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13" r:id="rId4"/>
  </p:sldMasterIdLst>
  <p:notesMasterIdLst>
    <p:notesMasterId r:id="rId32"/>
  </p:notesMasterIdLst>
  <p:sldIdLst>
    <p:sldId id="364" r:id="rId5"/>
    <p:sldId id="365" r:id="rId6"/>
    <p:sldId id="366" r:id="rId7"/>
    <p:sldId id="367" r:id="rId8"/>
    <p:sldId id="455" r:id="rId9"/>
    <p:sldId id="369" r:id="rId10"/>
    <p:sldId id="456" r:id="rId11"/>
    <p:sldId id="372" r:id="rId12"/>
    <p:sldId id="409" r:id="rId13"/>
    <p:sldId id="450" r:id="rId14"/>
    <p:sldId id="451" r:id="rId15"/>
    <p:sldId id="383" r:id="rId16"/>
    <p:sldId id="457" r:id="rId17"/>
    <p:sldId id="458" r:id="rId18"/>
    <p:sldId id="459" r:id="rId19"/>
    <p:sldId id="460" r:id="rId20"/>
    <p:sldId id="461" r:id="rId21"/>
    <p:sldId id="452" r:id="rId22"/>
    <p:sldId id="463" r:id="rId23"/>
    <p:sldId id="453" r:id="rId24"/>
    <p:sldId id="464" r:id="rId25"/>
    <p:sldId id="465" r:id="rId26"/>
    <p:sldId id="466" r:id="rId27"/>
    <p:sldId id="454" r:id="rId28"/>
    <p:sldId id="446" r:id="rId29"/>
    <p:sldId id="467" r:id="rId30"/>
    <p:sldId id="406" r:id="rId31"/>
  </p:sldIdLst>
  <p:sldSz cx="9144000" cy="5143500" type="screen16x9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orient="horz" pos="191">
          <p15:clr>
            <a:srgbClr val="A4A3A4"/>
          </p15:clr>
        </p15:guide>
        <p15:guide id="3" orient="horz" pos="854">
          <p15:clr>
            <a:srgbClr val="A4A3A4"/>
          </p15:clr>
        </p15:guide>
        <p15:guide id="4" orient="horz" pos="821">
          <p15:clr>
            <a:srgbClr val="A4A3A4"/>
          </p15:clr>
        </p15:guide>
        <p15:guide id="5" orient="horz" pos="3049">
          <p15:clr>
            <a:srgbClr val="A4A3A4"/>
          </p15:clr>
        </p15:guide>
        <p15:guide id="6" orient="horz" pos="3151">
          <p15:clr>
            <a:srgbClr val="A4A3A4"/>
          </p15:clr>
        </p15:guide>
        <p15:guide id="7" pos="2880">
          <p15:clr>
            <a:srgbClr val="A4A3A4"/>
          </p15:clr>
        </p15:guide>
        <p15:guide id="8" pos="476">
          <p15:clr>
            <a:srgbClr val="A4A3A4"/>
          </p15:clr>
        </p15:guide>
        <p15:guide id="9" pos="5193">
          <p15:clr>
            <a:srgbClr val="A4A3A4"/>
          </p15:clr>
        </p15:guide>
        <p15:guide id="10" pos="546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D12BE6-CCF6-4DF0-8768-2077EF5D3BC3}" v="151" dt="2023-03-16T13:20:50.520"/>
    <p1510:client id="{253CD0DC-2A0F-4D2E-BFC1-FD634D94CA18}" v="6" dt="2023-03-16T14:20:02.864"/>
    <p1510:client id="{5FF189BE-753C-4825-BF07-9779E7C8CD0B}" v="90" dt="2023-03-16T13:11:13.787"/>
    <p1510:client id="{DA796A40-B7C6-4A65-B326-532A500AC908}" v="892" dt="2023-03-16T14:18:39.7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Style à thème 1 - Accentuation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40" autoAdjust="0"/>
    <p:restoredTop sz="94660"/>
  </p:normalViewPr>
  <p:slideViewPr>
    <p:cSldViewPr showGuides="1">
      <p:cViewPr varScale="1">
        <p:scale>
          <a:sx n="152" d="100"/>
          <a:sy n="152" d="100"/>
        </p:scale>
        <p:origin x="366" y="132"/>
      </p:cViewPr>
      <p:guideLst>
        <p:guide orient="horz" pos="1620"/>
        <p:guide orient="horz" pos="191"/>
        <p:guide orient="horz" pos="854"/>
        <p:guide orient="horz" pos="821"/>
        <p:guide orient="horz" pos="3049"/>
        <p:guide orient="horz" pos="3151"/>
        <p:guide pos="2880"/>
        <p:guide pos="476"/>
        <p:guide pos="5193"/>
        <p:guide pos="54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7" d="100"/>
          <a:sy n="97" d="100"/>
        </p:scale>
        <p:origin x="3688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46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45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RDIN, Mathieu (ARS-PACA/DOS/DPFES)" userId="S::mathieu.jardin@ars.sante.fr::040bcb42-ee85-41e9-990e-8934d46b0f1b" providerId="AD" clId="Web-{10D12BE6-CCF6-4DF0-8768-2077EF5D3BC3}"/>
    <pc:docChg chg="delSld modSld">
      <pc:chgData name="JARDIN, Mathieu (ARS-PACA/DOS/DPFES)" userId="S::mathieu.jardin@ars.sante.fr::040bcb42-ee85-41e9-990e-8934d46b0f1b" providerId="AD" clId="Web-{10D12BE6-CCF6-4DF0-8768-2077EF5D3BC3}" dt="2023-03-16T13:20:50.270" v="120" actId="20577"/>
      <pc:docMkLst>
        <pc:docMk/>
      </pc:docMkLst>
      <pc:sldChg chg="addSp delSp modSp">
        <pc:chgData name="JARDIN, Mathieu (ARS-PACA/DOS/DPFES)" userId="S::mathieu.jardin@ars.sante.fr::040bcb42-ee85-41e9-990e-8934d46b0f1b" providerId="AD" clId="Web-{10D12BE6-CCF6-4DF0-8768-2077EF5D3BC3}" dt="2023-03-16T13:20:50.270" v="120" actId="20577"/>
        <pc:sldMkLst>
          <pc:docMk/>
          <pc:sldMk cId="627586806" sldId="390"/>
        </pc:sldMkLst>
        <pc:spChg chg="add del mod">
          <ac:chgData name="JARDIN, Mathieu (ARS-PACA/DOS/DPFES)" userId="S::mathieu.jardin@ars.sante.fr::040bcb42-ee85-41e9-990e-8934d46b0f1b" providerId="AD" clId="Web-{10D12BE6-CCF6-4DF0-8768-2077EF5D3BC3}" dt="2023-03-16T13:16:11.763" v="44"/>
          <ac:spMkLst>
            <pc:docMk/>
            <pc:sldMk cId="627586806" sldId="390"/>
            <ac:spMk id="2" creationId="{374D74BB-7E25-0FDD-0EAD-719E935B6854}"/>
          </ac:spMkLst>
        </pc:spChg>
        <pc:spChg chg="mod">
          <ac:chgData name="JARDIN, Mathieu (ARS-PACA/DOS/DPFES)" userId="S::mathieu.jardin@ars.sante.fr::040bcb42-ee85-41e9-990e-8934d46b0f1b" providerId="AD" clId="Web-{10D12BE6-CCF6-4DF0-8768-2077EF5D3BC3}" dt="2023-03-16T13:16:38.560" v="49" actId="1076"/>
          <ac:spMkLst>
            <pc:docMk/>
            <pc:sldMk cId="627586806" sldId="390"/>
            <ac:spMk id="4" creationId="{00000000-0000-0000-0000-000000000000}"/>
          </ac:spMkLst>
        </pc:spChg>
        <pc:spChg chg="add mod">
          <ac:chgData name="JARDIN, Mathieu (ARS-PACA/DOS/DPFES)" userId="S::mathieu.jardin@ars.sante.fr::040bcb42-ee85-41e9-990e-8934d46b0f1b" providerId="AD" clId="Web-{10D12BE6-CCF6-4DF0-8768-2077EF5D3BC3}" dt="2023-03-16T13:16:45.748" v="50" actId="1076"/>
          <ac:spMkLst>
            <pc:docMk/>
            <pc:sldMk cId="627586806" sldId="390"/>
            <ac:spMk id="6" creationId="{4EF22439-29A8-FD8F-BA57-A424CF98DEA3}"/>
          </ac:spMkLst>
        </pc:spChg>
        <pc:spChg chg="mod">
          <ac:chgData name="JARDIN, Mathieu (ARS-PACA/DOS/DPFES)" userId="S::mathieu.jardin@ars.sante.fr::040bcb42-ee85-41e9-990e-8934d46b0f1b" providerId="AD" clId="Web-{10D12BE6-CCF6-4DF0-8768-2077EF5D3BC3}" dt="2023-03-16T13:20:50.270" v="120" actId="20577"/>
          <ac:spMkLst>
            <pc:docMk/>
            <pc:sldMk cId="627586806" sldId="390"/>
            <ac:spMk id="54" creationId="{00000000-0000-0000-0000-000000000000}"/>
          </ac:spMkLst>
        </pc:spChg>
      </pc:sldChg>
      <pc:sldChg chg="modSp">
        <pc:chgData name="JARDIN, Mathieu (ARS-PACA/DOS/DPFES)" userId="S::mathieu.jardin@ars.sante.fr::040bcb42-ee85-41e9-990e-8934d46b0f1b" providerId="AD" clId="Web-{10D12BE6-CCF6-4DF0-8768-2077EF5D3BC3}" dt="2023-03-16T13:20:31.848" v="117" actId="20577"/>
        <pc:sldMkLst>
          <pc:docMk/>
          <pc:sldMk cId="1976953042" sldId="412"/>
        </pc:sldMkLst>
        <pc:spChg chg="mod">
          <ac:chgData name="JARDIN, Mathieu (ARS-PACA/DOS/DPFES)" userId="S::mathieu.jardin@ars.sante.fr::040bcb42-ee85-41e9-990e-8934d46b0f1b" providerId="AD" clId="Web-{10D12BE6-CCF6-4DF0-8768-2077EF5D3BC3}" dt="2023-03-16T13:17:58.172" v="56" actId="20577"/>
          <ac:spMkLst>
            <pc:docMk/>
            <pc:sldMk cId="1976953042" sldId="412"/>
            <ac:spMk id="54" creationId="{00000000-0000-0000-0000-000000000000}"/>
          </ac:spMkLst>
        </pc:spChg>
        <pc:spChg chg="mod">
          <ac:chgData name="JARDIN, Mathieu (ARS-PACA/DOS/DPFES)" userId="S::mathieu.jardin@ars.sante.fr::040bcb42-ee85-41e9-990e-8934d46b0f1b" providerId="AD" clId="Web-{10D12BE6-CCF6-4DF0-8768-2077EF5D3BC3}" dt="2023-03-16T13:20:31.848" v="117" actId="20577"/>
          <ac:spMkLst>
            <pc:docMk/>
            <pc:sldMk cId="1976953042" sldId="412"/>
            <ac:spMk id="55" creationId="{00000000-0000-0000-0000-000000000000}"/>
          </ac:spMkLst>
        </pc:spChg>
      </pc:sldChg>
      <pc:sldChg chg="modSp del">
        <pc:chgData name="JARDIN, Mathieu (ARS-PACA/DOS/DPFES)" userId="S::mathieu.jardin@ars.sante.fr::040bcb42-ee85-41e9-990e-8934d46b0f1b" providerId="AD" clId="Web-{10D12BE6-CCF6-4DF0-8768-2077EF5D3BC3}" dt="2023-03-16T13:20:40.083" v="118"/>
        <pc:sldMkLst>
          <pc:docMk/>
          <pc:sldMk cId="1649938011" sldId="413"/>
        </pc:sldMkLst>
        <pc:spChg chg="mod">
          <ac:chgData name="JARDIN, Mathieu (ARS-PACA/DOS/DPFES)" userId="S::mathieu.jardin@ars.sante.fr::040bcb42-ee85-41e9-990e-8934d46b0f1b" providerId="AD" clId="Web-{10D12BE6-CCF6-4DF0-8768-2077EF5D3BC3}" dt="2023-03-16T13:17:24.186" v="54" actId="20577"/>
          <ac:spMkLst>
            <pc:docMk/>
            <pc:sldMk cId="1649938011" sldId="413"/>
            <ac:spMk id="60" creationId="{00000000-0000-0000-0000-000000000000}"/>
          </ac:spMkLst>
        </pc:spChg>
      </pc:sldChg>
      <pc:sldChg chg="addSp delSp modSp del">
        <pc:chgData name="JARDIN, Mathieu (ARS-PACA/DOS/DPFES)" userId="S::mathieu.jardin@ars.sante.fr::040bcb42-ee85-41e9-990e-8934d46b0f1b" providerId="AD" clId="Web-{10D12BE6-CCF6-4DF0-8768-2077EF5D3BC3}" dt="2023-03-16T13:16:29.279" v="48"/>
        <pc:sldMkLst>
          <pc:docMk/>
          <pc:sldMk cId="2183835830" sldId="414"/>
        </pc:sldMkLst>
        <pc:spChg chg="add del mod">
          <ac:chgData name="JARDIN, Mathieu (ARS-PACA/DOS/DPFES)" userId="S::mathieu.jardin@ars.sante.fr::040bcb42-ee85-41e9-990e-8934d46b0f1b" providerId="AD" clId="Web-{10D12BE6-CCF6-4DF0-8768-2077EF5D3BC3}" dt="2023-03-16T13:14:21.056" v="26" actId="20577"/>
          <ac:spMkLst>
            <pc:docMk/>
            <pc:sldMk cId="2183835830" sldId="414"/>
            <ac:spMk id="124" creationId="{00000000-0000-0000-0000-000000000000}"/>
          </ac:spMkLst>
        </pc:spChg>
        <pc:spChg chg="mod">
          <ac:chgData name="JARDIN, Mathieu (ARS-PACA/DOS/DPFES)" userId="S::mathieu.jardin@ars.sante.fr::040bcb42-ee85-41e9-990e-8934d46b0f1b" providerId="AD" clId="Web-{10D12BE6-CCF6-4DF0-8768-2077EF5D3BC3}" dt="2023-03-16T13:15:23.058" v="40" actId="20577"/>
          <ac:spMkLst>
            <pc:docMk/>
            <pc:sldMk cId="2183835830" sldId="414"/>
            <ac:spMk id="125" creationId="{00000000-0000-0000-0000-000000000000}"/>
          </ac:spMkLst>
        </pc:spChg>
        <pc:picChg chg="mod">
          <ac:chgData name="JARDIN, Mathieu (ARS-PACA/DOS/DPFES)" userId="S::mathieu.jardin@ars.sante.fr::040bcb42-ee85-41e9-990e-8934d46b0f1b" providerId="AD" clId="Web-{10D12BE6-CCF6-4DF0-8768-2077EF5D3BC3}" dt="2023-03-16T13:14:26.306" v="27" actId="1076"/>
          <ac:picMkLst>
            <pc:docMk/>
            <pc:sldMk cId="2183835830" sldId="414"/>
            <ac:picMk id="123" creationId="{00000000-0000-0000-0000-000000000000}"/>
          </ac:picMkLst>
        </pc:picChg>
      </pc:sldChg>
    </pc:docChg>
  </pc:docChgLst>
  <pc:docChgLst>
    <pc:chgData name="BOMPARD, Catherine (ARS-PACA/DOS/DPFES)" userId="S::catherine.bompard@ars.sante.fr::05d6e51b-0771-4cf3-b38e-9b1f662ffaf0" providerId="AD" clId="Web-{DA796A40-B7C6-4A65-B326-532A500AC908}"/>
    <pc:docChg chg="addSld modSld sldOrd">
      <pc:chgData name="BOMPARD, Catherine (ARS-PACA/DOS/DPFES)" userId="S::catherine.bompard@ars.sante.fr::05d6e51b-0771-4cf3-b38e-9b1f662ffaf0" providerId="AD" clId="Web-{DA796A40-B7C6-4A65-B326-532A500AC908}" dt="2023-03-16T14:18:39.710" v="491" actId="20577"/>
      <pc:docMkLst>
        <pc:docMk/>
      </pc:docMkLst>
      <pc:sldChg chg="modSp">
        <pc:chgData name="BOMPARD, Catherine (ARS-PACA/DOS/DPFES)" userId="S::catherine.bompard@ars.sante.fr::05d6e51b-0771-4cf3-b38e-9b1f662ffaf0" providerId="AD" clId="Web-{DA796A40-B7C6-4A65-B326-532A500AC908}" dt="2023-03-16T13:49:42.634" v="53" actId="20577"/>
        <pc:sldMkLst>
          <pc:docMk/>
          <pc:sldMk cId="2870093002" sldId="369"/>
        </pc:sldMkLst>
        <pc:spChg chg="mod">
          <ac:chgData name="BOMPARD, Catherine (ARS-PACA/DOS/DPFES)" userId="S::catherine.bompard@ars.sante.fr::05d6e51b-0771-4cf3-b38e-9b1f662ffaf0" providerId="AD" clId="Web-{DA796A40-B7C6-4A65-B326-532A500AC908}" dt="2023-03-16T13:49:42.634" v="53" actId="20577"/>
          <ac:spMkLst>
            <pc:docMk/>
            <pc:sldMk cId="2870093002" sldId="369"/>
            <ac:spMk id="6" creationId="{00000000-0000-0000-0000-000000000000}"/>
          </ac:spMkLst>
        </pc:spChg>
      </pc:sldChg>
      <pc:sldChg chg="modSp ord">
        <pc:chgData name="BOMPARD, Catherine (ARS-PACA/DOS/DPFES)" userId="S::catherine.bompard@ars.sante.fr::05d6e51b-0771-4cf3-b38e-9b1f662ffaf0" providerId="AD" clId="Web-{DA796A40-B7C6-4A65-B326-532A500AC908}" dt="2023-03-16T14:10:14.450" v="403" actId="20577"/>
        <pc:sldMkLst>
          <pc:docMk/>
          <pc:sldMk cId="1157511602" sldId="370"/>
        </pc:sldMkLst>
        <pc:spChg chg="mod">
          <ac:chgData name="BOMPARD, Catherine (ARS-PACA/DOS/DPFES)" userId="S::catherine.bompard@ars.sante.fr::05d6e51b-0771-4cf3-b38e-9b1f662ffaf0" providerId="AD" clId="Web-{DA796A40-B7C6-4A65-B326-532A500AC908}" dt="2023-03-16T14:09:57.387" v="396" actId="20577"/>
          <ac:spMkLst>
            <pc:docMk/>
            <pc:sldMk cId="1157511602" sldId="370"/>
            <ac:spMk id="5" creationId="{7FECE53A-9267-D842-B87E-F184AF518E9F}"/>
          </ac:spMkLst>
        </pc:spChg>
        <pc:spChg chg="mod">
          <ac:chgData name="BOMPARD, Catherine (ARS-PACA/DOS/DPFES)" userId="S::catherine.bompard@ars.sante.fr::05d6e51b-0771-4cf3-b38e-9b1f662ffaf0" providerId="AD" clId="Web-{DA796A40-B7C6-4A65-B326-532A500AC908}" dt="2023-03-16T14:10:14.450" v="403" actId="20577"/>
          <ac:spMkLst>
            <pc:docMk/>
            <pc:sldMk cId="1157511602" sldId="370"/>
            <ac:spMk id="8" creationId="{00000000-0000-0000-0000-000000000000}"/>
          </ac:spMkLst>
        </pc:spChg>
      </pc:sldChg>
      <pc:sldChg chg="ord">
        <pc:chgData name="BOMPARD, Catherine (ARS-PACA/DOS/DPFES)" userId="S::catherine.bompard@ars.sante.fr::05d6e51b-0771-4cf3-b38e-9b1f662ffaf0" providerId="AD" clId="Web-{DA796A40-B7C6-4A65-B326-532A500AC908}" dt="2023-03-16T13:48:38.682" v="43"/>
        <pc:sldMkLst>
          <pc:docMk/>
          <pc:sldMk cId="530111456" sldId="372"/>
        </pc:sldMkLst>
      </pc:sldChg>
      <pc:sldChg chg="modSp">
        <pc:chgData name="BOMPARD, Catherine (ARS-PACA/DOS/DPFES)" userId="S::catherine.bompard@ars.sante.fr::05d6e51b-0771-4cf3-b38e-9b1f662ffaf0" providerId="AD" clId="Web-{DA796A40-B7C6-4A65-B326-532A500AC908}" dt="2023-03-16T14:13:47.651" v="409" actId="20577"/>
        <pc:sldMkLst>
          <pc:docMk/>
          <pc:sldMk cId="748454969" sldId="398"/>
        </pc:sldMkLst>
        <pc:spChg chg="mod">
          <ac:chgData name="BOMPARD, Catherine (ARS-PACA/DOS/DPFES)" userId="S::catherine.bompard@ars.sante.fr::05d6e51b-0771-4cf3-b38e-9b1f662ffaf0" providerId="AD" clId="Web-{DA796A40-B7C6-4A65-B326-532A500AC908}" dt="2023-03-16T14:13:47.651" v="409" actId="20577"/>
          <ac:spMkLst>
            <pc:docMk/>
            <pc:sldMk cId="748454969" sldId="398"/>
            <ac:spMk id="174" creationId="{00000000-0000-0000-0000-000000000000}"/>
          </ac:spMkLst>
        </pc:spChg>
      </pc:sldChg>
      <pc:sldChg chg="modSp">
        <pc:chgData name="BOMPARD, Catherine (ARS-PACA/DOS/DPFES)" userId="S::catherine.bompard@ars.sante.fr::05d6e51b-0771-4cf3-b38e-9b1f662ffaf0" providerId="AD" clId="Web-{DA796A40-B7C6-4A65-B326-532A500AC908}" dt="2023-03-16T14:18:39.710" v="491" actId="20577"/>
        <pc:sldMkLst>
          <pc:docMk/>
          <pc:sldMk cId="1276216264" sldId="403"/>
        </pc:sldMkLst>
        <pc:spChg chg="mod">
          <ac:chgData name="BOMPARD, Catherine (ARS-PACA/DOS/DPFES)" userId="S::catherine.bompard@ars.sante.fr::05d6e51b-0771-4cf3-b38e-9b1f662ffaf0" providerId="AD" clId="Web-{DA796A40-B7C6-4A65-B326-532A500AC908}" dt="2023-03-16T14:18:39.710" v="491" actId="20577"/>
          <ac:spMkLst>
            <pc:docMk/>
            <pc:sldMk cId="1276216264" sldId="403"/>
            <ac:spMk id="3" creationId="{00000000-0000-0000-0000-000000000000}"/>
          </ac:spMkLst>
        </pc:spChg>
      </pc:sldChg>
      <pc:sldChg chg="addSp delSp modSp add ord replId">
        <pc:chgData name="BOMPARD, Catherine (ARS-PACA/DOS/DPFES)" userId="S::catherine.bompard@ars.sante.fr::05d6e51b-0771-4cf3-b38e-9b1f662ffaf0" providerId="AD" clId="Web-{DA796A40-B7C6-4A65-B326-532A500AC908}" dt="2023-03-16T13:49:16.853" v="45"/>
        <pc:sldMkLst>
          <pc:docMk/>
          <pc:sldMk cId="1578899324" sldId="417"/>
        </pc:sldMkLst>
        <pc:spChg chg="mod">
          <ac:chgData name="BOMPARD, Catherine (ARS-PACA/DOS/DPFES)" userId="S::catherine.bompard@ars.sante.fr::05d6e51b-0771-4cf3-b38e-9b1f662ffaf0" providerId="AD" clId="Web-{DA796A40-B7C6-4A65-B326-532A500AC908}" dt="2023-03-16T13:36:28.205" v="18" actId="20577"/>
          <ac:spMkLst>
            <pc:docMk/>
            <pc:sldMk cId="1578899324" sldId="417"/>
            <ac:spMk id="5" creationId="{7FECE53A-9267-D842-B87E-F184AF518E9F}"/>
          </ac:spMkLst>
        </pc:spChg>
        <pc:spChg chg="add del mod">
          <ac:chgData name="BOMPARD, Catherine (ARS-PACA/DOS/DPFES)" userId="S::catherine.bompard@ars.sante.fr::05d6e51b-0771-4cf3-b38e-9b1f662ffaf0" providerId="AD" clId="Web-{DA796A40-B7C6-4A65-B326-532A500AC908}" dt="2023-03-16T13:40:16.515" v="37"/>
          <ac:spMkLst>
            <pc:docMk/>
            <pc:sldMk cId="1578899324" sldId="417"/>
            <ac:spMk id="6" creationId="{E0A4B0EA-BE24-A5A1-B363-9AB7FD0C29CD}"/>
          </ac:spMkLst>
        </pc:spChg>
        <pc:spChg chg="del">
          <ac:chgData name="BOMPARD, Catherine (ARS-PACA/DOS/DPFES)" userId="S::catherine.bompard@ars.sante.fr::05d6e51b-0771-4cf3-b38e-9b1f662ffaf0" providerId="AD" clId="Web-{DA796A40-B7C6-4A65-B326-532A500AC908}" dt="2023-03-16T13:36:34.877" v="19"/>
          <ac:spMkLst>
            <pc:docMk/>
            <pc:sldMk cId="1578899324" sldId="417"/>
            <ac:spMk id="8" creationId="{00000000-0000-0000-0000-000000000000}"/>
          </ac:spMkLst>
        </pc:spChg>
        <pc:graphicFrameChg chg="add del mod modGraphic">
          <ac:chgData name="BOMPARD, Catherine (ARS-PACA/DOS/DPFES)" userId="S::catherine.bompard@ars.sante.fr::05d6e51b-0771-4cf3-b38e-9b1f662ffaf0" providerId="AD" clId="Web-{DA796A40-B7C6-4A65-B326-532A500AC908}" dt="2023-03-16T13:40:13.109" v="36"/>
          <ac:graphicFrameMkLst>
            <pc:docMk/>
            <pc:sldMk cId="1578899324" sldId="417"/>
            <ac:graphicFrameMk id="9" creationId="{EB0B7E67-E8F1-0497-CC1A-B8383E93388A}"/>
          </ac:graphicFrameMkLst>
        </pc:graphicFrameChg>
        <pc:picChg chg="add mod">
          <ac:chgData name="BOMPARD, Catherine (ARS-PACA/DOS/DPFES)" userId="S::catherine.bompard@ars.sante.fr::05d6e51b-0771-4cf3-b38e-9b1f662ffaf0" providerId="AD" clId="Web-{DA796A40-B7C6-4A65-B326-532A500AC908}" dt="2023-03-16T13:40:42.999" v="42" actId="14100"/>
          <ac:picMkLst>
            <pc:docMk/>
            <pc:sldMk cId="1578899324" sldId="417"/>
            <ac:picMk id="10" creationId="{BD287383-5DD5-3907-14DD-D3292025ED26}"/>
          </ac:picMkLst>
        </pc:picChg>
      </pc:sldChg>
    </pc:docChg>
  </pc:docChgLst>
  <pc:docChgLst>
    <pc:chgData name="BOMPARD, Catherine (ARS-PACA/DOS/DPFES)" userId="S::catherine.bompard@ars.sante.fr::05d6e51b-0771-4cf3-b38e-9b1f662ffaf0" providerId="AD" clId="Web-{253CD0DC-2A0F-4D2E-BFC1-FD634D94CA18}"/>
    <pc:docChg chg="modSld">
      <pc:chgData name="BOMPARD, Catherine (ARS-PACA/DOS/DPFES)" userId="S::catherine.bompard@ars.sante.fr::05d6e51b-0771-4cf3-b38e-9b1f662ffaf0" providerId="AD" clId="Web-{253CD0DC-2A0F-4D2E-BFC1-FD634D94CA18}" dt="2023-03-16T14:20:02.864" v="4" actId="14100"/>
      <pc:docMkLst>
        <pc:docMk/>
      </pc:docMkLst>
      <pc:sldChg chg="addSp delSp modSp">
        <pc:chgData name="BOMPARD, Catherine (ARS-PACA/DOS/DPFES)" userId="S::catherine.bompard@ars.sante.fr::05d6e51b-0771-4cf3-b38e-9b1f662ffaf0" providerId="AD" clId="Web-{253CD0DC-2A0F-4D2E-BFC1-FD634D94CA18}" dt="2023-03-16T14:20:02.864" v="4" actId="14100"/>
        <pc:sldMkLst>
          <pc:docMk/>
          <pc:sldMk cId="1578899324" sldId="417"/>
        </pc:sldMkLst>
        <pc:picChg chg="add mod">
          <ac:chgData name="BOMPARD, Catherine (ARS-PACA/DOS/DPFES)" userId="S::catherine.bompard@ars.sante.fr::05d6e51b-0771-4cf3-b38e-9b1f662ffaf0" providerId="AD" clId="Web-{253CD0DC-2A0F-4D2E-BFC1-FD634D94CA18}" dt="2023-03-16T14:20:02.864" v="4" actId="14100"/>
          <ac:picMkLst>
            <pc:docMk/>
            <pc:sldMk cId="1578899324" sldId="417"/>
            <ac:picMk id="3" creationId="{1546506C-E94F-25B7-3897-F527774B16FA}"/>
          </ac:picMkLst>
        </pc:picChg>
        <pc:picChg chg="del">
          <ac:chgData name="BOMPARD, Catherine (ARS-PACA/DOS/DPFES)" userId="S::catherine.bompard@ars.sante.fr::05d6e51b-0771-4cf3-b38e-9b1f662ffaf0" providerId="AD" clId="Web-{253CD0DC-2A0F-4D2E-BFC1-FD634D94CA18}" dt="2023-03-16T14:19:31.410" v="0"/>
          <ac:picMkLst>
            <pc:docMk/>
            <pc:sldMk cId="1578899324" sldId="417"/>
            <ac:picMk id="10" creationId="{BD287383-5DD5-3907-14DD-D3292025ED26}"/>
          </ac:picMkLst>
        </pc:picChg>
      </pc:sldChg>
    </pc:docChg>
  </pc:docChgLst>
  <pc:docChgLst>
    <pc:chgData name="JARDIN, Mathieu (ARS-PACA/DOS/DPFES)" userId="S::mathieu.jardin@ars.sante.fr::040bcb42-ee85-41e9-990e-8934d46b0f1b" providerId="AD" clId="Web-{5FF189BE-753C-4825-BF07-9779E7C8CD0B}"/>
    <pc:docChg chg="modSld">
      <pc:chgData name="JARDIN, Mathieu (ARS-PACA/DOS/DPFES)" userId="S::mathieu.jardin@ars.sante.fr::040bcb42-ee85-41e9-990e-8934d46b0f1b" providerId="AD" clId="Web-{5FF189BE-753C-4825-BF07-9779E7C8CD0B}" dt="2023-03-16T13:11:13.787" v="62" actId="20577"/>
      <pc:docMkLst>
        <pc:docMk/>
      </pc:docMkLst>
      <pc:sldChg chg="modSp">
        <pc:chgData name="JARDIN, Mathieu (ARS-PACA/DOS/DPFES)" userId="S::mathieu.jardin@ars.sante.fr::040bcb42-ee85-41e9-990e-8934d46b0f1b" providerId="AD" clId="Web-{5FF189BE-753C-4825-BF07-9779E7C8CD0B}" dt="2023-03-16T13:07:51.860" v="0" actId="20577"/>
        <pc:sldMkLst>
          <pc:docMk/>
          <pc:sldMk cId="1782900310" sldId="411"/>
        </pc:sldMkLst>
        <pc:spChg chg="mod">
          <ac:chgData name="JARDIN, Mathieu (ARS-PACA/DOS/DPFES)" userId="S::mathieu.jardin@ars.sante.fr::040bcb42-ee85-41e9-990e-8934d46b0f1b" providerId="AD" clId="Web-{5FF189BE-753C-4825-BF07-9779E7C8CD0B}" dt="2023-03-16T13:07:51.860" v="0" actId="20577"/>
          <ac:spMkLst>
            <pc:docMk/>
            <pc:sldMk cId="1782900310" sldId="411"/>
            <ac:spMk id="5" creationId="{00000000-0000-0000-0000-000000000000}"/>
          </ac:spMkLst>
        </pc:spChg>
      </pc:sldChg>
      <pc:sldChg chg="modSp">
        <pc:chgData name="JARDIN, Mathieu (ARS-PACA/DOS/DPFES)" userId="S::mathieu.jardin@ars.sante.fr::040bcb42-ee85-41e9-990e-8934d46b0f1b" providerId="AD" clId="Web-{5FF189BE-753C-4825-BF07-9779E7C8CD0B}" dt="2023-03-16T13:09:00.690" v="32" actId="20577"/>
        <pc:sldMkLst>
          <pc:docMk/>
          <pc:sldMk cId="1976953042" sldId="412"/>
        </pc:sldMkLst>
        <pc:spChg chg="mod">
          <ac:chgData name="JARDIN, Mathieu (ARS-PACA/DOS/DPFES)" userId="S::mathieu.jardin@ars.sante.fr::040bcb42-ee85-41e9-990e-8934d46b0f1b" providerId="AD" clId="Web-{5FF189BE-753C-4825-BF07-9779E7C8CD0B}" dt="2023-03-16T13:09:00.690" v="32" actId="20577"/>
          <ac:spMkLst>
            <pc:docMk/>
            <pc:sldMk cId="1976953042" sldId="412"/>
            <ac:spMk id="54" creationId="{00000000-0000-0000-0000-000000000000}"/>
          </ac:spMkLst>
        </pc:spChg>
      </pc:sldChg>
      <pc:sldChg chg="modSp">
        <pc:chgData name="JARDIN, Mathieu (ARS-PACA/DOS/DPFES)" userId="S::mathieu.jardin@ars.sante.fr::040bcb42-ee85-41e9-990e-8934d46b0f1b" providerId="AD" clId="Web-{5FF189BE-753C-4825-BF07-9779E7C8CD0B}" dt="2023-03-16T13:09:36.284" v="49" actId="14100"/>
        <pc:sldMkLst>
          <pc:docMk/>
          <pc:sldMk cId="1649938011" sldId="413"/>
        </pc:sldMkLst>
        <pc:spChg chg="mod">
          <ac:chgData name="JARDIN, Mathieu (ARS-PACA/DOS/DPFES)" userId="S::mathieu.jardin@ars.sante.fr::040bcb42-ee85-41e9-990e-8934d46b0f1b" providerId="AD" clId="Web-{5FF189BE-753C-4825-BF07-9779E7C8CD0B}" dt="2023-03-16T13:09:36.284" v="49" actId="14100"/>
          <ac:spMkLst>
            <pc:docMk/>
            <pc:sldMk cId="1649938011" sldId="413"/>
            <ac:spMk id="2" creationId="{00000000-0000-0000-0000-000000000000}"/>
          </ac:spMkLst>
        </pc:spChg>
      </pc:sldChg>
      <pc:sldChg chg="modSp">
        <pc:chgData name="JARDIN, Mathieu (ARS-PACA/DOS/DPFES)" userId="S::mathieu.jardin@ars.sante.fr::040bcb42-ee85-41e9-990e-8934d46b0f1b" providerId="AD" clId="Web-{5FF189BE-753C-4825-BF07-9779E7C8CD0B}" dt="2023-03-16T13:11:13.787" v="62" actId="20577"/>
        <pc:sldMkLst>
          <pc:docMk/>
          <pc:sldMk cId="2183835830" sldId="414"/>
        </pc:sldMkLst>
        <pc:spChg chg="mod">
          <ac:chgData name="JARDIN, Mathieu (ARS-PACA/DOS/DPFES)" userId="S::mathieu.jardin@ars.sante.fr::040bcb42-ee85-41e9-990e-8934d46b0f1b" providerId="AD" clId="Web-{5FF189BE-753C-4825-BF07-9779E7C8CD0B}" dt="2023-03-16T13:11:13.787" v="62" actId="20577"/>
          <ac:spMkLst>
            <pc:docMk/>
            <pc:sldMk cId="2183835830" sldId="414"/>
            <ac:spMk id="124" creationId="{00000000-0000-0000-0000-000000000000}"/>
          </ac:spMkLst>
        </pc:spChg>
        <pc:spChg chg="mod">
          <ac:chgData name="JARDIN, Mathieu (ARS-PACA/DOS/DPFES)" userId="S::mathieu.jardin@ars.sante.fr::040bcb42-ee85-41e9-990e-8934d46b0f1b" providerId="AD" clId="Web-{5FF189BE-753C-4825-BF07-9779E7C8CD0B}" dt="2023-03-16T13:10:56.771" v="58" actId="20577"/>
          <ac:spMkLst>
            <pc:docMk/>
            <pc:sldMk cId="2183835830" sldId="414"/>
            <ac:spMk id="125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D680E798-53FF-4C51-A981-953463752515}" type="datetimeFigureOut">
              <a:rPr lang="fr-FR" smtClean="0"/>
              <a:pPr/>
              <a:t>22/04/2024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1B06CD8F-B7ED-4A05-9FB1-A01CC0EF02C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1662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1ba1293028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1ba1293028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014528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1ba1293028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1ba1293028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117049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1ba1293028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1ba1293028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532242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1ba1293028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1ba1293028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86948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1ba1293028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1ba1293028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960443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1ba1293028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1ba1293028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369578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1ba1293028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1ba1293028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982959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/ sous-titre /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A4F0766-6309-644C-9BCE-2E607A270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9" name="Espace réservé de la date 3">
            <a:extLst>
              <a:ext uri="{FF2B5EF4-FFF2-40B4-BE49-F238E27FC236}">
                <a16:creationId xmlns:a16="http://schemas.microsoft.com/office/drawing/2014/main" id="{E9918C01-3017-D749-B811-9FCBA8038409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170000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6A4A60EE-9D13-3442-9796-E718C6343EC1}" type="datetime1">
              <a:rPr lang="fr-FR" cap="all" smtClean="0"/>
              <a:pPr/>
              <a:t>22/04/2024</a:t>
            </a:fld>
            <a:endParaRPr lang="fr-FR" cap="all" dirty="0"/>
          </a:p>
        </p:txBody>
      </p:sp>
      <p:sp>
        <p:nvSpPr>
          <p:cNvPr id="16" name="Espace réservé du texte 7">
            <a:extLst>
              <a:ext uri="{FF2B5EF4-FFF2-40B4-BE49-F238E27FC236}">
                <a16:creationId xmlns:a16="http://schemas.microsoft.com/office/drawing/2014/main" id="{EB9C9A62-C54B-3841-9346-5A54D371580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851" y="1248679"/>
            <a:ext cx="8424614" cy="242951"/>
          </a:xfrm>
        </p:spPr>
        <p:txBody>
          <a:bodyPr/>
          <a:lstStyle>
            <a:lvl1pPr marL="9525" indent="85725">
              <a:spcBef>
                <a:spcPts val="400"/>
              </a:spcBef>
              <a:spcAft>
                <a:spcPts val="800"/>
              </a:spcAft>
              <a:buFont typeface="+mj-lt"/>
              <a:buNone/>
              <a:tabLst/>
              <a:defRPr sz="15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Sous-titre</a:t>
            </a:r>
          </a:p>
          <a:p>
            <a:pPr lvl="0"/>
            <a:endParaRPr lang="fr-FR" dirty="0"/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id="{8B219A12-DAFE-504E-9ED9-CFD78BD6A7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dirty="0"/>
              <a:t>Titre</a:t>
            </a:r>
          </a:p>
        </p:txBody>
      </p:sp>
      <p:sp>
        <p:nvSpPr>
          <p:cNvPr id="20" name="Espace réservé du pied de page 4">
            <a:extLst>
              <a:ext uri="{FF2B5EF4-FFF2-40B4-BE49-F238E27FC236}">
                <a16:creationId xmlns:a16="http://schemas.microsoft.com/office/drawing/2014/main" id="{99BFD6E0-B235-DA4F-9D70-E9444B53C4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direction/service</a:t>
            </a:r>
          </a:p>
        </p:txBody>
      </p:sp>
      <p:sp>
        <p:nvSpPr>
          <p:cNvPr id="8" name="Espace réservé du texte 11">
            <a:extLst>
              <a:ext uri="{FF2B5EF4-FFF2-40B4-BE49-F238E27FC236}">
                <a16:creationId xmlns:a16="http://schemas.microsoft.com/office/drawing/2014/main" id="{0AF74C14-DE22-FE4D-B865-03FBE975D57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23850" y="1707654"/>
            <a:ext cx="8424334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2724193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4325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7576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528" y="1563638"/>
            <a:ext cx="2520000" cy="2880320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312000" y="1563638"/>
            <a:ext cx="2520000" cy="2860762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6263999" y="1563638"/>
            <a:ext cx="2520000" cy="2860762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23" name="Espace réservé de la date 3">
            <a:extLst>
              <a:ext uri="{FF2B5EF4-FFF2-40B4-BE49-F238E27FC236}">
                <a16:creationId xmlns:a16="http://schemas.microsoft.com/office/drawing/2014/main" id="{15CA4CAF-6729-AB4D-9354-99C08AEAB1B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210435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251C71F6-E0A6-1740-B64F-38F332886BAF}" type="datetime1">
              <a:rPr lang="fr-FR" cap="all" smtClean="0"/>
              <a:pPr/>
              <a:t>22/04/2024</a:t>
            </a:fld>
            <a:endParaRPr lang="fr-FR" cap="all" dirty="0"/>
          </a:p>
        </p:txBody>
      </p:sp>
      <p:sp>
        <p:nvSpPr>
          <p:cNvPr id="25" name="Titre 18">
            <a:extLst>
              <a:ext uri="{FF2B5EF4-FFF2-40B4-BE49-F238E27FC236}">
                <a16:creationId xmlns:a16="http://schemas.microsoft.com/office/drawing/2014/main" id="{8909A550-9D66-7141-BF64-73CAD20968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0" y="682801"/>
            <a:ext cx="8424863" cy="539991"/>
          </a:xfrm>
        </p:spPr>
        <p:txBody>
          <a:bodyPr/>
          <a:lstStyle/>
          <a:p>
            <a:r>
              <a:rPr lang="fr-FR" dirty="0"/>
              <a:t>Sommaire</a:t>
            </a:r>
          </a:p>
        </p:txBody>
      </p:sp>
      <p:sp>
        <p:nvSpPr>
          <p:cNvPr id="26" name="Espace réservé du pied de page 4">
            <a:extLst>
              <a:ext uri="{FF2B5EF4-FFF2-40B4-BE49-F238E27FC236}">
                <a16:creationId xmlns:a16="http://schemas.microsoft.com/office/drawing/2014/main" id="{745ED2D7-3CC1-3B41-AA37-64BDE1CE24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direction/service</a:t>
            </a:r>
          </a:p>
        </p:txBody>
      </p:sp>
    </p:spTree>
    <p:extLst>
      <p:ext uri="{BB962C8B-B14F-4D97-AF65-F5344CB8AC3E}">
        <p14:creationId xmlns:p14="http://schemas.microsoft.com/office/powerpoint/2010/main" val="2888137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onnes de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3" name="Espace réservé de la date 3">
            <a:extLst>
              <a:ext uri="{FF2B5EF4-FFF2-40B4-BE49-F238E27FC236}">
                <a16:creationId xmlns:a16="http://schemas.microsoft.com/office/drawing/2014/main" id="{15CA4CAF-6729-AB4D-9354-99C08AEAB1B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210435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5E6183FC-BA60-7C49-ABF3-B50982741576}" type="datetime1">
              <a:rPr lang="fr-FR" cap="all" smtClean="0"/>
              <a:pPr/>
              <a:t>22/04/2024</a:t>
            </a:fld>
            <a:endParaRPr lang="fr-FR" cap="all" dirty="0"/>
          </a:p>
        </p:txBody>
      </p:sp>
      <p:sp>
        <p:nvSpPr>
          <p:cNvPr id="26" name="Espace réservé du pied de page 4">
            <a:extLst>
              <a:ext uri="{FF2B5EF4-FFF2-40B4-BE49-F238E27FC236}">
                <a16:creationId xmlns:a16="http://schemas.microsoft.com/office/drawing/2014/main" id="{745ED2D7-3CC1-3B41-AA37-64BDE1CE24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direction/service</a:t>
            </a:r>
          </a:p>
        </p:txBody>
      </p:sp>
      <p:sp>
        <p:nvSpPr>
          <p:cNvPr id="11" name="Espace réservé du texte 7">
            <a:extLst>
              <a:ext uri="{FF2B5EF4-FFF2-40B4-BE49-F238E27FC236}">
                <a16:creationId xmlns:a16="http://schemas.microsoft.com/office/drawing/2014/main" id="{D4959A1A-C7DE-6748-A32B-7732F0ACFCF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323851" y="1248679"/>
            <a:ext cx="8424614" cy="242951"/>
          </a:xfrm>
        </p:spPr>
        <p:txBody>
          <a:bodyPr/>
          <a:lstStyle>
            <a:lvl1pPr marL="0" indent="95250">
              <a:spcBef>
                <a:spcPts val="400"/>
              </a:spcBef>
              <a:spcAft>
                <a:spcPts val="800"/>
              </a:spcAft>
              <a:buFont typeface="+mj-lt"/>
              <a:buNone/>
              <a:tabLst/>
              <a:defRPr sz="15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Sous-titre</a:t>
            </a:r>
          </a:p>
          <a:p>
            <a:pPr lvl="0"/>
            <a:endParaRPr lang="fr-FR" dirty="0"/>
          </a:p>
        </p:txBody>
      </p:sp>
      <p:sp>
        <p:nvSpPr>
          <p:cNvPr id="12" name="Titre 18">
            <a:extLst>
              <a:ext uri="{FF2B5EF4-FFF2-40B4-BE49-F238E27FC236}">
                <a16:creationId xmlns:a16="http://schemas.microsoft.com/office/drawing/2014/main" id="{5919F96B-C5FF-5146-9075-19E07CEBB7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0" y="682801"/>
            <a:ext cx="8424863" cy="539991"/>
          </a:xfrm>
        </p:spPr>
        <p:txBody>
          <a:bodyPr/>
          <a:lstStyle/>
          <a:p>
            <a:r>
              <a:rPr lang="fr-FR" dirty="0"/>
              <a:t>Titre</a:t>
            </a:r>
          </a:p>
        </p:txBody>
      </p:sp>
      <p:sp>
        <p:nvSpPr>
          <p:cNvPr id="13" name="Espace réservé du texte 11">
            <a:extLst>
              <a:ext uri="{FF2B5EF4-FFF2-40B4-BE49-F238E27FC236}">
                <a16:creationId xmlns:a16="http://schemas.microsoft.com/office/drawing/2014/main" id="{AC8956DD-B832-6147-8A66-A70995085BB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323528" y="1707654"/>
            <a:ext cx="2556471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4" name="Espace réservé du texte 11">
            <a:extLst>
              <a:ext uri="{FF2B5EF4-FFF2-40B4-BE49-F238E27FC236}">
                <a16:creationId xmlns:a16="http://schemas.microsoft.com/office/drawing/2014/main" id="{DF66E72C-274C-AC4E-B20B-393EBD9A717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275856" y="1707654"/>
            <a:ext cx="2520000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5" name="Espace réservé du texte 11">
            <a:extLst>
              <a:ext uri="{FF2B5EF4-FFF2-40B4-BE49-F238E27FC236}">
                <a16:creationId xmlns:a16="http://schemas.microsoft.com/office/drawing/2014/main" id="{10D42E91-F78E-1D46-9374-4446D0F579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 bwMode="gray">
          <a:xfrm>
            <a:off x="6228184" y="1707654"/>
            <a:ext cx="2520000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691346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, sous-titre, textes 3 et imag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23528" y="1707654"/>
            <a:ext cx="2520000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7" name="Espace réservé de la date 3">
            <a:extLst>
              <a:ext uri="{FF2B5EF4-FFF2-40B4-BE49-F238E27FC236}">
                <a16:creationId xmlns:a16="http://schemas.microsoft.com/office/drawing/2014/main" id="{CEFA8BB7-D3E4-254A-BB0E-3D1C8C64E19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210435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0597CDB5-73DC-8641-8CC1-FAD9379FD627}" type="datetime1">
              <a:rPr lang="fr-FR" cap="all" smtClean="0"/>
              <a:pPr/>
              <a:t>22/04/2024</a:t>
            </a:fld>
            <a:endParaRPr lang="fr-FR" cap="all" dirty="0"/>
          </a:p>
        </p:txBody>
      </p:sp>
      <p:sp>
        <p:nvSpPr>
          <p:cNvPr id="18" name="Espace réservé du texte 7">
            <a:extLst>
              <a:ext uri="{FF2B5EF4-FFF2-40B4-BE49-F238E27FC236}">
                <a16:creationId xmlns:a16="http://schemas.microsoft.com/office/drawing/2014/main" id="{35840C24-F178-C44C-B5A1-3EB8F3EF4B9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851" y="1248679"/>
            <a:ext cx="8424614" cy="242951"/>
          </a:xfrm>
        </p:spPr>
        <p:txBody>
          <a:bodyPr/>
          <a:lstStyle>
            <a:lvl1pPr marL="0" indent="95250">
              <a:spcBef>
                <a:spcPts val="400"/>
              </a:spcBef>
              <a:spcAft>
                <a:spcPts val="800"/>
              </a:spcAft>
              <a:buFont typeface="+mj-lt"/>
              <a:buNone/>
              <a:tabLst/>
              <a:defRPr sz="15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Sous-titre</a:t>
            </a:r>
          </a:p>
          <a:p>
            <a:pPr lvl="0"/>
            <a:endParaRPr lang="fr-FR" dirty="0"/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id="{0271A58A-1CC5-D145-89AA-12537E5CE3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0" y="682801"/>
            <a:ext cx="8424863" cy="539991"/>
          </a:xfrm>
        </p:spPr>
        <p:txBody>
          <a:bodyPr/>
          <a:lstStyle/>
          <a:p>
            <a:r>
              <a:rPr lang="fr-FR" dirty="0"/>
              <a:t>Titre</a:t>
            </a:r>
          </a:p>
        </p:txBody>
      </p:sp>
      <p:sp>
        <p:nvSpPr>
          <p:cNvPr id="20" name="Espace réservé du pied de page 4">
            <a:extLst>
              <a:ext uri="{FF2B5EF4-FFF2-40B4-BE49-F238E27FC236}">
                <a16:creationId xmlns:a16="http://schemas.microsoft.com/office/drawing/2014/main" id="{D46074BB-6BF7-8249-9377-D0271B2AEC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direction/service</a:t>
            </a:r>
          </a:p>
        </p:txBody>
      </p:sp>
      <p:sp>
        <p:nvSpPr>
          <p:cNvPr id="8" name="Espace réservé pour une image  7">
            <a:extLst>
              <a:ext uri="{FF2B5EF4-FFF2-40B4-BE49-F238E27FC236}">
                <a16:creationId xmlns:a16="http://schemas.microsoft.com/office/drawing/2014/main" id="{7004A35F-FCE5-0248-9AD4-C4E7502EF16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131840" y="1707654"/>
            <a:ext cx="5616624" cy="2880320"/>
          </a:xfrm>
        </p:spPr>
        <p:txBody>
          <a:bodyPr/>
          <a:lstStyle/>
          <a:p>
            <a:r>
              <a:rPr lang="fr-FR"/>
              <a:t>Cliquez sur l'icône pour ajouter une image</a:t>
            </a:r>
          </a:p>
        </p:txBody>
      </p:sp>
    </p:spTree>
    <p:extLst>
      <p:ext uri="{BB962C8B-B14F-4D97-AF65-F5344CB8AC3E}">
        <p14:creationId xmlns:p14="http://schemas.microsoft.com/office/powerpoint/2010/main" val="2077185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re, sous-titre, textes 3, et graphiqu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6228184" y="1707654"/>
            <a:ext cx="2520000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7" name="Espace réservé de la date 3">
            <a:extLst>
              <a:ext uri="{FF2B5EF4-FFF2-40B4-BE49-F238E27FC236}">
                <a16:creationId xmlns:a16="http://schemas.microsoft.com/office/drawing/2014/main" id="{CEFA8BB7-D3E4-254A-BB0E-3D1C8C64E19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210435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8E1290DD-BE4D-794B-919C-D565D1B9C67D}" type="datetime1">
              <a:rPr lang="fr-FR" cap="all" smtClean="0"/>
              <a:pPr/>
              <a:t>22/04/2024</a:t>
            </a:fld>
            <a:endParaRPr lang="fr-FR" cap="all" dirty="0"/>
          </a:p>
        </p:txBody>
      </p:sp>
      <p:sp>
        <p:nvSpPr>
          <p:cNvPr id="18" name="Espace réservé du texte 7">
            <a:extLst>
              <a:ext uri="{FF2B5EF4-FFF2-40B4-BE49-F238E27FC236}">
                <a16:creationId xmlns:a16="http://schemas.microsoft.com/office/drawing/2014/main" id="{35840C24-F178-C44C-B5A1-3EB8F3EF4B9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851" y="1248679"/>
            <a:ext cx="8424614" cy="242951"/>
          </a:xfrm>
        </p:spPr>
        <p:txBody>
          <a:bodyPr/>
          <a:lstStyle>
            <a:lvl1pPr marL="0" indent="95250">
              <a:spcBef>
                <a:spcPts val="400"/>
              </a:spcBef>
              <a:spcAft>
                <a:spcPts val="800"/>
              </a:spcAft>
              <a:buFont typeface="+mj-lt"/>
              <a:buNone/>
              <a:tabLst/>
              <a:defRPr sz="15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Sous-titre</a:t>
            </a:r>
          </a:p>
          <a:p>
            <a:pPr lvl="0"/>
            <a:endParaRPr lang="fr-FR" dirty="0"/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id="{0271A58A-1CC5-D145-89AA-12537E5CE3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0" y="682801"/>
            <a:ext cx="8424863" cy="539991"/>
          </a:xfrm>
        </p:spPr>
        <p:txBody>
          <a:bodyPr/>
          <a:lstStyle/>
          <a:p>
            <a:r>
              <a:rPr lang="fr-FR" dirty="0"/>
              <a:t>Titre</a:t>
            </a:r>
          </a:p>
        </p:txBody>
      </p:sp>
      <p:sp>
        <p:nvSpPr>
          <p:cNvPr id="20" name="Espace réservé du pied de page 4">
            <a:extLst>
              <a:ext uri="{FF2B5EF4-FFF2-40B4-BE49-F238E27FC236}">
                <a16:creationId xmlns:a16="http://schemas.microsoft.com/office/drawing/2014/main" id="{D46074BB-6BF7-8249-9377-D0271B2AEC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direction/service</a:t>
            </a:r>
          </a:p>
        </p:txBody>
      </p:sp>
      <p:sp>
        <p:nvSpPr>
          <p:cNvPr id="3" name="Espace réservé du graphique 2">
            <a:extLst>
              <a:ext uri="{FF2B5EF4-FFF2-40B4-BE49-F238E27FC236}">
                <a16:creationId xmlns:a16="http://schemas.microsoft.com/office/drawing/2014/main" id="{66D3B633-BB7B-4941-BF9B-161C5342E3AA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323528" y="1707654"/>
            <a:ext cx="5761038" cy="2879725"/>
          </a:xfrm>
        </p:spPr>
        <p:txBody>
          <a:bodyPr/>
          <a:lstStyle/>
          <a:p>
            <a:r>
              <a:rPr lang="fr-FR"/>
              <a:t>Cliquez sur l'icône pour ajouter un graphique</a:t>
            </a:r>
          </a:p>
        </p:txBody>
      </p:sp>
    </p:spTree>
    <p:extLst>
      <p:ext uri="{BB962C8B-B14F-4D97-AF65-F5344CB8AC3E}">
        <p14:creationId xmlns:p14="http://schemas.microsoft.com/office/powerpoint/2010/main" val="2044116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>
            <a:extLst>
              <a:ext uri="{FF2B5EF4-FFF2-40B4-BE49-F238E27FC236}">
                <a16:creationId xmlns:a16="http://schemas.microsoft.com/office/drawing/2014/main" id="{829DF172-12F0-D244-8F51-E16DC05073B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52000" y="252000"/>
            <a:ext cx="1440000" cy="1440000"/>
          </a:xfrm>
          <a:prstGeom prst="rect">
            <a:avLst/>
          </a:prstGeom>
        </p:spPr>
      </p:pic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850" y="2139702"/>
            <a:ext cx="8424000" cy="2293224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3250" b="1" cap="all" baseline="0"/>
            </a:lvl1pPr>
            <a:lvl2pPr marL="92075" indent="0">
              <a:spcBef>
                <a:spcPts val="500"/>
              </a:spcBef>
              <a:spcAft>
                <a:spcPts val="0"/>
              </a:spcAft>
              <a:buNone/>
              <a:tabLst/>
              <a:defRPr sz="185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cxnSp>
        <p:nvCxnSpPr>
          <p:cNvPr id="12" name="Connecteur droit 11"/>
          <p:cNvCxnSpPr>
            <a:cxnSpLocks/>
          </p:cNvCxnSpPr>
          <p:nvPr/>
        </p:nvCxnSpPr>
        <p:spPr bwMode="gray">
          <a:xfrm>
            <a:off x="323850" y="4784400"/>
            <a:ext cx="8424614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space réservé de la date 3">
            <a:extLst>
              <a:ext uri="{FF2B5EF4-FFF2-40B4-BE49-F238E27FC236}">
                <a16:creationId xmlns:a16="http://schemas.microsoft.com/office/drawing/2014/main" id="{C192E6B1-2CEB-FB47-B10B-D25D43DF8D96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210435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D7698221-35EF-134F-B87A-568DECC70F29}" type="datetime1">
              <a:rPr lang="fr-FR" cap="all" smtClean="0"/>
              <a:pPr/>
              <a:t>22/04/2024</a:t>
            </a:fld>
            <a:endParaRPr lang="fr-FR" cap="all" dirty="0"/>
          </a:p>
        </p:txBody>
      </p:sp>
      <p:sp>
        <p:nvSpPr>
          <p:cNvPr id="14" name="Espace réservé du numéro de diapositive 5">
            <a:extLst>
              <a:ext uri="{FF2B5EF4-FFF2-40B4-BE49-F238E27FC236}">
                <a16:creationId xmlns:a16="http://schemas.microsoft.com/office/drawing/2014/main" id="{0593ECE3-ACEF-7441-BABB-08F519CCE7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7398713" y="4783500"/>
            <a:ext cx="1350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6" name="Espace réservé du pied de page 4">
            <a:extLst>
              <a:ext uri="{FF2B5EF4-FFF2-40B4-BE49-F238E27FC236}">
                <a16:creationId xmlns:a16="http://schemas.microsoft.com/office/drawing/2014/main" id="{4D728EC0-9FC5-AB4E-B907-86A468EF1E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4067944" y="195486"/>
            <a:ext cx="4680769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direction/service</a:t>
            </a:r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0B5534E2-19C3-C848-AD92-C2BA62CED42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093316" y="349801"/>
            <a:ext cx="1938692" cy="1150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81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738000"/>
            <a:ext cx="9144000" cy="4443958"/>
          </a:xfrm>
          <a:solidFill>
            <a:schemeClr val="tx2"/>
          </a:solidFill>
        </p:spPr>
        <p:txBody>
          <a:bodyPr tIns="1080000" anchor="ctr" anchorCtr="0"/>
          <a:lstStyle>
            <a:lvl1pPr algn="ctr"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Sélectionner l’icône pour insérer une image, </a:t>
            </a:r>
            <a:br>
              <a:rPr lang="fr-FR" dirty="0"/>
            </a:br>
            <a:r>
              <a:rPr lang="fr-FR" dirty="0"/>
              <a:t>puis disposer l’image en arrière plan </a:t>
            </a:r>
            <a:br>
              <a:rPr lang="fr-FR" dirty="0"/>
            </a:br>
            <a:r>
              <a:rPr lang="fr-FR" dirty="0"/>
              <a:t>(Sélectionner l’image avec le bouton droit de la souris / </a:t>
            </a:r>
            <a:br>
              <a:rPr lang="fr-FR" dirty="0"/>
            </a:br>
            <a:r>
              <a:rPr lang="fr-FR" dirty="0"/>
              <a:t>Mettre à l’arrière plan)</a:t>
            </a:r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02A90153-98CB-E943-A611-AD9242F15601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64285" y="4797631"/>
            <a:ext cx="1170000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bg1"/>
                </a:solidFill>
              </a:defRPr>
            </a:lvl1pPr>
          </a:lstStyle>
          <a:p>
            <a:fld id="{5F7325A3-5315-1B4B-A0D9-112471EB5837}" type="datetime1">
              <a:rPr lang="fr-FR" cap="all" smtClean="0"/>
              <a:pPr/>
              <a:t>22/04/2024</a:t>
            </a:fld>
            <a:endParaRPr lang="fr-FR" cap="all" dirty="0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59999" y="738000"/>
            <a:ext cx="8424000" cy="40464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bg1"/>
            </a:solidFill>
          </a:ln>
        </p:spPr>
        <p:txBody>
          <a:bodyPr lIns="0" bIns="360000" anchor="ctr" anchorCtr="0"/>
          <a:lstStyle>
            <a:lvl1pPr marL="396000" indent="-396000">
              <a:buFont typeface="+mj-lt"/>
              <a:buAutoNum type="arabicPeriod"/>
              <a:defRPr sz="325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10" name="Espace réservé du numéro de diapositive 5">
            <a:extLst>
              <a:ext uri="{FF2B5EF4-FFF2-40B4-BE49-F238E27FC236}">
                <a16:creationId xmlns:a16="http://schemas.microsoft.com/office/drawing/2014/main" id="{BE3965BE-3A81-1248-821F-39E8294A18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7398713" y="4783500"/>
            <a:ext cx="1350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bg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Espace réservé du pied de page 4">
            <a:extLst>
              <a:ext uri="{FF2B5EF4-FFF2-40B4-BE49-F238E27FC236}">
                <a16:creationId xmlns:a16="http://schemas.microsoft.com/office/drawing/2014/main" id="{DCBACC69-485F-9F49-A64D-9385F9776E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direction/service</a:t>
            </a:r>
          </a:p>
        </p:txBody>
      </p:sp>
    </p:spTree>
    <p:extLst>
      <p:ext uri="{BB962C8B-B14F-4D97-AF65-F5344CB8AC3E}">
        <p14:creationId xmlns:p14="http://schemas.microsoft.com/office/powerpoint/2010/main" val="1076546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4963500"/>
            <a:ext cx="180000" cy="18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4EA19884-7A29-DC4E-9311-A62E54788E52}" type="datetime1">
              <a:rPr lang="fr-FR" smtClean="0"/>
              <a:t>22/04/2024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gray">
          <a:xfrm>
            <a:off x="720000" y="4371949"/>
            <a:ext cx="3240000" cy="447947"/>
          </a:xfrm>
        </p:spPr>
        <p:txBody>
          <a:bodyPr anchor="ctr" anchorCtr="0"/>
          <a:lstStyle>
            <a:lvl1pPr algn="l">
              <a:defRPr sz="1150"/>
            </a:lvl1pPr>
          </a:lstStyle>
          <a:p>
            <a:r>
              <a:rPr lang="fr-FR" dirty="0"/>
              <a:t>Intitulé de la direction/service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4963500"/>
            <a:ext cx="180000" cy="18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180000" cy="18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753DF2B5-DDEC-9F4F-AC71-1D361A99EA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6161558" y="542033"/>
            <a:ext cx="2329060" cy="1381645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AA456506-B875-0447-AE4C-DB900904651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540000" y="360000"/>
            <a:ext cx="2700000" cy="27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7407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00155"/>
            <a:ext cx="8229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695116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323850" y="1707654"/>
            <a:ext cx="8424863" cy="295232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 dirty="0"/>
              <a:t>Texte de niveau 1</a:t>
            </a:r>
          </a:p>
          <a:p>
            <a:pPr lvl="1"/>
            <a:r>
              <a:rPr lang="fr-FR" noProof="0" dirty="0"/>
              <a:t>Texte de niveau 2</a:t>
            </a:r>
          </a:p>
          <a:p>
            <a:pPr lvl="2"/>
            <a:r>
              <a:rPr lang="fr-FR" noProof="0" dirty="0"/>
              <a:t>Texte de niveau 3</a:t>
            </a:r>
          </a:p>
          <a:p>
            <a:pPr lvl="3"/>
            <a:r>
              <a:rPr lang="fr-FR" noProof="0" dirty="0"/>
              <a:t>Texte de niveau 4</a:t>
            </a:r>
          </a:p>
          <a:p>
            <a:pPr lvl="4"/>
            <a:r>
              <a:rPr lang="fr-FR" noProof="0" dirty="0"/>
              <a:t>Texte de niveau 5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direction/service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7398713" y="4783500"/>
            <a:ext cx="1350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10" name="Connecteur droit 9"/>
          <p:cNvCxnSpPr>
            <a:cxnSpLocks/>
          </p:cNvCxnSpPr>
          <p:nvPr/>
        </p:nvCxnSpPr>
        <p:spPr bwMode="gray">
          <a:xfrm>
            <a:off x="323850" y="4784400"/>
            <a:ext cx="8424614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space réservé du titre 11">
            <a:extLst>
              <a:ext uri="{FF2B5EF4-FFF2-40B4-BE49-F238E27FC236}">
                <a16:creationId xmlns:a16="http://schemas.microsoft.com/office/drawing/2014/main" id="{59FB2B3E-557E-DB42-9DB7-D6A72FD3A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682801"/>
            <a:ext cx="8424863" cy="5399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Titre 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8170561-5F7A-B046-81BE-E60E60355D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15703" y="4783500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B858D49A-5A7A-574D-A0ED-52B5C1EFA876}" type="datetime1">
              <a:rPr lang="fr-FR" cap="all" smtClean="0"/>
              <a:pPr/>
              <a:t>22/04/2024</a:t>
            </a:fld>
            <a:endParaRPr lang="fr-FR" cap="all" dirty="0"/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E071FEB6-0E77-DD46-9DA0-C52EF51FC7F3}"/>
              </a:ext>
            </a:extLst>
          </p:cNvPr>
          <p:cNvCxnSpPr/>
          <p:nvPr/>
        </p:nvCxnSpPr>
        <p:spPr bwMode="gray">
          <a:xfrm>
            <a:off x="360000" y="4784400"/>
            <a:ext cx="8424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Image 13">
            <a:extLst>
              <a:ext uri="{FF2B5EF4-FFF2-40B4-BE49-F238E27FC236}">
                <a16:creationId xmlns:a16="http://schemas.microsoft.com/office/drawing/2014/main" id="{5C7551C4-641A-D343-AA7E-79AE4711BFA8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183724" y="186432"/>
            <a:ext cx="585158" cy="347128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4921EE98-A0EA-AE49-A902-478042AA6CF9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88000" y="108000"/>
            <a:ext cx="54000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928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4" r:id="rId10"/>
    <p:sldLayoutId id="2147483825" r:id="rId11"/>
  </p:sldLayoutIdLst>
  <p:hf hdr="0"/>
  <p:txStyles>
    <p:titleStyle>
      <a:lvl1pPr marL="14288" indent="0" algn="l" defTabSz="914400" rtl="0" eaLnBrk="1" latinLnBrk="0" hangingPunct="1">
        <a:lnSpc>
          <a:spcPct val="90000"/>
        </a:lnSpc>
        <a:spcBef>
          <a:spcPct val="0"/>
        </a:spcBef>
        <a:buNone/>
        <a:tabLst/>
        <a:defRPr sz="25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2075" indent="0" algn="l" defTabSz="914400" rtl="0" eaLnBrk="1" latinLnBrk="0" hangingPunct="1">
        <a:lnSpc>
          <a:spcPct val="100000"/>
        </a:lnSpc>
        <a:spcBef>
          <a:spcPts val="0"/>
        </a:spcBef>
        <a:spcAft>
          <a:spcPts val="500"/>
        </a:spcAft>
        <a:buFont typeface="Arial" pitchFamily="34" charset="0"/>
        <a:buNone/>
        <a:tabLst/>
        <a:defRPr sz="1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351450" indent="-17145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31450" indent="-17145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Wingdings" pitchFamily="2" charset="2"/>
        <a:buChar char="§"/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711450" indent="-17145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anose="020B0604020202020204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927450" indent="-17145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Wingdings" pitchFamily="2" charset="2"/>
        <a:buChar char="§"/>
        <a:defRPr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indent="0" algn="l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>
          <p15:clr>
            <a:srgbClr val="F26B43"/>
          </p15:clr>
        </p15:guide>
        <p15:guide id="2" pos="20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23D62-17A8-6547-AF6B-323A348324DB}" type="datetime1">
              <a:rPr lang="fr-FR" smtClean="0"/>
              <a:t>22/04/2024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755576" y="4371950"/>
            <a:ext cx="3240000" cy="447947"/>
          </a:xfrm>
        </p:spPr>
        <p:txBody>
          <a:bodyPr/>
          <a:lstStyle/>
          <a:p>
            <a:r>
              <a:rPr lang="fr-FR" dirty="0"/>
              <a:t>ARS PACA/DOS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140CD-8AED-46FF-A9A2-77308F3F39AE}" type="slidenum">
              <a:rPr lang="fr-FR" smtClean="0"/>
              <a:pPr/>
              <a:t>1</a:t>
            </a:fld>
            <a:endParaRPr lang="fr-FR" dirty="0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gray">
          <a:xfrm>
            <a:off x="467544" y="2643758"/>
            <a:ext cx="8460110" cy="130299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marL="14288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tabLst/>
              <a:defRPr sz="100" b="1" kern="1200">
                <a:solidFill>
                  <a:schemeClr val="tx1">
                    <a:alpha val="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  <a:defRPr/>
            </a:pPr>
            <a:r>
              <a:rPr lang="fr-FR" altLang="fr-FR" sz="4200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CCAR - section psychiatrie </a:t>
            </a:r>
            <a:r>
              <a:rPr lang="fr-FR" altLang="fr-FR" sz="2800" cap="small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/>
            </a:r>
            <a:br>
              <a:rPr lang="fr-FR" altLang="fr-FR" sz="2800" cap="small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</a:br>
            <a:r>
              <a:rPr lang="fr-FR" altLang="fr-FR" sz="2800" cap="small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17 AVRIL 2024</a:t>
            </a:r>
            <a:endParaRPr lang="fr-FR" altLang="fr-FR" sz="1800" cap="small" dirty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601213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224379"/>
            <a:ext cx="9144000" cy="39399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A8FAAC2-ECC7-674E-BA6D-9C8C798446C6}" type="datetime1">
              <a:rPr lang="fr-FR" cap="all" smtClean="0"/>
              <a:t>22/04/2024</a:t>
            </a:fld>
            <a:endParaRPr lang="fr-FR" cap="all" dirty="0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sz="3600" kern="0" dirty="0" smtClean="0"/>
              <a:t>Election du vice-président</a:t>
            </a:r>
            <a:endParaRPr lang="fr-FR" dirty="0">
              <a:cs typeface="Arial"/>
            </a:endParaRPr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441134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8"/>
          <p:cNvSpPr txBox="1"/>
          <p:nvPr/>
        </p:nvSpPr>
        <p:spPr>
          <a:xfrm>
            <a:off x="179512" y="1203598"/>
            <a:ext cx="8568952" cy="10464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>
              <a:defRPr/>
            </a:pPr>
            <a:endParaRPr lang="fr-FR" altLang="fr-FR" sz="800" dirty="0" smtClean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 altLang="fr-FR" sz="1600" dirty="0" smtClean="0"/>
              <a:t>Recensement des candidatures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fr-FR" sz="16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 sz="16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Vote par mail à l’adresse : </a:t>
            </a:r>
            <a:r>
              <a:rPr lang="fr-FR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caroline.vandevondele@ars.sante.fr</a:t>
            </a:r>
            <a:endParaRPr lang="fr-FR" sz="1600" dirty="0" smtClean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4" name="Google Shape;173;p18"/>
          <p:cNvSpPr txBox="1">
            <a:spLocks/>
          </p:cNvSpPr>
          <p:nvPr/>
        </p:nvSpPr>
        <p:spPr bwMode="gray">
          <a:xfrm>
            <a:off x="395536" y="123478"/>
            <a:ext cx="8520600" cy="7926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/>
          </a:bodyPr>
          <a:lstStyle>
            <a:lvl1pPr marL="92075" lv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itchFamily="34" charset="0"/>
              <a:buNone/>
              <a:tabLst/>
              <a:defRPr sz="2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51450" lvl="1" indent="-17145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31450" lvl="2" indent="-17145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Wingdings" pitchFamily="2" charset="2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11450" lvl="3" indent="-17145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27450" lvl="4" indent="-17145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Wingdings" pitchFamily="2" charset="2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>
              <a:lnSpc>
                <a:spcPct val="110000"/>
              </a:lnSpc>
              <a:buSzPts val="5200"/>
            </a:pPr>
            <a:r>
              <a:rPr lang="fr-FR" sz="2400" b="1" dirty="0" smtClean="0">
                <a:solidFill>
                  <a:srgbClr val="002060"/>
                </a:solidFill>
                <a:latin typeface="Roboto Condensed"/>
                <a:ea typeface="Roboto Condensed"/>
                <a:cs typeface="Roboto Condensed"/>
              </a:rPr>
              <a:t>Election du vice-président</a:t>
            </a:r>
            <a:endParaRPr lang="fr-FR" sz="2400" b="1" dirty="0">
              <a:solidFill>
                <a:srgbClr val="002060"/>
              </a:solidFill>
              <a:latin typeface="Roboto Condensed"/>
              <a:ea typeface="Roboto Condensed"/>
              <a:cs typeface="Roboto Condensed"/>
            </a:endParaRPr>
          </a:p>
        </p:txBody>
      </p:sp>
    </p:spTree>
    <p:extLst>
      <p:ext uri="{BB962C8B-B14F-4D97-AF65-F5344CB8AC3E}">
        <p14:creationId xmlns:p14="http://schemas.microsoft.com/office/powerpoint/2010/main" val="6556074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224379"/>
            <a:ext cx="9144000" cy="39399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A8FAAC2-ECC7-674E-BA6D-9C8C798446C6}" type="datetime1">
              <a:rPr lang="fr-FR" cap="all" smtClean="0"/>
              <a:t>22/04/2024</a:t>
            </a:fld>
            <a:endParaRPr lang="fr-FR" cap="all" dirty="0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359999" y="738000"/>
            <a:ext cx="7524369" cy="4046400"/>
          </a:xfrm>
        </p:spPr>
        <p:txBody>
          <a:bodyPr/>
          <a:lstStyle/>
          <a:p>
            <a:pPr marL="0" indent="0">
              <a:buNone/>
            </a:pPr>
            <a:r>
              <a:rPr lang="fr-FR" sz="3600" kern="0" dirty="0" smtClean="0"/>
              <a:t>Rappel sur le calendrier de déploiement </a:t>
            </a:r>
            <a:r>
              <a:rPr lang="fr-FR" sz="3600" kern="0" dirty="0"/>
              <a:t>de la réforme</a:t>
            </a:r>
            <a:br>
              <a:rPr lang="fr-FR" sz="3600" kern="0" dirty="0"/>
            </a:br>
            <a:endParaRPr lang="fr-FR" sz="2800" dirty="0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205740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e la date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251C71F6-E0A6-1740-B64F-38F332886BAF}" type="datetime1">
              <a:rPr lang="fr-FR" cap="all" smtClean="0"/>
              <a:pPr/>
              <a:t>22/04/2024</a:t>
            </a:fld>
            <a:endParaRPr lang="fr-FR" cap="all" dirty="0"/>
          </a:p>
        </p:txBody>
      </p:sp>
      <p:sp>
        <p:nvSpPr>
          <p:cNvPr id="26" name="Triangle isocèle 25"/>
          <p:cNvSpPr/>
          <p:nvPr/>
        </p:nvSpPr>
        <p:spPr>
          <a:xfrm rot="5400000">
            <a:off x="3965980" y="1969689"/>
            <a:ext cx="270000" cy="177625"/>
          </a:xfrm>
          <a:prstGeom prst="triangl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 b="1"/>
          </a:p>
        </p:txBody>
      </p:sp>
      <p:sp>
        <p:nvSpPr>
          <p:cNvPr id="40" name="Triangle isocèle 39"/>
          <p:cNvSpPr/>
          <p:nvPr/>
        </p:nvSpPr>
        <p:spPr>
          <a:xfrm rot="5400000">
            <a:off x="3965980" y="1355465"/>
            <a:ext cx="270000" cy="177625"/>
          </a:xfrm>
          <a:prstGeom prst="triangl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 b="1"/>
          </a:p>
        </p:txBody>
      </p:sp>
      <p:sp>
        <p:nvSpPr>
          <p:cNvPr id="42" name="Triangle isocèle 41"/>
          <p:cNvSpPr/>
          <p:nvPr/>
        </p:nvSpPr>
        <p:spPr>
          <a:xfrm rot="5400000">
            <a:off x="4022394" y="3932508"/>
            <a:ext cx="270000" cy="177625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 b="1"/>
          </a:p>
        </p:txBody>
      </p:sp>
      <p:sp>
        <p:nvSpPr>
          <p:cNvPr id="43" name="ZoneTexte 42"/>
          <p:cNvSpPr txBox="1"/>
          <p:nvPr/>
        </p:nvSpPr>
        <p:spPr>
          <a:xfrm>
            <a:off x="288281" y="3862531"/>
            <a:ext cx="3684175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000" dirty="0"/>
              <a:t>Un</a:t>
            </a:r>
            <a:r>
              <a:rPr lang="fr-FR" sz="10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fr-FR" sz="1000" dirty="0"/>
              <a:t>compartiment de financement dédié à la </a:t>
            </a:r>
            <a:r>
              <a:rPr lang="fr-FR" sz="10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réduction proactive des inégalités territoriales, </a:t>
            </a:r>
            <a:r>
              <a:rPr lang="fr-FR" sz="1000" dirty="0"/>
              <a:t>qui met en relation un besoin de santé et une enveloppe de financement </a:t>
            </a:r>
          </a:p>
        </p:txBody>
      </p:sp>
      <p:sp>
        <p:nvSpPr>
          <p:cNvPr id="44" name="ZoneTexte 43"/>
          <p:cNvSpPr txBox="1"/>
          <p:nvPr/>
        </p:nvSpPr>
        <p:spPr>
          <a:xfrm>
            <a:off x="184608" y="2925406"/>
            <a:ext cx="3684175" cy="422865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fr-FR" sz="1000" dirty="0"/>
              <a:t>Un compartiment de financement </a:t>
            </a:r>
            <a:r>
              <a:rPr lang="fr-FR" sz="1000" b="1" dirty="0"/>
              <a:t>pour valoriser l’activité des établissements</a:t>
            </a:r>
            <a:r>
              <a:rPr lang="fr-FR" sz="1000" dirty="0"/>
              <a:t> en incitant aux alternatives à l’hospitalisation temps plein </a:t>
            </a:r>
          </a:p>
        </p:txBody>
      </p:sp>
      <p:sp>
        <p:nvSpPr>
          <p:cNvPr id="45" name="Triangle isocèle 44"/>
          <p:cNvSpPr/>
          <p:nvPr/>
        </p:nvSpPr>
        <p:spPr>
          <a:xfrm rot="5400000">
            <a:off x="3949750" y="2994322"/>
            <a:ext cx="270000" cy="177625"/>
          </a:xfrm>
          <a:prstGeom prst="triangle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 b="1"/>
          </a:p>
        </p:txBody>
      </p:sp>
      <p:sp>
        <p:nvSpPr>
          <p:cNvPr id="57" name="ZoneTexte 56"/>
          <p:cNvSpPr txBox="1"/>
          <p:nvPr/>
        </p:nvSpPr>
        <p:spPr>
          <a:xfrm>
            <a:off x="167745" y="1923501"/>
            <a:ext cx="3684175" cy="47705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fr-FR" sz="1000" dirty="0"/>
              <a:t>Des compartiments dédiés </a:t>
            </a:r>
            <a:r>
              <a:rPr lang="fr-FR" sz="105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aux activités </a:t>
            </a:r>
            <a:r>
              <a:rPr lang="fr-FR" sz="1050" b="1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supra-régionales</a:t>
            </a:r>
            <a:r>
              <a:rPr lang="fr-FR" sz="105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, aux nouvelles activités, à la structuration de la recherche  </a:t>
            </a:r>
            <a:r>
              <a:rPr lang="fr-FR" sz="1000" dirty="0"/>
              <a:t>pour soutenir la transformation du secteur</a:t>
            </a:r>
          </a:p>
        </p:txBody>
      </p:sp>
      <p:sp>
        <p:nvSpPr>
          <p:cNvPr id="58" name="ZoneTexte 57"/>
          <p:cNvSpPr txBox="1"/>
          <p:nvPr/>
        </p:nvSpPr>
        <p:spPr>
          <a:xfrm>
            <a:off x="315950" y="1367333"/>
            <a:ext cx="3684175" cy="15388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fr-FR" sz="1000" dirty="0"/>
              <a:t>La prise en compte de la </a:t>
            </a:r>
            <a:r>
              <a:rPr lang="fr-FR" sz="1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qualité</a:t>
            </a:r>
            <a:endParaRPr lang="fr-FR" sz="1000" dirty="0"/>
          </a:p>
        </p:txBody>
      </p:sp>
      <p:sp>
        <p:nvSpPr>
          <p:cNvPr id="32" name="ZoneTexte 31"/>
          <p:cNvSpPr txBox="1"/>
          <p:nvPr/>
        </p:nvSpPr>
        <p:spPr>
          <a:xfrm>
            <a:off x="6047730" y="2782215"/>
            <a:ext cx="2916757" cy="133786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fr-FR" sz="1200" b="1" dirty="0">
                <a:solidFill>
                  <a:schemeClr val="accent2">
                    <a:lumMod val="50000"/>
                  </a:schemeClr>
                </a:solidFill>
              </a:rPr>
              <a:t>Dotation file </a:t>
            </a:r>
            <a:r>
              <a:rPr lang="fr-FR" sz="1200" b="1" dirty="0" smtClean="0">
                <a:solidFill>
                  <a:schemeClr val="accent2">
                    <a:lumMod val="50000"/>
                  </a:schemeClr>
                </a:solidFill>
              </a:rPr>
              <a:t>active (216,3 M€ en 2023) </a:t>
            </a:r>
            <a:endParaRPr lang="fr-FR" sz="1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6007887" y="4006859"/>
            <a:ext cx="3268183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Dotation </a:t>
            </a:r>
            <a:r>
              <a:rPr lang="fr-FR" sz="12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Populationnelle (609,7M€ en 2023)</a:t>
            </a:r>
            <a:endParaRPr lang="fr-FR" sz="12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1" name="ZoneTexte 40"/>
          <p:cNvSpPr txBox="1"/>
          <p:nvPr/>
        </p:nvSpPr>
        <p:spPr>
          <a:xfrm>
            <a:off x="6108950" y="2070428"/>
            <a:ext cx="1157596" cy="161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fr-FR"/>
            </a:defPPr>
            <a:lvl1pPr algn="r">
              <a:defRPr sz="1000" b="1">
                <a:solidFill>
                  <a:schemeClr val="accent2">
                    <a:lumMod val="20000"/>
                    <a:lumOff val="80000"/>
                  </a:schemeClr>
                </a:solidFill>
              </a:defRPr>
            </a:lvl1pPr>
          </a:lstStyle>
          <a:p>
            <a:pPr algn="l"/>
            <a:r>
              <a:rPr lang="fr-FR" sz="105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Transformation</a:t>
            </a:r>
          </a:p>
        </p:txBody>
      </p:sp>
      <p:sp>
        <p:nvSpPr>
          <p:cNvPr id="46" name="ZoneTexte 45"/>
          <p:cNvSpPr txBox="1"/>
          <p:nvPr/>
        </p:nvSpPr>
        <p:spPr>
          <a:xfrm>
            <a:off x="6108949" y="1871794"/>
            <a:ext cx="1307365" cy="161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05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Nouvelles activités</a:t>
            </a:r>
          </a:p>
        </p:txBody>
      </p:sp>
      <p:sp>
        <p:nvSpPr>
          <p:cNvPr id="47" name="ZoneTexte 46"/>
          <p:cNvSpPr txBox="1"/>
          <p:nvPr/>
        </p:nvSpPr>
        <p:spPr>
          <a:xfrm>
            <a:off x="6148196" y="1665247"/>
            <a:ext cx="2816292" cy="161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fr-FR"/>
            </a:defPPr>
            <a:lvl1pPr>
              <a:defRPr sz="1000" b="1">
                <a:solidFill>
                  <a:schemeClr val="accent2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fr-FR" sz="105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Activités </a:t>
            </a:r>
            <a:r>
              <a:rPr lang="fr-FR" sz="105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spécifiques « nationales » </a:t>
            </a:r>
            <a:endParaRPr lang="fr-FR" sz="105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8" name="Rectangle à coins arrondis 47"/>
          <p:cNvSpPr/>
          <p:nvPr/>
        </p:nvSpPr>
        <p:spPr>
          <a:xfrm>
            <a:off x="4985888" y="2547129"/>
            <a:ext cx="810247" cy="633591"/>
          </a:xfrm>
          <a:prstGeom prst="roundRect">
            <a:avLst>
              <a:gd name="adj" fmla="val 7661"/>
            </a:avLst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i="1" dirty="0"/>
              <a:t>+/ - 15%</a:t>
            </a:r>
          </a:p>
        </p:txBody>
      </p:sp>
      <p:sp>
        <p:nvSpPr>
          <p:cNvPr id="49" name="Rectangle à coins arrondis 48"/>
          <p:cNvSpPr/>
          <p:nvPr/>
        </p:nvSpPr>
        <p:spPr>
          <a:xfrm>
            <a:off x="4985889" y="3240179"/>
            <a:ext cx="803462" cy="1258287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i="1" dirty="0"/>
              <a:t>+/- 85%</a:t>
            </a:r>
          </a:p>
        </p:txBody>
      </p:sp>
      <p:sp>
        <p:nvSpPr>
          <p:cNvPr id="50" name="Rectangle à coins arrondis 49"/>
          <p:cNvSpPr/>
          <p:nvPr/>
        </p:nvSpPr>
        <p:spPr>
          <a:xfrm>
            <a:off x="4427984" y="1346087"/>
            <a:ext cx="1368152" cy="16397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dirty="0"/>
              <a:t>1,2%</a:t>
            </a:r>
          </a:p>
        </p:txBody>
      </p:sp>
      <p:sp>
        <p:nvSpPr>
          <p:cNvPr id="51" name="Rectangle à coins arrondis 50"/>
          <p:cNvSpPr/>
          <p:nvPr/>
        </p:nvSpPr>
        <p:spPr>
          <a:xfrm>
            <a:off x="4404151" y="1651833"/>
            <a:ext cx="1368152" cy="76617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b="1" dirty="0"/>
              <a:t>6%</a:t>
            </a:r>
          </a:p>
        </p:txBody>
      </p:sp>
      <p:sp>
        <p:nvSpPr>
          <p:cNvPr id="53" name="ZoneTexte 52"/>
          <p:cNvSpPr txBox="1"/>
          <p:nvPr/>
        </p:nvSpPr>
        <p:spPr>
          <a:xfrm>
            <a:off x="5895632" y="1329738"/>
            <a:ext cx="2860629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IFAQ + Qualité du codage </a:t>
            </a:r>
          </a:p>
        </p:txBody>
      </p:sp>
      <p:sp>
        <p:nvSpPr>
          <p:cNvPr id="54" name="Rectangle à coins arrondis 53"/>
          <p:cNvSpPr/>
          <p:nvPr/>
        </p:nvSpPr>
        <p:spPr>
          <a:xfrm>
            <a:off x="5538120" y="1690176"/>
            <a:ext cx="531006" cy="13238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b="1" dirty="0"/>
              <a:t>3%</a:t>
            </a:r>
          </a:p>
        </p:txBody>
      </p:sp>
      <p:sp>
        <p:nvSpPr>
          <p:cNvPr id="55" name="Rectangle à coins arrondis 54"/>
          <p:cNvSpPr/>
          <p:nvPr/>
        </p:nvSpPr>
        <p:spPr>
          <a:xfrm>
            <a:off x="5538120" y="1885159"/>
            <a:ext cx="531126" cy="13745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b="1" dirty="0"/>
              <a:t>0,5%</a:t>
            </a:r>
          </a:p>
        </p:txBody>
      </p:sp>
      <p:sp>
        <p:nvSpPr>
          <p:cNvPr id="56" name="Rectangle à coins arrondis 55"/>
          <p:cNvSpPr/>
          <p:nvPr/>
        </p:nvSpPr>
        <p:spPr>
          <a:xfrm>
            <a:off x="5538120" y="2076309"/>
            <a:ext cx="531006" cy="11286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b="1" dirty="0"/>
              <a:t>3%</a:t>
            </a:r>
          </a:p>
        </p:txBody>
      </p:sp>
      <p:sp>
        <p:nvSpPr>
          <p:cNvPr id="59" name="Double flèche verticale 58"/>
          <p:cNvSpPr/>
          <p:nvPr/>
        </p:nvSpPr>
        <p:spPr>
          <a:xfrm>
            <a:off x="5319836" y="3023251"/>
            <a:ext cx="203995" cy="561796"/>
          </a:xfrm>
          <a:prstGeom prst="upDown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sp>
        <p:nvSpPr>
          <p:cNvPr id="60" name="ZoneTexte 59"/>
          <p:cNvSpPr txBox="1"/>
          <p:nvPr/>
        </p:nvSpPr>
        <p:spPr>
          <a:xfrm>
            <a:off x="6319616" y="3030543"/>
            <a:ext cx="141824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i="1" dirty="0">
                <a:solidFill>
                  <a:schemeClr val="bg1">
                    <a:lumMod val="50000"/>
                  </a:schemeClr>
                </a:solidFill>
              </a:rPr>
              <a:t>Poids de ces compartiments laissé à la main de chacun des </a:t>
            </a:r>
            <a:r>
              <a:rPr lang="fr-FR" sz="1000" i="1" dirty="0" smtClean="0">
                <a:solidFill>
                  <a:schemeClr val="bg1">
                    <a:lumMod val="50000"/>
                  </a:schemeClr>
                </a:solidFill>
              </a:rPr>
              <a:t>secteurs </a:t>
            </a:r>
            <a:r>
              <a:rPr lang="fr-FR" sz="1000" i="1" dirty="0">
                <a:solidFill>
                  <a:schemeClr val="bg1">
                    <a:lumMod val="50000"/>
                  </a:schemeClr>
                </a:solidFill>
              </a:rPr>
              <a:t>d’établissement</a:t>
            </a:r>
          </a:p>
        </p:txBody>
      </p:sp>
      <p:sp>
        <p:nvSpPr>
          <p:cNvPr id="61" name="ZoneTexte 60"/>
          <p:cNvSpPr txBox="1"/>
          <p:nvPr/>
        </p:nvSpPr>
        <p:spPr>
          <a:xfrm>
            <a:off x="6116907" y="2269062"/>
            <a:ext cx="1869485" cy="161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fr-FR"/>
            </a:defPPr>
            <a:lvl1pPr algn="r">
              <a:defRPr sz="1000" b="1">
                <a:solidFill>
                  <a:schemeClr val="accent2">
                    <a:lumMod val="20000"/>
                    <a:lumOff val="80000"/>
                  </a:schemeClr>
                </a:solidFill>
              </a:defRPr>
            </a:lvl1pPr>
          </a:lstStyle>
          <a:p>
            <a:pPr algn="l"/>
            <a:r>
              <a:rPr lang="fr-FR" sz="105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Struct</a:t>
            </a:r>
            <a:r>
              <a:rPr lang="fr-FR" sz="105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. de la recherche (2023)</a:t>
            </a:r>
          </a:p>
        </p:txBody>
      </p:sp>
      <p:sp>
        <p:nvSpPr>
          <p:cNvPr id="62" name="Rectangle à coins arrondis 61"/>
          <p:cNvSpPr/>
          <p:nvPr/>
        </p:nvSpPr>
        <p:spPr>
          <a:xfrm>
            <a:off x="5538120" y="2274006"/>
            <a:ext cx="538964" cy="106317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b="1" dirty="0"/>
              <a:t>0%</a:t>
            </a:r>
          </a:p>
        </p:txBody>
      </p:sp>
      <p:sp>
        <p:nvSpPr>
          <p:cNvPr id="63" name="Rectangle à coins arrondis 62"/>
          <p:cNvSpPr/>
          <p:nvPr/>
        </p:nvSpPr>
        <p:spPr>
          <a:xfrm>
            <a:off x="4510043" y="2559782"/>
            <a:ext cx="387570" cy="1951337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fr-FR" sz="1050" b="1" dirty="0"/>
              <a:t>93%</a:t>
            </a:r>
          </a:p>
        </p:txBody>
      </p:sp>
      <p:sp>
        <p:nvSpPr>
          <p:cNvPr id="33" name="Titre 8"/>
          <p:cNvSpPr>
            <a:spLocks noGrp="1"/>
          </p:cNvSpPr>
          <p:nvPr>
            <p:ph type="title"/>
          </p:nvPr>
        </p:nvSpPr>
        <p:spPr>
          <a:xfrm>
            <a:off x="2158037" y="89787"/>
            <a:ext cx="8424863" cy="539991"/>
          </a:xfrm>
        </p:spPr>
        <p:txBody>
          <a:bodyPr>
            <a:noAutofit/>
          </a:bodyPr>
          <a:lstStyle/>
          <a:p>
            <a:r>
              <a:rPr lang="fr-FR" sz="1800" dirty="0" smtClean="0">
                <a:solidFill>
                  <a:schemeClr val="tx2"/>
                </a:solidFill>
              </a:rPr>
              <a:t>Rappel sur les </a:t>
            </a:r>
            <a:r>
              <a:rPr lang="fr-FR" sz="1800" dirty="0">
                <a:solidFill>
                  <a:schemeClr val="tx2"/>
                </a:solidFill>
              </a:rPr>
              <a:t>compartiments du </a:t>
            </a:r>
            <a:r>
              <a:rPr lang="fr-FR" sz="1800" dirty="0" smtClean="0">
                <a:solidFill>
                  <a:schemeClr val="tx2"/>
                </a:solidFill>
              </a:rPr>
              <a:t>modèle cible </a:t>
            </a:r>
            <a:endParaRPr lang="fr-FR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991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40" grpId="0" animBg="1"/>
      <p:bldP spid="42" grpId="0" animBg="1"/>
      <p:bldP spid="43" grpId="0"/>
      <p:bldP spid="57" grpId="0"/>
      <p:bldP spid="58" grpId="0"/>
      <p:bldP spid="37" grpId="0"/>
      <p:bldP spid="41" grpId="0"/>
      <p:bldP spid="46" grpId="0"/>
      <p:bldP spid="47" grpId="0"/>
      <p:bldP spid="49" grpId="0" animBg="1"/>
      <p:bldP spid="50" grpId="0" animBg="1"/>
      <p:bldP spid="51" grpId="0" animBg="1"/>
      <p:bldP spid="53" grpId="0"/>
      <p:bldP spid="54" grpId="0" animBg="1"/>
      <p:bldP spid="55" grpId="0" animBg="1"/>
      <p:bldP spid="56" grpId="0" animBg="1"/>
      <p:bldP spid="61" grpId="0"/>
      <p:bldP spid="62" grpId="0" animBg="1"/>
      <p:bldP spid="6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14</a:t>
            </a:fld>
            <a:endParaRPr lang="fr-FR" dirty="0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251C71F6-E0A6-1740-B64F-38F332886BAF}" type="datetime1">
              <a:rPr lang="fr-FR" cap="all" smtClean="0"/>
              <a:pPr/>
              <a:t>22/04/2024</a:t>
            </a:fld>
            <a:endParaRPr lang="fr-FR" cap="all" dirty="0"/>
          </a:p>
        </p:txBody>
      </p:sp>
      <p:sp>
        <p:nvSpPr>
          <p:cNvPr id="9" name="Titre 6"/>
          <p:cNvSpPr>
            <a:spLocks noGrp="1"/>
          </p:cNvSpPr>
          <p:nvPr>
            <p:ph type="title"/>
          </p:nvPr>
        </p:nvSpPr>
        <p:spPr>
          <a:xfrm>
            <a:off x="197552" y="650877"/>
            <a:ext cx="8424863" cy="539991"/>
          </a:xfrm>
        </p:spPr>
        <p:txBody>
          <a:bodyPr>
            <a:noAutofit/>
          </a:bodyPr>
          <a:lstStyle/>
          <a:p>
            <a:r>
              <a:rPr lang="fr-FR" sz="1800" dirty="0">
                <a:solidFill>
                  <a:schemeClr val="tx2"/>
                </a:solidFill>
              </a:rPr>
              <a:t>Des poids de compartiment différents selon les secteurs et le profil des établissements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835696" y="3029988"/>
            <a:ext cx="864096" cy="146993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/>
              <a:t>Dot pop 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835696" y="2677838"/>
            <a:ext cx="864096" cy="352149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/>
              <a:t>DFA</a:t>
            </a:r>
          </a:p>
        </p:txBody>
      </p:sp>
      <p:sp>
        <p:nvSpPr>
          <p:cNvPr id="30" name="Rectangle 29"/>
          <p:cNvSpPr/>
          <p:nvPr/>
        </p:nvSpPr>
        <p:spPr>
          <a:xfrm>
            <a:off x="1835696" y="1911681"/>
            <a:ext cx="864096" cy="55915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/>
              <a:t>Activités </a:t>
            </a:r>
            <a:r>
              <a:rPr lang="fr-FR" sz="1050" dirty="0" err="1"/>
              <a:t>spéc</a:t>
            </a:r>
            <a:r>
              <a:rPr lang="fr-FR" sz="1050" dirty="0"/>
              <a:t>.</a:t>
            </a:r>
          </a:p>
        </p:txBody>
      </p:sp>
      <p:sp>
        <p:nvSpPr>
          <p:cNvPr id="31" name="Rectangle 30"/>
          <p:cNvSpPr/>
          <p:nvPr/>
        </p:nvSpPr>
        <p:spPr>
          <a:xfrm>
            <a:off x="1850074" y="1491630"/>
            <a:ext cx="864096" cy="138784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dirty="0" err="1">
                <a:solidFill>
                  <a:schemeClr val="tx1"/>
                </a:solidFill>
              </a:rPr>
              <a:t>Struct</a:t>
            </a:r>
            <a:r>
              <a:rPr lang="fr-FR" sz="900" dirty="0">
                <a:solidFill>
                  <a:schemeClr val="tx1"/>
                </a:solidFill>
              </a:rPr>
              <a:t> </a:t>
            </a:r>
            <a:r>
              <a:rPr lang="fr-FR" sz="900" dirty="0" err="1">
                <a:solidFill>
                  <a:schemeClr val="tx1"/>
                </a:solidFill>
              </a:rPr>
              <a:t>rech</a:t>
            </a:r>
            <a:endParaRPr lang="fr-FR" sz="9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644008" y="2503190"/>
            <a:ext cx="864096" cy="199673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/>
              <a:t>Dot pop </a:t>
            </a:r>
          </a:p>
        </p:txBody>
      </p:sp>
      <p:sp>
        <p:nvSpPr>
          <p:cNvPr id="33" name="Rectangle 32"/>
          <p:cNvSpPr/>
          <p:nvPr/>
        </p:nvSpPr>
        <p:spPr>
          <a:xfrm>
            <a:off x="4644008" y="1708847"/>
            <a:ext cx="864096" cy="794343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/>
              <a:t>DFA</a:t>
            </a:r>
          </a:p>
        </p:txBody>
      </p:sp>
      <p:sp>
        <p:nvSpPr>
          <p:cNvPr id="35" name="Rectangle 34"/>
          <p:cNvSpPr/>
          <p:nvPr/>
        </p:nvSpPr>
        <p:spPr>
          <a:xfrm>
            <a:off x="4644008" y="1540593"/>
            <a:ext cx="864096" cy="13934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/>
              <a:t>IFAQ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596336" y="4116194"/>
            <a:ext cx="864096" cy="3837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/>
              <a:t>Dot pop </a:t>
            </a:r>
          </a:p>
        </p:txBody>
      </p:sp>
      <p:sp>
        <p:nvSpPr>
          <p:cNvPr id="37" name="Rectangle 36"/>
          <p:cNvSpPr/>
          <p:nvPr/>
        </p:nvSpPr>
        <p:spPr>
          <a:xfrm>
            <a:off x="7596336" y="1679933"/>
            <a:ext cx="864096" cy="2468821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/>
              <a:t>DFA</a:t>
            </a:r>
          </a:p>
        </p:txBody>
      </p:sp>
      <p:sp>
        <p:nvSpPr>
          <p:cNvPr id="40" name="Rectangle 39"/>
          <p:cNvSpPr/>
          <p:nvPr/>
        </p:nvSpPr>
        <p:spPr>
          <a:xfrm>
            <a:off x="1835696" y="1790471"/>
            <a:ext cx="864096" cy="1524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/>
              <a:t>IFAQ</a:t>
            </a:r>
          </a:p>
        </p:txBody>
      </p:sp>
      <p:sp>
        <p:nvSpPr>
          <p:cNvPr id="41" name="Rectangle 40"/>
          <p:cNvSpPr/>
          <p:nvPr/>
        </p:nvSpPr>
        <p:spPr>
          <a:xfrm>
            <a:off x="7591790" y="1523974"/>
            <a:ext cx="864096" cy="13934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/>
              <a:t>Qualité</a:t>
            </a:r>
          </a:p>
        </p:txBody>
      </p:sp>
      <p:sp>
        <p:nvSpPr>
          <p:cNvPr id="42" name="ZoneTexte 41"/>
          <p:cNvSpPr txBox="1"/>
          <p:nvPr/>
        </p:nvSpPr>
        <p:spPr>
          <a:xfrm>
            <a:off x="185429" y="1422684"/>
            <a:ext cx="1506251" cy="139268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1100" b="1" dirty="0"/>
              <a:t>Exemple 1 : </a:t>
            </a:r>
            <a:r>
              <a:rPr lang="fr-FR" sz="1050" b="1" dirty="0"/>
              <a:t>ES ex DAF à rayonnement régional </a:t>
            </a:r>
            <a:r>
              <a:rPr lang="fr-FR" sz="1050" dirty="0"/>
              <a:t>réalisant des activités spécifiques et innovantes avec structure d’appui à la recherche en psychiatrie</a:t>
            </a:r>
          </a:p>
        </p:txBody>
      </p:sp>
      <p:sp>
        <p:nvSpPr>
          <p:cNvPr id="43" name="Rectangle 42"/>
          <p:cNvSpPr/>
          <p:nvPr/>
        </p:nvSpPr>
        <p:spPr>
          <a:xfrm>
            <a:off x="143808" y="1347614"/>
            <a:ext cx="2700000" cy="3312368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Rectangle 43"/>
          <p:cNvSpPr/>
          <p:nvPr/>
        </p:nvSpPr>
        <p:spPr>
          <a:xfrm>
            <a:off x="3096136" y="1347614"/>
            <a:ext cx="2700000" cy="3312368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Rectangle 44"/>
          <p:cNvSpPr/>
          <p:nvPr/>
        </p:nvSpPr>
        <p:spPr>
          <a:xfrm>
            <a:off x="5940152" y="1301796"/>
            <a:ext cx="2700000" cy="3312368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ZoneTexte 45"/>
          <p:cNvSpPr txBox="1"/>
          <p:nvPr/>
        </p:nvSpPr>
        <p:spPr>
          <a:xfrm>
            <a:off x="3137757" y="1422684"/>
            <a:ext cx="1506251" cy="90794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1100" b="1" dirty="0"/>
              <a:t>Exemple 2 : </a:t>
            </a:r>
            <a:r>
              <a:rPr lang="fr-FR" sz="1050" b="1" dirty="0"/>
              <a:t>ES ex DAF </a:t>
            </a:r>
            <a:r>
              <a:rPr lang="fr-FR" sz="1050" dirty="0"/>
              <a:t>ne réalisant pas d’activités spécifiques ni nouvelles activités ni recherche</a:t>
            </a:r>
          </a:p>
        </p:txBody>
      </p:sp>
      <p:sp>
        <p:nvSpPr>
          <p:cNvPr id="47" name="ZoneTexte 46"/>
          <p:cNvSpPr txBox="1"/>
          <p:nvPr/>
        </p:nvSpPr>
        <p:spPr>
          <a:xfrm>
            <a:off x="6048464" y="1359660"/>
            <a:ext cx="150625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1100" b="1" dirty="0"/>
              <a:t>Exemple 3: </a:t>
            </a:r>
            <a:r>
              <a:rPr lang="fr-FR" sz="1050" b="1" dirty="0"/>
              <a:t>ES ex OQN </a:t>
            </a:r>
            <a:r>
              <a:rPr lang="fr-FR" sz="1050" dirty="0"/>
              <a:t>ne réalisant pas d’activités spécifiques 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835696" y="1634289"/>
            <a:ext cx="864096" cy="138784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dirty="0" err="1">
                <a:solidFill>
                  <a:schemeClr val="tx1"/>
                </a:solidFill>
              </a:rPr>
              <a:t>Nouv</a:t>
            </a:r>
            <a:r>
              <a:rPr lang="fr-FR" sz="900" dirty="0">
                <a:solidFill>
                  <a:schemeClr val="tx1"/>
                </a:solidFill>
              </a:rPr>
              <a:t> </a:t>
            </a:r>
            <a:r>
              <a:rPr lang="fr-FR" sz="900" dirty="0" err="1">
                <a:solidFill>
                  <a:schemeClr val="tx1"/>
                </a:solidFill>
              </a:rPr>
              <a:t>act</a:t>
            </a:r>
            <a:r>
              <a:rPr lang="fr-FR" sz="9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835696" y="2483006"/>
            <a:ext cx="873930" cy="194831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fr-FR" sz="800" dirty="0"/>
              <a:t>Qualité codage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629351" y="1693055"/>
            <a:ext cx="873930" cy="194831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fr-FR" sz="800" dirty="0"/>
              <a:t>Qualité codage</a:t>
            </a:r>
          </a:p>
        </p:txBody>
      </p:sp>
      <p:sp>
        <p:nvSpPr>
          <p:cNvPr id="26" name="Rectangle 25"/>
          <p:cNvSpPr/>
          <p:nvPr/>
        </p:nvSpPr>
        <p:spPr>
          <a:xfrm>
            <a:off x="7581956" y="1693537"/>
            <a:ext cx="873930" cy="194831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fr-FR" sz="800" dirty="0"/>
              <a:t>Qualité codage</a:t>
            </a:r>
          </a:p>
        </p:txBody>
      </p:sp>
    </p:spTree>
    <p:extLst>
      <p:ext uri="{BB962C8B-B14F-4D97-AF65-F5344CB8AC3E}">
        <p14:creationId xmlns:p14="http://schemas.microsoft.com/office/powerpoint/2010/main" val="22030874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15</a:t>
            </a:fld>
            <a:endParaRPr lang="fr-FR" dirty="0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251C71F6-E0A6-1740-B64F-38F332886BAF}" type="datetime1">
              <a:rPr lang="fr-FR" cap="all" smtClean="0"/>
              <a:pPr/>
              <a:t>22/04/2024</a:t>
            </a:fld>
            <a:endParaRPr lang="fr-FR" cap="all" dirty="0"/>
          </a:p>
        </p:txBody>
      </p:sp>
      <p:sp>
        <p:nvSpPr>
          <p:cNvPr id="9" name="Titre 6"/>
          <p:cNvSpPr txBox="1">
            <a:spLocks/>
          </p:cNvSpPr>
          <p:nvPr/>
        </p:nvSpPr>
        <p:spPr>
          <a:xfrm>
            <a:off x="2051720" y="195486"/>
            <a:ext cx="6336631" cy="5399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14288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tabLst/>
              <a:defRPr sz="25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800" dirty="0">
                <a:solidFill>
                  <a:schemeClr val="tx2"/>
                </a:solidFill>
              </a:rPr>
              <a:t>Une application progressive du nouveau modèle jusqu’en 2025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4"/>
          </p:nvPr>
        </p:nvSpPr>
        <p:spPr>
          <a:xfrm>
            <a:off x="323850" y="1058020"/>
            <a:ext cx="8271485" cy="3374290"/>
          </a:xfrm>
        </p:spPr>
        <p:txBody>
          <a:bodyPr/>
          <a:lstStyle/>
          <a:p>
            <a:pPr marL="176213" lvl="1" indent="-176213">
              <a:spcBef>
                <a:spcPts val="1800"/>
              </a:spcBef>
              <a:buClr>
                <a:schemeClr val="tx2"/>
              </a:buClr>
              <a:buFont typeface="Arial" panose="020B0604020202020204" pitchFamily="34" charset="0"/>
              <a:buChar char="►"/>
            </a:pPr>
            <a:r>
              <a:rPr lang="fr-FR" b="1" dirty="0">
                <a:solidFill>
                  <a:schemeClr val="tx2"/>
                </a:solidFill>
              </a:rPr>
              <a:t>En 2022 une sécurisation totale des recettes des établissements </a:t>
            </a:r>
            <a:r>
              <a:rPr lang="fr-FR" b="1" dirty="0"/>
              <a:t>via le versement d’une dotation provisionnelle mensualisée </a:t>
            </a:r>
          </a:p>
          <a:p>
            <a:pPr marL="717550" lvl="1" indent="-354013">
              <a:spcBef>
                <a:spcPts val="0"/>
              </a:spcBef>
              <a:buClr>
                <a:schemeClr val="tx2"/>
              </a:buClr>
            </a:pPr>
            <a:r>
              <a:rPr lang="fr-FR" sz="1050" dirty="0"/>
              <a:t>Financement de tous les établissements depuis le 1</a:t>
            </a:r>
            <a:r>
              <a:rPr lang="fr-FR" sz="1050" baseline="30000" dirty="0"/>
              <a:t>er</a:t>
            </a:r>
            <a:r>
              <a:rPr lang="fr-FR" sz="1050" dirty="0"/>
              <a:t> janvier 2022 par une dotation provisionnelle d’un </a:t>
            </a:r>
            <a:r>
              <a:rPr lang="fr-FR" sz="1050" b="1" dirty="0"/>
              <a:t>montant au moins égal aux recettes 2021 </a:t>
            </a:r>
          </a:p>
          <a:p>
            <a:pPr marL="717550" lvl="1" indent="-354013">
              <a:spcBef>
                <a:spcPts val="0"/>
              </a:spcBef>
              <a:buClr>
                <a:schemeClr val="tx2"/>
              </a:buClr>
            </a:pPr>
            <a:r>
              <a:rPr lang="fr-FR" sz="1050" b="1" dirty="0"/>
              <a:t>Mars 2023 : application du modèle à blanc pour tous les établissements </a:t>
            </a:r>
          </a:p>
          <a:p>
            <a:pPr marL="717550" lvl="1" indent="-354013">
              <a:spcBef>
                <a:spcPts val="0"/>
              </a:spcBef>
              <a:buClr>
                <a:schemeClr val="tx2"/>
              </a:buClr>
            </a:pPr>
            <a:r>
              <a:rPr lang="fr-FR" sz="1050" dirty="0" smtClean="0"/>
              <a:t>Comparatif </a:t>
            </a:r>
            <a:r>
              <a:rPr lang="fr-FR" sz="1050" dirty="0"/>
              <a:t>en fin d’année entre la sécurisation des recettes et l’application du modèle à blanc qui a pu donner lieu au </a:t>
            </a:r>
            <a:r>
              <a:rPr lang="fr-FR" sz="1050" b="1" dirty="0"/>
              <a:t>versement d’un montant complémentaire </a:t>
            </a:r>
          </a:p>
          <a:p>
            <a:pPr marL="176213" lvl="1" indent="-176213">
              <a:spcBef>
                <a:spcPts val="1800"/>
              </a:spcBef>
              <a:buClr>
                <a:schemeClr val="tx2"/>
              </a:buClr>
              <a:buFont typeface="Arial" panose="020B0604020202020204" pitchFamily="34" charset="0"/>
              <a:buChar char="►"/>
            </a:pPr>
            <a:r>
              <a:rPr lang="fr-FR" b="1" dirty="0">
                <a:solidFill>
                  <a:schemeClr val="tx2"/>
                </a:solidFill>
              </a:rPr>
              <a:t>2023 – 2025 : poursuite d’une sécurisation très forte </a:t>
            </a:r>
            <a:r>
              <a:rPr lang="fr-FR" b="1" dirty="0"/>
              <a:t>avec la sécurisation des deux compartiments principaux : dotation populationnelle et dotation file active </a:t>
            </a:r>
          </a:p>
          <a:p>
            <a:pPr marL="717550" lvl="1" indent="-354013">
              <a:spcBef>
                <a:spcPts val="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fr-FR" sz="1050" dirty="0"/>
              <a:t>Dotation populationnelle : ne peut être inférieure au montant de l’année N-1 </a:t>
            </a:r>
          </a:p>
          <a:p>
            <a:pPr marL="717550" lvl="1" indent="-354013">
              <a:spcBef>
                <a:spcPts val="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fr-FR" sz="1050" dirty="0"/>
              <a:t>Dotation file active : ne peut être inférieur à une </a:t>
            </a:r>
            <a:r>
              <a:rPr lang="fr-FR" sz="1050" dirty="0" err="1"/>
              <a:t>quote</a:t>
            </a:r>
            <a:r>
              <a:rPr lang="fr-FR" sz="1050" dirty="0"/>
              <a:t> part du montant de l’année N-1 </a:t>
            </a:r>
          </a:p>
          <a:p>
            <a:pPr marL="925000" lvl="2" indent="-354013">
              <a:spcBef>
                <a:spcPts val="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fr-FR" sz="1050" dirty="0"/>
              <a:t>Valeur de la quote-part fixée nationalement, par ancien secteur de financement (DAF / OQN) après concertation des fédérations </a:t>
            </a:r>
          </a:p>
          <a:p>
            <a:pPr marL="925000" lvl="2" indent="-354013">
              <a:spcBef>
                <a:spcPts val="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fr-FR" sz="1050" dirty="0" smtClean="0"/>
              <a:t>Sécurisation </a:t>
            </a:r>
            <a:r>
              <a:rPr lang="fr-FR" sz="1050" dirty="0"/>
              <a:t>à 100% en 2023 ; concertation à venir pour 2024</a:t>
            </a:r>
          </a:p>
          <a:p>
            <a:pPr marL="750987" lvl="3" indent="0">
              <a:spcBef>
                <a:spcPts val="0"/>
              </a:spcBef>
              <a:buClr>
                <a:schemeClr val="tx2"/>
              </a:buClr>
              <a:buNone/>
            </a:pPr>
            <a:endParaRPr lang="fr-FR" sz="850" dirty="0"/>
          </a:p>
        </p:txBody>
      </p:sp>
      <p:sp>
        <p:nvSpPr>
          <p:cNvPr id="3" name="ZoneTexte 2"/>
          <p:cNvSpPr txBox="1"/>
          <p:nvPr/>
        </p:nvSpPr>
        <p:spPr>
          <a:xfrm>
            <a:off x="960387" y="4506501"/>
            <a:ext cx="79208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solidFill>
                  <a:srgbClr val="FF0000"/>
                </a:solidFill>
              </a:rPr>
              <a:t>Cette sécurisation vient </a:t>
            </a:r>
            <a:r>
              <a:rPr lang="fr-FR" sz="1200" b="1" dirty="0" smtClean="0">
                <a:solidFill>
                  <a:srgbClr val="FF0000"/>
                </a:solidFill>
              </a:rPr>
              <a:t>limiter </a:t>
            </a:r>
            <a:r>
              <a:rPr lang="fr-FR" sz="1200" b="1" dirty="0">
                <a:solidFill>
                  <a:srgbClr val="FF0000"/>
                </a:solidFill>
              </a:rPr>
              <a:t>nos marges de manœuvres sur la période de </a:t>
            </a:r>
            <a:r>
              <a:rPr lang="fr-FR" sz="1200" b="1" dirty="0" smtClean="0">
                <a:solidFill>
                  <a:srgbClr val="FF0000"/>
                </a:solidFill>
              </a:rPr>
              <a:t>transition (marge, ASR…)</a:t>
            </a:r>
            <a:endParaRPr lang="fr-FR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63699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16</a:t>
            </a:fld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>
          <a:xfrm>
            <a:off x="704064" y="1415880"/>
            <a:ext cx="8064896" cy="3172094"/>
          </a:xfrm>
        </p:spPr>
        <p:txBody>
          <a:bodyPr/>
          <a:lstStyle/>
          <a:p>
            <a:pPr marL="0" indent="0" algn="just">
              <a:lnSpc>
                <a:spcPct val="107000"/>
              </a:lnSpc>
              <a:buNone/>
            </a:pPr>
            <a:r>
              <a:rPr lang="fr-FR" sz="1200" dirty="0" smtClean="0">
                <a:solidFill>
                  <a:schemeClr val="tx2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Avril </a:t>
            </a:r>
            <a:r>
              <a:rPr lang="fr-FR" sz="1200" dirty="0">
                <a:solidFill>
                  <a:schemeClr val="tx2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(première circulaire budgétaire) : </a:t>
            </a:r>
            <a:r>
              <a:rPr lang="fr-FR" sz="1200" dirty="0" smtClean="0">
                <a:solidFill>
                  <a:schemeClr val="tx2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première notification </a:t>
            </a:r>
            <a:r>
              <a:rPr lang="fr-FR" sz="1200" dirty="0">
                <a:solidFill>
                  <a:schemeClr val="tx2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des dotations du modèle </a:t>
            </a:r>
          </a:p>
          <a:p>
            <a:pPr marL="447675" lvl="1" indent="-266700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1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Dotation </a:t>
            </a:r>
            <a:r>
              <a:rPr lang="fr-FR" sz="1100" b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populationnelle : à minima le montant sécurisé + financement des mesures catégorielles RH</a:t>
            </a:r>
            <a:endParaRPr lang="fr-FR" sz="11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47675" lvl="1" indent="-266700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1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Dotation file active </a:t>
            </a:r>
            <a:r>
              <a:rPr lang="fr-FR" sz="1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 montant sécurisé  </a:t>
            </a:r>
          </a:p>
          <a:p>
            <a:pPr marL="447675" lvl="1" indent="-266700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IFAQ et Qualité du codage : reconduction  à titre provisoire des montants 2022 </a:t>
            </a:r>
          </a:p>
          <a:p>
            <a:pPr marL="0" indent="0" algn="just">
              <a:lnSpc>
                <a:spcPct val="107000"/>
              </a:lnSpc>
              <a:spcBef>
                <a:spcPts val="1800"/>
              </a:spcBef>
              <a:buNone/>
            </a:pPr>
            <a:r>
              <a:rPr lang="fr-FR" sz="1200" dirty="0" smtClean="0">
                <a:solidFill>
                  <a:schemeClr val="tx2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Octobre </a:t>
            </a:r>
            <a:r>
              <a:rPr lang="fr-FR" sz="1200" dirty="0">
                <a:solidFill>
                  <a:schemeClr val="tx2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(deuxième circulaire budgétaire) : actualisation de la DFA sur la base de l’activité M6 </a:t>
            </a:r>
            <a:endParaRPr lang="fr-FR" sz="1200" dirty="0" smtClean="0">
              <a:solidFill>
                <a:schemeClr val="tx2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47675" lvl="1" indent="-266700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1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Dotation file active : calcul sur la base de l’activité M1-M6 et actualisation des mensualités le cas échéant </a:t>
            </a:r>
          </a:p>
          <a:p>
            <a:pPr marL="447675" lvl="1" indent="-266700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1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Dotation populationnelle : </a:t>
            </a:r>
            <a:r>
              <a:rPr lang="fr-FR" sz="11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allocation de la croissance </a:t>
            </a:r>
            <a:endParaRPr lang="fr-FR" sz="11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Bef>
                <a:spcPts val="1800"/>
              </a:spcBef>
              <a:buNone/>
            </a:pPr>
            <a:r>
              <a:rPr lang="fr-FR" sz="1200" dirty="0" smtClean="0">
                <a:solidFill>
                  <a:schemeClr val="tx2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Avril </a:t>
            </a:r>
            <a:r>
              <a:rPr lang="fr-FR" sz="1200" dirty="0">
                <a:solidFill>
                  <a:schemeClr val="tx2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2024 (dernière circulaire budgétaire) : </a:t>
            </a:r>
            <a:r>
              <a:rPr lang="fr-FR" sz="1200" dirty="0" smtClean="0">
                <a:solidFill>
                  <a:schemeClr val="tx2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Notification de </a:t>
            </a:r>
            <a:r>
              <a:rPr lang="fr-FR" sz="1200" dirty="0">
                <a:solidFill>
                  <a:schemeClr val="tx2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la </a:t>
            </a:r>
            <a:r>
              <a:rPr lang="fr-FR" sz="1200" dirty="0" smtClean="0">
                <a:solidFill>
                  <a:schemeClr val="tx2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DFA, IFAQ </a:t>
            </a:r>
            <a:r>
              <a:rPr lang="fr-FR" sz="1200" dirty="0">
                <a:solidFill>
                  <a:schemeClr val="tx2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et DQC définitives </a:t>
            </a:r>
            <a:endParaRPr lang="fr-FR" sz="1200" dirty="0" smtClean="0">
              <a:solidFill>
                <a:schemeClr val="tx2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47675" lvl="1" indent="-266700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100" b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Notification </a:t>
            </a:r>
            <a:r>
              <a:rPr lang="fr-FR" sz="11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 la dotation IFAQ 2023 </a:t>
            </a:r>
            <a:r>
              <a:rPr lang="fr-FR" sz="1100" b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sur la base des résultats obtenus</a:t>
            </a:r>
            <a:endParaRPr lang="fr-FR" sz="1100" b="1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47675" lvl="1" indent="-266700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1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Notification de la DFA et de la DQC 2023 </a:t>
            </a:r>
            <a:r>
              <a:rPr lang="fr-FR" sz="1100" b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définitive</a:t>
            </a:r>
            <a:endParaRPr lang="fr-FR" dirty="0">
              <a:latin typeface="+mj-lt"/>
            </a:endParaRPr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251C71F6-E0A6-1740-B64F-38F332886BAF}" type="datetime1">
              <a:rPr lang="fr-FR" cap="all" smtClean="0"/>
              <a:pPr/>
              <a:t>22/04/2024</a:t>
            </a:fld>
            <a:endParaRPr lang="fr-FR" cap="all" dirty="0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>
                <a:solidFill>
                  <a:schemeClr val="tx2"/>
                </a:solidFill>
              </a:rPr>
              <a:t>Les étapes de la campagne 2023 </a:t>
            </a:r>
          </a:p>
        </p:txBody>
      </p:sp>
      <p:cxnSp>
        <p:nvCxnSpPr>
          <p:cNvPr id="11" name="Connecteur droit avec flèche 10"/>
          <p:cNvCxnSpPr/>
          <p:nvPr/>
        </p:nvCxnSpPr>
        <p:spPr>
          <a:xfrm>
            <a:off x="467544" y="1301062"/>
            <a:ext cx="0" cy="3286912"/>
          </a:xfrm>
          <a:prstGeom prst="straightConnector1">
            <a:avLst/>
          </a:prstGeom>
          <a:ln w="1905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Étoile à 5 branches 12"/>
          <p:cNvSpPr/>
          <p:nvPr/>
        </p:nvSpPr>
        <p:spPr>
          <a:xfrm>
            <a:off x="395536" y="1415880"/>
            <a:ext cx="149027" cy="154522"/>
          </a:xfrm>
          <a:prstGeom prst="star5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Étoile à 5 branches 13"/>
          <p:cNvSpPr/>
          <p:nvPr/>
        </p:nvSpPr>
        <p:spPr>
          <a:xfrm>
            <a:off x="395536" y="2718828"/>
            <a:ext cx="144016" cy="144016"/>
          </a:xfrm>
          <a:prstGeom prst="star5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Étoile à 5 branches 14"/>
          <p:cNvSpPr/>
          <p:nvPr/>
        </p:nvSpPr>
        <p:spPr>
          <a:xfrm>
            <a:off x="395536" y="3758229"/>
            <a:ext cx="144016" cy="144016"/>
          </a:xfrm>
          <a:prstGeom prst="star5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56202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e la date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251C71F6-E0A6-1740-B64F-38F332886BAF}" type="datetime1">
              <a:rPr lang="fr-FR" cap="all" smtClean="0"/>
              <a:pPr/>
              <a:t>22/04/2024</a:t>
            </a:fld>
            <a:endParaRPr lang="fr-FR" cap="all" dirty="0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2555776" y="69329"/>
            <a:ext cx="6655263" cy="539991"/>
          </a:xfrm>
        </p:spPr>
        <p:txBody>
          <a:bodyPr>
            <a:normAutofit/>
          </a:bodyPr>
          <a:lstStyle/>
          <a:p>
            <a:r>
              <a:rPr lang="fr-FR" sz="2000" dirty="0" smtClean="0">
                <a:solidFill>
                  <a:schemeClr val="tx2"/>
                </a:solidFill>
              </a:rPr>
              <a:t>Focus dotation file active (DFA - 216 M€ en 2023)</a:t>
            </a:r>
            <a:endParaRPr lang="fr-FR" sz="2000" dirty="0">
              <a:solidFill>
                <a:schemeClr val="tx2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262652" y="1237497"/>
            <a:ext cx="3670987" cy="1853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spcAft>
                <a:spcPts val="600"/>
              </a:spcAft>
            </a:pPr>
            <a:r>
              <a:rPr lang="fr-FR" sz="1200" b="1" dirty="0" smtClean="0">
                <a:solidFill>
                  <a:schemeClr val="tx1"/>
                </a:solidFill>
              </a:rPr>
              <a:t>Principes </a:t>
            </a:r>
          </a:p>
          <a:p>
            <a:pPr marL="171450" lvl="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100" b="1" dirty="0" smtClean="0">
                <a:solidFill>
                  <a:srgbClr val="000091">
                    <a:lumMod val="40000"/>
                    <a:lumOff val="60000"/>
                  </a:srgbClr>
                </a:solidFill>
              </a:rPr>
              <a:t>DFA </a:t>
            </a:r>
            <a:r>
              <a:rPr lang="fr-FR" sz="1100" b="1" dirty="0">
                <a:solidFill>
                  <a:srgbClr val="000091">
                    <a:lumMod val="40000"/>
                    <a:lumOff val="60000"/>
                  </a:srgbClr>
                </a:solidFill>
              </a:rPr>
              <a:t>sécurisée </a:t>
            </a:r>
            <a:r>
              <a:rPr lang="fr-FR" sz="1100" b="1" dirty="0">
                <a:solidFill>
                  <a:srgbClr val="000000"/>
                </a:solidFill>
              </a:rPr>
              <a:t>= </a:t>
            </a:r>
            <a:r>
              <a:rPr lang="fr-FR" sz="1100" dirty="0">
                <a:solidFill>
                  <a:srgbClr val="000000"/>
                </a:solidFill>
              </a:rPr>
              <a:t>DFA notifiée aux établissements début 2023, calculée sur la base des recettes 2022</a:t>
            </a:r>
          </a:p>
          <a:p>
            <a:pPr marL="171450" lvl="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100" b="1" dirty="0">
                <a:solidFill>
                  <a:srgbClr val="005841">
                    <a:lumMod val="90000"/>
                    <a:lumOff val="10000"/>
                  </a:srgbClr>
                </a:solidFill>
              </a:rPr>
              <a:t>DFA théorique </a:t>
            </a:r>
            <a:r>
              <a:rPr lang="fr-FR" sz="1100" b="1" dirty="0">
                <a:solidFill>
                  <a:srgbClr val="000000"/>
                </a:solidFill>
              </a:rPr>
              <a:t>= </a:t>
            </a:r>
            <a:r>
              <a:rPr lang="fr-FR" sz="1100" dirty="0">
                <a:solidFill>
                  <a:srgbClr val="000000"/>
                </a:solidFill>
              </a:rPr>
              <a:t>DFA calculée </a:t>
            </a:r>
            <a:r>
              <a:rPr lang="fr-FR" sz="1100" b="1" dirty="0">
                <a:solidFill>
                  <a:srgbClr val="000000"/>
                </a:solidFill>
              </a:rPr>
              <a:t>à partir de l’activité 2023</a:t>
            </a:r>
            <a:r>
              <a:rPr lang="fr-FR" sz="1100" dirty="0">
                <a:solidFill>
                  <a:srgbClr val="000000"/>
                </a:solidFill>
              </a:rPr>
              <a:t>. Compte tenu de la sécurisation, aucun établissement ne </a:t>
            </a:r>
            <a:r>
              <a:rPr lang="fr-FR" sz="1100" dirty="0" smtClean="0">
                <a:solidFill>
                  <a:srgbClr val="000000"/>
                </a:solidFill>
              </a:rPr>
              <a:t>perçoit </a:t>
            </a:r>
            <a:r>
              <a:rPr lang="fr-FR" sz="1100" dirty="0">
                <a:solidFill>
                  <a:srgbClr val="000000"/>
                </a:solidFill>
              </a:rPr>
              <a:t>sa DFA théorique </a:t>
            </a:r>
            <a:endParaRPr lang="fr-FR" sz="1100" dirty="0" smtClean="0">
              <a:solidFill>
                <a:srgbClr val="000000"/>
              </a:solidFill>
            </a:endParaRPr>
          </a:p>
          <a:p>
            <a:pPr marL="171450" lvl="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100" b="1" dirty="0" smtClean="0">
                <a:solidFill>
                  <a:schemeClr val="accent1">
                    <a:lumMod val="75000"/>
                    <a:lumOff val="25000"/>
                  </a:schemeClr>
                </a:solidFill>
              </a:rPr>
              <a:t>DFA finale</a:t>
            </a:r>
            <a:r>
              <a:rPr lang="fr-FR" sz="1100" dirty="0" smtClean="0">
                <a:solidFill>
                  <a:srgbClr val="000000"/>
                </a:solidFill>
              </a:rPr>
              <a:t> = à minima égale à la DFA sécurisée, avec un complément pour les ES pour lesquels DFA théorique &gt; DFA sécurisée</a:t>
            </a:r>
            <a:endParaRPr lang="fr-FR" sz="1100" dirty="0">
              <a:solidFill>
                <a:srgbClr val="00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342345" y="2000814"/>
            <a:ext cx="486578" cy="65758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5069721" y="1663147"/>
            <a:ext cx="420089" cy="1001717"/>
          </a:xfrm>
          <a:prstGeom prst="rect">
            <a:avLst/>
          </a:prstGeom>
          <a:solidFill>
            <a:schemeClr val="accent1">
              <a:lumMod val="90000"/>
              <a:lumOff val="10000"/>
            </a:schemeClr>
          </a:solidFill>
          <a:ln>
            <a:solidFill>
              <a:schemeClr val="accent1">
                <a:lumMod val="90000"/>
                <a:lumOff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4240650" y="2698173"/>
            <a:ext cx="7189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dirty="0" smtClean="0"/>
              <a:t>DFA sécurisée </a:t>
            </a:r>
            <a:endParaRPr lang="fr-FR" sz="800" dirty="0"/>
          </a:p>
        </p:txBody>
      </p:sp>
      <p:sp>
        <p:nvSpPr>
          <p:cNvPr id="13" name="ZoneTexte 12"/>
          <p:cNvSpPr txBox="1"/>
          <p:nvPr/>
        </p:nvSpPr>
        <p:spPr>
          <a:xfrm>
            <a:off x="5042063" y="2720220"/>
            <a:ext cx="6493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dirty="0" smtClean="0"/>
              <a:t>DFA théorique</a:t>
            </a:r>
            <a:endParaRPr lang="fr-FR" sz="800" dirty="0"/>
          </a:p>
        </p:txBody>
      </p:sp>
      <p:sp>
        <p:nvSpPr>
          <p:cNvPr id="17" name="Rectangle 16"/>
          <p:cNvSpPr/>
          <p:nvPr/>
        </p:nvSpPr>
        <p:spPr>
          <a:xfrm>
            <a:off x="5691452" y="1820235"/>
            <a:ext cx="429413" cy="831770"/>
          </a:xfrm>
          <a:prstGeom prst="rect">
            <a:avLst/>
          </a:prstGeom>
          <a:solidFill>
            <a:schemeClr val="accent1">
              <a:lumMod val="75000"/>
              <a:lumOff val="25000"/>
            </a:schemeClr>
          </a:solidFill>
          <a:ln>
            <a:solidFill>
              <a:schemeClr val="accent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ZoneTexte 17"/>
          <p:cNvSpPr txBox="1"/>
          <p:nvPr/>
        </p:nvSpPr>
        <p:spPr>
          <a:xfrm>
            <a:off x="5618999" y="2707361"/>
            <a:ext cx="6091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dirty="0" smtClean="0"/>
              <a:t>DFA finale</a:t>
            </a:r>
            <a:endParaRPr lang="fr-FR" sz="800" dirty="0"/>
          </a:p>
        </p:txBody>
      </p:sp>
      <p:sp>
        <p:nvSpPr>
          <p:cNvPr id="19" name="Rectangle 18"/>
          <p:cNvSpPr/>
          <p:nvPr/>
        </p:nvSpPr>
        <p:spPr>
          <a:xfrm>
            <a:off x="6832555" y="2006796"/>
            <a:ext cx="409143" cy="65758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/>
          <p:cNvSpPr/>
          <p:nvPr/>
        </p:nvSpPr>
        <p:spPr>
          <a:xfrm>
            <a:off x="7501313" y="2090209"/>
            <a:ext cx="342654" cy="557283"/>
          </a:xfrm>
          <a:prstGeom prst="rect">
            <a:avLst/>
          </a:prstGeom>
          <a:solidFill>
            <a:schemeClr val="accent1">
              <a:lumMod val="90000"/>
              <a:lumOff val="10000"/>
            </a:schemeClr>
          </a:solidFill>
          <a:ln>
            <a:solidFill>
              <a:schemeClr val="accent1">
                <a:lumMod val="90000"/>
                <a:lumOff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ZoneTexte 20"/>
          <p:cNvSpPr txBox="1"/>
          <p:nvPr/>
        </p:nvSpPr>
        <p:spPr>
          <a:xfrm>
            <a:off x="6665936" y="2723735"/>
            <a:ext cx="7423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dirty="0" smtClean="0"/>
              <a:t>DFA sécurisée </a:t>
            </a:r>
            <a:endParaRPr lang="fr-FR" sz="800" dirty="0"/>
          </a:p>
        </p:txBody>
      </p:sp>
      <p:sp>
        <p:nvSpPr>
          <p:cNvPr id="22" name="ZoneTexte 21"/>
          <p:cNvSpPr txBox="1"/>
          <p:nvPr/>
        </p:nvSpPr>
        <p:spPr>
          <a:xfrm>
            <a:off x="7314487" y="2730905"/>
            <a:ext cx="7163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dirty="0" smtClean="0"/>
              <a:t>DFA théorique</a:t>
            </a:r>
            <a:endParaRPr lang="fr-FR" sz="800" dirty="0"/>
          </a:p>
        </p:txBody>
      </p:sp>
      <p:sp>
        <p:nvSpPr>
          <p:cNvPr id="23" name="Rectangle 22"/>
          <p:cNvSpPr/>
          <p:nvPr/>
        </p:nvSpPr>
        <p:spPr>
          <a:xfrm>
            <a:off x="8151123" y="2000401"/>
            <a:ext cx="295579" cy="638127"/>
          </a:xfrm>
          <a:prstGeom prst="rect">
            <a:avLst/>
          </a:prstGeom>
          <a:solidFill>
            <a:schemeClr val="accent1">
              <a:lumMod val="75000"/>
              <a:lumOff val="25000"/>
            </a:schemeClr>
          </a:solidFill>
          <a:ln>
            <a:solidFill>
              <a:schemeClr val="accent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ZoneTexte 23"/>
          <p:cNvSpPr txBox="1"/>
          <p:nvPr/>
        </p:nvSpPr>
        <p:spPr>
          <a:xfrm>
            <a:off x="8104005" y="2730905"/>
            <a:ext cx="5867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dirty="0" smtClean="0"/>
              <a:t>DFA finale</a:t>
            </a:r>
            <a:endParaRPr lang="fr-FR" sz="800" dirty="0"/>
          </a:p>
        </p:txBody>
      </p:sp>
      <p:cxnSp>
        <p:nvCxnSpPr>
          <p:cNvPr id="26" name="Connecteur droit 25"/>
          <p:cNvCxnSpPr/>
          <p:nvPr/>
        </p:nvCxnSpPr>
        <p:spPr>
          <a:xfrm>
            <a:off x="4342345" y="2000814"/>
            <a:ext cx="177852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flipV="1">
            <a:off x="6817462" y="1990422"/>
            <a:ext cx="1629240" cy="3585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oneTexte 4"/>
          <p:cNvSpPr txBox="1"/>
          <p:nvPr/>
        </p:nvSpPr>
        <p:spPr>
          <a:xfrm>
            <a:off x="3894235" y="1169045"/>
            <a:ext cx="24964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 smtClean="0"/>
              <a:t>Cas 1 : DFA théorique &gt; DFA sécurisée</a:t>
            </a:r>
            <a:endParaRPr lang="fr-FR" sz="1050" b="1" dirty="0"/>
          </a:p>
        </p:txBody>
      </p:sp>
      <p:sp>
        <p:nvSpPr>
          <p:cNvPr id="25" name="ZoneTexte 24"/>
          <p:cNvSpPr txBox="1"/>
          <p:nvPr/>
        </p:nvSpPr>
        <p:spPr>
          <a:xfrm>
            <a:off x="6550817" y="1185334"/>
            <a:ext cx="229692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 smtClean="0"/>
              <a:t>Cas 2 : DFA théorique &lt; DFA sécurisée</a:t>
            </a:r>
            <a:endParaRPr lang="fr-FR" sz="1050" b="1" dirty="0"/>
          </a:p>
        </p:txBody>
      </p:sp>
      <p:sp>
        <p:nvSpPr>
          <p:cNvPr id="30" name="Espace réservé du texte 2"/>
          <p:cNvSpPr>
            <a:spLocks noGrp="1"/>
          </p:cNvSpPr>
          <p:nvPr>
            <p:ph type="body" sz="quarter" idx="13"/>
          </p:nvPr>
        </p:nvSpPr>
        <p:spPr>
          <a:xfrm>
            <a:off x="323850" y="3370876"/>
            <a:ext cx="8585094" cy="1355124"/>
          </a:xfrm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/>
          <a:lstStyle/>
          <a:p>
            <a:pPr marL="180975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fr-FR" sz="1200" dirty="0" smtClean="0"/>
              <a:t>Deux étapes  :  </a:t>
            </a:r>
          </a:p>
          <a:p>
            <a:pPr marL="266700" indent="-142875">
              <a:spcBef>
                <a:spcPts val="600"/>
              </a:spcBef>
              <a:spcAft>
                <a:spcPts val="0"/>
              </a:spcAft>
            </a:pPr>
            <a:r>
              <a:rPr lang="fr-FR" sz="1100" dirty="0" smtClean="0"/>
              <a:t> A mi- année : notification d’une DFA intermédiaire sur la base de l’activité M6 </a:t>
            </a:r>
          </a:p>
          <a:p>
            <a:pPr marL="361950" indent="-142875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fr-FR" sz="1050" b="0" dirty="0"/>
              <a:t>Calcul </a:t>
            </a:r>
            <a:r>
              <a:rPr lang="fr-FR" sz="1050" b="0" dirty="0" smtClean="0"/>
              <a:t>de la </a:t>
            </a:r>
            <a:r>
              <a:rPr lang="fr-FR" sz="1050" b="0" dirty="0"/>
              <a:t>DFA théorique sur la base de l’activité M6 </a:t>
            </a:r>
          </a:p>
          <a:p>
            <a:pPr marL="361950" indent="-142875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fr-FR" sz="1050" b="0" dirty="0"/>
              <a:t>Si DFA théorique &gt; DFA sécurisée : allocation d’un complément de </a:t>
            </a:r>
            <a:r>
              <a:rPr lang="fr-FR" sz="1050" b="0" dirty="0" smtClean="0"/>
              <a:t>DFA (50% des mesures nouvelles DFA distribuées) </a:t>
            </a:r>
            <a:endParaRPr lang="fr-FR" sz="1050" b="0" dirty="0"/>
          </a:p>
          <a:p>
            <a:pPr marL="361950" indent="-142875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fr-FR" sz="1050" b="0" dirty="0" smtClean="0"/>
              <a:t>Notification </a:t>
            </a:r>
            <a:r>
              <a:rPr lang="fr-FR" sz="1050" b="0" dirty="0"/>
              <a:t>d’une DFA intermédiaire : DFA sécurisée + </a:t>
            </a:r>
            <a:r>
              <a:rPr lang="fr-FR" sz="1050" b="0" dirty="0" smtClean="0"/>
              <a:t>complément</a:t>
            </a:r>
          </a:p>
          <a:p>
            <a:pPr marL="352425" indent="-228600">
              <a:spcBef>
                <a:spcPts val="600"/>
              </a:spcBef>
              <a:spcAft>
                <a:spcPts val="0"/>
              </a:spcAft>
              <a:buFont typeface="+mj-lt"/>
              <a:buAutoNum type="arabicPeriod" startAt="2"/>
            </a:pPr>
            <a:r>
              <a:rPr lang="fr-FR" sz="1100" dirty="0"/>
              <a:t>En fin d’année : notification d’une DFA finale sur la base de l’activité M12 </a:t>
            </a:r>
          </a:p>
          <a:p>
            <a:pPr marL="265112" indent="0">
              <a:spcBef>
                <a:spcPts val="300"/>
              </a:spcBef>
              <a:spcAft>
                <a:spcPts val="300"/>
              </a:spcAft>
              <a:buNone/>
            </a:pPr>
            <a:endParaRPr lang="fr-FR" sz="1100" b="0" dirty="0"/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endParaRPr lang="fr-FR" sz="500" b="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1100" dirty="0"/>
          </a:p>
          <a:p>
            <a:pPr marL="0" indent="0">
              <a:buNone/>
            </a:pPr>
            <a:endParaRPr lang="fr-FR" sz="1100" dirty="0" smtClean="0"/>
          </a:p>
          <a:p>
            <a:pPr marL="0" indent="0">
              <a:buNone/>
            </a:pPr>
            <a:r>
              <a:rPr lang="fr-FR" sz="1100" dirty="0" smtClean="0"/>
              <a:t> </a:t>
            </a:r>
          </a:p>
          <a:p>
            <a:pPr marL="0" indent="0">
              <a:buNone/>
            </a:pPr>
            <a:endParaRPr lang="fr-FR" sz="1100" dirty="0"/>
          </a:p>
        </p:txBody>
      </p:sp>
      <p:sp>
        <p:nvSpPr>
          <p:cNvPr id="31" name="Rectangle 30"/>
          <p:cNvSpPr/>
          <p:nvPr/>
        </p:nvSpPr>
        <p:spPr>
          <a:xfrm>
            <a:off x="323850" y="1131590"/>
            <a:ext cx="8585094" cy="1997030"/>
          </a:xfrm>
          <a:prstGeom prst="rect">
            <a:avLst/>
          </a:prstGeom>
          <a:noFill/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lvl="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fr-FR" sz="11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4586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224379"/>
            <a:ext cx="9144000" cy="39399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A8FAAC2-ECC7-674E-BA6D-9C8C798446C6}" type="datetime1">
              <a:rPr lang="fr-FR" cap="all" smtClean="0"/>
              <a:t>22/04/2024</a:t>
            </a:fld>
            <a:endParaRPr lang="fr-FR" cap="all" dirty="0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359999" y="738000"/>
            <a:ext cx="7524369" cy="4046400"/>
          </a:xfrm>
        </p:spPr>
        <p:txBody>
          <a:bodyPr/>
          <a:lstStyle/>
          <a:p>
            <a:pPr marL="0" indent="0">
              <a:buNone/>
            </a:pPr>
            <a:r>
              <a:rPr lang="fr-FR" sz="3600" kern="0" dirty="0" smtClean="0"/>
              <a:t>Présentation de la nouvelle instruction</a:t>
            </a:r>
            <a:r>
              <a:rPr lang="fr-FR" sz="3600" kern="0" dirty="0"/>
              <a:t/>
            </a:r>
            <a:br>
              <a:rPr lang="fr-FR" sz="3600" kern="0" dirty="0"/>
            </a:br>
            <a:endParaRPr lang="fr-FR" sz="2800" dirty="0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467328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3122C9-A0B9-462F-8757-0847AD287B63}" type="slidenum">
              <a:rPr kumimoji="0" lang="fr-FR" sz="75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fr-FR" sz="75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1C71F6-E0A6-1740-B64F-38F332886BAF}" type="datetime1">
              <a:rPr kumimoji="0" lang="fr-FR" sz="750" b="1" i="0" u="none" strike="noStrike" kern="1200" cap="all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22/04/2024</a:t>
            </a:fld>
            <a:endParaRPr kumimoji="0" lang="fr-FR" sz="750" b="1" i="0" u="none" strike="noStrike" kern="1200" cap="all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311328" y="889503"/>
            <a:ext cx="6638249" cy="539991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sz="1800" dirty="0" smtClean="0">
                <a:solidFill>
                  <a:schemeClr val="tx2"/>
                </a:solidFill>
              </a:rPr>
              <a:t>Le pas-à-pas de l’allocation de la dot pop :</a:t>
            </a:r>
            <a:endParaRPr lang="fr-FR" sz="1800" dirty="0">
              <a:solidFill>
                <a:schemeClr val="tx2"/>
              </a:solidFill>
            </a:endParaRPr>
          </a:p>
        </p:txBody>
      </p:sp>
      <p:sp>
        <p:nvSpPr>
          <p:cNvPr id="9" name="Pentagone 8"/>
          <p:cNvSpPr/>
          <p:nvPr/>
        </p:nvSpPr>
        <p:spPr>
          <a:xfrm>
            <a:off x="388487" y="1725915"/>
            <a:ext cx="1255101" cy="792088"/>
          </a:xfrm>
          <a:prstGeom prst="homePlat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65000"/>
                  <a:lumOff val="35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" name="Chevron 9"/>
          <p:cNvSpPr/>
          <p:nvPr/>
        </p:nvSpPr>
        <p:spPr>
          <a:xfrm>
            <a:off x="1337917" y="1725915"/>
            <a:ext cx="1304625" cy="792088"/>
          </a:xfrm>
          <a:prstGeom prst="chevron">
            <a:avLst/>
          </a:prstGeom>
          <a:solidFill>
            <a:schemeClr val="bg1">
              <a:lumMod val="7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65000"/>
                  <a:lumOff val="35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" name="Chevron 10"/>
          <p:cNvSpPr/>
          <p:nvPr/>
        </p:nvSpPr>
        <p:spPr>
          <a:xfrm>
            <a:off x="4370095" y="1725915"/>
            <a:ext cx="1304625" cy="792088"/>
          </a:xfrm>
          <a:prstGeom prst="chevron">
            <a:avLst/>
          </a:prstGeom>
          <a:solidFill>
            <a:schemeClr val="bg1">
              <a:lumMod val="7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65000"/>
                  <a:lumOff val="35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" name="Chevron 11"/>
          <p:cNvSpPr/>
          <p:nvPr/>
        </p:nvSpPr>
        <p:spPr>
          <a:xfrm>
            <a:off x="5339875" y="1727368"/>
            <a:ext cx="1304625" cy="792088"/>
          </a:xfrm>
          <a:prstGeom prst="chevron">
            <a:avLst/>
          </a:prstGeom>
          <a:solidFill>
            <a:schemeClr val="bg1">
              <a:lumMod val="7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65000"/>
                  <a:lumOff val="35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" name="Chevron 12"/>
          <p:cNvSpPr/>
          <p:nvPr/>
        </p:nvSpPr>
        <p:spPr>
          <a:xfrm>
            <a:off x="6306718" y="1725915"/>
            <a:ext cx="1304625" cy="792088"/>
          </a:xfrm>
          <a:prstGeom prst="chevron">
            <a:avLst/>
          </a:prstGeom>
          <a:solidFill>
            <a:schemeClr val="bg1">
              <a:lumMod val="7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65000"/>
                  <a:lumOff val="35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12419" y="1952682"/>
            <a:ext cx="8682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Arbitrer </a:t>
            </a:r>
            <a:r>
              <a:rPr kumimoji="0" lang="fr-FR" sz="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sur l’opportunité d’une </a:t>
            </a:r>
            <a:r>
              <a:rPr kumimoji="0" lang="fr-FR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marge de 2%</a:t>
            </a:r>
          </a:p>
        </p:txBody>
      </p:sp>
      <p:sp>
        <p:nvSpPr>
          <p:cNvPr id="16" name="Pentagone 15"/>
          <p:cNvSpPr/>
          <p:nvPr/>
        </p:nvSpPr>
        <p:spPr>
          <a:xfrm>
            <a:off x="414010" y="3659995"/>
            <a:ext cx="1255101" cy="792088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Chevron 16"/>
          <p:cNvSpPr/>
          <p:nvPr/>
        </p:nvSpPr>
        <p:spPr>
          <a:xfrm>
            <a:off x="1363440" y="3659995"/>
            <a:ext cx="1304625" cy="792088"/>
          </a:xfrm>
          <a:prstGeom prst="chevron">
            <a:avLst/>
          </a:prstGeom>
          <a:solidFill>
            <a:schemeClr val="accent1">
              <a:lumMod val="90000"/>
              <a:lumOff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Chevron 17"/>
          <p:cNvSpPr/>
          <p:nvPr/>
        </p:nvSpPr>
        <p:spPr>
          <a:xfrm>
            <a:off x="4391665" y="3659995"/>
            <a:ext cx="1304625" cy="792088"/>
          </a:xfrm>
          <a:prstGeom prst="chevron">
            <a:avLst/>
          </a:prstGeom>
          <a:solidFill>
            <a:schemeClr val="accent1">
              <a:lumMod val="90000"/>
              <a:lumOff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" name="Chevron 18"/>
          <p:cNvSpPr/>
          <p:nvPr/>
        </p:nvSpPr>
        <p:spPr>
          <a:xfrm>
            <a:off x="5397544" y="3659995"/>
            <a:ext cx="1304625" cy="792088"/>
          </a:xfrm>
          <a:prstGeom prst="chevron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" name="Chevron 19"/>
          <p:cNvSpPr/>
          <p:nvPr/>
        </p:nvSpPr>
        <p:spPr>
          <a:xfrm>
            <a:off x="6392835" y="3659995"/>
            <a:ext cx="1304625" cy="792088"/>
          </a:xfrm>
          <a:prstGeom prst="chevron">
            <a:avLst/>
          </a:prstGeom>
          <a:solidFill>
            <a:schemeClr val="accent1">
              <a:lumMod val="90000"/>
              <a:lumOff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85983" y="3751757"/>
            <a:ext cx="8682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Arbitrer </a:t>
            </a:r>
            <a:r>
              <a:rPr kumimoji="0" lang="fr-FR" sz="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sur l’opportunité d’une </a:t>
            </a:r>
            <a:r>
              <a:rPr kumimoji="0" lang="fr-FR" sz="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marge de 2%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590556" y="1829572"/>
            <a:ext cx="8682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Identifier les activités spécifiques régionales 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699861" y="1891127"/>
            <a:ext cx="8682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Critères régionaux de pondération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606753" y="1763061"/>
            <a:ext cx="8682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Déterminer une maille pertinente d’analyse territoriale</a:t>
            </a:r>
          </a:p>
        </p:txBody>
      </p:sp>
      <p:sp>
        <p:nvSpPr>
          <p:cNvPr id="26" name="Rectangle 25"/>
          <p:cNvSpPr/>
          <p:nvPr/>
        </p:nvSpPr>
        <p:spPr>
          <a:xfrm>
            <a:off x="6592668" y="1829572"/>
            <a:ext cx="8682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Distribuer les ressources-cible par établissement </a:t>
            </a:r>
          </a:p>
        </p:txBody>
      </p:sp>
      <p:sp>
        <p:nvSpPr>
          <p:cNvPr id="28" name="Chevron 27"/>
          <p:cNvSpPr/>
          <p:nvPr/>
        </p:nvSpPr>
        <p:spPr>
          <a:xfrm>
            <a:off x="3385786" y="3659995"/>
            <a:ext cx="1304625" cy="792088"/>
          </a:xfrm>
          <a:prstGeom prst="chevron">
            <a:avLst/>
          </a:prstGeom>
          <a:solidFill>
            <a:schemeClr val="tx2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9" name="Chevron 28"/>
          <p:cNvSpPr/>
          <p:nvPr/>
        </p:nvSpPr>
        <p:spPr>
          <a:xfrm>
            <a:off x="7398713" y="3659995"/>
            <a:ext cx="1304625" cy="792088"/>
          </a:xfrm>
          <a:prstGeom prst="chevron">
            <a:avLst/>
          </a:prstGeom>
          <a:solidFill>
            <a:schemeClr val="tx2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620483" y="3763652"/>
            <a:ext cx="8682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Identifier les activités spécifiques régionales </a:t>
            </a:r>
          </a:p>
        </p:txBody>
      </p:sp>
      <p:sp>
        <p:nvSpPr>
          <p:cNvPr id="31" name="Rectangle 30"/>
          <p:cNvSpPr/>
          <p:nvPr/>
        </p:nvSpPr>
        <p:spPr>
          <a:xfrm>
            <a:off x="4693882" y="3825207"/>
            <a:ext cx="8682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Critères régionaux de pondération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672996" y="3702096"/>
            <a:ext cx="8682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Déterminer une maille pertinente d’analyse territoriale</a:t>
            </a:r>
          </a:p>
        </p:txBody>
      </p:sp>
      <p:sp>
        <p:nvSpPr>
          <p:cNvPr id="34" name="Rectangle 33"/>
          <p:cNvSpPr/>
          <p:nvPr/>
        </p:nvSpPr>
        <p:spPr>
          <a:xfrm>
            <a:off x="6713461" y="3763652"/>
            <a:ext cx="8682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Distribuer les ressources-cible par établissement </a:t>
            </a:r>
          </a:p>
        </p:txBody>
      </p:sp>
      <p:sp>
        <p:nvSpPr>
          <p:cNvPr id="35" name="ZoneTexte 34"/>
          <p:cNvSpPr txBox="1"/>
          <p:nvPr/>
        </p:nvSpPr>
        <p:spPr>
          <a:xfrm>
            <a:off x="324339" y="1362044"/>
            <a:ext cx="2592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1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Ancien pas-à-pas</a:t>
            </a:r>
          </a:p>
        </p:txBody>
      </p:sp>
      <p:sp>
        <p:nvSpPr>
          <p:cNvPr id="36" name="ZoneTexte 35"/>
          <p:cNvSpPr txBox="1"/>
          <p:nvPr/>
        </p:nvSpPr>
        <p:spPr>
          <a:xfrm>
            <a:off x="294147" y="3425094"/>
            <a:ext cx="2592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1" u="none" strike="noStrike" kern="1200" cap="none" spc="0" normalizeH="0" baseline="0" noProof="0" dirty="0">
                <a:ln>
                  <a:noFill/>
                </a:ln>
                <a:solidFill>
                  <a:srgbClr val="00584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Nouveau pas-à-pas</a:t>
            </a:r>
          </a:p>
        </p:txBody>
      </p:sp>
      <p:cxnSp>
        <p:nvCxnSpPr>
          <p:cNvPr id="38" name="Connecteur droit avec flèche 37"/>
          <p:cNvCxnSpPr/>
          <p:nvPr/>
        </p:nvCxnSpPr>
        <p:spPr>
          <a:xfrm>
            <a:off x="946549" y="2520908"/>
            <a:ext cx="0" cy="25200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avec flèche 38"/>
          <p:cNvCxnSpPr/>
          <p:nvPr/>
        </p:nvCxnSpPr>
        <p:spPr>
          <a:xfrm>
            <a:off x="1913981" y="2520908"/>
            <a:ext cx="0" cy="25200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avec flèche 39"/>
          <p:cNvCxnSpPr/>
          <p:nvPr/>
        </p:nvCxnSpPr>
        <p:spPr>
          <a:xfrm>
            <a:off x="4861391" y="2515098"/>
            <a:ext cx="0" cy="25200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avec flèche 40"/>
          <p:cNvCxnSpPr/>
          <p:nvPr/>
        </p:nvCxnSpPr>
        <p:spPr>
          <a:xfrm>
            <a:off x="5869128" y="2515098"/>
            <a:ext cx="0" cy="25200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avec flèche 41"/>
          <p:cNvCxnSpPr/>
          <p:nvPr/>
        </p:nvCxnSpPr>
        <p:spPr>
          <a:xfrm>
            <a:off x="6882605" y="2520908"/>
            <a:ext cx="0" cy="25200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ZoneTexte 42"/>
          <p:cNvSpPr txBox="1"/>
          <p:nvPr/>
        </p:nvSpPr>
        <p:spPr>
          <a:xfrm>
            <a:off x="337139" y="2891720"/>
            <a:ext cx="113531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Pas d’évolution</a:t>
            </a:r>
          </a:p>
        </p:txBody>
      </p:sp>
      <p:sp>
        <p:nvSpPr>
          <p:cNvPr id="44" name="ZoneTexte 43"/>
          <p:cNvSpPr txBox="1"/>
          <p:nvPr/>
        </p:nvSpPr>
        <p:spPr>
          <a:xfrm>
            <a:off x="1337916" y="2768610"/>
            <a:ext cx="11253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srgbClr val="005841">
                    <a:lumMod val="90000"/>
                    <a:lumOff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Pas d’évolution de principes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srgbClr val="005841">
                    <a:lumMod val="90000"/>
                    <a:lumOff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Nouvelles ASR</a:t>
            </a:r>
          </a:p>
        </p:txBody>
      </p:sp>
      <p:sp>
        <p:nvSpPr>
          <p:cNvPr id="45" name="ZoneTexte 44"/>
          <p:cNvSpPr txBox="1"/>
          <p:nvPr/>
        </p:nvSpPr>
        <p:spPr>
          <a:xfrm>
            <a:off x="3292960" y="2891720"/>
            <a:ext cx="113531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b="1" i="0" u="none" strike="noStrike" kern="1200" cap="none" spc="0" normalizeH="0" baseline="0" noProof="0" dirty="0">
                <a:ln>
                  <a:noFill/>
                </a:ln>
                <a:solidFill>
                  <a:srgbClr val="00009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Nouvelle étape</a:t>
            </a:r>
          </a:p>
        </p:txBody>
      </p:sp>
      <p:sp>
        <p:nvSpPr>
          <p:cNvPr id="46" name="ZoneTexte 45"/>
          <p:cNvSpPr txBox="1"/>
          <p:nvPr/>
        </p:nvSpPr>
        <p:spPr>
          <a:xfrm>
            <a:off x="7349777" y="2891720"/>
            <a:ext cx="113531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b="1" i="0" u="none" strike="noStrike" kern="1200" cap="none" spc="0" normalizeH="0" baseline="0" noProof="0" dirty="0">
                <a:ln>
                  <a:noFill/>
                </a:ln>
                <a:solidFill>
                  <a:srgbClr val="00009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Nouvelle étape</a:t>
            </a:r>
          </a:p>
        </p:txBody>
      </p:sp>
      <p:sp>
        <p:nvSpPr>
          <p:cNvPr id="47" name="ZoneTexte 46"/>
          <p:cNvSpPr txBox="1"/>
          <p:nvPr/>
        </p:nvSpPr>
        <p:spPr>
          <a:xfrm>
            <a:off x="4276115" y="2707055"/>
            <a:ext cx="11609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srgbClr val="005841">
                    <a:lumMod val="90000"/>
                    <a:lumOff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Pas d’évolution de principes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srgbClr val="005841">
                    <a:lumMod val="90000"/>
                    <a:lumOff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Distinction enfants / adultes</a:t>
            </a:r>
          </a:p>
        </p:txBody>
      </p:sp>
      <p:sp>
        <p:nvSpPr>
          <p:cNvPr id="48" name="ZoneTexte 47"/>
          <p:cNvSpPr txBox="1"/>
          <p:nvPr/>
        </p:nvSpPr>
        <p:spPr>
          <a:xfrm>
            <a:off x="5305718" y="2891720"/>
            <a:ext cx="113531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Pas d’évolution</a:t>
            </a:r>
          </a:p>
        </p:txBody>
      </p:sp>
      <p:sp>
        <p:nvSpPr>
          <p:cNvPr id="49" name="ZoneTexte 48"/>
          <p:cNvSpPr txBox="1"/>
          <p:nvPr/>
        </p:nvSpPr>
        <p:spPr>
          <a:xfrm>
            <a:off x="6306718" y="2707055"/>
            <a:ext cx="11121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srgbClr val="005841">
                    <a:lumMod val="90000"/>
                    <a:lumOff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Pas d’évolution de principes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srgbClr val="005841">
                    <a:lumMod val="90000"/>
                    <a:lumOff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File active ou journées</a:t>
            </a:r>
          </a:p>
        </p:txBody>
      </p:sp>
      <p:sp>
        <p:nvSpPr>
          <p:cNvPr id="50" name="Rectangle 49"/>
          <p:cNvSpPr/>
          <p:nvPr/>
        </p:nvSpPr>
        <p:spPr>
          <a:xfrm>
            <a:off x="7692577" y="3825207"/>
            <a:ext cx="8682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Documenter les effets </a:t>
            </a:r>
            <a:r>
              <a:rPr kumimoji="0" lang="fr-FR" sz="8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redistributifs</a:t>
            </a:r>
            <a:endParaRPr kumimoji="0" lang="fr-FR" sz="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3616064" y="3825207"/>
            <a:ext cx="96696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Différencier les enveloppes enfants et adultes</a:t>
            </a:r>
          </a:p>
        </p:txBody>
      </p:sp>
      <p:sp>
        <p:nvSpPr>
          <p:cNvPr id="52" name="Chevron 51"/>
          <p:cNvSpPr/>
          <p:nvPr/>
        </p:nvSpPr>
        <p:spPr>
          <a:xfrm>
            <a:off x="2370802" y="3659995"/>
            <a:ext cx="1304625" cy="792088"/>
          </a:xfrm>
          <a:prstGeom prst="chevron">
            <a:avLst/>
          </a:prstGeom>
          <a:solidFill>
            <a:schemeClr val="tx2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3" name="ZoneTexte 52"/>
          <p:cNvSpPr txBox="1"/>
          <p:nvPr/>
        </p:nvSpPr>
        <p:spPr>
          <a:xfrm>
            <a:off x="2289575" y="2891720"/>
            <a:ext cx="113531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b="1" i="0" u="none" strike="noStrike" kern="1200" cap="none" spc="0" normalizeH="0" baseline="0" noProof="0" dirty="0">
                <a:ln>
                  <a:noFill/>
                </a:ln>
                <a:solidFill>
                  <a:srgbClr val="00009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Nouvelle étape</a:t>
            </a:r>
          </a:p>
        </p:txBody>
      </p:sp>
      <p:sp>
        <p:nvSpPr>
          <p:cNvPr id="54" name="Rectangle 53"/>
          <p:cNvSpPr/>
          <p:nvPr/>
        </p:nvSpPr>
        <p:spPr>
          <a:xfrm>
            <a:off x="2619101" y="3844518"/>
            <a:ext cx="9669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Différencier les enveloppes par secteur</a:t>
            </a:r>
          </a:p>
        </p:txBody>
      </p:sp>
      <p:sp>
        <p:nvSpPr>
          <p:cNvPr id="59" name="ZoneTexte 58"/>
          <p:cNvSpPr txBox="1"/>
          <p:nvPr/>
        </p:nvSpPr>
        <p:spPr>
          <a:xfrm>
            <a:off x="409838" y="4516546"/>
            <a:ext cx="7906578" cy="2154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consultation </a:t>
            </a:r>
            <a:r>
              <a:rPr kumimoji="0" lang="fr-FR" sz="800" b="1" i="1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CCAR</a:t>
            </a:r>
          </a:p>
        </p:txBody>
      </p:sp>
      <p:sp>
        <p:nvSpPr>
          <p:cNvPr id="3" name="Rectangle 2"/>
          <p:cNvSpPr/>
          <p:nvPr/>
        </p:nvSpPr>
        <p:spPr>
          <a:xfrm>
            <a:off x="5424769" y="487200"/>
            <a:ext cx="357324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dirty="0"/>
              <a:t> </a:t>
            </a:r>
            <a:r>
              <a:rPr lang="fr-FR" sz="1100" b="1" dirty="0"/>
              <a:t>INSTRUCTION N° </a:t>
            </a:r>
            <a:r>
              <a:rPr lang="fr-FR" sz="1100" dirty="0"/>
              <a:t>DGOS/R4/2024/35 du 5 avril </a:t>
            </a:r>
            <a:r>
              <a:rPr lang="fr-FR" sz="1100" dirty="0" smtClean="0"/>
              <a:t>2024</a:t>
            </a:r>
            <a:endParaRPr lang="fr-FR" sz="105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55" name="Google Shape;173;p18"/>
          <p:cNvSpPr txBox="1">
            <a:spLocks/>
          </p:cNvSpPr>
          <p:nvPr/>
        </p:nvSpPr>
        <p:spPr bwMode="gray">
          <a:xfrm>
            <a:off x="102827" y="52629"/>
            <a:ext cx="8520600" cy="7926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/>
          </a:bodyPr>
          <a:lstStyle>
            <a:lvl1pPr marL="92075" lv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itchFamily="34" charset="0"/>
              <a:buNone/>
              <a:tabLst/>
              <a:defRPr sz="2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51450" lvl="1" indent="-17145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31450" lvl="2" indent="-17145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Wingdings" pitchFamily="2" charset="2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11450" lvl="3" indent="-17145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27450" lvl="4" indent="-17145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Wingdings" pitchFamily="2" charset="2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>
              <a:lnSpc>
                <a:spcPct val="110000"/>
              </a:lnSpc>
              <a:buSzPts val="5200"/>
            </a:pPr>
            <a:r>
              <a:rPr lang="fr-FR" sz="2400" b="1" dirty="0" smtClean="0">
                <a:solidFill>
                  <a:srgbClr val="002060"/>
                </a:solidFill>
                <a:latin typeface="Roboto Condensed"/>
                <a:ea typeface="Roboto Condensed"/>
                <a:cs typeface="Roboto Condensed"/>
              </a:rPr>
              <a:t>Actualisation du cadrage national</a:t>
            </a:r>
            <a:endParaRPr lang="fr-FR" sz="2400" b="1" dirty="0">
              <a:solidFill>
                <a:srgbClr val="002060"/>
              </a:solidFill>
              <a:latin typeface="Roboto Condensed"/>
              <a:ea typeface="Roboto Condensed"/>
              <a:cs typeface="Roboto Condensed"/>
            </a:endParaRPr>
          </a:p>
        </p:txBody>
      </p:sp>
    </p:spTree>
    <p:extLst>
      <p:ext uri="{BB962C8B-B14F-4D97-AF65-F5344CB8AC3E}">
        <p14:creationId xmlns:p14="http://schemas.microsoft.com/office/powerpoint/2010/main" val="3638827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  <p:bldP spid="20" grpId="0" animBg="1"/>
      <p:bldP spid="21" grpId="0"/>
      <p:bldP spid="28" grpId="0" animBg="1"/>
      <p:bldP spid="29" grpId="0" animBg="1"/>
      <p:bldP spid="30" grpId="0"/>
      <p:bldP spid="31" grpId="0"/>
      <p:bldP spid="33" grpId="0"/>
      <p:bldP spid="34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 animBg="1"/>
      <p:bldP spid="53" grpId="0"/>
      <p:bldP spid="54" grpId="0"/>
      <p:bldP spid="5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9E4F9C7A-68E5-0042-9946-4669E134DC3E}" type="datetime1">
              <a:rPr lang="fr-FR" cap="all" smtClean="0"/>
              <a:t>22/04/2024</a:t>
            </a:fld>
            <a:endParaRPr lang="fr-FR" cap="all" dirty="0"/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7FECE53A-9267-D842-B87E-F184AF518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244" y="843558"/>
            <a:ext cx="6048921" cy="539991"/>
          </a:xfrm>
        </p:spPr>
        <p:txBody>
          <a:bodyPr/>
          <a:lstStyle/>
          <a:p>
            <a:r>
              <a:rPr lang="fr-FR" dirty="0">
                <a:solidFill>
                  <a:srgbClr val="002060"/>
                </a:solidFill>
              </a:rPr>
              <a:t>Rappel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4"/>
          </p:nvPr>
        </p:nvSpPr>
        <p:spPr>
          <a:xfrm>
            <a:off x="323850" y="1707654"/>
            <a:ext cx="8424334" cy="166199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SzPct val="55000"/>
              <a:defRPr/>
            </a:pPr>
            <a:r>
              <a:rPr lang="fr-FR" altLang="fr-FR" sz="1800" kern="0" dirty="0">
                <a:latin typeface="Arial"/>
              </a:rPr>
              <a:t>« Tout membre, titulaire ou suppléant, susceptible d’avoir sur l’un ou plusieurs des points inscrits à l’ordre du jour un lien d’intérêts privé ou public constitutif d’un conflit d’intérêt lui interdisant de prendre part à la délibération, </a:t>
            </a:r>
            <a:r>
              <a:rPr lang="fr-FR" altLang="fr-FR" sz="1800" b="1" kern="0" dirty="0">
                <a:latin typeface="Arial"/>
              </a:rPr>
              <a:t>en informe le président dans les meilleurs délais avant la tenue de la séance </a:t>
            </a:r>
            <a:r>
              <a:rPr lang="fr-FR" altLang="fr-FR" sz="1800" kern="0" dirty="0">
                <a:latin typeface="Arial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14971914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224379"/>
            <a:ext cx="9144000" cy="39399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A8FAAC2-ECC7-674E-BA6D-9C8C798446C6}" type="datetime1">
              <a:rPr lang="fr-FR" cap="all" smtClean="0"/>
              <a:t>22/04/2024</a:t>
            </a:fld>
            <a:endParaRPr lang="fr-FR" cap="all" dirty="0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359999" y="738000"/>
            <a:ext cx="7524369" cy="4046400"/>
          </a:xfrm>
        </p:spPr>
        <p:txBody>
          <a:bodyPr/>
          <a:lstStyle/>
          <a:p>
            <a:pPr marL="0" indent="0">
              <a:buNone/>
            </a:pPr>
            <a:r>
              <a:rPr lang="fr-FR" sz="3600" kern="0" dirty="0" smtClean="0"/>
              <a:t>Retour sur la dotation populationnelle 2023</a:t>
            </a:r>
            <a:endParaRPr lang="fr-FR" sz="2800" dirty="0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20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527133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8"/>
          <p:cNvSpPr txBox="1"/>
          <p:nvPr/>
        </p:nvSpPr>
        <p:spPr>
          <a:xfrm>
            <a:off x="251520" y="987574"/>
            <a:ext cx="8764338" cy="38010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r>
              <a:rPr lang="fr-FR" sz="1400" b="1" dirty="0" smtClean="0">
                <a:solidFill>
                  <a:srgbClr val="0070C0"/>
                </a:solidFill>
              </a:rPr>
              <a:t>La dotation populationnelle (sécurisée) : </a:t>
            </a:r>
            <a:r>
              <a:rPr lang="fr-FR" sz="1400" dirty="0" smtClean="0">
                <a:ea typeface="Calibri" panose="020F0502020204030204" pitchFamily="34" charset="0"/>
              </a:rPr>
              <a:t>Notification </a:t>
            </a:r>
            <a:r>
              <a:rPr lang="fr-FR" sz="1400" dirty="0">
                <a:ea typeface="Calibri" panose="020F0502020204030204" pitchFamily="34" charset="0"/>
              </a:rPr>
              <a:t>selon cadrage exclusif DGOS ne nécessitant pas la mobilisation du CCAR. </a:t>
            </a:r>
          </a:p>
          <a:p>
            <a:endParaRPr lang="fr-FR" sz="1400" b="1" dirty="0" smtClean="0">
              <a:solidFill>
                <a:srgbClr val="0070C0"/>
              </a:solidFill>
            </a:endParaRPr>
          </a:p>
          <a:p>
            <a:r>
              <a:rPr lang="fr-FR" sz="1400" b="1" dirty="0" smtClean="0">
                <a:solidFill>
                  <a:srgbClr val="0070C0"/>
                </a:solidFill>
              </a:rPr>
              <a:t>La croissance</a:t>
            </a:r>
            <a:r>
              <a:rPr lang="fr-FR" sz="1400" dirty="0" smtClean="0"/>
              <a:t>, </a:t>
            </a:r>
            <a:r>
              <a:rPr lang="fr-FR" sz="1400" dirty="0"/>
              <a:t>de l’ordre de 9M€, intègre deux catégories de mesures : </a:t>
            </a:r>
            <a:endParaRPr lang="fr-FR" sz="1400" dirty="0" smtClean="0"/>
          </a:p>
          <a:p>
            <a:endParaRPr lang="fr-FR" sz="14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FR" sz="1400" dirty="0"/>
              <a:t>Des mesures fléchées de santé publique – 2.3 M€ </a:t>
            </a:r>
            <a:r>
              <a:rPr lang="fr-FR" sz="1400" dirty="0" smtClean="0"/>
              <a:t>:</a:t>
            </a:r>
          </a:p>
          <a:p>
            <a:pPr lvl="0"/>
            <a:r>
              <a:rPr lang="fr-FR" sz="1400" dirty="0"/>
              <a:t>	</a:t>
            </a:r>
            <a:r>
              <a:rPr lang="fr-FR" sz="1200" dirty="0" smtClean="0"/>
              <a:t>-     Renforcement </a:t>
            </a:r>
            <a:r>
              <a:rPr lang="fr-FR" sz="1200" dirty="0"/>
              <a:t>des moyens des CMP et </a:t>
            </a:r>
            <a:r>
              <a:rPr lang="fr-FR" sz="1200" dirty="0" smtClean="0"/>
              <a:t>CMP-IJ</a:t>
            </a:r>
          </a:p>
          <a:p>
            <a:r>
              <a:rPr lang="fr-FR" sz="1200" dirty="0"/>
              <a:t>	</a:t>
            </a:r>
            <a:r>
              <a:rPr lang="fr-FR" sz="1200" dirty="0" smtClean="0"/>
              <a:t>-     Amélioration </a:t>
            </a:r>
            <a:r>
              <a:rPr lang="fr-FR" sz="1200" dirty="0"/>
              <a:t>de l’accès aux soins somatiques et déploiement d’équipes </a:t>
            </a:r>
            <a:r>
              <a:rPr lang="fr-FR" sz="1200" dirty="0" smtClean="0"/>
              <a:t>pluri. </a:t>
            </a:r>
            <a:r>
              <a:rPr lang="fr-FR" sz="1200" dirty="0"/>
              <a:t>de </a:t>
            </a:r>
            <a:r>
              <a:rPr lang="fr-FR" sz="1200" dirty="0" smtClean="0"/>
              <a:t>Médecine G en </a:t>
            </a:r>
            <a:r>
              <a:rPr lang="fr-FR" sz="1200" dirty="0"/>
              <a:t>EPSM</a:t>
            </a:r>
          </a:p>
          <a:p>
            <a:r>
              <a:rPr lang="fr-FR" sz="1200" dirty="0" smtClean="0"/>
              <a:t>	-     Soins de réhabilitation psychosociale </a:t>
            </a:r>
          </a:p>
          <a:p>
            <a:r>
              <a:rPr lang="fr-FR" sz="1200" dirty="0" smtClean="0"/>
              <a:t>	-     Troubles des conduites alimentaires (TCA)</a:t>
            </a:r>
          </a:p>
          <a:p>
            <a:r>
              <a:rPr lang="fr-FR" sz="1200" dirty="0" smtClean="0"/>
              <a:t>	-     Centres de Ressources Autisme (CRA)</a:t>
            </a:r>
          </a:p>
          <a:p>
            <a:pPr indent="892175"/>
            <a:r>
              <a:rPr lang="fr-FR" sz="1200" dirty="0" smtClean="0"/>
              <a:t>-     Centres </a:t>
            </a:r>
            <a:r>
              <a:rPr lang="fr-FR" sz="1200" dirty="0"/>
              <a:t>régionaux de </a:t>
            </a:r>
            <a:r>
              <a:rPr lang="fr-FR" sz="1200" dirty="0" err="1"/>
              <a:t>psychotrauma</a:t>
            </a:r>
            <a:r>
              <a:rPr lang="fr-FR" sz="1200" dirty="0"/>
              <a:t> </a:t>
            </a:r>
          </a:p>
          <a:p>
            <a:endParaRPr lang="fr-FR" sz="14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FR" sz="1400" dirty="0" smtClean="0"/>
              <a:t>Des mesures </a:t>
            </a:r>
            <a:r>
              <a:rPr lang="fr-FR" sz="1400" dirty="0"/>
              <a:t>de compensations (inflations) – 3.8M€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FR" sz="1400" dirty="0"/>
              <a:t>Des crédits de croissances non fléchés </a:t>
            </a:r>
            <a:r>
              <a:rPr lang="fr-FR" sz="1400" dirty="0" smtClean="0"/>
              <a:t>- 2.9M</a:t>
            </a:r>
            <a:r>
              <a:rPr lang="fr-FR" sz="1400" dirty="0"/>
              <a:t>€.</a:t>
            </a:r>
          </a:p>
          <a:p>
            <a:r>
              <a:rPr lang="fr-FR" sz="1100" dirty="0"/>
              <a:t> </a:t>
            </a:r>
          </a:p>
          <a:p>
            <a:r>
              <a:rPr lang="fr-FR" sz="1200" dirty="0"/>
              <a:t>Pour ces deux dernières mesures, en application des consignes nationales, une ventilation au prorata des financements historiques sera réalisée</a:t>
            </a:r>
            <a:r>
              <a:rPr lang="fr-FR" sz="1200" dirty="0" smtClean="0"/>
              <a:t>.</a:t>
            </a:r>
            <a:endParaRPr lang="fr-FR" sz="1200" dirty="0"/>
          </a:p>
        </p:txBody>
      </p:sp>
      <p:sp>
        <p:nvSpPr>
          <p:cNvPr id="6" name="Google Shape;173;p18"/>
          <p:cNvSpPr txBox="1">
            <a:spLocks/>
          </p:cNvSpPr>
          <p:nvPr/>
        </p:nvSpPr>
        <p:spPr bwMode="gray">
          <a:xfrm>
            <a:off x="1115616" y="131447"/>
            <a:ext cx="8520600" cy="7926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/>
          </a:bodyPr>
          <a:lstStyle>
            <a:lvl1pPr marL="92075" lv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itchFamily="34" charset="0"/>
              <a:buNone/>
              <a:tabLst/>
              <a:defRPr sz="2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51450" lvl="1" indent="-17145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31450" lvl="2" indent="-17145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Wingdings" pitchFamily="2" charset="2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11450" lvl="3" indent="-17145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27450" lvl="4" indent="-17145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Wingdings" pitchFamily="2" charset="2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>
              <a:lnSpc>
                <a:spcPct val="110000"/>
              </a:lnSpc>
              <a:buSzPts val="5200"/>
            </a:pPr>
            <a:r>
              <a:rPr lang="fr-FR" sz="2400" b="1" dirty="0">
                <a:solidFill>
                  <a:srgbClr val="002060"/>
                </a:solidFill>
                <a:latin typeface="Roboto Condensed"/>
                <a:ea typeface="Roboto Condensed"/>
                <a:cs typeface="Roboto Condensed"/>
              </a:rPr>
              <a:t>Eléments de campagne </a:t>
            </a:r>
            <a:r>
              <a:rPr lang="fr-FR" sz="2400" b="1" dirty="0" smtClean="0">
                <a:solidFill>
                  <a:srgbClr val="002060"/>
                </a:solidFill>
                <a:latin typeface="Roboto Condensed"/>
                <a:ea typeface="Roboto Condensed"/>
                <a:cs typeface="Roboto Condensed"/>
              </a:rPr>
              <a:t>2023</a:t>
            </a:r>
            <a:endParaRPr lang="fr-FR" sz="1600" b="1" dirty="0">
              <a:solidFill>
                <a:srgbClr val="002060"/>
              </a:solidFill>
              <a:latin typeface="Roboto Condensed"/>
              <a:ea typeface="Roboto Condensed"/>
              <a:cs typeface="Roboto Condensed"/>
            </a:endParaRPr>
          </a:p>
          <a:p>
            <a:pPr marL="0">
              <a:lnSpc>
                <a:spcPct val="110000"/>
              </a:lnSpc>
              <a:buSzPts val="5200"/>
            </a:pPr>
            <a:endParaRPr lang="fr-FR" sz="2400" b="1" dirty="0">
              <a:solidFill>
                <a:srgbClr val="002060"/>
              </a:solidFill>
              <a:latin typeface="Roboto Condensed"/>
              <a:ea typeface="Roboto Condensed"/>
              <a:cs typeface="Roboto Condensed"/>
            </a:endParaRPr>
          </a:p>
        </p:txBody>
      </p:sp>
    </p:spTree>
    <p:extLst>
      <p:ext uri="{BB962C8B-B14F-4D97-AF65-F5344CB8AC3E}">
        <p14:creationId xmlns:p14="http://schemas.microsoft.com/office/powerpoint/2010/main" val="2408486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91680" y="8004"/>
            <a:ext cx="7886700" cy="854869"/>
          </a:xfrm>
        </p:spPr>
        <p:txBody>
          <a:bodyPr>
            <a:normAutofit/>
          </a:bodyPr>
          <a:lstStyle/>
          <a:p>
            <a:pPr marL="0" algn="ctr">
              <a:lnSpc>
                <a:spcPct val="110000"/>
              </a:lnSpc>
              <a:spcBef>
                <a:spcPts val="0"/>
              </a:spcBef>
              <a:buSzPts val="5200"/>
            </a:pPr>
            <a:r>
              <a:rPr lang="fr-FR" sz="2400" dirty="0">
                <a:solidFill>
                  <a:srgbClr val="002060"/>
                </a:solidFill>
                <a:latin typeface="Roboto Condensed"/>
                <a:ea typeface="Roboto Condensed"/>
                <a:cs typeface="Roboto Condensed"/>
              </a:rPr>
              <a:t>Répartition de la dotation </a:t>
            </a:r>
            <a:r>
              <a:rPr lang="fr-FR" sz="2400" dirty="0" smtClean="0">
                <a:solidFill>
                  <a:srgbClr val="002060"/>
                </a:solidFill>
                <a:latin typeface="Roboto Condensed"/>
                <a:ea typeface="Roboto Condensed"/>
                <a:cs typeface="Roboto Condensed"/>
              </a:rPr>
              <a:t>populationnelle 2023</a:t>
            </a:r>
            <a:endParaRPr lang="fr-FR" sz="2400" dirty="0">
              <a:solidFill>
                <a:srgbClr val="002060"/>
              </a:solidFill>
              <a:latin typeface="Roboto Condensed"/>
              <a:ea typeface="Roboto Condensed"/>
              <a:cs typeface="Roboto Condensed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699542"/>
            <a:ext cx="7886700" cy="3446860"/>
          </a:xfrm>
        </p:spPr>
        <p:txBody>
          <a:bodyPr/>
          <a:lstStyle/>
          <a:p>
            <a:r>
              <a:rPr lang="fr-FR" dirty="0" smtClean="0"/>
              <a:t>Total général = 609,7 M</a:t>
            </a:r>
            <a:r>
              <a:rPr lang="fr-FR" dirty="0" smtClean="0"/>
              <a:t>€</a:t>
            </a:r>
            <a:r>
              <a:rPr lang="fr-FR" dirty="0"/>
              <a:t>	</a:t>
            </a:r>
            <a:r>
              <a:rPr lang="fr-FR" dirty="0" smtClean="0"/>
              <a:t>Dont ex-DAF : 589,5 </a:t>
            </a:r>
            <a:r>
              <a:rPr lang="fr-FR" dirty="0"/>
              <a:t>M€ </a:t>
            </a:r>
            <a:r>
              <a:rPr lang="fr-FR" dirty="0" smtClean="0"/>
              <a:t>	Dont ex-OQN : 20,1 M</a:t>
            </a:r>
            <a:r>
              <a:rPr lang="fr-FR" dirty="0"/>
              <a:t>€</a:t>
            </a:r>
            <a:endParaRPr lang="fr-FR" dirty="0" smtClean="0"/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666522"/>
              </p:ext>
            </p:extLst>
          </p:nvPr>
        </p:nvGraphicFramePr>
        <p:xfrm>
          <a:off x="251520" y="1376189"/>
          <a:ext cx="4321864" cy="3343707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315883">
                  <a:extLst>
                    <a:ext uri="{9D8B030D-6E8A-4147-A177-3AD203B41FA5}">
                      <a16:colId xmlns:a16="http://schemas.microsoft.com/office/drawing/2014/main" val="633053370"/>
                    </a:ext>
                  </a:extLst>
                </a:gridCol>
                <a:gridCol w="3141885">
                  <a:extLst>
                    <a:ext uri="{9D8B030D-6E8A-4147-A177-3AD203B41FA5}">
                      <a16:colId xmlns:a16="http://schemas.microsoft.com/office/drawing/2014/main" val="713144754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891187910"/>
                    </a:ext>
                  </a:extLst>
                </a:gridCol>
              </a:tblGrid>
              <a:tr h="116221"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 dirty="0" err="1" smtClean="0">
                          <a:effectLst/>
                        </a:rPr>
                        <a:t>Dépt</a:t>
                      </a:r>
                      <a:endParaRPr lang="fr-F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 dirty="0">
                          <a:effectLst/>
                        </a:rPr>
                        <a:t>Etablissement</a:t>
                      </a:r>
                      <a:endParaRPr lang="fr-F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u="none" strike="noStrike" dirty="0">
                          <a:effectLst/>
                        </a:rPr>
                        <a:t> Dot pop </a:t>
                      </a:r>
                      <a:endParaRPr lang="fr-F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extLst>
                  <a:ext uri="{0D108BD9-81ED-4DB2-BD59-A6C34878D82A}">
                    <a16:rowId xmlns:a16="http://schemas.microsoft.com/office/drawing/2014/main" val="3399282232"/>
                  </a:ext>
                </a:extLst>
              </a:tr>
              <a:tr h="116221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04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CENTRE HOSPITALIER DE DIGNE LES BAINS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          24 768 969 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extLst>
                  <a:ext uri="{0D108BD9-81ED-4DB2-BD59-A6C34878D82A}">
                    <a16:rowId xmlns:a16="http://schemas.microsoft.com/office/drawing/2014/main" val="2806969124"/>
                  </a:ext>
                </a:extLst>
              </a:tr>
              <a:tr h="116221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05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CH DES ESCARTONS DE BRIANCON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             3 620 762 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extLst>
                  <a:ext uri="{0D108BD9-81ED-4DB2-BD59-A6C34878D82A}">
                    <a16:rowId xmlns:a16="http://schemas.microsoft.com/office/drawing/2014/main" val="2691312501"/>
                  </a:ext>
                </a:extLst>
              </a:tr>
              <a:tr h="116221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05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LE FUTUR ANTERIEUR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                340 433 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extLst>
                  <a:ext uri="{0D108BD9-81ED-4DB2-BD59-A6C34878D82A}">
                    <a16:rowId xmlns:a16="http://schemas.microsoft.com/office/drawing/2014/main" val="4173067569"/>
                  </a:ext>
                </a:extLst>
              </a:tr>
              <a:tr h="116221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05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FONDATION EDITH SELTZER - CENTRE MEDICAL CHANT'OURS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             2 287 024 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extLst>
                  <a:ext uri="{0D108BD9-81ED-4DB2-BD59-A6C34878D82A}">
                    <a16:rowId xmlns:a16="http://schemas.microsoft.com/office/drawing/2014/main" val="797957727"/>
                  </a:ext>
                </a:extLst>
              </a:tr>
              <a:tr h="116221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05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CENTRE HOSPITALIER BUECH DURANCE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          19 749 991 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extLst>
                  <a:ext uri="{0D108BD9-81ED-4DB2-BD59-A6C34878D82A}">
                    <a16:rowId xmlns:a16="http://schemas.microsoft.com/office/drawing/2014/main" val="3881320285"/>
                  </a:ext>
                </a:extLst>
              </a:tr>
              <a:tr h="116221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06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VAL DES MIMOSAS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                  55 000 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extLst>
                  <a:ext uri="{0D108BD9-81ED-4DB2-BD59-A6C34878D82A}">
                    <a16:rowId xmlns:a16="http://schemas.microsoft.com/office/drawing/2014/main" val="78317301"/>
                  </a:ext>
                </a:extLst>
              </a:tr>
              <a:tr h="116221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06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CLINIQUE SAINT FRANCOIS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                406 845 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extLst>
                  <a:ext uri="{0D108BD9-81ED-4DB2-BD59-A6C34878D82A}">
                    <a16:rowId xmlns:a16="http://schemas.microsoft.com/office/drawing/2014/main" val="229100895"/>
                  </a:ext>
                </a:extLst>
              </a:tr>
              <a:tr h="116221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06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CLINIQUE LE VAL D'ESTREILLES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                390 543 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extLst>
                  <a:ext uri="{0D108BD9-81ED-4DB2-BD59-A6C34878D82A}">
                    <a16:rowId xmlns:a16="http://schemas.microsoft.com/office/drawing/2014/main" val="2026042388"/>
                  </a:ext>
                </a:extLst>
              </a:tr>
              <a:tr h="116221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06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CLINIQUE LA GRANGEA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                420 419 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extLst>
                  <a:ext uri="{0D108BD9-81ED-4DB2-BD59-A6C34878D82A}">
                    <a16:rowId xmlns:a16="http://schemas.microsoft.com/office/drawing/2014/main" val="3331479840"/>
                  </a:ext>
                </a:extLst>
              </a:tr>
              <a:tr h="116221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06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CLINIQUE SAINT LUC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                241 716 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extLst>
                  <a:ext uri="{0D108BD9-81ED-4DB2-BD59-A6C34878D82A}">
                    <a16:rowId xmlns:a16="http://schemas.microsoft.com/office/drawing/2014/main" val="1184958145"/>
                  </a:ext>
                </a:extLst>
              </a:tr>
              <a:tr h="116221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06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CENTRE HOSPITALIER DE GRASSE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             6 005 081 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extLst>
                  <a:ext uri="{0D108BD9-81ED-4DB2-BD59-A6C34878D82A}">
                    <a16:rowId xmlns:a16="http://schemas.microsoft.com/office/drawing/2014/main" val="2187967793"/>
                  </a:ext>
                </a:extLst>
              </a:tr>
              <a:tr h="116221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06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HOPITAUX PEDIATRIQUES NICE CHU LENVAL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          17 048 330 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extLst>
                  <a:ext uri="{0D108BD9-81ED-4DB2-BD59-A6C34878D82A}">
                    <a16:rowId xmlns:a16="http://schemas.microsoft.com/office/drawing/2014/main" val="2446813489"/>
                  </a:ext>
                </a:extLst>
              </a:tr>
              <a:tr h="116221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06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CH D'ANTIBES JUAN LES PINS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          14 262 316 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extLst>
                  <a:ext uri="{0D108BD9-81ED-4DB2-BD59-A6C34878D82A}">
                    <a16:rowId xmlns:a16="http://schemas.microsoft.com/office/drawing/2014/main" val="3809983128"/>
                  </a:ext>
                </a:extLst>
              </a:tr>
              <a:tr h="116221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06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CH DE CANNES SIMONE VEIL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          14 971 730 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extLst>
                  <a:ext uri="{0D108BD9-81ED-4DB2-BD59-A6C34878D82A}">
                    <a16:rowId xmlns:a16="http://schemas.microsoft.com/office/drawing/2014/main" val="3674790892"/>
                  </a:ext>
                </a:extLst>
              </a:tr>
              <a:tr h="116221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06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CHS SAINTE MARIE NICE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          53 188 395 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extLst>
                  <a:ext uri="{0D108BD9-81ED-4DB2-BD59-A6C34878D82A}">
                    <a16:rowId xmlns:a16="http://schemas.microsoft.com/office/drawing/2014/main" val="1910987936"/>
                  </a:ext>
                </a:extLst>
              </a:tr>
              <a:tr h="116221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06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CLINIQUE DE LA COSTIERE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                571 103 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extLst>
                  <a:ext uri="{0D108BD9-81ED-4DB2-BD59-A6C34878D82A}">
                    <a16:rowId xmlns:a16="http://schemas.microsoft.com/office/drawing/2014/main" val="3569857559"/>
                  </a:ext>
                </a:extLst>
              </a:tr>
              <a:tr h="116221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06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CTRE HOSPITALIER UNIVERSITAIRE DE NICE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          13 026 261 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extLst>
                  <a:ext uri="{0D108BD9-81ED-4DB2-BD59-A6C34878D82A}">
                    <a16:rowId xmlns:a16="http://schemas.microsoft.com/office/drawing/2014/main" val="2201383660"/>
                  </a:ext>
                </a:extLst>
              </a:tr>
              <a:tr h="116221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13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CLINIQUE DE L'ESCALE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             1 071 870 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extLst>
                  <a:ext uri="{0D108BD9-81ED-4DB2-BD59-A6C34878D82A}">
                    <a16:rowId xmlns:a16="http://schemas.microsoft.com/office/drawing/2014/main" val="2478360504"/>
                  </a:ext>
                </a:extLst>
              </a:tr>
              <a:tr h="116221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13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CLINIQUE SAINT MICHEL CENTRE DE JOUR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                  83 596 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extLst>
                  <a:ext uri="{0D108BD9-81ED-4DB2-BD59-A6C34878D82A}">
                    <a16:rowId xmlns:a16="http://schemas.microsoft.com/office/drawing/2014/main" val="819322330"/>
                  </a:ext>
                </a:extLst>
              </a:tr>
              <a:tr h="116221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13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MAISON DE SANTE DE SAINTE MARTHE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                557 971 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extLst>
                  <a:ext uri="{0D108BD9-81ED-4DB2-BD59-A6C34878D82A}">
                    <a16:rowId xmlns:a16="http://schemas.microsoft.com/office/drawing/2014/main" val="3381195112"/>
                  </a:ext>
                </a:extLst>
              </a:tr>
              <a:tr h="116221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13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CHS EDOUARD TOULOUSE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          56 630 549 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extLst>
                  <a:ext uri="{0D108BD9-81ED-4DB2-BD59-A6C34878D82A}">
                    <a16:rowId xmlns:a16="http://schemas.microsoft.com/office/drawing/2014/main" val="3879510421"/>
                  </a:ext>
                </a:extLst>
              </a:tr>
              <a:tr h="116221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13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CLINIQUE PSYCHIATRIQUE LA JAUBERTE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                512 742 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extLst>
                  <a:ext uri="{0D108BD9-81ED-4DB2-BD59-A6C34878D82A}">
                    <a16:rowId xmlns:a16="http://schemas.microsoft.com/office/drawing/2014/main" val="2920627418"/>
                  </a:ext>
                </a:extLst>
              </a:tr>
              <a:tr h="116221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13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CHS MONTPERRIN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          63 215 896 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extLst>
                  <a:ext uri="{0D108BD9-81ED-4DB2-BD59-A6C34878D82A}">
                    <a16:rowId xmlns:a16="http://schemas.microsoft.com/office/drawing/2014/main" val="1657933927"/>
                  </a:ext>
                </a:extLst>
              </a:tr>
              <a:tr h="116221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13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CLINIQUE SAINT MICHEL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                599 235 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extLst>
                  <a:ext uri="{0D108BD9-81ED-4DB2-BD59-A6C34878D82A}">
                    <a16:rowId xmlns:a16="http://schemas.microsoft.com/office/drawing/2014/main" val="3604356161"/>
                  </a:ext>
                </a:extLst>
              </a:tr>
              <a:tr h="116221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13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CLINIQUE MON REPOS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             1 270 929 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extLst>
                  <a:ext uri="{0D108BD9-81ED-4DB2-BD59-A6C34878D82A}">
                    <a16:rowId xmlns:a16="http://schemas.microsoft.com/office/drawing/2014/main" val="257526442"/>
                  </a:ext>
                </a:extLst>
              </a:tr>
              <a:tr h="116221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13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CLINIQUE L'EMERAUDE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             1 347 457 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extLst>
                  <a:ext uri="{0D108BD9-81ED-4DB2-BD59-A6C34878D82A}">
                    <a16:rowId xmlns:a16="http://schemas.microsoft.com/office/drawing/2014/main" val="3005599066"/>
                  </a:ext>
                </a:extLst>
              </a:tr>
            </a:tbl>
          </a:graphicData>
        </a:graphic>
      </p:graphicFrame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0325901"/>
              </p:ext>
            </p:extLst>
          </p:nvPr>
        </p:nvGraphicFramePr>
        <p:xfrm>
          <a:off x="4788024" y="1275606"/>
          <a:ext cx="3934145" cy="3467548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294809">
                  <a:extLst>
                    <a:ext uri="{9D8B030D-6E8A-4147-A177-3AD203B41FA5}">
                      <a16:colId xmlns:a16="http://schemas.microsoft.com/office/drawing/2014/main" val="633053370"/>
                    </a:ext>
                  </a:extLst>
                </a:gridCol>
                <a:gridCol w="2677656">
                  <a:extLst>
                    <a:ext uri="{9D8B030D-6E8A-4147-A177-3AD203B41FA5}">
                      <a16:colId xmlns:a16="http://schemas.microsoft.com/office/drawing/2014/main" val="713144754"/>
                    </a:ext>
                  </a:extLst>
                </a:gridCol>
                <a:gridCol w="961680">
                  <a:extLst>
                    <a:ext uri="{9D8B030D-6E8A-4147-A177-3AD203B41FA5}">
                      <a16:colId xmlns:a16="http://schemas.microsoft.com/office/drawing/2014/main" val="2891187910"/>
                    </a:ext>
                  </a:extLst>
                </a:gridCol>
              </a:tblGrid>
              <a:tr h="116221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13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CLINIQUE DES TROIS CYPRES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                943 636 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extLst>
                  <a:ext uri="{0D108BD9-81ED-4DB2-BD59-A6C34878D82A}">
                    <a16:rowId xmlns:a16="http://schemas.microsoft.com/office/drawing/2014/main" val="4104289018"/>
                  </a:ext>
                </a:extLst>
              </a:tr>
              <a:tr h="116221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13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CLINIQUE SAINT ROCH MONTFLEURY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             1 412 762 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extLst>
                  <a:ext uri="{0D108BD9-81ED-4DB2-BD59-A6C34878D82A}">
                    <a16:rowId xmlns:a16="http://schemas.microsoft.com/office/drawing/2014/main" val="3605005883"/>
                  </a:ext>
                </a:extLst>
              </a:tr>
              <a:tr h="116221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13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CLINIQUE DES QUATRE SAISONS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             1 059 248 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extLst>
                  <a:ext uri="{0D108BD9-81ED-4DB2-BD59-A6C34878D82A}">
                    <a16:rowId xmlns:a16="http://schemas.microsoft.com/office/drawing/2014/main" val="2457006759"/>
                  </a:ext>
                </a:extLst>
              </a:tr>
              <a:tr h="116221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13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MPC VALFLEUR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                556 611 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extLst>
                  <a:ext uri="{0D108BD9-81ED-4DB2-BD59-A6C34878D82A}">
                    <a16:rowId xmlns:a16="http://schemas.microsoft.com/office/drawing/2014/main" val="1400670942"/>
                  </a:ext>
                </a:extLst>
              </a:tr>
              <a:tr h="116221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13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APHM DIRECTION GENERALE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          47 850 745 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extLst>
                  <a:ext uri="{0D108BD9-81ED-4DB2-BD59-A6C34878D82A}">
                    <a16:rowId xmlns:a16="http://schemas.microsoft.com/office/drawing/2014/main" val="2876451428"/>
                  </a:ext>
                </a:extLst>
              </a:tr>
              <a:tr h="116221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13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CLINIQUE PSYCHIATRIQUE DES TROIS LUCS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                745 534 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extLst>
                  <a:ext uri="{0D108BD9-81ED-4DB2-BD59-A6C34878D82A}">
                    <a16:rowId xmlns:a16="http://schemas.microsoft.com/office/drawing/2014/main" val="2149738507"/>
                  </a:ext>
                </a:extLst>
              </a:tr>
              <a:tr h="116221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13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CHS VALVERT MARSEILLE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          37 652 218 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extLst>
                  <a:ext uri="{0D108BD9-81ED-4DB2-BD59-A6C34878D82A}">
                    <a16:rowId xmlns:a16="http://schemas.microsoft.com/office/drawing/2014/main" val="4076461292"/>
                  </a:ext>
                </a:extLst>
              </a:tr>
              <a:tr h="116221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13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HOPITAL DE JOUR CALYPSO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                811 485 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extLst>
                  <a:ext uri="{0D108BD9-81ED-4DB2-BD59-A6C34878D82A}">
                    <a16:rowId xmlns:a16="http://schemas.microsoft.com/office/drawing/2014/main" val="434373453"/>
                  </a:ext>
                </a:extLst>
              </a:tr>
              <a:tr h="116221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13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HJ LE RELAIS SERENA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             3 232 687 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extLst>
                  <a:ext uri="{0D108BD9-81ED-4DB2-BD59-A6C34878D82A}">
                    <a16:rowId xmlns:a16="http://schemas.microsoft.com/office/drawing/2014/main" val="3531903169"/>
                  </a:ext>
                </a:extLst>
              </a:tr>
              <a:tr h="116221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13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MEDIAZUR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                566 641 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extLst>
                  <a:ext uri="{0D108BD9-81ED-4DB2-BD59-A6C34878D82A}">
                    <a16:rowId xmlns:a16="http://schemas.microsoft.com/office/drawing/2014/main" val="3918728062"/>
                  </a:ext>
                </a:extLst>
              </a:tr>
              <a:tr h="116221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13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CENTRE HOSPITALIER JOSEPH IMBERT ARLES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          10 559 076 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extLst>
                  <a:ext uri="{0D108BD9-81ED-4DB2-BD59-A6C34878D82A}">
                    <a16:rowId xmlns:a16="http://schemas.microsoft.com/office/drawing/2014/main" val="498588207"/>
                  </a:ext>
                </a:extLst>
              </a:tr>
              <a:tr h="116221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13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CENTRE HOSPITALIER DE MARTIGUES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          19 972 528 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extLst>
                  <a:ext uri="{0D108BD9-81ED-4DB2-BD59-A6C34878D82A}">
                    <a16:rowId xmlns:a16="http://schemas.microsoft.com/office/drawing/2014/main" val="1460920583"/>
                  </a:ext>
                </a:extLst>
              </a:tr>
              <a:tr h="116221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13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HOPITAL DE JOUR DE LA CIOTAT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                648 715 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extLst>
                  <a:ext uri="{0D108BD9-81ED-4DB2-BD59-A6C34878D82A}">
                    <a16:rowId xmlns:a16="http://schemas.microsoft.com/office/drawing/2014/main" val="3890738460"/>
                  </a:ext>
                </a:extLst>
              </a:tr>
              <a:tr h="116221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13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CLINIQUE LA LAURANNE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             1 236 433 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extLst>
                  <a:ext uri="{0D108BD9-81ED-4DB2-BD59-A6C34878D82A}">
                    <a16:rowId xmlns:a16="http://schemas.microsoft.com/office/drawing/2014/main" val="2187749968"/>
                  </a:ext>
                </a:extLst>
              </a:tr>
              <a:tr h="116221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13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ASS VIVRE ET DEVENIR MS SAINT PAUL 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                499 758 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extLst>
                  <a:ext uri="{0D108BD9-81ED-4DB2-BD59-A6C34878D82A}">
                    <a16:rowId xmlns:a16="http://schemas.microsoft.com/office/drawing/2014/main" val="717961228"/>
                  </a:ext>
                </a:extLst>
              </a:tr>
              <a:tr h="116221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83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CLINIQUE LA BASTIDE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                472 812 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extLst>
                  <a:ext uri="{0D108BD9-81ED-4DB2-BD59-A6C34878D82A}">
                    <a16:rowId xmlns:a16="http://schemas.microsoft.com/office/drawing/2014/main" val="2190155028"/>
                  </a:ext>
                </a:extLst>
              </a:tr>
              <a:tr h="116221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83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KORIAN LE GOLFE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                656 314 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extLst>
                  <a:ext uri="{0D108BD9-81ED-4DB2-BD59-A6C34878D82A}">
                    <a16:rowId xmlns:a16="http://schemas.microsoft.com/office/drawing/2014/main" val="2556409016"/>
                  </a:ext>
                </a:extLst>
              </a:tr>
              <a:tr h="116221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83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CLINIQUE SAINT MARTIN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                761 858 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extLst>
                  <a:ext uri="{0D108BD9-81ED-4DB2-BD59-A6C34878D82A}">
                    <a16:rowId xmlns:a16="http://schemas.microsoft.com/office/drawing/2014/main" val="1574411010"/>
                  </a:ext>
                </a:extLst>
              </a:tr>
              <a:tr h="116221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83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CH DE LA DRACENIE DE DRAGUIGNAN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             9 136 694 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extLst>
                  <a:ext uri="{0D108BD9-81ED-4DB2-BD59-A6C34878D82A}">
                    <a16:rowId xmlns:a16="http://schemas.microsoft.com/office/drawing/2014/main" val="3819172570"/>
                  </a:ext>
                </a:extLst>
              </a:tr>
              <a:tr h="116221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83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CHI DE FREJUS SAINT RAPHAEL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          13 929 545 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extLst>
                  <a:ext uri="{0D108BD9-81ED-4DB2-BD59-A6C34878D82A}">
                    <a16:rowId xmlns:a16="http://schemas.microsoft.com/office/drawing/2014/main" val="2093070381"/>
                  </a:ext>
                </a:extLst>
              </a:tr>
              <a:tr h="116221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83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CHI TOULON LA SEYNE SUR MER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          32 238 117 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extLst>
                  <a:ext uri="{0D108BD9-81ED-4DB2-BD59-A6C34878D82A}">
                    <a16:rowId xmlns:a16="http://schemas.microsoft.com/office/drawing/2014/main" val="2595275128"/>
                  </a:ext>
                </a:extLst>
              </a:tr>
              <a:tr h="116221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83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CENTRE DE SOINS LES COLLINES DU REVEST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             1 304 753 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extLst>
                  <a:ext uri="{0D108BD9-81ED-4DB2-BD59-A6C34878D82A}">
                    <a16:rowId xmlns:a16="http://schemas.microsoft.com/office/drawing/2014/main" val="1181786029"/>
                  </a:ext>
                </a:extLst>
              </a:tr>
              <a:tr h="116221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83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CHS PIERREFEU DU VAR HENRI GUERIN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          39 058 206 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extLst>
                  <a:ext uri="{0D108BD9-81ED-4DB2-BD59-A6C34878D82A}">
                    <a16:rowId xmlns:a16="http://schemas.microsoft.com/office/drawing/2014/main" val="25570008"/>
                  </a:ext>
                </a:extLst>
              </a:tr>
              <a:tr h="116221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83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CLINIQUE LES TROIS SOLLIES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                766 215 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extLst>
                  <a:ext uri="{0D108BD9-81ED-4DB2-BD59-A6C34878D82A}">
                    <a16:rowId xmlns:a16="http://schemas.microsoft.com/office/drawing/2014/main" val="2851841498"/>
                  </a:ext>
                </a:extLst>
              </a:tr>
              <a:tr h="116221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83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KORIAN VAL DU FENOUILLET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                668 658 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extLst>
                  <a:ext uri="{0D108BD9-81ED-4DB2-BD59-A6C34878D82A}">
                    <a16:rowId xmlns:a16="http://schemas.microsoft.com/office/drawing/2014/main" val="2133397870"/>
                  </a:ext>
                </a:extLst>
              </a:tr>
              <a:tr h="116221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84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CHS DE MONTFAVET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          85 675 599 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extLst>
                  <a:ext uri="{0D108BD9-81ED-4DB2-BD59-A6C34878D82A}">
                    <a16:rowId xmlns:a16="http://schemas.microsoft.com/office/drawing/2014/main" val="2581216365"/>
                  </a:ext>
                </a:extLst>
              </a:tr>
              <a:tr h="116221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84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CLINIQUE SAINT DIDIER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                624 574 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extLst>
                  <a:ext uri="{0D108BD9-81ED-4DB2-BD59-A6C34878D82A}">
                    <a16:rowId xmlns:a16="http://schemas.microsoft.com/office/drawing/2014/main" val="844440675"/>
                  </a:ext>
                </a:extLst>
              </a:tr>
              <a:tr h="116221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Total</a:t>
                      </a:r>
                      <a:endParaRPr lang="fr-F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        609 686 585 </a:t>
                      </a:r>
                      <a:endParaRPr lang="fr-F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21" marR="1921" marT="1921" marB="0" anchor="b"/>
                </a:tc>
                <a:extLst>
                  <a:ext uri="{0D108BD9-81ED-4DB2-BD59-A6C34878D82A}">
                    <a16:rowId xmlns:a16="http://schemas.microsoft.com/office/drawing/2014/main" val="34996257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06440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79713" y="38530"/>
            <a:ext cx="6984776" cy="539991"/>
          </a:xfrm>
        </p:spPr>
        <p:txBody>
          <a:bodyPr>
            <a:normAutofit/>
          </a:bodyPr>
          <a:lstStyle/>
          <a:p>
            <a:r>
              <a:rPr lang="fr-FR" sz="2400" dirty="0">
                <a:solidFill>
                  <a:srgbClr val="002060"/>
                </a:solidFill>
                <a:latin typeface="Roboto Condensed"/>
                <a:ea typeface="Roboto Condensed"/>
                <a:cs typeface="Roboto Condensed"/>
              </a:rPr>
              <a:t>Décomposition de la </a:t>
            </a:r>
            <a:r>
              <a:rPr lang="fr-FR" sz="2400" dirty="0" smtClean="0">
                <a:solidFill>
                  <a:srgbClr val="002060"/>
                </a:solidFill>
                <a:latin typeface="Roboto Condensed"/>
                <a:ea typeface="Roboto Condensed"/>
                <a:cs typeface="Roboto Condensed"/>
              </a:rPr>
              <a:t>dot pop 2023</a:t>
            </a:r>
            <a:endParaRPr lang="fr-FR" sz="2400" dirty="0">
              <a:solidFill>
                <a:srgbClr val="002060"/>
              </a:solidFill>
              <a:latin typeface="Roboto Condensed"/>
              <a:ea typeface="Roboto Condensed"/>
              <a:cs typeface="Roboto Condensed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843558"/>
            <a:ext cx="7886700" cy="1080120"/>
          </a:xfrm>
        </p:spPr>
        <p:txBody>
          <a:bodyPr>
            <a:normAutofit/>
          </a:bodyPr>
          <a:lstStyle/>
          <a:p>
            <a:r>
              <a:rPr lang="fr-FR" sz="1800" dirty="0"/>
              <a:t>Majorité des </a:t>
            </a:r>
            <a:r>
              <a:rPr lang="fr-FR" sz="1800" dirty="0" smtClean="0"/>
              <a:t>crédits </a:t>
            </a:r>
            <a:r>
              <a:rPr lang="fr-FR" sz="1800" dirty="0"/>
              <a:t>= sécurisation + mesures </a:t>
            </a:r>
            <a:r>
              <a:rPr lang="fr-FR" sz="1800" dirty="0" smtClean="0"/>
              <a:t>fléchées par la DGSO</a:t>
            </a:r>
            <a:endParaRPr lang="fr-FR" sz="1800" dirty="0"/>
          </a:p>
          <a:p>
            <a:pPr marL="0"/>
            <a:endParaRPr lang="fr-FR" sz="1800" dirty="0"/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1434886"/>
              </p:ext>
            </p:extLst>
          </p:nvPr>
        </p:nvGraphicFramePr>
        <p:xfrm>
          <a:off x="395536" y="1383618"/>
          <a:ext cx="5472608" cy="2097408"/>
        </p:xfrm>
        <a:graphic>
          <a:graphicData uri="http://schemas.openxmlformats.org/drawingml/2006/table">
            <a:tbl>
              <a:tblPr/>
              <a:tblGrid>
                <a:gridCol w="4252365">
                  <a:extLst>
                    <a:ext uri="{9D8B030D-6E8A-4147-A177-3AD203B41FA5}">
                      <a16:colId xmlns:a16="http://schemas.microsoft.com/office/drawing/2014/main" val="3898129533"/>
                    </a:ext>
                  </a:extLst>
                </a:gridCol>
                <a:gridCol w="1220243">
                  <a:extLst>
                    <a:ext uri="{9D8B030D-6E8A-4147-A177-3AD203B41FA5}">
                      <a16:colId xmlns:a16="http://schemas.microsoft.com/office/drawing/2014/main" val="1130955057"/>
                    </a:ext>
                  </a:extLst>
                </a:gridCol>
              </a:tblGrid>
              <a:tr h="167164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Sécurisation 2022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591 751 311 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0723012"/>
                  </a:ext>
                </a:extLst>
              </a:tr>
              <a:tr h="167164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Croissance socle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2 929 966 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4592471"/>
                  </a:ext>
                </a:extLst>
              </a:tr>
              <a:tr h="167164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Inflation </a:t>
                      </a:r>
                      <a:r>
                        <a:rPr lang="fr-FR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Dotpop</a:t>
                      </a:r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ex-DAF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3 688 895 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8151388"/>
                  </a:ext>
                </a:extLst>
              </a:tr>
              <a:tr h="167164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Inflation </a:t>
                      </a:r>
                      <a:r>
                        <a:rPr lang="fr-FR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Dotpop</a:t>
                      </a:r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ex-OQN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134 820 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6995088"/>
                  </a:ext>
                </a:extLst>
              </a:tr>
              <a:tr h="167164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Mesure point d'indice ex-DAF Dot pop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8 793 007 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9465325"/>
                  </a:ext>
                </a:extLst>
              </a:tr>
              <a:tr h="167164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Centre de ressource autisme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339 008 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0817483"/>
                  </a:ext>
                </a:extLst>
              </a:tr>
              <a:tr h="167164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Centres référents TCA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69 352 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4522359"/>
                  </a:ext>
                </a:extLst>
              </a:tr>
              <a:tr h="167164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Centres référents </a:t>
                      </a:r>
                      <a:r>
                        <a:rPr lang="fr-FR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psychotraumatisme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133 000 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9228851"/>
                  </a:ext>
                </a:extLst>
              </a:tr>
              <a:tr h="167164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Soins somatiques en Etablissements Publics de Santé Mentale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416 113 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9425233"/>
                  </a:ext>
                </a:extLst>
              </a:tr>
              <a:tr h="167164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Renforcement des moyens des CMP et CMPEA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1 015 000 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7401739"/>
                  </a:ext>
                </a:extLst>
              </a:tr>
              <a:tr h="167164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Soins de Réhabilitation Psychosociale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416 113 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1201147"/>
                  </a:ext>
                </a:extLst>
              </a:tr>
              <a:tr h="167164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609 686 585 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5277854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323528" y="3856686"/>
            <a:ext cx="84249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Appels à projets : Modalités d’accompagnement qui respectent les équilibres des compartiments par statuts : 85 </a:t>
            </a:r>
            <a:r>
              <a:rPr lang="fr-FR" dirty="0"/>
              <a:t>% pour ex-DAF et 15 % pour ex-OQN</a:t>
            </a:r>
          </a:p>
        </p:txBody>
      </p:sp>
      <p:sp>
        <p:nvSpPr>
          <p:cNvPr id="5" name="Accolade fermante 4"/>
          <p:cNvSpPr/>
          <p:nvPr/>
        </p:nvSpPr>
        <p:spPr>
          <a:xfrm>
            <a:off x="6213622" y="2805601"/>
            <a:ext cx="700462" cy="41422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7020272" y="2647880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Appels à projet</a:t>
            </a:r>
            <a:endParaRPr lang="fr-FR" dirty="0"/>
          </a:p>
        </p:txBody>
      </p:sp>
      <p:sp>
        <p:nvSpPr>
          <p:cNvPr id="8" name="Accolade fermante 7"/>
          <p:cNvSpPr/>
          <p:nvPr/>
        </p:nvSpPr>
        <p:spPr>
          <a:xfrm>
            <a:off x="6149433" y="1479377"/>
            <a:ext cx="764651" cy="88860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6950402" y="1625889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Bases historiques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473619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224379"/>
            <a:ext cx="9144000" cy="39399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A8FAAC2-ECC7-674E-BA6D-9C8C798446C6}" type="datetime1">
              <a:rPr lang="fr-FR" cap="all" smtClean="0"/>
              <a:t>22/04/2024</a:t>
            </a:fld>
            <a:endParaRPr lang="fr-FR" cap="all" dirty="0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359999" y="738000"/>
            <a:ext cx="8388714" cy="4046400"/>
          </a:xfrm>
        </p:spPr>
        <p:txBody>
          <a:bodyPr/>
          <a:lstStyle/>
          <a:p>
            <a:pPr marL="0" indent="0">
              <a:buNone/>
            </a:pPr>
            <a:r>
              <a:rPr lang="fr-FR" sz="3600" kern="0" dirty="0" smtClean="0"/>
              <a:t>Feuille de route indicative 2024 du GT</a:t>
            </a:r>
            <a:endParaRPr lang="fr-FR" sz="2800" dirty="0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24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397140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8"/>
          <p:cNvSpPr txBox="1"/>
          <p:nvPr/>
        </p:nvSpPr>
        <p:spPr>
          <a:xfrm>
            <a:off x="251520" y="1077030"/>
            <a:ext cx="8764338" cy="26468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r>
              <a:rPr lang="fr-FR" sz="1200" dirty="0"/>
              <a:t> </a:t>
            </a:r>
            <a:r>
              <a:rPr lang="fr-FR" sz="1600" dirty="0" smtClean="0"/>
              <a:t>La dotation populationnelle :</a:t>
            </a:r>
          </a:p>
          <a:p>
            <a:endParaRPr lang="fr-FR" sz="1600" dirty="0"/>
          </a:p>
          <a:p>
            <a:pPr lvl="1"/>
            <a:r>
              <a:rPr lang="fr-FR" sz="1600" dirty="0" smtClean="0"/>
              <a:t>Révision des paramètres mobilisés dans la méthode de ventilation proposée par l’ANAP en lien avec </a:t>
            </a:r>
            <a:r>
              <a:rPr lang="fr-FR" sz="1600" dirty="0"/>
              <a:t>le pas à pas </a:t>
            </a:r>
            <a:r>
              <a:rPr lang="fr-FR" sz="1600" dirty="0" smtClean="0"/>
              <a:t>révisé de </a:t>
            </a:r>
            <a:r>
              <a:rPr lang="fr-FR" sz="1600" dirty="0"/>
              <a:t>l’instruction </a:t>
            </a:r>
            <a:r>
              <a:rPr lang="fr-FR" sz="1600" dirty="0" smtClean="0"/>
              <a:t>(inclusion de nouvelles </a:t>
            </a:r>
            <a:r>
              <a:rPr lang="fr-FR" sz="1600" dirty="0"/>
              <a:t>étapes)</a:t>
            </a:r>
            <a:endParaRPr lang="fr-FR" sz="1600" dirty="0" smtClean="0"/>
          </a:p>
          <a:p>
            <a:pPr lvl="1"/>
            <a:endParaRPr lang="fr-FR" sz="1600" dirty="0"/>
          </a:p>
          <a:p>
            <a:pPr lvl="1"/>
            <a:r>
              <a:rPr lang="fr-FR" sz="1600" dirty="0" smtClean="0"/>
              <a:t>En raison du dispositif de sécurisation ce travail ne porte pour le moment que sur la fraction de croissance de la dotation (hors crédits fléchés)</a:t>
            </a:r>
          </a:p>
          <a:p>
            <a:pPr lvl="1"/>
            <a:endParaRPr lang="fr-FR" sz="1600" dirty="0"/>
          </a:p>
          <a:p>
            <a:pPr lvl="1"/>
            <a:r>
              <a:rPr lang="fr-FR" sz="1600" dirty="0" smtClean="0"/>
              <a:t>L’objectif à moyen terme porte plus sur l’appropriation de la démarche</a:t>
            </a:r>
            <a:endParaRPr lang="fr-FR" sz="1600" dirty="0"/>
          </a:p>
          <a:p>
            <a:endParaRPr lang="fr-FR" sz="1600" dirty="0"/>
          </a:p>
        </p:txBody>
      </p:sp>
      <p:sp>
        <p:nvSpPr>
          <p:cNvPr id="4" name="Google Shape;173;p18"/>
          <p:cNvSpPr txBox="1">
            <a:spLocks/>
          </p:cNvSpPr>
          <p:nvPr/>
        </p:nvSpPr>
        <p:spPr bwMode="gray">
          <a:xfrm>
            <a:off x="899592" y="194974"/>
            <a:ext cx="8520600" cy="7926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/>
          </a:bodyPr>
          <a:lstStyle>
            <a:lvl1pPr marL="92075" lv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itchFamily="34" charset="0"/>
              <a:buNone/>
              <a:tabLst/>
              <a:defRPr sz="2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51450" lvl="1" indent="-17145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31450" lvl="2" indent="-17145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Wingdings" pitchFamily="2" charset="2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11450" lvl="3" indent="-17145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27450" lvl="4" indent="-17145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Wingdings" pitchFamily="2" charset="2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>
              <a:lnSpc>
                <a:spcPct val="110000"/>
              </a:lnSpc>
              <a:buSzPts val="5200"/>
            </a:pPr>
            <a:r>
              <a:rPr lang="fr-FR" sz="2400" b="1" dirty="0" smtClean="0">
                <a:solidFill>
                  <a:srgbClr val="002060"/>
                </a:solidFill>
                <a:latin typeface="Roboto Condensed"/>
                <a:ea typeface="Roboto Condensed"/>
                <a:cs typeface="Roboto Condensed"/>
              </a:rPr>
              <a:t>Deux axes de travail (1/2)</a:t>
            </a:r>
            <a:endParaRPr lang="fr-FR" sz="1600" b="1" dirty="0" smtClean="0">
              <a:solidFill>
                <a:srgbClr val="002060"/>
              </a:solidFill>
              <a:latin typeface="Roboto Condensed"/>
              <a:ea typeface="Roboto Condensed"/>
              <a:cs typeface="Roboto Condensed"/>
            </a:endParaRPr>
          </a:p>
          <a:p>
            <a:pPr marL="0">
              <a:lnSpc>
                <a:spcPct val="110000"/>
              </a:lnSpc>
              <a:buSzPts val="5200"/>
            </a:pPr>
            <a:endParaRPr lang="fr-FR" sz="2400" b="1" dirty="0">
              <a:solidFill>
                <a:srgbClr val="002060"/>
              </a:solidFill>
              <a:latin typeface="Roboto Condensed"/>
              <a:ea typeface="Roboto Condensed"/>
              <a:cs typeface="Roboto Condensed"/>
            </a:endParaRPr>
          </a:p>
        </p:txBody>
      </p:sp>
    </p:spTree>
    <p:extLst>
      <p:ext uri="{BB962C8B-B14F-4D97-AF65-F5344CB8AC3E}">
        <p14:creationId xmlns:p14="http://schemas.microsoft.com/office/powerpoint/2010/main" val="620297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8"/>
          <p:cNvSpPr txBox="1"/>
          <p:nvPr/>
        </p:nvSpPr>
        <p:spPr>
          <a:xfrm>
            <a:off x="365242" y="1059582"/>
            <a:ext cx="8599246" cy="33855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r>
              <a:rPr lang="fr-FR" sz="1600" dirty="0"/>
              <a:t>Les </a:t>
            </a:r>
            <a:r>
              <a:rPr lang="fr-FR" sz="1600" dirty="0" smtClean="0"/>
              <a:t>activités </a:t>
            </a:r>
            <a:r>
              <a:rPr lang="fr-FR" sz="1600" dirty="0"/>
              <a:t>spécifiques </a:t>
            </a:r>
            <a:r>
              <a:rPr lang="fr-FR" sz="1600" dirty="0" smtClean="0"/>
              <a:t>régionales :</a:t>
            </a:r>
            <a:endParaRPr lang="fr-FR" sz="1600" dirty="0"/>
          </a:p>
          <a:p>
            <a:endParaRPr lang="fr-FR" sz="1600" dirty="0"/>
          </a:p>
          <a:p>
            <a:pPr lvl="1"/>
            <a:r>
              <a:rPr lang="fr-FR" sz="1600" dirty="0" smtClean="0"/>
              <a:t>Ces crédits sont prélevés sur la dotation populationnelle et sont donc également percutés par la sécurisation. </a:t>
            </a:r>
          </a:p>
          <a:p>
            <a:pPr lvl="1"/>
            <a:endParaRPr lang="fr-FR" sz="1600" dirty="0"/>
          </a:p>
          <a:p>
            <a:pPr lvl="1"/>
            <a:r>
              <a:rPr lang="fr-FR" sz="1600" dirty="0" smtClean="0"/>
              <a:t>Consolidation des retours de l’enquête régionale pour dresser l’état des lieux</a:t>
            </a:r>
          </a:p>
          <a:p>
            <a:pPr lvl="1"/>
            <a:endParaRPr lang="fr-FR" sz="1600" dirty="0"/>
          </a:p>
          <a:p>
            <a:pPr lvl="1"/>
            <a:r>
              <a:rPr lang="fr-FR" sz="1600" dirty="0" smtClean="0"/>
              <a:t>Instruction activité par activité en priorisant celles de la liste étendue mais sans la restreindre</a:t>
            </a:r>
          </a:p>
          <a:p>
            <a:pPr lvl="1"/>
            <a:endParaRPr lang="fr-FR" sz="1600" dirty="0"/>
          </a:p>
          <a:p>
            <a:pPr lvl="1"/>
            <a:r>
              <a:rPr lang="fr-FR" sz="1600" dirty="0" smtClean="0"/>
              <a:t>Réflexions en cours sur la méthode construction des cahiers </a:t>
            </a:r>
            <a:r>
              <a:rPr lang="fr-FR" sz="1600" dirty="0"/>
              <a:t>des </a:t>
            </a:r>
            <a:r>
              <a:rPr lang="fr-FR" sz="1600" smtClean="0"/>
              <a:t>charges </a:t>
            </a:r>
            <a:endParaRPr lang="fr-FR" sz="1600" dirty="0"/>
          </a:p>
          <a:p>
            <a:pPr lvl="1"/>
            <a:endParaRPr lang="fr-FR" sz="1600" dirty="0"/>
          </a:p>
          <a:p>
            <a:endParaRPr lang="fr-FR" sz="1600" dirty="0"/>
          </a:p>
        </p:txBody>
      </p:sp>
      <p:sp>
        <p:nvSpPr>
          <p:cNvPr id="4" name="Google Shape;173;p18"/>
          <p:cNvSpPr txBox="1">
            <a:spLocks/>
          </p:cNvSpPr>
          <p:nvPr/>
        </p:nvSpPr>
        <p:spPr bwMode="gray">
          <a:xfrm>
            <a:off x="899592" y="194974"/>
            <a:ext cx="8520600" cy="7926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/>
          </a:bodyPr>
          <a:lstStyle>
            <a:lvl1pPr marL="92075" lv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itchFamily="34" charset="0"/>
              <a:buNone/>
              <a:tabLst/>
              <a:defRPr sz="2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51450" lvl="1" indent="-17145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31450" lvl="2" indent="-17145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Wingdings" pitchFamily="2" charset="2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11450" lvl="3" indent="-17145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27450" lvl="4" indent="-17145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Wingdings" pitchFamily="2" charset="2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>
              <a:lnSpc>
                <a:spcPct val="110000"/>
              </a:lnSpc>
              <a:buSzPts val="5200"/>
            </a:pPr>
            <a:r>
              <a:rPr lang="fr-FR" sz="2400" b="1" dirty="0" smtClean="0">
                <a:solidFill>
                  <a:srgbClr val="002060"/>
                </a:solidFill>
                <a:latin typeface="Roboto Condensed"/>
                <a:ea typeface="Roboto Condensed"/>
                <a:cs typeface="Roboto Condensed"/>
              </a:rPr>
              <a:t>Deux axes de travail (2/2)</a:t>
            </a:r>
            <a:endParaRPr lang="fr-FR" sz="1600" b="1" dirty="0" smtClean="0">
              <a:solidFill>
                <a:srgbClr val="002060"/>
              </a:solidFill>
              <a:latin typeface="Roboto Condensed"/>
              <a:ea typeface="Roboto Condensed"/>
              <a:cs typeface="Roboto Condensed"/>
            </a:endParaRPr>
          </a:p>
          <a:p>
            <a:pPr marL="0">
              <a:lnSpc>
                <a:spcPct val="110000"/>
              </a:lnSpc>
              <a:buSzPts val="5200"/>
            </a:pPr>
            <a:endParaRPr lang="fr-FR" sz="2400" b="1" dirty="0">
              <a:solidFill>
                <a:srgbClr val="002060"/>
              </a:solidFill>
              <a:latin typeface="Roboto Condensed"/>
              <a:ea typeface="Roboto Condensed"/>
              <a:cs typeface="Roboto Condensed"/>
            </a:endParaRPr>
          </a:p>
        </p:txBody>
      </p:sp>
    </p:spTree>
    <p:extLst>
      <p:ext uri="{BB962C8B-B14F-4D97-AF65-F5344CB8AC3E}">
        <p14:creationId xmlns:p14="http://schemas.microsoft.com/office/powerpoint/2010/main" val="2934854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224379"/>
            <a:ext cx="9144000" cy="39399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A8FAAC2-ECC7-674E-BA6D-9C8C798446C6}" type="datetime1">
              <a:rPr lang="fr-FR" cap="all" smtClean="0"/>
              <a:t>22/04/2024</a:t>
            </a:fld>
            <a:endParaRPr lang="fr-FR" cap="all" dirty="0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Echanges</a:t>
            </a:r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27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08390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9E4F9C7A-68E5-0042-9946-4669E134DC3E}" type="datetime1">
              <a:rPr lang="fr-FR" cap="all" smtClean="0"/>
              <a:t>22/04/2024</a:t>
            </a:fld>
            <a:endParaRPr lang="fr-FR" cap="all" dirty="0"/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7FECE53A-9267-D842-B87E-F184AF518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123478"/>
            <a:ext cx="8424863" cy="539991"/>
          </a:xfrm>
        </p:spPr>
        <p:txBody>
          <a:bodyPr/>
          <a:lstStyle/>
          <a:p>
            <a:pPr algn="ctr"/>
            <a:r>
              <a:rPr lang="fr-FR" dirty="0">
                <a:solidFill>
                  <a:srgbClr val="002060"/>
                </a:solidFill>
              </a:rPr>
              <a:t>Ordre du jour :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4"/>
          </p:nvPr>
        </p:nvSpPr>
        <p:spPr>
          <a:xfrm>
            <a:off x="323850" y="1059582"/>
            <a:ext cx="8712646" cy="30905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ct val="20000"/>
              </a:spcBef>
              <a:buSzPct val="55000"/>
              <a:defRPr/>
            </a:pPr>
            <a:r>
              <a:rPr lang="fr-FR" sz="1800" b="1" kern="0" dirty="0" smtClean="0"/>
              <a:t>1/ Validation </a:t>
            </a:r>
            <a:r>
              <a:rPr lang="fr-FR" sz="1800" b="1" kern="0" dirty="0"/>
              <a:t>du compte rendu du CCAR de </a:t>
            </a:r>
            <a:r>
              <a:rPr lang="fr-FR" sz="1800" b="1" kern="0" dirty="0" smtClean="0"/>
              <a:t>15/09/2023</a:t>
            </a:r>
          </a:p>
          <a:p>
            <a:pPr algn="just">
              <a:lnSpc>
                <a:spcPct val="150000"/>
              </a:lnSpc>
              <a:spcBef>
                <a:spcPct val="20000"/>
              </a:spcBef>
              <a:buSzPct val="55000"/>
              <a:defRPr/>
            </a:pPr>
            <a:r>
              <a:rPr lang="fr-FR" sz="1800" b="1" kern="0" dirty="0" smtClean="0"/>
              <a:t>2/ Information composition comité / élection du vice président</a:t>
            </a:r>
          </a:p>
          <a:p>
            <a:pPr algn="just">
              <a:lnSpc>
                <a:spcPct val="150000"/>
              </a:lnSpc>
              <a:spcBef>
                <a:spcPct val="20000"/>
              </a:spcBef>
              <a:buSzPct val="55000"/>
              <a:defRPr/>
            </a:pPr>
            <a:r>
              <a:rPr lang="fr-FR" sz="1800" b="1" kern="0" dirty="0" smtClean="0"/>
              <a:t>3/ Rappels sur le calendrier </a:t>
            </a:r>
            <a:r>
              <a:rPr lang="fr-FR" sz="1800" b="1" kern="0" dirty="0"/>
              <a:t>de déploiement de la réforme du financement</a:t>
            </a:r>
          </a:p>
          <a:p>
            <a:pPr algn="just">
              <a:lnSpc>
                <a:spcPct val="150000"/>
              </a:lnSpc>
              <a:spcBef>
                <a:spcPct val="20000"/>
              </a:spcBef>
              <a:buSzPct val="55000"/>
              <a:defRPr/>
            </a:pPr>
            <a:r>
              <a:rPr lang="fr-FR" sz="1800" b="1" kern="0" dirty="0" smtClean="0"/>
              <a:t>4/ Présentation de la nouvelle </a:t>
            </a:r>
            <a:r>
              <a:rPr lang="fr-FR" sz="1800" b="1" kern="0" dirty="0"/>
              <a:t>instruction</a:t>
            </a:r>
          </a:p>
          <a:p>
            <a:pPr algn="just">
              <a:lnSpc>
                <a:spcPct val="150000"/>
              </a:lnSpc>
              <a:spcBef>
                <a:spcPct val="20000"/>
              </a:spcBef>
              <a:buSzPct val="55000"/>
              <a:defRPr/>
            </a:pPr>
            <a:r>
              <a:rPr lang="fr-FR" sz="1800" b="1" kern="0" dirty="0" smtClean="0"/>
              <a:t>5/ Retour </a:t>
            </a:r>
            <a:r>
              <a:rPr lang="fr-FR" sz="1800" b="1" kern="0" dirty="0"/>
              <a:t>sur </a:t>
            </a:r>
            <a:r>
              <a:rPr lang="fr-FR" sz="1800" b="1" kern="0" dirty="0" smtClean="0"/>
              <a:t>la dotation </a:t>
            </a:r>
            <a:r>
              <a:rPr lang="fr-FR" sz="1800" b="1" kern="0" dirty="0"/>
              <a:t>populationnelle 2023</a:t>
            </a:r>
          </a:p>
          <a:p>
            <a:pPr algn="just">
              <a:lnSpc>
                <a:spcPct val="150000"/>
              </a:lnSpc>
              <a:spcBef>
                <a:spcPct val="20000"/>
              </a:spcBef>
              <a:buSzPct val="55000"/>
              <a:defRPr/>
            </a:pPr>
            <a:r>
              <a:rPr lang="fr-FR" sz="1800" b="1" kern="0" dirty="0" smtClean="0"/>
              <a:t>6/ Feuille </a:t>
            </a:r>
            <a:r>
              <a:rPr lang="fr-FR" sz="1800" b="1" kern="0" dirty="0"/>
              <a:t>de route 2024</a:t>
            </a:r>
          </a:p>
        </p:txBody>
      </p:sp>
    </p:spTree>
    <p:extLst>
      <p:ext uri="{BB962C8B-B14F-4D97-AF65-F5344CB8AC3E}">
        <p14:creationId xmlns:p14="http://schemas.microsoft.com/office/powerpoint/2010/main" val="1982567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224379"/>
            <a:ext cx="9144000" cy="39399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A8FAAC2-ECC7-674E-BA6D-9C8C798446C6}" type="datetime1">
              <a:rPr lang="fr-FR" cap="all" smtClean="0"/>
              <a:t>22/04/2024</a:t>
            </a:fld>
            <a:endParaRPr lang="fr-FR" cap="all" dirty="0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Validation du compte rendu du CCAR du </a:t>
            </a:r>
            <a:r>
              <a:rPr lang="fr-FR" dirty="0" smtClean="0"/>
              <a:t>28/03/2023 </a:t>
            </a:r>
            <a:endParaRPr lang="fr-FR" dirty="0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19331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8"/>
          <p:cNvSpPr txBox="1"/>
          <p:nvPr/>
        </p:nvSpPr>
        <p:spPr>
          <a:xfrm>
            <a:off x="409956" y="1419622"/>
            <a:ext cx="8568952" cy="677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>
              <a:defRPr/>
            </a:pPr>
            <a:endParaRPr lang="fr-FR" sz="16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 sz="16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Vote à main levée</a:t>
            </a:r>
          </a:p>
        </p:txBody>
      </p:sp>
      <p:sp>
        <p:nvSpPr>
          <p:cNvPr id="4" name="Google Shape;173;p18"/>
          <p:cNvSpPr txBox="1">
            <a:spLocks/>
          </p:cNvSpPr>
          <p:nvPr/>
        </p:nvSpPr>
        <p:spPr bwMode="gray">
          <a:xfrm>
            <a:off x="395536" y="123478"/>
            <a:ext cx="8520600" cy="7926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/>
          </a:bodyPr>
          <a:lstStyle>
            <a:lvl1pPr marL="92075" lv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itchFamily="34" charset="0"/>
              <a:buNone/>
              <a:tabLst/>
              <a:defRPr sz="2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51450" lvl="1" indent="-17145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31450" lvl="2" indent="-17145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Wingdings" pitchFamily="2" charset="2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11450" lvl="3" indent="-17145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27450" lvl="4" indent="-17145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Wingdings" pitchFamily="2" charset="2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>
              <a:lnSpc>
                <a:spcPct val="110000"/>
              </a:lnSpc>
              <a:buSzPts val="5200"/>
            </a:pPr>
            <a:r>
              <a:rPr lang="fr-FR" sz="2400" b="1" dirty="0" smtClean="0">
                <a:solidFill>
                  <a:srgbClr val="002060"/>
                </a:solidFill>
                <a:latin typeface="Roboto Condensed"/>
                <a:ea typeface="Roboto Condensed"/>
                <a:cs typeface="Roboto Condensed"/>
              </a:rPr>
              <a:t>Validation du CR précédent</a:t>
            </a:r>
            <a:endParaRPr lang="fr-FR" sz="2400" b="1" dirty="0">
              <a:solidFill>
                <a:srgbClr val="002060"/>
              </a:solidFill>
              <a:latin typeface="Roboto Condensed"/>
              <a:ea typeface="Roboto Condensed"/>
              <a:cs typeface="Roboto Condensed"/>
            </a:endParaRPr>
          </a:p>
        </p:txBody>
      </p:sp>
    </p:spTree>
    <p:extLst>
      <p:ext uri="{BB962C8B-B14F-4D97-AF65-F5344CB8AC3E}">
        <p14:creationId xmlns:p14="http://schemas.microsoft.com/office/powerpoint/2010/main" val="31355923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224379"/>
            <a:ext cx="9144000" cy="39399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A8FAAC2-ECC7-674E-BA6D-9C8C798446C6}" type="datetime1">
              <a:rPr lang="fr-FR" cap="all" smtClean="0"/>
              <a:t>22/04/2024</a:t>
            </a:fld>
            <a:endParaRPr lang="fr-FR" cap="all" dirty="0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sz="3600" kern="0" dirty="0"/>
              <a:t>Information </a:t>
            </a:r>
            <a:r>
              <a:rPr lang="fr-FR" sz="3600" kern="0" dirty="0" smtClean="0"/>
              <a:t>sur la composition du comité</a:t>
            </a:r>
            <a:r>
              <a:rPr lang="fr-FR" sz="3600" kern="0" dirty="0"/>
              <a:t/>
            </a:r>
            <a:br>
              <a:rPr lang="fr-FR" sz="3600" kern="0" dirty="0"/>
            </a:br>
            <a:r>
              <a:rPr lang="fr-FR" dirty="0"/>
              <a:t> </a:t>
            </a:r>
            <a:endParaRPr lang="fr-FR" dirty="0">
              <a:cs typeface="Arial"/>
            </a:endParaRPr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700930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73;p18"/>
          <p:cNvSpPr txBox="1">
            <a:spLocks/>
          </p:cNvSpPr>
          <p:nvPr/>
        </p:nvSpPr>
        <p:spPr bwMode="gray">
          <a:xfrm>
            <a:off x="395536" y="123478"/>
            <a:ext cx="8520600" cy="7926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/>
          </a:bodyPr>
          <a:lstStyle>
            <a:lvl1pPr marL="92075" lv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itchFamily="34" charset="0"/>
              <a:buNone/>
              <a:tabLst/>
              <a:defRPr sz="2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51450" lvl="1" indent="-17145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31450" lvl="2" indent="-17145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Wingdings" pitchFamily="2" charset="2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11450" lvl="3" indent="-17145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27450" lvl="4" indent="-17145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Wingdings" pitchFamily="2" charset="2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>
              <a:lnSpc>
                <a:spcPct val="110000"/>
              </a:lnSpc>
              <a:buSzPts val="5200"/>
            </a:pPr>
            <a:r>
              <a:rPr lang="fr-FR" sz="2400" b="1" dirty="0" smtClean="0">
                <a:solidFill>
                  <a:srgbClr val="002060"/>
                </a:solidFill>
                <a:latin typeface="Roboto Condensed"/>
                <a:ea typeface="Roboto Condensed"/>
                <a:cs typeface="Roboto Condensed"/>
              </a:rPr>
              <a:t>Changement de composition</a:t>
            </a:r>
            <a:endParaRPr lang="fr-FR" sz="2400" b="1" dirty="0">
              <a:solidFill>
                <a:srgbClr val="002060"/>
              </a:solidFill>
              <a:latin typeface="Roboto Condensed"/>
              <a:ea typeface="Roboto Condensed"/>
              <a:cs typeface="Roboto Condensed"/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7885270"/>
              </p:ext>
            </p:extLst>
          </p:nvPr>
        </p:nvGraphicFramePr>
        <p:xfrm>
          <a:off x="395536" y="953095"/>
          <a:ext cx="8424935" cy="29123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74369">
                  <a:extLst>
                    <a:ext uri="{9D8B030D-6E8A-4147-A177-3AD203B41FA5}">
                      <a16:colId xmlns:a16="http://schemas.microsoft.com/office/drawing/2014/main" val="2261661842"/>
                    </a:ext>
                  </a:extLst>
                </a:gridCol>
                <a:gridCol w="3592024">
                  <a:extLst>
                    <a:ext uri="{9D8B030D-6E8A-4147-A177-3AD203B41FA5}">
                      <a16:colId xmlns:a16="http://schemas.microsoft.com/office/drawing/2014/main" val="820314346"/>
                    </a:ext>
                  </a:extLst>
                </a:gridCol>
                <a:gridCol w="3258542">
                  <a:extLst>
                    <a:ext uri="{9D8B030D-6E8A-4147-A177-3AD203B41FA5}">
                      <a16:colId xmlns:a16="http://schemas.microsoft.com/office/drawing/2014/main" val="280791785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Arrêté de mars 2023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Arrêté d’avril 2024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695955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FHF 2 Suppléant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 err="1">
                          <a:effectLst/>
                        </a:rPr>
                        <a:t>Isidorine</a:t>
                      </a:r>
                      <a:r>
                        <a:rPr lang="fr-FR" sz="1100" dirty="0">
                          <a:effectLst/>
                        </a:rPr>
                        <a:t> REBOUL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Directrice par Intérim </a:t>
                      </a:r>
                      <a:r>
                        <a:rPr lang="fr-FR" sz="1100" dirty="0" smtClean="0">
                          <a:effectLst/>
                        </a:rPr>
                        <a:t>CH </a:t>
                      </a:r>
                      <a:r>
                        <a:rPr lang="fr-FR" sz="1100" dirty="0">
                          <a:effectLst/>
                        </a:rPr>
                        <a:t>Buech </a:t>
                      </a:r>
                      <a:r>
                        <a:rPr lang="fr-FR" sz="1100" dirty="0" smtClean="0">
                          <a:effectLst/>
                        </a:rPr>
                        <a:t>Durance </a:t>
                      </a:r>
                      <a:r>
                        <a:rPr lang="fr-FR" sz="1100" dirty="0" err="1">
                          <a:effectLst/>
                        </a:rPr>
                        <a:t>Laragne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Jean-Michel ORSATELLI 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Directeur CH Buech </a:t>
                      </a:r>
                      <a:r>
                        <a:rPr lang="fr-FR" sz="1100" dirty="0" smtClean="0">
                          <a:effectLst/>
                        </a:rPr>
                        <a:t>Durance </a:t>
                      </a:r>
                      <a:r>
                        <a:rPr lang="fr-FR" sz="1100" dirty="0" err="1" smtClean="0">
                          <a:effectLst/>
                        </a:rPr>
                        <a:t>Laragne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8242149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FHF 3 Titulaire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Stephane SWEERTVAEGHER  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Directeur des Opérations CHU Nice  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Magali COLLAS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Directrice adjointe Pôle Performance CHU Nice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374378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FHF 3 Suppléant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Magali COLLAS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Directrice adjointe Pôle Performance CHU Nice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Philippe KLIMCZAK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D</a:t>
                      </a:r>
                      <a:r>
                        <a:rPr lang="fr-FR" sz="1100" dirty="0" smtClean="0">
                          <a:effectLst/>
                        </a:rPr>
                        <a:t>irecteur </a:t>
                      </a:r>
                      <a:r>
                        <a:rPr lang="fr-FR" sz="1100" dirty="0">
                          <a:effectLst/>
                        </a:rPr>
                        <a:t>des affaires financières et du contrôle de gestion CHU Nice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231052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FHF 4 Titulaire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Pascal RIO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Directeur CHS Montperrin Aix-en-Provence 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Gaëlle DUFOUR 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Directrice CHS Montperrin Aix-en-Provence 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5062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FHF </a:t>
                      </a:r>
                      <a:r>
                        <a:rPr lang="fr-FR" sz="1100" dirty="0" smtClean="0">
                          <a:effectLst/>
                        </a:rPr>
                        <a:t>5 Suppléant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Jean-Marc BARGIER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Directeur CH </a:t>
                      </a:r>
                      <a:r>
                        <a:rPr lang="fr-FR" sz="1100" dirty="0" err="1">
                          <a:effectLst/>
                        </a:rPr>
                        <a:t>Pierrefeu</a:t>
                      </a:r>
                      <a:r>
                        <a:rPr lang="fr-FR" sz="1100" dirty="0">
                          <a:effectLst/>
                        </a:rPr>
                        <a:t> du Var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Thierry ACQUIER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Directeur CH Ed-Toulouse Marseille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490709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FHP 1 Titulaire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b="0" dirty="0">
                          <a:effectLst/>
                        </a:rPr>
                        <a:t>Nicolas CHOUTET</a:t>
                      </a:r>
                      <a:endParaRPr lang="fr-FR" sz="1100" b="0" dirty="0">
                        <a:effectLst/>
                      </a:endParaRPr>
                    </a:p>
                    <a:p>
                      <a:pPr algn="jus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b="0" dirty="0">
                          <a:effectLst/>
                        </a:rPr>
                        <a:t>Directeur des Opérations Adjoint – Santé </a:t>
                      </a:r>
                      <a:r>
                        <a:rPr lang="fr-FR" sz="1000" b="0" dirty="0" smtClean="0">
                          <a:effectLst/>
                        </a:rPr>
                        <a:t>Mentale </a:t>
                      </a:r>
                      <a:r>
                        <a:rPr lang="fr-FR" sz="1000" b="0" dirty="0">
                          <a:effectLst/>
                        </a:rPr>
                        <a:t>du Groupe RAMSAY GDS</a:t>
                      </a:r>
                      <a:endParaRPr lang="fr-FR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b="0" dirty="0">
                          <a:effectLst/>
                        </a:rPr>
                        <a:t>Eric FOLACCI</a:t>
                      </a:r>
                      <a:endParaRPr lang="fr-FR" sz="1100" b="0" dirty="0">
                        <a:effectLst/>
                      </a:endParaRPr>
                    </a:p>
                    <a:p>
                      <a:pPr algn="jus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b="0" dirty="0">
                          <a:effectLst/>
                        </a:rPr>
                        <a:t>Directeur RAMSAY SANTE- Clinique Saint Michel- Clinique des 4 saisons</a:t>
                      </a:r>
                      <a:endParaRPr lang="fr-FR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671040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FEHAP 1 Titulaire 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b="0" dirty="0">
                          <a:effectLst/>
                        </a:rPr>
                        <a:t>Stéphanie DURAND </a:t>
                      </a:r>
                      <a:endParaRPr lang="fr-FR" sz="1100" b="0" dirty="0">
                        <a:effectLst/>
                      </a:endParaRPr>
                    </a:p>
                    <a:p>
                      <a:pPr algn="jus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b="0" dirty="0">
                          <a:effectLst/>
                        </a:rPr>
                        <a:t>Directeur du Centre Hospitalier Sainte </a:t>
                      </a:r>
                      <a:r>
                        <a:rPr lang="fr-FR" sz="1000" b="0" dirty="0" smtClean="0">
                          <a:effectLst/>
                        </a:rPr>
                        <a:t>Marie Nice</a:t>
                      </a:r>
                      <a:endParaRPr lang="fr-FR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b="0" dirty="0">
                          <a:effectLst/>
                        </a:rPr>
                        <a:t>Matthieu FORGEAT</a:t>
                      </a:r>
                      <a:endParaRPr lang="fr-FR" sz="1100" b="0" dirty="0">
                        <a:effectLst/>
                      </a:endParaRPr>
                    </a:p>
                    <a:p>
                      <a:pPr algn="jus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fr-FR" sz="1000" b="0" dirty="0">
                          <a:effectLst/>
                        </a:rPr>
                        <a:t>Directeur du la clinique Saint-Paul de Mausole</a:t>
                      </a:r>
                      <a:endParaRPr lang="fr-FR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82103867"/>
                  </a:ext>
                </a:extLst>
              </a:tr>
            </a:tbl>
          </a:graphicData>
        </a:graphic>
      </p:graphicFrame>
      <p:sp>
        <p:nvSpPr>
          <p:cNvPr id="9" name="ZoneTexte 8"/>
          <p:cNvSpPr txBox="1"/>
          <p:nvPr/>
        </p:nvSpPr>
        <p:spPr>
          <a:xfrm>
            <a:off x="395536" y="4155926"/>
            <a:ext cx="72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Arrêté de nomination complet disponible sur le site de l’agence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437334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899592" y="86917"/>
            <a:ext cx="7560840" cy="4573066"/>
          </a:xfrm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just">
              <a:defRPr/>
            </a:pPr>
            <a:endParaRPr lang="fr-FR" altLang="fr-FR" dirty="0"/>
          </a:p>
          <a:p>
            <a:pPr marL="0" algn="just">
              <a:defRPr/>
            </a:pPr>
            <a:r>
              <a:rPr lang="fr-FR" altLang="fr-FR" b="1" dirty="0">
                <a:solidFill>
                  <a:srgbClr val="002060"/>
                </a:solidFill>
              </a:rPr>
              <a:t>Article 12.2. La déclaration publique d’intérêts (DPI) pour les membres du CCAR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endParaRPr lang="fr-FR" altLang="fr-FR" dirty="0"/>
          </a:p>
          <a:p>
            <a:pPr marL="377825" indent="-285750" algn="just">
              <a:buFont typeface="Arial" panose="020B0604020202020204" pitchFamily="34" charset="0"/>
              <a:buChar char="•"/>
              <a:defRPr/>
            </a:pPr>
            <a:r>
              <a:rPr lang="fr-FR" altLang="fr-FR" dirty="0"/>
              <a:t>«Les membres désignés ou nommés sont soumis à l’obligation d’établir une déclaration d’intérêts conformément à l’article L. 1451-1 du code de la santé publique .</a:t>
            </a:r>
          </a:p>
          <a:p>
            <a:pPr marL="377825" indent="-285750" algn="just">
              <a:buFont typeface="Arial" panose="020B0604020202020204" pitchFamily="34" charset="0"/>
              <a:buChar char="•"/>
              <a:defRPr/>
            </a:pPr>
            <a:r>
              <a:rPr lang="fr-FR" altLang="fr-FR" dirty="0"/>
              <a:t>Afin que chacun puisse s’assurer de l’absence de risques de conflits d’intérêts ou, a contrario, vérifier l’existence possible ou avérée d’un conflit d’intérêts, les membres du CCAR (titulaires et suppléants) doivent établir une télédéclaration des liens d’intérêts sur le site unique mentionné à l’article R.1451-3 du code de la santé publique et s’engagent à actualiser leur DPI dès qu’une modification intervient concernant les liens d’intérêt ou que de nouveaux liens sont noués :  </a:t>
            </a:r>
            <a:r>
              <a:rPr lang="fr-FR" altLang="fr-FR" b="1" dirty="0"/>
              <a:t>https://dpi.sante.gouv.fr/dpi-public-webapp/app/home</a:t>
            </a:r>
          </a:p>
          <a:p>
            <a:pPr marL="377825" indent="-285750" algn="just">
              <a:buFont typeface="Arial" panose="020B0604020202020204" pitchFamily="34" charset="0"/>
              <a:buChar char="•"/>
              <a:defRPr/>
            </a:pPr>
            <a:endParaRPr lang="fr-FR" altLang="fr-FR" dirty="0"/>
          </a:p>
          <a:p>
            <a:pPr marL="377825" indent="-285750" algn="just">
              <a:buFont typeface="Arial" panose="020B0604020202020204" pitchFamily="34" charset="0"/>
              <a:buChar char="•"/>
              <a:defRPr/>
            </a:pPr>
            <a:r>
              <a:rPr lang="fr-FR" altLang="fr-FR" dirty="0"/>
              <a:t>La déclaration est rendue publique sur le site Internet de l’agence, pendant une durée de 5 ans qui suit le mandat, sauf pour les mentions des liens de parenté prévue et les montants des sommes perçues ou des participations financières qui ne sont pas rendus publics. </a:t>
            </a:r>
          </a:p>
          <a:p>
            <a:pPr marL="377825" indent="-285750" algn="just">
              <a:buFont typeface="Arial" panose="020B0604020202020204" pitchFamily="34" charset="0"/>
              <a:buChar char="•"/>
              <a:defRPr/>
            </a:pPr>
            <a:endParaRPr lang="fr-FR" altLang="fr-FR" dirty="0"/>
          </a:p>
          <a:p>
            <a:pPr marL="377825" indent="-285750" algn="just">
              <a:buFont typeface="Arial" panose="020B0604020202020204" pitchFamily="34" charset="0"/>
              <a:buChar char="•"/>
              <a:defRPr/>
            </a:pPr>
            <a:r>
              <a:rPr lang="fr-FR" altLang="fr-FR" dirty="0"/>
              <a:t>En cas de manquement à ces dispositions par les membres du CCAR, le Directeur général de l’ARS peut mettre fin à leurs fonctions.</a:t>
            </a:r>
          </a:p>
          <a:p>
            <a:pPr marL="0" algn="just">
              <a:defRPr/>
            </a:pPr>
            <a:endParaRPr lang="fr-FR" altLang="fr-FR" dirty="0"/>
          </a:p>
          <a:p>
            <a:pPr marL="0" algn="just">
              <a:defRPr/>
            </a:pPr>
            <a:endParaRPr lang="fr-FR" altLang="fr-FR" dirty="0"/>
          </a:p>
          <a:p>
            <a:pPr algn="just">
              <a:defRPr/>
            </a:pPr>
            <a:endParaRPr lang="fr-FR" altLang="fr-FR" dirty="0"/>
          </a:p>
          <a:p>
            <a:pPr marL="0" algn="just">
              <a:defRPr/>
            </a:pPr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530111456"/>
      </p:ext>
    </p:extLst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8"/>
          <p:cNvSpPr txBox="1"/>
          <p:nvPr/>
        </p:nvSpPr>
        <p:spPr>
          <a:xfrm>
            <a:off x="179512" y="1203598"/>
            <a:ext cx="8568952" cy="2523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>
              <a:defRPr/>
            </a:pPr>
            <a:r>
              <a:rPr lang="fr-FR" altLang="fr-FR" sz="1600" dirty="0" smtClean="0"/>
              <a:t>La </a:t>
            </a:r>
            <a:r>
              <a:rPr lang="fr-FR" altLang="fr-FR" sz="1600" dirty="0"/>
              <a:t>section </a:t>
            </a:r>
            <a:r>
              <a:rPr lang="fr-FR" altLang="fr-FR" sz="1600" dirty="0" smtClean="0"/>
              <a:t>Psychiatrie </a:t>
            </a:r>
            <a:r>
              <a:rPr lang="fr-FR" altLang="fr-FR" sz="1600" dirty="0"/>
              <a:t>est consultée pour avis par le Directeur Général de l’ARS  sur </a:t>
            </a:r>
            <a:r>
              <a:rPr lang="fr-FR" altLang="fr-FR" sz="1600" dirty="0" smtClean="0"/>
              <a:t>:</a:t>
            </a:r>
          </a:p>
          <a:p>
            <a:pPr>
              <a:defRPr/>
            </a:pPr>
            <a:endParaRPr lang="fr-FR" altLang="fr-FR" sz="800" dirty="0" smtClean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Les critères de répartition de la dotation populationnelle régionale entre les établissements de santé </a:t>
            </a:r>
            <a:r>
              <a:rPr lang="fr-FR" sz="16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 sz="16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Les </a:t>
            </a:r>
            <a:r>
              <a:rPr lang="fr-FR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domaines et les modalités de choix des nouvelles activités sur lesquelles l'agence régionale de santé souhaite procéder à des appels à projets </a:t>
            </a:r>
            <a:r>
              <a:rPr lang="fr-FR" sz="16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 sz="16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Les </a:t>
            </a:r>
            <a:r>
              <a:rPr lang="fr-FR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objectifs de transformation de l'offre de soins</a:t>
            </a:r>
            <a:endParaRPr lang="fr-FR" sz="16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Le CCAR-section</a:t>
            </a:r>
            <a:r>
              <a:rPr kumimoji="0" lang="fr-FR" sz="16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 « psy »</a:t>
            </a:r>
            <a:r>
              <a:rPr kumimoji="0" lang="fr-FR" sz="1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 de la région PACA</a:t>
            </a:r>
            <a:r>
              <a:rPr kumimoji="0" lang="fr-FR" sz="16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fr-FR" sz="1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s’est doté d’un groupe de travail</a:t>
            </a:r>
            <a:r>
              <a:rPr kumimoji="0" lang="fr-FR" sz="16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 technique sur ces sujets.</a:t>
            </a:r>
            <a:r>
              <a:rPr kumimoji="0" lang="fr-FR" sz="1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endParaRPr kumimoji="0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Google Shape;173;p18"/>
          <p:cNvSpPr txBox="1">
            <a:spLocks/>
          </p:cNvSpPr>
          <p:nvPr/>
        </p:nvSpPr>
        <p:spPr bwMode="gray">
          <a:xfrm>
            <a:off x="395536" y="123478"/>
            <a:ext cx="8520600" cy="7926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/>
          </a:bodyPr>
          <a:lstStyle>
            <a:lvl1pPr marL="92075" lv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itchFamily="34" charset="0"/>
              <a:buNone/>
              <a:tabLst/>
              <a:defRPr sz="2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51450" lvl="1" indent="-17145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31450" lvl="2" indent="-17145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Wingdings" pitchFamily="2" charset="2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11450" lvl="3" indent="-17145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27450" lvl="4" indent="-17145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Wingdings" pitchFamily="2" charset="2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>
              <a:lnSpc>
                <a:spcPct val="110000"/>
              </a:lnSpc>
              <a:buSzPts val="5200"/>
            </a:pPr>
            <a:r>
              <a:rPr lang="fr-FR" sz="2400" b="1" dirty="0" smtClean="0">
                <a:solidFill>
                  <a:srgbClr val="002060"/>
                </a:solidFill>
                <a:latin typeface="Roboto Condensed"/>
                <a:ea typeface="Roboto Condensed"/>
                <a:cs typeface="Roboto Condensed"/>
              </a:rPr>
              <a:t>Rappel missions </a:t>
            </a:r>
            <a:r>
              <a:rPr lang="fr-FR" sz="2400" b="1" dirty="0">
                <a:solidFill>
                  <a:srgbClr val="002060"/>
                </a:solidFill>
                <a:latin typeface="Roboto Condensed"/>
                <a:ea typeface="Roboto Condensed"/>
                <a:cs typeface="Roboto Condensed"/>
              </a:rPr>
              <a:t>du </a:t>
            </a:r>
            <a:r>
              <a:rPr lang="fr-FR" sz="2400" b="1" dirty="0" smtClean="0">
                <a:solidFill>
                  <a:srgbClr val="002060"/>
                </a:solidFill>
                <a:latin typeface="Roboto Condensed"/>
                <a:ea typeface="Roboto Condensed"/>
                <a:cs typeface="Roboto Condensed"/>
              </a:rPr>
              <a:t>CCAR</a:t>
            </a:r>
            <a:endParaRPr lang="fr-FR" sz="2400" b="1" dirty="0">
              <a:solidFill>
                <a:srgbClr val="002060"/>
              </a:solidFill>
              <a:latin typeface="Roboto Condensed"/>
              <a:ea typeface="Roboto Condensed"/>
              <a:cs typeface="Roboto Condensed"/>
            </a:endParaRPr>
          </a:p>
        </p:txBody>
      </p:sp>
    </p:spTree>
    <p:extLst>
      <p:ext uri="{BB962C8B-B14F-4D97-AF65-F5344CB8AC3E}">
        <p14:creationId xmlns:p14="http://schemas.microsoft.com/office/powerpoint/2010/main" val="1327074104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_ARS_OCCITANIE 16-9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Personnalisé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25" id="{CCAA3B1F-37AD-D142-9B00-F2952BC71F32}" vid="{8780E14E-37A2-0148-9F40-6587BA01BE65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46830B73B063B47AB7A95E7B44678A6" ma:contentTypeVersion="10" ma:contentTypeDescription="Crée un document." ma:contentTypeScope="" ma:versionID="7c678ffda23986694f5b96c5646151cf">
  <xsd:schema xmlns:xsd="http://www.w3.org/2001/XMLSchema" xmlns:xs="http://www.w3.org/2001/XMLSchema" xmlns:p="http://schemas.microsoft.com/office/2006/metadata/properties" xmlns:ns2="f13b406e-0fa0-4cc2-9215-2e1ff272afcf" xmlns:ns3="98e3a18f-2ae8-464b-baa5-248fef7f2e95" targetNamespace="http://schemas.microsoft.com/office/2006/metadata/properties" ma:root="true" ma:fieldsID="d5f5d47c054eaa9f98ce937d5a74e669" ns2:_="" ns3:_="">
    <xsd:import namespace="f13b406e-0fa0-4cc2-9215-2e1ff272afcf"/>
    <xsd:import namespace="98e3a18f-2ae8-464b-baa5-248fef7f2e95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3b406e-0fa0-4cc2-9215-2e1ff272afcf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Balises d’images" ma:readOnly="false" ma:fieldId="{5cf76f15-5ced-4ddc-b409-7134ff3c332f}" ma:taxonomyMulti="true" ma:sspId="c775635c-929f-420b-bbf0-50c23f8d5e0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e3a18f-2ae8-464b-baa5-248fef7f2e95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84cde553-7934-4cc8-9853-1ae95d2bc2bf}" ma:internalName="TaxCatchAll" ma:showField="CatchAllData" ma:web="98e3a18f-2ae8-464b-baa5-248fef7f2e9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13b406e-0fa0-4cc2-9215-2e1ff272afcf">
      <Terms xmlns="http://schemas.microsoft.com/office/infopath/2007/PartnerControls"/>
    </lcf76f155ced4ddcb4097134ff3c332f>
    <TaxCatchAll xmlns="98e3a18f-2ae8-464b-baa5-248fef7f2e95" xsi:nil="true"/>
    <SharedWithUsers xmlns="98e3a18f-2ae8-464b-baa5-248fef7f2e95">
      <UserInfo>
        <DisplayName>BOMPARD, Catherine (ARS-PACA/DOS/DPFES)</DisplayName>
        <AccountId>12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3FBF3BD0-92D2-44B4-85B9-67DC3A135D0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FF7BA48-15D4-4900-AF61-F463598175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13b406e-0fa0-4cc2-9215-2e1ff272afcf"/>
    <ds:schemaRef ds:uri="98e3a18f-2ae8-464b-baa5-248fef7f2e9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9996A93-19E4-4D58-83A5-B05C627D8737}">
  <ds:schemaRefs>
    <ds:schemaRef ds:uri="http://purl.org/dc/terms/"/>
    <ds:schemaRef ds:uri="f13b406e-0fa0-4cc2-9215-2e1ff272afc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98e3a18f-2ae8-464b-baa5-248fef7f2e95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3328</TotalTime>
  <Words>2479</Words>
  <Application>Microsoft Office PowerPoint</Application>
  <PresentationFormat>Affichage à l'écran (16:9)</PresentationFormat>
  <Paragraphs>465</Paragraphs>
  <Slides>27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27</vt:i4>
      </vt:variant>
    </vt:vector>
  </HeadingPairs>
  <TitlesOfParts>
    <vt:vector size="33" baseType="lpstr">
      <vt:lpstr>Arial</vt:lpstr>
      <vt:lpstr>Calibri</vt:lpstr>
      <vt:lpstr>Roboto Condensed</vt:lpstr>
      <vt:lpstr>Times New Roman</vt:lpstr>
      <vt:lpstr>Wingdings</vt:lpstr>
      <vt:lpstr>TEMPLATE_ARS_OCCITANIE 16-9</vt:lpstr>
      <vt:lpstr>Présentation PowerPoint</vt:lpstr>
      <vt:lpstr>Rappel</vt:lpstr>
      <vt:lpstr>Ordre du jour :</vt:lpstr>
      <vt:lpstr>Validation du compte rendu du CCAR du 28/03/2023 </vt:lpstr>
      <vt:lpstr>Présentation PowerPoint</vt:lpstr>
      <vt:lpstr>Information sur la composition du comité  </vt:lpstr>
      <vt:lpstr>Présentation PowerPoint</vt:lpstr>
      <vt:lpstr>Présentation PowerPoint</vt:lpstr>
      <vt:lpstr>Présentation PowerPoint</vt:lpstr>
      <vt:lpstr>Election du vice-président</vt:lpstr>
      <vt:lpstr>Présentation PowerPoint</vt:lpstr>
      <vt:lpstr>Rappel sur le calendrier de déploiement de la réforme </vt:lpstr>
      <vt:lpstr>Rappel sur les compartiments du modèle cible </vt:lpstr>
      <vt:lpstr>Des poids de compartiment différents selon les secteurs et le profil des établissements</vt:lpstr>
      <vt:lpstr>Présentation PowerPoint</vt:lpstr>
      <vt:lpstr>Les étapes de la campagne 2023 </vt:lpstr>
      <vt:lpstr>Focus dotation file active (DFA - 216 M€ en 2023)</vt:lpstr>
      <vt:lpstr>Présentation de la nouvelle instruction </vt:lpstr>
      <vt:lpstr>Le pas-à-pas de l’allocation de la dot pop :</vt:lpstr>
      <vt:lpstr>Retour sur la dotation populationnelle 2023</vt:lpstr>
      <vt:lpstr>Présentation PowerPoint</vt:lpstr>
      <vt:lpstr>Répartition de la dotation populationnelle 2023</vt:lpstr>
      <vt:lpstr>Décomposition de la dot pop 2023</vt:lpstr>
      <vt:lpstr>Feuille de route indicative 2024 du GT</vt:lpstr>
      <vt:lpstr>Présentation PowerPoint</vt:lpstr>
      <vt:lpstr>Présentation PowerPoint</vt:lpstr>
      <vt:lpstr>Echanges</vt:lpstr>
    </vt:vector>
  </TitlesOfParts>
  <Manager>Client</Manager>
  <Company>Ministère des affaires sociales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>Client</dc:subject>
  <dc:creator>JARDIN, Mathieu (ARS-PACA/DOS/DPFES)</dc:creator>
  <cp:lastModifiedBy>GAUBERT, Guillaume (ARS-PACA/DOS/DOH)</cp:lastModifiedBy>
  <cp:revision>261</cp:revision>
  <cp:lastPrinted>2023-03-24T10:55:16Z</cp:lastPrinted>
  <dcterms:created xsi:type="dcterms:W3CDTF">2022-05-30T14:50:29Z</dcterms:created>
  <dcterms:modified xsi:type="dcterms:W3CDTF">2024-04-22T08:51:21Z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0x010100146830B73B063B47AB7A95E7B44678A6</vt:lpwstr>
  </property>
  <property fmtid="{D5CDD505-2E9C-101B-9397-08002B2CF9AE}" pid="3" name="MediaServiceImageTags">
    <vt:lpwstr/>
  </property>
</Properties>
</file>