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34587" autoAdjust="0"/>
    <p:restoredTop sz="86395" autoAdjust="0"/>
  </p:normalViewPr>
  <p:slideViewPr>
    <p:cSldViewPr snapToGrid="0">
      <p:cViewPr varScale="1">
        <p:scale>
          <a:sx n="94" d="100"/>
          <a:sy n="94" d="100"/>
        </p:scale>
        <p:origin x="108" y="2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1890" y="-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AEC2A2-630B-4ED9-9F9F-C57AE86CCE49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89972-7CA5-48D0-8E73-C98496752DB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54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1262743" y="315686"/>
            <a:ext cx="43325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200" dirty="0" smtClean="0">
                <a:solidFill>
                  <a:srgbClr val="0070C0"/>
                </a:solidFill>
                <a:latin typeface="Marianne" panose="02000000000000000000" pitchFamily="2" charset="0"/>
              </a:rPr>
              <a:t>Document de liaison urgence</a:t>
            </a:r>
            <a:endParaRPr lang="fr-FR" sz="2200" dirty="0">
              <a:solidFill>
                <a:srgbClr val="0070C0"/>
              </a:solidFill>
              <a:latin typeface="Marianne" panose="02000000000000000000" pitchFamily="2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33057" y="936171"/>
            <a:ext cx="3233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Marianne" panose="02000000000000000000" pitchFamily="2" charset="0"/>
              </a:rPr>
              <a:t>Date de dernière mise à jour : </a:t>
            </a:r>
            <a:endParaRPr lang="fr-FR" sz="1200" dirty="0">
              <a:latin typeface="Marianne" panose="02000000000000000000" pitchFamily="2" charset="0"/>
            </a:endParaRPr>
          </a:p>
        </p:txBody>
      </p:sp>
      <p:grpSp>
        <p:nvGrpSpPr>
          <p:cNvPr id="12" name="Groupe 11"/>
          <p:cNvGrpSpPr/>
          <p:nvPr/>
        </p:nvGrpSpPr>
        <p:grpSpPr>
          <a:xfrm>
            <a:off x="429986" y="1379764"/>
            <a:ext cx="5998028" cy="1039586"/>
            <a:chOff x="429986" y="1436914"/>
            <a:chExt cx="5998028" cy="1039586"/>
          </a:xfrm>
        </p:grpSpPr>
        <p:grpSp>
          <p:nvGrpSpPr>
            <p:cNvPr id="10" name="Groupe 9"/>
            <p:cNvGrpSpPr/>
            <p:nvPr/>
          </p:nvGrpSpPr>
          <p:grpSpPr>
            <a:xfrm>
              <a:off x="429986" y="1436914"/>
              <a:ext cx="5998028" cy="1039586"/>
              <a:chOff x="468086" y="1436914"/>
              <a:chExt cx="5998028" cy="1039586"/>
            </a:xfrm>
          </p:grpSpPr>
          <p:sp>
            <p:nvSpPr>
              <p:cNvPr id="8" name="Rectangle à coins arrondis 7"/>
              <p:cNvSpPr/>
              <p:nvPr/>
            </p:nvSpPr>
            <p:spPr>
              <a:xfrm>
                <a:off x="468086" y="1436914"/>
                <a:ext cx="5998028" cy="1039586"/>
              </a:xfrm>
              <a:prstGeom prst="round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ZoneTexte 8"/>
              <p:cNvSpPr txBox="1"/>
              <p:nvPr/>
            </p:nvSpPr>
            <p:spPr>
              <a:xfrm>
                <a:off x="468086" y="1436914"/>
                <a:ext cx="107768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600" dirty="0" smtClean="0">
                    <a:solidFill>
                      <a:srgbClr val="0070C0"/>
                    </a:solidFill>
                    <a:latin typeface="Marianne" panose="02000000000000000000" pitchFamily="2" charset="0"/>
                  </a:rPr>
                  <a:t>Patient</a:t>
                </a:r>
                <a:endParaRPr lang="fr-FR" sz="1600" dirty="0">
                  <a:solidFill>
                    <a:srgbClr val="0070C0"/>
                  </a:solidFill>
                  <a:latin typeface="Marianne" panose="02000000000000000000" pitchFamily="2" charset="0"/>
                </a:endParaRPr>
              </a:p>
            </p:txBody>
          </p:sp>
        </p:grpSp>
        <p:sp>
          <p:nvSpPr>
            <p:cNvPr id="11" name="ZoneTexte 10"/>
            <p:cNvSpPr txBox="1"/>
            <p:nvPr/>
          </p:nvSpPr>
          <p:spPr>
            <a:xfrm>
              <a:off x="429986" y="1736427"/>
              <a:ext cx="530542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 d’usage, prénom ……………………..</a:t>
              </a:r>
              <a:endParaRPr lang="fr-FR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 de naissance …………………………</a:t>
              </a:r>
            </a:p>
            <a:p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Date de naissance …………………………</a:t>
              </a:r>
              <a:endParaRPr lang="fr-FR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>
            <a:off x="429985" y="2612845"/>
            <a:ext cx="5998029" cy="968556"/>
            <a:chOff x="468085" y="1436914"/>
            <a:chExt cx="5998029" cy="1153886"/>
          </a:xfrm>
        </p:grpSpPr>
        <p:sp>
          <p:nvSpPr>
            <p:cNvPr id="16" name="Rectangle à coins arrondis 15"/>
            <p:cNvSpPr/>
            <p:nvPr/>
          </p:nvSpPr>
          <p:spPr>
            <a:xfrm>
              <a:off x="468086" y="1436914"/>
              <a:ext cx="5998028" cy="1153886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468085" y="1436914"/>
              <a:ext cx="5875565" cy="11366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Etablissement de santé référent et médecin oncologue du patient : </a:t>
              </a:r>
              <a:r>
                <a:rPr lang="fr-FR" sz="12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(nom, adresse, tel., fax, email) ……………………………………………………………………………………………………………………………………………………………………………………………………. </a:t>
              </a:r>
              <a:endParaRPr lang="fr-FR" sz="12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8" name="Groupe 17"/>
          <p:cNvGrpSpPr/>
          <p:nvPr/>
        </p:nvGrpSpPr>
        <p:grpSpPr>
          <a:xfrm>
            <a:off x="429983" y="3680220"/>
            <a:ext cx="6060096" cy="1281105"/>
            <a:chOff x="468085" y="1436914"/>
            <a:chExt cx="5998029" cy="1153886"/>
          </a:xfrm>
        </p:grpSpPr>
        <p:sp>
          <p:nvSpPr>
            <p:cNvPr id="19" name="Rectangle à coins arrondis 18"/>
            <p:cNvSpPr/>
            <p:nvPr/>
          </p:nvSpPr>
          <p:spPr>
            <a:xfrm>
              <a:off x="468086" y="1436914"/>
              <a:ext cx="5998028" cy="1153886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468085" y="1436914"/>
              <a:ext cx="5875565" cy="3049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Contacts pour le médecin urgentiste</a:t>
              </a:r>
              <a:endParaRPr lang="fr-FR" sz="11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ZoneTexte 20"/>
          <p:cNvSpPr txBox="1"/>
          <p:nvPr/>
        </p:nvSpPr>
        <p:spPr>
          <a:xfrm>
            <a:off x="429986" y="4075997"/>
            <a:ext cx="5305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Heures ouvrables (en journée) Tel. ……………………..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à coins arrondis 22"/>
          <p:cNvSpPr/>
          <p:nvPr/>
        </p:nvSpPr>
        <p:spPr>
          <a:xfrm>
            <a:off x="296763" y="5160449"/>
            <a:ext cx="3505204" cy="3896265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35" name="Groupe 34"/>
          <p:cNvGrpSpPr/>
          <p:nvPr/>
        </p:nvGrpSpPr>
        <p:grpSpPr>
          <a:xfrm>
            <a:off x="492049" y="5307021"/>
            <a:ext cx="5912889" cy="968378"/>
            <a:chOff x="547779" y="5119554"/>
            <a:chExt cx="5912889" cy="968378"/>
          </a:xfrm>
        </p:grpSpPr>
        <p:sp>
          <p:nvSpPr>
            <p:cNvPr id="24" name="ZoneTexte 23"/>
            <p:cNvSpPr txBox="1"/>
            <p:nvPr/>
          </p:nvSpPr>
          <p:spPr>
            <a:xfrm>
              <a:off x="547779" y="5119554"/>
              <a:ext cx="591288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Référent de l’entourage </a:t>
              </a:r>
              <a:endParaRPr lang="fr-FR" sz="16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550262" y="5441601"/>
              <a:ext cx="292340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Nom, prénom …………………………..</a:t>
              </a:r>
              <a:endParaRPr lang="fr-FR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Lien de parenté …………………………</a:t>
              </a:r>
            </a:p>
            <a:p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Tel. …………….…………………………</a:t>
              </a:r>
              <a:endParaRPr lang="fr-FR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3" name="Groupe 32"/>
          <p:cNvGrpSpPr/>
          <p:nvPr/>
        </p:nvGrpSpPr>
        <p:grpSpPr>
          <a:xfrm>
            <a:off x="492049" y="6280432"/>
            <a:ext cx="2925884" cy="1666363"/>
            <a:chOff x="542333" y="6029411"/>
            <a:chExt cx="5305425" cy="1666363"/>
          </a:xfrm>
        </p:grpSpPr>
        <p:sp>
          <p:nvSpPr>
            <p:cNvPr id="26" name="Rectangle 25"/>
            <p:cNvSpPr/>
            <p:nvPr/>
          </p:nvSpPr>
          <p:spPr>
            <a:xfrm>
              <a:off x="547779" y="6029411"/>
              <a:ext cx="217078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Protection juridique</a:t>
              </a:r>
              <a:endParaRPr lang="fr-FR" sz="11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542333" y="6367205"/>
              <a:ext cx="5305425" cy="13285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Tutelle</a:t>
              </a:r>
            </a:p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Curatelle</a:t>
              </a:r>
            </a:p>
            <a:p>
              <a:pPr marL="171450" indent="-171450">
                <a:spcAft>
                  <a:spcPts val="1000"/>
                </a:spcAft>
                <a:buFont typeface="Wingdings" panose="05000000000000000000" pitchFamily="2" charset="2"/>
                <a:buChar char="q"/>
              </a:pPr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Sauvegarde</a:t>
              </a:r>
            </a:p>
            <a:p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 du mandataire judicaire </a:t>
              </a:r>
              <a:r>
                <a:rPr lang="fr-FR" sz="12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………………………..……….</a:t>
              </a:r>
            </a:p>
            <a:p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Tel. ……………….</a:t>
              </a:r>
              <a:endParaRPr lang="fr-FR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oupe 36"/>
          <p:cNvGrpSpPr/>
          <p:nvPr/>
        </p:nvGrpSpPr>
        <p:grpSpPr>
          <a:xfrm>
            <a:off x="492049" y="7934532"/>
            <a:ext cx="2925884" cy="749799"/>
            <a:chOff x="547617" y="7413647"/>
            <a:chExt cx="2925884" cy="749799"/>
          </a:xfrm>
        </p:grpSpPr>
        <p:sp>
          <p:nvSpPr>
            <p:cNvPr id="32" name="Rectangle 31"/>
            <p:cNvSpPr/>
            <p:nvPr/>
          </p:nvSpPr>
          <p:spPr>
            <a:xfrm>
              <a:off x="547617" y="7413647"/>
              <a:ext cx="184537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Médecin traitant</a:t>
              </a:r>
              <a:endParaRPr lang="fr-FR" sz="11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550100" y="7701781"/>
              <a:ext cx="29234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Nom …………………………..</a:t>
              </a:r>
            </a:p>
            <a:p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Tel. …………….………………</a:t>
              </a:r>
              <a:endParaRPr lang="fr-FR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8" name="ZoneTexte 37"/>
          <p:cNvSpPr txBox="1"/>
          <p:nvPr/>
        </p:nvSpPr>
        <p:spPr>
          <a:xfrm>
            <a:off x="4158098" y="5339938"/>
            <a:ext cx="235616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 smtClean="0">
                <a:solidFill>
                  <a:srgbClr val="0070C0"/>
                </a:solidFill>
                <a:latin typeface="Marianne" panose="02000000000000000000" pitchFamily="2" charset="0"/>
              </a:rPr>
              <a:t>Etablissement(s) de santé avec SAU à privilégier en cas d’urgence</a:t>
            </a:r>
          </a:p>
          <a:p>
            <a:pPr algn="just"/>
            <a:endParaRPr lang="fr-FR" sz="1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Etablissement N°1 (nom, adresse, tel.) </a:t>
            </a:r>
          </a:p>
          <a:p>
            <a:pPr algn="just"/>
            <a:endParaRPr lang="fr-FR" sz="1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Etablissement N°2 </a:t>
            </a:r>
            <a:r>
              <a:rPr lang="fr-FR" sz="1200" i="1" dirty="0">
                <a:latin typeface="Arial" panose="020B0604020202020204" pitchFamily="34" charset="0"/>
                <a:cs typeface="Arial" panose="020B0604020202020204" pitchFamily="34" charset="0"/>
              </a:rPr>
              <a:t>(nom, adresse, tel.) </a:t>
            </a:r>
          </a:p>
          <a:p>
            <a:pPr algn="just"/>
            <a:endParaRPr lang="fr-FR" sz="12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fr-FR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Rectangle à coins arrondis 38"/>
          <p:cNvSpPr/>
          <p:nvPr/>
        </p:nvSpPr>
        <p:spPr>
          <a:xfrm>
            <a:off x="3949389" y="5246876"/>
            <a:ext cx="2631455" cy="3233095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429982" y="4337257"/>
            <a:ext cx="59363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En dehors des heures ouvrables (24/24) Tel astreinte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………………………….…….. </a:t>
            </a:r>
          </a:p>
          <a:p>
            <a:r>
              <a:rPr lang="fr-FR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Ou autre numéro, précisez : ………………...…………………..……………………...…..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06828" y="207361"/>
            <a:ext cx="925285" cy="837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Logo </a:t>
            </a:r>
            <a:r>
              <a:rPr lang="fr-FR" dirty="0" err="1" smtClean="0"/>
              <a:t>Etablissment</a:t>
            </a:r>
            <a:endParaRPr lang="fr-FR" dirty="0"/>
          </a:p>
        </p:txBody>
      </p:sp>
      <p:pic>
        <p:nvPicPr>
          <p:cNvPr id="34" name="Image 33">
            <a:extLst>
              <a:ext uri="{FF2B5EF4-FFF2-40B4-BE49-F238E27FC236}">
                <a16:creationId xmlns:a16="http://schemas.microsoft.com/office/drawing/2014/main" id="{753DF2B5-DDEC-9F4F-AC71-1D361A99EA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595680" y="255004"/>
            <a:ext cx="985164" cy="584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90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89972-7CA5-48D0-8E73-C98496752DBB}" type="slidenum">
              <a:rPr lang="fr-FR" smtClean="0"/>
              <a:t>2</a:t>
            </a:fld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319766" y="123296"/>
            <a:ext cx="6132733" cy="3076431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13" name="Groupe 12"/>
          <p:cNvGrpSpPr/>
          <p:nvPr/>
        </p:nvGrpSpPr>
        <p:grpSpPr>
          <a:xfrm>
            <a:off x="389493" y="181753"/>
            <a:ext cx="6018432" cy="2229318"/>
            <a:chOff x="525544" y="382983"/>
            <a:chExt cx="3081619" cy="2230024"/>
          </a:xfrm>
        </p:grpSpPr>
        <p:sp>
          <p:nvSpPr>
            <p:cNvPr id="9" name="ZoneTexte 8"/>
            <p:cNvSpPr txBox="1"/>
            <p:nvPr/>
          </p:nvSpPr>
          <p:spPr>
            <a:xfrm>
              <a:off x="525544" y="382983"/>
              <a:ext cx="3081618" cy="3381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Pathologies en cours : </a:t>
              </a:r>
              <a:r>
                <a:rPr lang="fr-FR" sz="11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……………………………………………………………………</a:t>
              </a:r>
              <a:endParaRPr lang="fr-FR" sz="11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525544" y="797361"/>
              <a:ext cx="3081619" cy="7542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600" dirty="0" smtClean="0">
                <a:solidFill>
                  <a:srgbClr val="0070C0"/>
                </a:solidFill>
                <a:latin typeface="Marianne" panose="02000000000000000000" pitchFamily="2" charset="0"/>
              </a:endParaRPr>
            </a:p>
            <a:p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Antécédents </a:t>
              </a:r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personnels </a:t>
              </a:r>
              <a:r>
                <a:rPr lang="fr-FR" sz="1600" dirty="0">
                  <a:solidFill>
                    <a:srgbClr val="0070C0"/>
                  </a:solidFill>
                  <a:latin typeface="Marianne" panose="02000000000000000000" pitchFamily="2" charset="0"/>
                </a:rPr>
                <a:t>notables </a:t>
              </a:r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: </a:t>
              </a:r>
              <a:r>
                <a:rPr lang="fr-FR" sz="11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……………………………………….....</a:t>
              </a:r>
              <a:endParaRPr lang="fr-FR" sz="11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fr-FR" sz="11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532415" y="1231636"/>
              <a:ext cx="3004982" cy="1000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600" dirty="0" smtClean="0">
                <a:solidFill>
                  <a:srgbClr val="0070C0"/>
                </a:solidFill>
                <a:latin typeface="Marianne" panose="02000000000000000000" pitchFamily="2" charset="0"/>
              </a:endParaRPr>
            </a:p>
            <a:p>
              <a:endParaRPr lang="fr-FR" sz="1600" dirty="0">
                <a:solidFill>
                  <a:srgbClr val="0070C0"/>
                </a:solidFill>
                <a:latin typeface="Marianne" panose="02000000000000000000" pitchFamily="2" charset="0"/>
              </a:endParaRPr>
            </a:p>
            <a:p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Allergies </a:t>
              </a:r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:</a:t>
              </a:r>
              <a:r>
                <a:rPr lang="fr-FR" sz="1100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fr-FR" sz="11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……………………………………………………………………………………...</a:t>
              </a:r>
              <a:endParaRPr lang="fr-FR" sz="11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fr-FR" sz="11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32415" y="1612416"/>
              <a:ext cx="3036888" cy="10005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1600" dirty="0" smtClean="0">
                <a:solidFill>
                  <a:srgbClr val="0070C0"/>
                </a:solidFill>
                <a:latin typeface="Marianne" panose="02000000000000000000" pitchFamily="2" charset="0"/>
              </a:endParaRPr>
            </a:p>
            <a:p>
              <a:endParaRPr lang="fr-FR" sz="1600" dirty="0">
                <a:solidFill>
                  <a:srgbClr val="0070C0"/>
                </a:solidFill>
                <a:latin typeface="Marianne" panose="02000000000000000000" pitchFamily="2" charset="0"/>
              </a:endParaRPr>
            </a:p>
            <a:p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Traitements </a:t>
              </a:r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en cours : </a:t>
              </a:r>
              <a:r>
                <a:rPr lang="fr-FR" sz="1100" i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…………………………………………………………………</a:t>
              </a:r>
              <a:endParaRPr lang="fr-FR" sz="11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fr-FR" sz="11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384336" y="3341694"/>
            <a:ext cx="579528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fr-FR" sz="1600" dirty="0" smtClean="0">
                <a:solidFill>
                  <a:srgbClr val="0070C0"/>
                </a:solidFill>
                <a:latin typeface="Marianne" panose="02000000000000000000" pitchFamily="2" charset="0"/>
              </a:rPr>
              <a:t>Personne de confiance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100" i="1" dirty="0">
                <a:latin typeface="Arial" panose="020B0604020202020204" pitchFamily="34" charset="0"/>
                <a:cs typeface="Arial" panose="020B0604020202020204" pitchFamily="34" charset="0"/>
              </a:rPr>
              <a:t>Nom, tél. ………….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100" i="1" dirty="0">
                <a:latin typeface="Arial" panose="020B0604020202020204" pitchFamily="34" charset="0"/>
                <a:cs typeface="Arial" panose="020B0604020202020204" pitchFamily="34" charset="0"/>
              </a:rPr>
              <a:t>Lien de parenté ………………</a:t>
            </a:r>
          </a:p>
          <a:p>
            <a:pPr>
              <a:spcAft>
                <a:spcPts val="300"/>
              </a:spcAft>
            </a:pPr>
            <a:r>
              <a:rPr lang="fr-FR" sz="1600" dirty="0" smtClean="0">
                <a:solidFill>
                  <a:srgbClr val="0070C0"/>
                </a:solidFill>
                <a:latin typeface="Marianne" panose="02000000000000000000" pitchFamily="2" charset="0"/>
              </a:rPr>
              <a:t>Directives anticipées</a:t>
            </a:r>
            <a:endParaRPr lang="fr-FR" sz="11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Oui , si oui disponibles ?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fr-F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Non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332338" y="4795298"/>
            <a:ext cx="6132739" cy="875586"/>
            <a:chOff x="319761" y="4359778"/>
            <a:chExt cx="6132739" cy="875586"/>
          </a:xfrm>
        </p:grpSpPr>
        <p:sp>
          <p:nvSpPr>
            <p:cNvPr id="17" name="Rectangle à coins arrondis 16"/>
            <p:cNvSpPr/>
            <p:nvPr/>
          </p:nvSpPr>
          <p:spPr>
            <a:xfrm>
              <a:off x="319761" y="4359778"/>
              <a:ext cx="6132739" cy="875586"/>
            </a:xfrm>
            <a:prstGeom prst="round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371759" y="4436967"/>
              <a:ext cx="265203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dirty="0" smtClean="0">
                  <a:solidFill>
                    <a:srgbClr val="0070C0"/>
                  </a:solidFill>
                  <a:latin typeface="Marianne" panose="02000000000000000000" pitchFamily="2" charset="0"/>
                </a:rPr>
                <a:t>Gestion des risques :</a:t>
              </a:r>
              <a:endParaRPr lang="fr-FR" sz="1100" i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389493" y="4721255"/>
              <a:ext cx="406173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BMR </a:t>
              </a:r>
              <a:r>
                <a:rPr lang="fr-FR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(portage par le patient d’une bactérie multi résistante)</a:t>
              </a:r>
              <a:endParaRPr lang="fr-FR" sz="800" i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fr-FR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Vaccins à jour :  </a:t>
              </a:r>
              <a:endParaRPr lang="fr-FR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1" name="Rectangle à coins arrondis 20"/>
          <p:cNvSpPr/>
          <p:nvPr/>
        </p:nvSpPr>
        <p:spPr>
          <a:xfrm>
            <a:off x="319760" y="5779491"/>
            <a:ext cx="6132739" cy="75304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71759" y="5817457"/>
            <a:ext cx="17652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solidFill>
                  <a:srgbClr val="0070C0"/>
                </a:solidFill>
                <a:latin typeface="Marianne" panose="02000000000000000000" pitchFamily="2" charset="0"/>
              </a:rPr>
              <a:t>Commentaires :</a:t>
            </a:r>
            <a:endParaRPr lang="fr-FR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319765" y="6615854"/>
            <a:ext cx="6341445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70C0"/>
                </a:solidFill>
                <a:latin typeface="Marianne" panose="02000000000000000000" pitchFamily="2" charset="0"/>
              </a:rPr>
              <a:t>Check-list des documents annexés au DLU :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100" dirty="0" smtClean="0">
                <a:latin typeface="Marianne" panose="02000000000000000000" pitchFamily="2" charset="0"/>
              </a:rPr>
              <a:t>Attestation de la carte vitale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100" dirty="0" smtClean="0">
                <a:latin typeface="Marianne" panose="02000000000000000000" pitchFamily="2" charset="0"/>
              </a:rPr>
              <a:t>Attestation mutuelle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100" dirty="0" smtClean="0">
                <a:latin typeface="Marianne" panose="02000000000000000000" pitchFamily="2" charset="0"/>
              </a:rPr>
              <a:t>Photocopie de la carte d’identité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100" dirty="0" smtClean="0">
                <a:latin typeface="Marianne" panose="02000000000000000000" pitchFamily="2" charset="0"/>
              </a:rPr>
              <a:t>Photocopie des directives anticipées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100" dirty="0" smtClean="0">
                <a:latin typeface="Marianne" panose="02000000000000000000" pitchFamily="2" charset="0"/>
              </a:rPr>
              <a:t>Photocopies des ordonnances en cours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100" dirty="0" smtClean="0">
                <a:latin typeface="Marianne" panose="02000000000000000000" pitchFamily="2" charset="0"/>
              </a:rPr>
              <a:t>Tableau d’administration des médicaments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100" dirty="0" smtClean="0">
                <a:latin typeface="Marianne" panose="02000000000000000000" pitchFamily="2" charset="0"/>
              </a:rPr>
              <a:t>Résultats récents de biologie (1 à 3 mois)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fr-FR" sz="1100" dirty="0" smtClean="0">
                <a:latin typeface="Marianne" panose="02000000000000000000" pitchFamily="2" charset="0"/>
              </a:rPr>
              <a:t>Compte rendu de la dernière hospitalisation </a:t>
            </a:r>
          </a:p>
          <a:p>
            <a:endParaRPr lang="fr-FR" sz="1100" dirty="0">
              <a:latin typeface="Marianne" panose="02000000000000000000" pitchFamily="2" charset="0"/>
            </a:endParaRPr>
          </a:p>
          <a:p>
            <a:r>
              <a:rPr lang="fr-FR" sz="1100" dirty="0" smtClean="0">
                <a:latin typeface="Marianne" panose="02000000000000000000" pitchFamily="2" charset="0"/>
              </a:rPr>
              <a:t>Au besoin :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fr-FR" sz="1100" dirty="0" smtClean="0">
                <a:latin typeface="Marianne" panose="02000000000000000000" pitchFamily="2" charset="0"/>
              </a:rPr>
              <a:t>Fiche BMR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fr-FR" sz="1100" dirty="0" smtClean="0">
                <a:latin typeface="Marianne" panose="02000000000000000000" pitchFamily="2" charset="0"/>
              </a:rPr>
              <a:t>Fiche ou carnet de suivi des soins (glycémie, pansements, perfusion, ventilation, nutrition </a:t>
            </a:r>
            <a:r>
              <a:rPr lang="fr-FR" sz="1100" dirty="0" err="1" smtClean="0">
                <a:latin typeface="Marianne" panose="02000000000000000000" pitchFamily="2" charset="0"/>
              </a:rPr>
              <a:t>etc</a:t>
            </a:r>
            <a:r>
              <a:rPr lang="fr-FR" sz="1100" dirty="0" smtClean="0">
                <a:latin typeface="Marianne" panose="02000000000000000000" pitchFamily="2" charset="0"/>
              </a:rPr>
              <a:t>)</a:t>
            </a:r>
            <a:endParaRPr lang="fr-FR" sz="1100" dirty="0">
              <a:latin typeface="Marianne" panose="02000000000000000000" pitchFamily="2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02913" y="1788720"/>
            <a:ext cx="604958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dirty="0" smtClean="0">
              <a:solidFill>
                <a:srgbClr val="0070C0"/>
              </a:solidFill>
              <a:latin typeface="Marianne" panose="02000000000000000000" pitchFamily="2" charset="0"/>
            </a:endParaRPr>
          </a:p>
          <a:p>
            <a:endParaRPr lang="fr-FR" sz="1600" dirty="0">
              <a:solidFill>
                <a:srgbClr val="0070C0"/>
              </a:solidFill>
              <a:latin typeface="Marianne" panose="02000000000000000000" pitchFamily="2" charset="0"/>
            </a:endParaRPr>
          </a:p>
          <a:p>
            <a:r>
              <a:rPr lang="fr-FR" sz="1600" dirty="0" smtClean="0">
                <a:solidFill>
                  <a:srgbClr val="0070C0"/>
                </a:solidFill>
                <a:latin typeface="Marianne" panose="02000000000000000000" pitchFamily="2" charset="0"/>
              </a:rPr>
              <a:t>Chimiothérapie </a:t>
            </a:r>
            <a:r>
              <a:rPr lang="fr-FR" sz="1600" dirty="0" smtClean="0">
                <a:solidFill>
                  <a:srgbClr val="0070C0"/>
                </a:solidFill>
                <a:latin typeface="Marianne" panose="02000000000000000000" pitchFamily="2" charset="0"/>
              </a:rPr>
              <a:t>ou immunothérapie en cours: </a:t>
            </a:r>
          </a:p>
          <a:p>
            <a:r>
              <a:rPr lang="fr-F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Si oui précisez lesquels : ……………………………………………………………………………….</a:t>
            </a:r>
            <a:endParaRPr lang="fr-FR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100" i="1" dirty="0" smtClean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……………………………………………………………………………………………………………..</a:t>
            </a:r>
            <a:endParaRPr lang="fr-FR" sz="11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319760" y="3283051"/>
            <a:ext cx="6132739" cy="1459803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043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40C1-A4D0-4D30-A813-F9BBCFD0C7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67CF5-E5C3-4F33-91B6-97BE78ECC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657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40C1-A4D0-4D30-A813-F9BBCFD0C7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67CF5-E5C3-4F33-91B6-97BE78ECC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16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40C1-A4D0-4D30-A813-F9BBCFD0C7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67CF5-E5C3-4F33-91B6-97BE78ECC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777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40C1-A4D0-4D30-A813-F9BBCFD0C7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67CF5-E5C3-4F33-91B6-97BE78ECC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11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40C1-A4D0-4D30-A813-F9BBCFD0C7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67CF5-E5C3-4F33-91B6-97BE78ECC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581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40C1-A4D0-4D30-A813-F9BBCFD0C7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67CF5-E5C3-4F33-91B6-97BE78ECC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3462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40C1-A4D0-4D30-A813-F9BBCFD0C7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67CF5-E5C3-4F33-91B6-97BE78ECC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15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40C1-A4D0-4D30-A813-F9BBCFD0C7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67CF5-E5C3-4F33-91B6-97BE78ECC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2397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40C1-A4D0-4D30-A813-F9BBCFD0C7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67CF5-E5C3-4F33-91B6-97BE78ECC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4781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40C1-A4D0-4D30-A813-F9BBCFD0C7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67CF5-E5C3-4F33-91B6-97BE78ECC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65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540C1-A4D0-4D30-A813-F9BBCFD0C7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67CF5-E5C3-4F33-91B6-97BE78ECC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1412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540C1-A4D0-4D30-A813-F9BBCFD0C71F}" type="datetimeFigureOut">
              <a:rPr lang="fr-FR" smtClean="0"/>
              <a:t>30/01/2024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67CF5-E5C3-4F33-91B6-97BE78ECC00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27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ous-titr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621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5115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291</Words>
  <Application>Microsoft Office PowerPoint</Application>
  <PresentationFormat>Grand écran</PresentationFormat>
  <Paragraphs>69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Marianne</vt:lpstr>
      <vt:lpstr>Wingdings</vt:lpstr>
      <vt:lpstr>Thème Office</vt:lpstr>
      <vt:lpstr>Présentation PowerPoint</vt:lpstr>
      <vt:lpstr>Présentation PowerPoint</vt:lpstr>
    </vt:vector>
  </TitlesOfParts>
  <Company>Ministère des affaires sociales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ANDOLFO, Capucine (ARS-PACA/DOS/DOH)</dc:creator>
  <cp:lastModifiedBy>ANDOLFO, Capucine (ARS-PACA/DOS/DOH)</cp:lastModifiedBy>
  <cp:revision>22</cp:revision>
  <dcterms:created xsi:type="dcterms:W3CDTF">2023-11-30T13:59:28Z</dcterms:created>
  <dcterms:modified xsi:type="dcterms:W3CDTF">2024-01-30T14:35:49Z</dcterms:modified>
</cp:coreProperties>
</file>