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1"/>
  </p:sldMasterIdLst>
  <p:notesMasterIdLst>
    <p:notesMasterId r:id="rId29"/>
  </p:notesMasterIdLst>
  <p:sldIdLst>
    <p:sldId id="364" r:id="rId2"/>
    <p:sldId id="365" r:id="rId3"/>
    <p:sldId id="372" r:id="rId4"/>
    <p:sldId id="465" r:id="rId5"/>
    <p:sldId id="366" r:id="rId6"/>
    <p:sldId id="522" r:id="rId7"/>
    <p:sldId id="418" r:id="rId8"/>
    <p:sldId id="492" r:id="rId9"/>
    <p:sldId id="419" r:id="rId10"/>
    <p:sldId id="483" r:id="rId11"/>
    <p:sldId id="430" r:id="rId12"/>
    <p:sldId id="497" r:id="rId13"/>
    <p:sldId id="501" r:id="rId14"/>
    <p:sldId id="499" r:id="rId15"/>
    <p:sldId id="500" r:id="rId16"/>
    <p:sldId id="504" r:id="rId17"/>
    <p:sldId id="487" r:id="rId18"/>
    <p:sldId id="512" r:id="rId19"/>
    <p:sldId id="519" r:id="rId20"/>
    <p:sldId id="520" r:id="rId21"/>
    <p:sldId id="496" r:id="rId22"/>
    <p:sldId id="517" r:id="rId23"/>
    <p:sldId id="521" r:id="rId24"/>
    <p:sldId id="516" r:id="rId25"/>
    <p:sldId id="437" r:id="rId26"/>
    <p:sldId id="502" r:id="rId27"/>
    <p:sldId id="503" r:id="rId28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OLFO, Capucine (ARS-PACA/DOS/DOH)" initials="AC(" lastIdx="1" clrIdx="0">
    <p:extLst>
      <p:ext uri="{19B8F6BF-5375-455C-9EA6-DF929625EA0E}">
        <p15:presenceInfo xmlns:p15="http://schemas.microsoft.com/office/powerpoint/2012/main" userId="S-1-5-21-3177125315-431800771-2236886301-6229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30"/>
    <p:restoredTop sz="94660"/>
  </p:normalViewPr>
  <p:slideViewPr>
    <p:cSldViewPr showGuides="1">
      <p:cViewPr varScale="1">
        <p:scale>
          <a:sx n="86" d="100"/>
          <a:sy n="86" d="100"/>
        </p:scale>
        <p:origin x="1212" y="78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368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03/12/2025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6239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61352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0771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9178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5486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80EDBCD5-B3BC-FF77-F20E-83A5620AC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3E9F106F-DB3C-76B1-639B-73A1457314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2E8906E4-1D79-2DB5-2C70-9C7E92E49D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508375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ED9150A-0C61-D48E-AE7A-6E440D93B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E9F50295-23FB-D07B-5C97-A191E1536C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E6673013-8FC3-1CB7-899F-A70949091D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07780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09D78F65-062A-A80B-EDEC-BAFBCEE8C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87482550-4578-40F8-6AAB-5338B41E23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2089DB7F-4457-8627-7289-5CB7AB3528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0331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6A4A60EE-9D13-3442-9796-E718C6343EC1}" type="datetime1">
              <a:rPr lang="fr-FR" cap="all" smtClean="0"/>
              <a:pPr/>
              <a:t>03/12/2025</a:t>
            </a:fld>
            <a:endParaRPr lang="fr-FR" cap="all" dirty="0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9525" indent="85725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99BFD6E0-B235-DA4F-9D70-E9444B53C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07654"/>
            <a:ext cx="8424334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24193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69D7E-08EA-4657-A657-2289EA00C45F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954" y="4757482"/>
            <a:ext cx="1031986" cy="28362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810090" cy="1148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08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69D7E-08EA-4657-A657-2289EA00C45F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954" y="4757482"/>
            <a:ext cx="1031986" cy="28362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810090" cy="1148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383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69D7E-08EA-4657-A657-2289EA00C45F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954" y="4757482"/>
            <a:ext cx="1031986" cy="28362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810090" cy="1148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3177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69D7E-08EA-4657-A657-2289EA00C45F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954" y="4757482"/>
            <a:ext cx="1031986" cy="28362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810090" cy="1148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343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0794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528" y="1563638"/>
            <a:ext cx="2520000" cy="288032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251C71F6-E0A6-1740-B64F-38F332886BAF}" type="datetime1">
              <a:rPr lang="fr-FR" cap="all" smtClean="0"/>
              <a:pPr/>
              <a:t>03/12/2025</a:t>
            </a:fld>
            <a:endParaRPr lang="fr-FR" cap="all" dirty="0"/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288813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5E6183FC-BA60-7C49-ABF3-B50982741576}" type="datetime1">
              <a:rPr lang="fr-FR" cap="all" smtClean="0"/>
              <a:pPr/>
              <a:t>03/12/2025</a:t>
            </a:fld>
            <a:endParaRPr lang="fr-FR" cap="all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3528" y="1707654"/>
            <a:ext cx="2556471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75856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69134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528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0597CDB5-73DC-8641-8CC1-FAD9379FD627}" type="datetime1">
              <a:rPr lang="fr-FR" cap="all" smtClean="0"/>
              <a:pPr/>
              <a:t>03/12/2025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31840" y="1707654"/>
            <a:ext cx="5616624" cy="288032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207718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8E1290DD-BE4D-794B-919C-D565D1B9C67D}" type="datetime1">
              <a:rPr lang="fr-FR" cap="all" smtClean="0"/>
              <a:pPr/>
              <a:t>03/12/2025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23528" y="1707654"/>
            <a:ext cx="5761038" cy="2879725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04411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29DF172-12F0-D244-8F51-E16DC0507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52000" y="252000"/>
            <a:ext cx="1440000" cy="1440000"/>
          </a:xfrm>
          <a:prstGeom prst="rect">
            <a:avLst/>
          </a:prstGeom>
        </p:spPr>
      </p:pic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0" y="2139702"/>
            <a:ext cx="8424000" cy="2293224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92075" indent="0">
              <a:spcBef>
                <a:spcPts val="500"/>
              </a:spcBef>
              <a:spcAft>
                <a:spcPts val="0"/>
              </a:spcAft>
              <a:buNone/>
              <a:tabLst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D7698221-35EF-134F-B87A-568DECC70F29}" type="datetime1">
              <a:rPr lang="fr-FR" cap="all" smtClean="0"/>
              <a:pPr/>
              <a:t>03/12/2025</a:t>
            </a:fld>
            <a:endParaRPr lang="fr-FR" cap="all" dirty="0"/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4D728EC0-9FC5-AB4E-B907-86A468EF1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067944" y="195486"/>
            <a:ext cx="4680769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B5534E2-19C3-C848-AD92-C2BA62CED4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093316" y="349801"/>
            <a:ext cx="1938692" cy="1150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738000"/>
            <a:ext cx="9144000" cy="4443958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64285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bg1"/>
                </a:solidFill>
              </a:defRPr>
            </a:lvl1pPr>
          </a:lstStyle>
          <a:p>
            <a:fld id="{5F7325A3-5315-1B4B-A0D9-112471EB5837}" type="datetime1">
              <a:rPr lang="fr-FR" cap="all" smtClean="0"/>
              <a:pPr/>
              <a:t>03/12/2025</a:t>
            </a:fld>
            <a:endParaRPr lang="fr-FR" cap="all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107654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4EA19884-7A29-DC4E-9311-A62E54788E52}" type="datetime1">
              <a:rPr lang="fr-FR" smtClean="0"/>
              <a:t>03/12/2025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4371949"/>
            <a:ext cx="3240000" cy="447947"/>
          </a:xfrm>
        </p:spPr>
        <p:txBody>
          <a:bodyPr anchor="ctr" anchorCtr="0"/>
          <a:lstStyle>
            <a:lvl1pPr algn="l">
              <a:defRPr sz="1150"/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61558" y="542033"/>
            <a:ext cx="2329060" cy="1381645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A456506-B875-0447-AE4C-DB90090465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60000"/>
            <a:ext cx="2700000" cy="27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40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5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695116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23850" y="1707654"/>
            <a:ext cx="8424863" cy="29523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682801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5703" y="478350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B858D49A-5A7A-574D-A0ED-52B5C1EFA876}" type="datetime1">
              <a:rPr lang="fr-FR" cap="all" smtClean="0"/>
              <a:pPr/>
              <a:t>03/12/2025</a:t>
            </a:fld>
            <a:endParaRPr lang="fr-FR" cap="all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071FEB6-0E77-DD46-9DA0-C52EF51FC7F3}"/>
              </a:ext>
            </a:extLst>
          </p:cNvPr>
          <p:cNvCxnSpPr/>
          <p:nvPr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>
            <a:extLst>
              <a:ext uri="{FF2B5EF4-FFF2-40B4-BE49-F238E27FC236}">
                <a16:creationId xmlns:a16="http://schemas.microsoft.com/office/drawing/2014/main" id="{5C7551C4-641A-D343-AA7E-79AE4711BFA8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183724" y="186432"/>
            <a:ext cx="585158" cy="34712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921EE98-A0EA-AE49-A902-478042AA6CF9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88000" y="108000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92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5" r:id="rId10"/>
    <p:sldLayoutId id="2147483826" r:id="rId11"/>
    <p:sldLayoutId id="2147483827" r:id="rId12"/>
    <p:sldLayoutId id="2147483828" r:id="rId13"/>
    <p:sldLayoutId id="2147483829" r:id="rId14"/>
  </p:sldLayoutIdLst>
  <p:hf hdr="0"/>
  <p:txStyles>
    <p:titleStyle>
      <a:lvl1pPr marL="14288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2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tabLst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51450" indent="-17145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1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927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23D62-17A8-6547-AF6B-323A348324DB}" type="datetime1">
              <a:rPr lang="fr-FR" smtClean="0"/>
              <a:t>03/12/2025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49842" y="4600995"/>
            <a:ext cx="2844316" cy="447947"/>
          </a:xfrm>
        </p:spPr>
        <p:txBody>
          <a:bodyPr/>
          <a:lstStyle/>
          <a:p>
            <a:pPr algn="ctr"/>
            <a:r>
              <a:rPr lang="fr-FR" sz="1200" dirty="0">
                <a:solidFill>
                  <a:srgbClr val="FFC000"/>
                </a:solidFill>
                <a:latin typeface="Marianne" panose="02000000000000000000" pitchFamily="2" charset="0"/>
              </a:rPr>
              <a:t>Direction de l’Organisation des Soins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40CD-8AED-46FF-A9A2-77308F3F39AE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gray">
          <a:xfrm>
            <a:off x="467544" y="2571750"/>
            <a:ext cx="8460110" cy="18002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14288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sz="100" b="1" kern="1200">
                <a:solidFill>
                  <a:schemeClr val="tx1">
                    <a:alpha val="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defRPr/>
            </a:pPr>
            <a:r>
              <a:rPr lang="fr-FR" altLang="fr-FR" sz="2600" cap="small" dirty="0">
                <a:solidFill>
                  <a:srgbClr val="002060"/>
                </a:solidFill>
                <a:latin typeface="Marianne" panose="02000000000000000000" pitchFamily="2" charset="0"/>
                <a:ea typeface="+mn-ea"/>
                <a:cs typeface="+mn-cs"/>
              </a:rPr>
              <a:t>COMITE CONSULTATIF D’ALLOCATION DES RESSOURCES </a:t>
            </a:r>
          </a:p>
          <a:p>
            <a:pPr algn="ctr">
              <a:lnSpc>
                <a:spcPct val="150000"/>
              </a:lnSpc>
              <a:defRPr/>
            </a:pPr>
            <a:r>
              <a:rPr lang="fr-FR" altLang="fr-FR" sz="2600" cap="small" dirty="0">
                <a:solidFill>
                  <a:srgbClr val="002060"/>
                </a:solidFill>
                <a:latin typeface="Marianne" panose="02000000000000000000" pitchFamily="2" charset="0"/>
                <a:ea typeface="+mn-ea"/>
                <a:cs typeface="+mn-cs"/>
              </a:rPr>
              <a:t>Section - Urgences</a:t>
            </a:r>
          </a:p>
          <a:p>
            <a:pPr algn="ctr">
              <a:lnSpc>
                <a:spcPct val="150000"/>
              </a:lnSpc>
              <a:defRPr/>
            </a:pPr>
            <a:r>
              <a:rPr lang="fr-FR" altLang="fr-FR" sz="1800" cap="small" dirty="0">
                <a:solidFill>
                  <a:srgbClr val="002060"/>
                </a:solidFill>
                <a:latin typeface="Marianne" panose="02000000000000000000" pitchFamily="2" charset="0"/>
                <a:ea typeface="+mn-ea"/>
                <a:cs typeface="+mn-cs"/>
              </a:rPr>
              <a:t>3 Décembre 2025</a:t>
            </a:r>
          </a:p>
        </p:txBody>
      </p:sp>
    </p:spTree>
    <p:extLst>
      <p:ext uri="{BB962C8B-B14F-4D97-AF65-F5344CB8AC3E}">
        <p14:creationId xmlns:p14="http://schemas.microsoft.com/office/powerpoint/2010/main" val="760121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79104" y="1937456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/>
            <a:r>
              <a:rPr lang="fr-FR" sz="36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Régulation préalable de l’accès aux urgences – GHT 04</a:t>
            </a:r>
          </a:p>
        </p:txBody>
      </p:sp>
    </p:spTree>
    <p:extLst>
      <p:ext uri="{BB962C8B-B14F-4D97-AF65-F5344CB8AC3E}">
        <p14:creationId xmlns:p14="http://schemas.microsoft.com/office/powerpoint/2010/main" val="2919286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635896" y="123478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dirty="0">
                <a:solidFill>
                  <a:srgbClr val="FFC000"/>
                </a:solidFill>
                <a:latin typeface="Marianne" panose="02000000000000000000" pitchFamily="2" charset="0"/>
              </a:rPr>
              <a:t>Contexte</a:t>
            </a:r>
          </a:p>
        </p:txBody>
      </p:sp>
      <p:sp>
        <p:nvSpPr>
          <p:cNvPr id="7" name="Rectangle 6"/>
          <p:cNvSpPr/>
          <p:nvPr/>
        </p:nvSpPr>
        <p:spPr>
          <a:xfrm>
            <a:off x="379660" y="1018653"/>
            <a:ext cx="828092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Un déficit chronique de RH médicales au sein des deux structures d’urgence du territoire :</a:t>
            </a:r>
          </a:p>
          <a:p>
            <a:pPr marL="742950" lvl="1" indent="-285750" algn="just">
              <a:spcAft>
                <a:spcPts val="600"/>
              </a:spcAft>
              <a:buFont typeface="Marianne" panose="02000000000000000000" pitchFamily="2" charset="0"/>
              <a:buChar char="−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10,31 ETP à Manosque pour une cible à 15,80</a:t>
            </a:r>
          </a:p>
          <a:p>
            <a:pPr marL="742950" lvl="1" indent="-285750" algn="just">
              <a:spcAft>
                <a:spcPts val="1200"/>
              </a:spcAft>
              <a:buFont typeface="Marianne" panose="02000000000000000000" pitchFamily="2" charset="0"/>
              <a:buChar char="−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14,50 ETP à Digne pour une cible à 18,50</a:t>
            </a:r>
          </a:p>
          <a:p>
            <a:pPr marL="285750" indent="-285750" algn="just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Des fermetures nocturnes et diurnes récurrentes </a:t>
            </a:r>
          </a:p>
          <a:p>
            <a:pPr marL="285750" indent="-285750" algn="just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Un dispositif non lisible pour la population </a:t>
            </a:r>
          </a:p>
          <a:p>
            <a:pPr marL="285750" indent="-285750" algn="just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Une forte demande de la part des 2 établissements</a:t>
            </a:r>
          </a:p>
          <a:p>
            <a:pPr algn="just">
              <a:spcAft>
                <a:spcPts val="1200"/>
              </a:spcAft>
            </a:pPr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→ Une 1</a:t>
            </a:r>
            <a:r>
              <a:rPr lang="fr-FR" b="1" baseline="30000" dirty="0">
                <a:solidFill>
                  <a:srgbClr val="002060"/>
                </a:solidFill>
                <a:latin typeface="Marianne" panose="02000000000000000000" pitchFamily="2" charset="0"/>
              </a:rPr>
              <a:t>ère</a:t>
            </a:r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 autorisation du DGARS de régulation préalable de l’accès aux urgences accordées le 1</a:t>
            </a:r>
            <a:r>
              <a:rPr lang="fr-FR" b="1" baseline="30000" dirty="0">
                <a:solidFill>
                  <a:srgbClr val="002060"/>
                </a:solidFill>
                <a:latin typeface="Marianne" panose="02000000000000000000" pitchFamily="2" charset="0"/>
              </a:rPr>
              <a:t>er</a:t>
            </a:r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 mai, valable 3 mois et renouvelée une fois pour 3 mois (1</a:t>
            </a:r>
            <a:r>
              <a:rPr lang="fr-FR" b="1" baseline="30000" dirty="0">
                <a:solidFill>
                  <a:srgbClr val="002060"/>
                </a:solidFill>
                <a:latin typeface="Marianne" panose="02000000000000000000" pitchFamily="2" charset="0"/>
              </a:rPr>
              <a:t>er</a:t>
            </a:r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 mai/31 octobre)</a:t>
            </a:r>
          </a:p>
        </p:txBody>
      </p:sp>
    </p:spTree>
    <p:extLst>
      <p:ext uri="{BB962C8B-B14F-4D97-AF65-F5344CB8AC3E}">
        <p14:creationId xmlns:p14="http://schemas.microsoft.com/office/powerpoint/2010/main" val="4289533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77F84-BE3B-DCB1-89EF-A6FAFFD0A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7400FBB-F4C0-5479-AC4D-624A7C6C7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3122C9-A0B9-462F-8757-0847AD287B63}" type="slidenum">
              <a:rPr kumimoji="0" lang="fr-FR" sz="75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9BA6F3C-8B29-1538-4A79-33B02662B087}"/>
              </a:ext>
            </a:extLst>
          </p:cNvPr>
          <p:cNvSpPr txBox="1"/>
          <p:nvPr/>
        </p:nvSpPr>
        <p:spPr>
          <a:xfrm>
            <a:off x="2106339" y="123478"/>
            <a:ext cx="583264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>
                <a:solidFill>
                  <a:srgbClr val="FFC000"/>
                </a:solidFill>
                <a:latin typeface="Marianne" panose="02000000000000000000" pitchFamily="2" charset="0"/>
              </a:rPr>
              <a:t>Retour d’expérience</a:t>
            </a:r>
          </a:p>
          <a:p>
            <a:pPr algn="ctr"/>
            <a:r>
              <a:rPr lang="fr-FR" sz="2000" b="1" dirty="0">
                <a:solidFill>
                  <a:srgbClr val="FFC000"/>
                </a:solidFill>
                <a:latin typeface="Marianne" panose="02000000000000000000" pitchFamily="2" charset="0"/>
              </a:rPr>
              <a:t>Période mai/septembre, évolution 2023/2025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800" b="1" dirty="0">
              <a:solidFill>
                <a:srgbClr val="FFC000"/>
              </a:solidFill>
              <a:latin typeface="Marianne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2D6A03-6E21-306A-A579-C8144397C87E}"/>
              </a:ext>
            </a:extLst>
          </p:cNvPr>
          <p:cNvSpPr/>
          <p:nvPr/>
        </p:nvSpPr>
        <p:spPr>
          <a:xfrm>
            <a:off x="431540" y="1163921"/>
            <a:ext cx="8280920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Sur le nombre de passages aux urgences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tabLst/>
              <a:defRPr/>
            </a:pPr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SAU Digne :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-27% de passages totaux</a:t>
            </a:r>
          </a:p>
          <a:p>
            <a:pPr lvl="0" algn="just">
              <a:spcAft>
                <a:spcPts val="600"/>
              </a:spcAft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-31% de passages CCMU 1 &amp; 2 </a:t>
            </a:r>
          </a:p>
          <a:p>
            <a:pPr lvl="0" algn="just">
              <a:spcAft>
                <a:spcPts val="600"/>
              </a:spcAft>
            </a:pPr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-40% de passages relevant potentiellement de la ville (PRPV) </a:t>
            </a:r>
          </a:p>
          <a:p>
            <a:pPr lvl="0" algn="just">
              <a:spcAft>
                <a:spcPts val="600"/>
              </a:spcAft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-7% d’hospitalisations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02D7026-0421-B149-96FA-00FB146C6957}"/>
              </a:ext>
            </a:extLst>
          </p:cNvPr>
          <p:cNvSpPr txBox="1"/>
          <p:nvPr/>
        </p:nvSpPr>
        <p:spPr>
          <a:xfrm>
            <a:off x="6156176" y="4475723"/>
            <a:ext cx="2690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2060"/>
                </a:solidFill>
                <a:latin typeface="Marianne" panose="02000000000000000000" pitchFamily="2" charset="0"/>
              </a:rPr>
              <a:t>Extraction ORU données RPU</a:t>
            </a:r>
          </a:p>
        </p:txBody>
      </p:sp>
    </p:spTree>
    <p:extLst>
      <p:ext uri="{BB962C8B-B14F-4D97-AF65-F5344CB8AC3E}">
        <p14:creationId xmlns:p14="http://schemas.microsoft.com/office/powerpoint/2010/main" val="557182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DEEE63-9153-565A-4DC7-5C30EF8BD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7B3521B-831B-D00F-AE5C-8D612F45F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3122C9-A0B9-462F-8757-0847AD287B63}" type="slidenum">
              <a:rPr kumimoji="0" lang="fr-FR" sz="75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BD6A2DE-EB50-5675-D164-6F7EC3ADEC50}"/>
              </a:ext>
            </a:extLst>
          </p:cNvPr>
          <p:cNvSpPr txBox="1"/>
          <p:nvPr/>
        </p:nvSpPr>
        <p:spPr>
          <a:xfrm>
            <a:off x="2106339" y="123478"/>
            <a:ext cx="583264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Retour d’expérience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Période mai/septembre, évolution 2023/2025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ECFBE5-0105-58AE-E7B1-AFB0F2DE1E88}"/>
              </a:ext>
            </a:extLst>
          </p:cNvPr>
          <p:cNvSpPr/>
          <p:nvPr/>
        </p:nvSpPr>
        <p:spPr>
          <a:xfrm>
            <a:off x="431540" y="1163921"/>
            <a:ext cx="8280920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Sur le nombre de passages aux urgences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SAU Manosque :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+10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% de passages totaux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-9% de passages CCMU 1 &amp; 2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-16% de passages relevant potentiellement de la ville (PRPV)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+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75% d’hospitalisations 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A25431E-CFCB-DE83-4CAC-5B2E97959366}"/>
              </a:ext>
            </a:extLst>
          </p:cNvPr>
          <p:cNvSpPr txBox="1"/>
          <p:nvPr/>
        </p:nvSpPr>
        <p:spPr>
          <a:xfrm>
            <a:off x="6156176" y="4475723"/>
            <a:ext cx="2690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Extraction ORU données RPU</a:t>
            </a:r>
          </a:p>
        </p:txBody>
      </p:sp>
    </p:spTree>
    <p:extLst>
      <p:ext uri="{BB962C8B-B14F-4D97-AF65-F5344CB8AC3E}">
        <p14:creationId xmlns:p14="http://schemas.microsoft.com/office/powerpoint/2010/main" val="4123938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B267B-A6DD-6CB2-C0B8-9F2B9D476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32A0E7-411B-C03B-230B-D0C067D70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3122C9-A0B9-462F-8757-0847AD287B63}" type="slidenum">
              <a:rPr kumimoji="0" lang="fr-FR" sz="75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7F676E-CD82-3C24-59BA-66B21914C54A}"/>
              </a:ext>
            </a:extLst>
          </p:cNvPr>
          <p:cNvSpPr/>
          <p:nvPr/>
        </p:nvSpPr>
        <p:spPr>
          <a:xfrm>
            <a:off x="379660" y="1168874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romanUcPeriod" startAt="2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Sur les appels au </a:t>
            </a: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samu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 :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Activité globale :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+30%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8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Activité AMU :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+14,5%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Activité PDSA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/SAS :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+105%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3EA24CA-3DB1-33FC-9458-60BAAEA0D5D8}"/>
              </a:ext>
            </a:extLst>
          </p:cNvPr>
          <p:cNvSpPr txBox="1"/>
          <p:nvPr/>
        </p:nvSpPr>
        <p:spPr>
          <a:xfrm>
            <a:off x="2106339" y="123478"/>
            <a:ext cx="58326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>
                <a:solidFill>
                  <a:srgbClr val="FFC000"/>
                </a:solidFill>
                <a:latin typeface="Marianne" panose="02000000000000000000" pitchFamily="2" charset="0"/>
              </a:rPr>
              <a:t>Retour d’expérience</a:t>
            </a:r>
          </a:p>
          <a:p>
            <a:pPr algn="ctr"/>
            <a:r>
              <a:rPr lang="fr-FR" sz="2000" b="1" dirty="0">
                <a:solidFill>
                  <a:srgbClr val="FFC000"/>
                </a:solidFill>
                <a:latin typeface="Marianne" panose="02000000000000000000" pitchFamily="2" charset="0"/>
              </a:rPr>
              <a:t>Période mai/septembre, évolution 2024/2025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CC82F8C-D0F4-58F4-AE86-0810007EA5B5}"/>
              </a:ext>
            </a:extLst>
          </p:cNvPr>
          <p:cNvSpPr txBox="1"/>
          <p:nvPr/>
        </p:nvSpPr>
        <p:spPr>
          <a:xfrm>
            <a:off x="5174188" y="4475723"/>
            <a:ext cx="36990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Extraction Centaure 15 données GHT 04</a:t>
            </a:r>
          </a:p>
        </p:txBody>
      </p:sp>
    </p:spTree>
    <p:extLst>
      <p:ext uri="{BB962C8B-B14F-4D97-AF65-F5344CB8AC3E}">
        <p14:creationId xmlns:p14="http://schemas.microsoft.com/office/powerpoint/2010/main" val="647764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7C96E8-F9FA-F82F-354D-C285CE9E47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E4F2417-21DA-AE22-99E6-9ED21876F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3122C9-A0B9-462F-8757-0847AD287B63}" type="slidenum">
              <a:rPr kumimoji="0" lang="fr-FR" sz="75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21E128-0C68-BB1C-60FB-BA7302208DB8}"/>
              </a:ext>
            </a:extLst>
          </p:cNvPr>
          <p:cNvSpPr/>
          <p:nvPr/>
        </p:nvSpPr>
        <p:spPr>
          <a:xfrm>
            <a:off x="379660" y="1168874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III. 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Impacts sur les services d’urgence limitrophes 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Aix-en-Provence :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 +2% d’augmentation de passages totaux sur la période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lvl="0" algn="just"/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Hôpitaux Privés de Provence :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 +13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% d’augmentation de passages totaux sur la période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  <a:p>
            <a:pPr lvl="0" algn="just"/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Brignoles :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+0,54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% d’augmentation de passages totaux sur la période 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  <a:p>
            <a:pPr lvl="0" algn="just"/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Pertuis :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 +18%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d’augmentation de passages totaux sur la période 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6CA265F-230A-191E-7BFB-F3F6E6A3F587}"/>
              </a:ext>
            </a:extLst>
          </p:cNvPr>
          <p:cNvSpPr txBox="1"/>
          <p:nvPr/>
        </p:nvSpPr>
        <p:spPr>
          <a:xfrm>
            <a:off x="2106339" y="123478"/>
            <a:ext cx="58326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Retour d’expérience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Période mai/septembre, évolution 2024/2025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1991444-6F95-C748-3454-C04B15012B55}"/>
              </a:ext>
            </a:extLst>
          </p:cNvPr>
          <p:cNvSpPr txBox="1"/>
          <p:nvPr/>
        </p:nvSpPr>
        <p:spPr>
          <a:xfrm>
            <a:off x="6156176" y="4475723"/>
            <a:ext cx="2690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Extraction ORU données RPU</a:t>
            </a:r>
          </a:p>
        </p:txBody>
      </p:sp>
    </p:spTree>
    <p:extLst>
      <p:ext uri="{BB962C8B-B14F-4D97-AF65-F5344CB8AC3E}">
        <p14:creationId xmlns:p14="http://schemas.microsoft.com/office/powerpoint/2010/main" val="18754022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584" y="1937456"/>
            <a:ext cx="835292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/>
            <a:r>
              <a:rPr lang="fr-FR" sz="36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Mandat « dotation populationnelle »</a:t>
            </a:r>
          </a:p>
          <a:p>
            <a:pPr defTabSz="914378"/>
            <a:r>
              <a:rPr lang="fr-FR" sz="32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Campagne 2025</a:t>
            </a:r>
          </a:p>
        </p:txBody>
      </p:sp>
    </p:spTree>
    <p:extLst>
      <p:ext uri="{BB962C8B-B14F-4D97-AF65-F5344CB8AC3E}">
        <p14:creationId xmlns:p14="http://schemas.microsoft.com/office/powerpoint/2010/main" val="2154444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915566"/>
            <a:ext cx="84969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M</a:t>
            </a:r>
            <a:r>
              <a:rPr lang="fr" b="1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éthode construite en 2023, validée par le comité consultatif d’allocation régional - section urgences     </a:t>
            </a:r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(mars puis décembre 2023)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" b="1" dirty="0">
              <a:solidFill>
                <a:srgbClr val="002060"/>
              </a:solidFill>
              <a:latin typeface="Marianne" panose="02000000000000000000" pitchFamily="2" charset="0"/>
              <a:sym typeface="Roboto Condensed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" b="1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Une montée en charge progressive, sur la base d’une moyenne pondérée entre : 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La ventilation « historique » (référence n-1) 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La ventilation issue de la méthode du GT</a:t>
            </a:r>
          </a:p>
          <a:p>
            <a:pPr lvl="1" indent="-363538" algn="just"/>
            <a:endParaRPr lang="fr" b="1" dirty="0">
              <a:solidFill>
                <a:srgbClr val="002060"/>
              </a:solidFill>
              <a:latin typeface="Marianne" panose="02000000000000000000" pitchFamily="2" charset="0"/>
              <a:sym typeface="Roboto Condensed"/>
            </a:endParaRPr>
          </a:p>
          <a:p>
            <a:pPr lvl="1" indent="-363538" algn="just">
              <a:buFont typeface="Arial" panose="020B0604020202020204" pitchFamily="34" charset="0"/>
              <a:buChar char="•"/>
            </a:pPr>
            <a:r>
              <a:rPr lang="fr" b="1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Pondérations : </a:t>
            </a:r>
          </a:p>
          <a:p>
            <a:pPr lvl="1" indent="-363538" algn="just"/>
            <a:r>
              <a:rPr lang="fr" b="1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		</a:t>
            </a:r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en 2023 : 90% historique / 10% méthode GT; </a:t>
            </a:r>
          </a:p>
          <a:p>
            <a:pPr lvl="1" indent="-363538" algn="just"/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		en 2024 : 60% historique / 40% méthode GT;</a:t>
            </a:r>
          </a:p>
          <a:p>
            <a:pPr lvl="1" indent="-363538" algn="just"/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		en 2025 : 30% historique / 70% méthode GT;</a:t>
            </a:r>
          </a:p>
          <a:p>
            <a:pPr lvl="1" indent="-363538" algn="just"/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		en 2026 : 100% méthode GT;</a:t>
            </a:r>
            <a:endParaRPr lang="fr" dirty="0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Rappel sur le calendrier de montée en charge </a:t>
            </a:r>
          </a:p>
        </p:txBody>
      </p:sp>
      <p:sp>
        <p:nvSpPr>
          <p:cNvPr id="6" name="Chevron 5"/>
          <p:cNvSpPr/>
          <p:nvPr/>
        </p:nvSpPr>
        <p:spPr>
          <a:xfrm>
            <a:off x="827584" y="4083918"/>
            <a:ext cx="360040" cy="52584"/>
          </a:xfrm>
          <a:prstGeom prst="chevro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 rot="10800000">
            <a:off x="6372200" y="4103342"/>
            <a:ext cx="360040" cy="52584"/>
          </a:xfrm>
          <a:prstGeom prst="chevro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328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1257310"/>
            <a:ext cx="8496944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La dotation populationnelle « urgences » 2025 s’élève à </a:t>
            </a:r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279,4 M€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pour la région, en augmentation de </a:t>
            </a:r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6,8 M€</a:t>
            </a: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endParaRPr lang="fr-FR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Cette croissance est constituée :</a:t>
            </a:r>
          </a:p>
          <a:p>
            <a:endParaRPr lang="fr-FR" sz="1100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de croissances de base et populationnelle (+4,6 M€) 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de financements nouveaux destinés à l’</a:t>
            </a:r>
            <a:r>
              <a:rPr lang="fr-FR" dirty="0" err="1">
                <a:solidFill>
                  <a:srgbClr val="002060"/>
                </a:solidFill>
                <a:latin typeface="Marianne" panose="02000000000000000000" pitchFamily="2" charset="0"/>
              </a:rPr>
              <a:t>hélismur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 </a:t>
            </a:r>
            <a:r>
              <a:rPr lang="fr-FR" dirty="0">
                <a:solidFill>
                  <a:srgbClr val="C00000"/>
                </a:solidFill>
                <a:latin typeface="Marianne" panose="02000000000000000000" pitchFamily="2" charset="0"/>
              </a:rPr>
              <a:t>(+1,9 M€-&gt;insuffisant)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de mesures RH (+0,3 M€), 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Campagne budgétaire 2025 - rappel cadrage</a:t>
            </a:r>
          </a:p>
        </p:txBody>
      </p:sp>
    </p:spTree>
    <p:extLst>
      <p:ext uri="{BB962C8B-B14F-4D97-AF65-F5344CB8AC3E}">
        <p14:creationId xmlns:p14="http://schemas.microsoft.com/office/powerpoint/2010/main" val="61076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9512" y="1182107"/>
            <a:ext cx="882047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Les délégations de crédits en première circulaire budgétaire (C1) : 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Montant </a:t>
            </a:r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provisoire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 égal à la dotation populationnelle 2024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Pourquoi pas directement la délégation basée sur la méthode validée en comité ?</a:t>
            </a:r>
          </a:p>
          <a:p>
            <a:endParaRPr lang="fr-FR" sz="40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	     Négociation </a:t>
            </a:r>
            <a:r>
              <a:rPr lang="fr-FR" dirty="0" err="1">
                <a:solidFill>
                  <a:srgbClr val="002060"/>
                </a:solidFill>
                <a:latin typeface="Marianne" panose="02000000000000000000" pitchFamily="2" charset="0"/>
              </a:rPr>
              <a:t>Hélismur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 en cours (</a:t>
            </a:r>
            <a:r>
              <a:rPr lang="fr-FR" i="1" dirty="0">
                <a:solidFill>
                  <a:srgbClr val="002060"/>
                </a:solidFill>
                <a:latin typeface="Marianne" panose="02000000000000000000" pitchFamily="2" charset="0"/>
              </a:rPr>
              <a:t>cf. infra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)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Souci de garantir une dotation provisoire importante dès la C1 pour ne pas créer de difficultés budgétaires</a:t>
            </a: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	     272 M€/279 M€ (97 %)</a:t>
            </a:r>
            <a:endParaRPr lang="fr-FR" dirty="0"/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		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267744" y="195486"/>
            <a:ext cx="6732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Campagne budgétaire 2025 - rappel : une délégation en deux étapes</a:t>
            </a:r>
          </a:p>
        </p:txBody>
      </p:sp>
      <p:sp>
        <p:nvSpPr>
          <p:cNvPr id="3" name="Flèche droite 2"/>
          <p:cNvSpPr/>
          <p:nvPr/>
        </p:nvSpPr>
        <p:spPr>
          <a:xfrm>
            <a:off x="629948" y="3010205"/>
            <a:ext cx="720080" cy="180000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637442" y="4090325"/>
            <a:ext cx="720080" cy="180000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196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244" y="843558"/>
            <a:ext cx="1491451" cy="539991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FFC000"/>
                </a:solidFill>
                <a:latin typeface="Marianne" panose="02000000000000000000" pitchFamily="2" charset="0"/>
              </a:rPr>
              <a:t>Rappels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359833" y="1657206"/>
            <a:ext cx="8424334" cy="20774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altLang="fr-FR" sz="1800" kern="0" dirty="0">
                <a:solidFill>
                  <a:srgbClr val="002060"/>
                </a:solidFill>
                <a:latin typeface="Marianne" panose="02000000000000000000" pitchFamily="2" charset="0"/>
              </a:rPr>
              <a:t>« Tout membre, titulaire ou suppléant, susceptible d’avoir sur l’un ou plusieurs des points inscrits à l’ordre du jour un lien d’intérêts privé ou public constitutif d’un conflit d’intérêt lui interdisant de prendre part à la délibération, </a:t>
            </a:r>
            <a:r>
              <a:rPr lang="fr-FR" altLang="fr-FR" sz="18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en informe le président dans les meilleurs délais avant la tenue de la séance. </a:t>
            </a:r>
            <a:r>
              <a:rPr lang="fr-FR" altLang="fr-FR" sz="1800" kern="0" dirty="0">
                <a:solidFill>
                  <a:srgbClr val="002060"/>
                </a:solidFill>
                <a:latin typeface="Marianne" panose="02000000000000000000" pitchFamily="2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497191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3568" y="1990438"/>
            <a:ext cx="8730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Montant </a:t>
            </a:r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définitif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 de dotation populationnelle, correspondant à la suite de la montée en charge votée par le comité</a:t>
            </a:r>
          </a:p>
          <a:p>
            <a:endParaRPr lang="fr-FR" dirty="0">
              <a:solidFill>
                <a:srgbClr val="C00000"/>
              </a:solidFill>
              <a:latin typeface="Marianne" panose="02000000000000000000" pitchFamily="2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51520" y="4083918"/>
            <a:ext cx="8658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  <a:latin typeface="Marianne" panose="02000000000000000000" pitchFamily="2" charset="0"/>
              </a:rPr>
              <a:t>Important :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On conserve toujours le dispositif qui garantit </a:t>
            </a:r>
            <a:r>
              <a:rPr lang="fr-FR" i="1" dirty="0">
                <a:solidFill>
                  <a:srgbClr val="002060"/>
                </a:solidFill>
                <a:latin typeface="Marianne" panose="02000000000000000000" pitchFamily="2" charset="0"/>
              </a:rPr>
              <a:t>a minima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la stabilité par rapport à n-1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F6BE1D1-4865-CC4E-B00A-6A4C3A82A9AB}"/>
              </a:ext>
            </a:extLst>
          </p:cNvPr>
          <p:cNvSpPr txBox="1"/>
          <p:nvPr/>
        </p:nvSpPr>
        <p:spPr>
          <a:xfrm>
            <a:off x="767221" y="2634466"/>
            <a:ext cx="46612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/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Délégation de la croissance 2025</a:t>
            </a:r>
            <a:endParaRPr lang="fr-FR" dirty="0">
              <a:solidFill>
                <a:srgbClr val="FF0000"/>
              </a:solidFill>
              <a:latin typeface="Marianne" panose="02000000000000000000" pitchFamily="2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6333E4-D0B7-4D5F-06B7-D11195CA47E3}"/>
              </a:ext>
            </a:extLst>
          </p:cNvPr>
          <p:cNvSpPr txBox="1"/>
          <p:nvPr/>
        </p:nvSpPr>
        <p:spPr>
          <a:xfrm>
            <a:off x="251520" y="1457009"/>
            <a:ext cx="81143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Les délégations de crédits en troisième circulaire budgétaire (C3) : </a:t>
            </a:r>
          </a:p>
        </p:txBody>
      </p:sp>
      <p:sp>
        <p:nvSpPr>
          <p:cNvPr id="11" name="Flèche droite 2">
            <a:extLst>
              <a:ext uri="{FF2B5EF4-FFF2-40B4-BE49-F238E27FC236}">
                <a16:creationId xmlns:a16="http://schemas.microsoft.com/office/drawing/2014/main" id="{3316B4F7-C71B-9245-73C2-F3B210FDE039}"/>
              </a:ext>
            </a:extLst>
          </p:cNvPr>
          <p:cNvSpPr/>
          <p:nvPr/>
        </p:nvSpPr>
        <p:spPr>
          <a:xfrm>
            <a:off x="407181" y="2751889"/>
            <a:ext cx="720080" cy="180000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33A2152-37A1-9C5D-32BA-CF8A3D1EFF04}"/>
              </a:ext>
            </a:extLst>
          </p:cNvPr>
          <p:cNvSpPr txBox="1"/>
          <p:nvPr/>
        </p:nvSpPr>
        <p:spPr>
          <a:xfrm>
            <a:off x="2267744" y="195486"/>
            <a:ext cx="6732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Campagne budgétaire 2025 - rappel : une délégation en deux étapes</a:t>
            </a:r>
          </a:p>
        </p:txBody>
      </p:sp>
    </p:spTree>
    <p:extLst>
      <p:ext uri="{BB962C8B-B14F-4D97-AF65-F5344CB8AC3E}">
        <p14:creationId xmlns:p14="http://schemas.microsoft.com/office/powerpoint/2010/main" val="215538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11410" y="2330771"/>
            <a:ext cx="84969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Historique des coûts :</a:t>
            </a:r>
          </a:p>
          <a:p>
            <a:endParaRPr lang="fr-FR" sz="120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2021 : 7,5M€ </a:t>
            </a:r>
            <a:r>
              <a:rPr lang="fr-FR" i="1" dirty="0">
                <a:solidFill>
                  <a:srgbClr val="002060"/>
                </a:solidFill>
                <a:latin typeface="Marianne" panose="02000000000000000000" pitchFamily="2" charset="0"/>
              </a:rPr>
              <a:t>via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 dot pop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2022 : 7,5M€ </a:t>
            </a:r>
            <a:r>
              <a:rPr lang="fr-FR" i="1" dirty="0">
                <a:solidFill>
                  <a:srgbClr val="002060"/>
                </a:solidFill>
                <a:latin typeface="Marianne" panose="02000000000000000000" pitchFamily="2" charset="0"/>
              </a:rPr>
              <a:t>via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 dot pop + 0,7 M€ d’enveloppe dédiée DGOS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2023 : 7,5M€ </a:t>
            </a:r>
            <a:r>
              <a:rPr lang="fr-FR" i="1" dirty="0">
                <a:solidFill>
                  <a:srgbClr val="002060"/>
                </a:solidFill>
                <a:latin typeface="Marianne" panose="02000000000000000000" pitchFamily="2" charset="0"/>
              </a:rPr>
              <a:t>via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 dot pop + 3 M€ d’enveloppe exceptionnelle DGOS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i="1" dirty="0">
                <a:solidFill>
                  <a:srgbClr val="002060"/>
                </a:solidFill>
                <a:latin typeface="Marianne" panose="02000000000000000000" pitchFamily="2" charset="0"/>
              </a:rPr>
              <a:t>2024 : 7,5M€ + 2M€ (MN) + 1,8 M€ via dot pop + 2 M€ marge ARS (AC </a:t>
            </a:r>
            <a:r>
              <a:rPr lang="fr-FR" i="1" dirty="0" err="1">
                <a:solidFill>
                  <a:srgbClr val="002060"/>
                </a:solidFill>
                <a:latin typeface="Marianne" panose="02000000000000000000" pitchFamily="2" charset="0"/>
              </a:rPr>
              <a:t>np</a:t>
            </a:r>
            <a:r>
              <a:rPr lang="fr-FR" i="1" dirty="0">
                <a:solidFill>
                  <a:srgbClr val="002060"/>
                </a:solidFill>
                <a:latin typeface="Marianne" panose="02000000000000000000" pitchFamily="2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i="1" dirty="0">
                <a:solidFill>
                  <a:srgbClr val="002060"/>
                </a:solidFill>
                <a:latin typeface="Marianne" panose="02000000000000000000" pitchFamily="2" charset="0"/>
              </a:rPr>
              <a:t>2025 : 9,5M€ + 2M€ (MN) + 1,8 M€ via dot pop + ? M€ marge ARS (AC </a:t>
            </a:r>
            <a:r>
              <a:rPr lang="fr-FR" i="1" dirty="0" err="1">
                <a:solidFill>
                  <a:srgbClr val="002060"/>
                </a:solidFill>
                <a:latin typeface="Marianne" panose="02000000000000000000" pitchFamily="2" charset="0"/>
              </a:rPr>
              <a:t>np</a:t>
            </a:r>
            <a:r>
              <a:rPr lang="fr-FR" i="1" dirty="0">
                <a:solidFill>
                  <a:srgbClr val="002060"/>
                </a:solidFill>
                <a:latin typeface="Marianne" panose="02000000000000000000" pitchFamily="2" charset="0"/>
              </a:rPr>
              <a:t>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267744" y="195486"/>
            <a:ext cx="604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FOCUS </a:t>
            </a:r>
            <a:r>
              <a:rPr lang="fr-FR" dirty="0" err="1"/>
              <a:t>Hélismur</a:t>
            </a:r>
            <a:endParaRPr lang="fr-FR" dirty="0"/>
          </a:p>
          <a:p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191820" y="757900"/>
            <a:ext cx="89521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La dotation populationnelle est destinée au financement des SAU et des SMUR (</a:t>
            </a:r>
            <a:r>
              <a:rPr lang="fr-FR" u="sng" dirty="0">
                <a:solidFill>
                  <a:srgbClr val="002060"/>
                </a:solidFill>
                <a:latin typeface="Marianne" panose="02000000000000000000" pitchFamily="2" charset="0"/>
              </a:rPr>
              <a:t>y compris héliportés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)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En PACA le marché est porté par 1 établissement (AP-HM) qui négocie avec l’opérateur et voit sa dotation augmentée du coût du marché.</a:t>
            </a:r>
          </a:p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CF481F5-254D-EBE4-DD03-0B561499A793}"/>
              </a:ext>
            </a:extLst>
          </p:cNvPr>
          <p:cNvSpPr txBox="1"/>
          <p:nvPr/>
        </p:nvSpPr>
        <p:spPr>
          <a:xfrm>
            <a:off x="395536" y="4385600"/>
            <a:ext cx="7920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solidFill>
                  <a:srgbClr val="FFC000"/>
                </a:solidFill>
                <a:latin typeface="Marianne" panose="02000000000000000000" pitchFamily="2" charset="0"/>
              </a:rPr>
              <a:t>Hypothèse de construction : un coût 2024 et 2025 de 13,5M€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29245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E0432087-8263-CA5A-D6D6-73C9E327B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8A9EA68-F9B8-3DA0-C1B2-BCD51A2FED80}"/>
              </a:ext>
            </a:extLst>
          </p:cNvPr>
          <p:cNvSpPr txBox="1"/>
          <p:nvPr/>
        </p:nvSpPr>
        <p:spPr>
          <a:xfrm>
            <a:off x="161764" y="725090"/>
            <a:ext cx="882047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Montant moyen en augmentation (sur total hors </a:t>
            </a:r>
            <a:r>
              <a:rPr lang="fr-FR" dirty="0" err="1">
                <a:solidFill>
                  <a:srgbClr val="002060"/>
                </a:solidFill>
                <a:latin typeface="Marianne" panose="02000000000000000000" pitchFamily="2" charset="0"/>
              </a:rPr>
              <a:t>Hélismur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)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90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2024  	Public : 6,7 M€</a:t>
            </a:r>
          </a:p>
          <a:p>
            <a:pPr lvl="2"/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	Privé non </a:t>
            </a:r>
            <a:r>
              <a:rPr lang="fr-FR" dirty="0" err="1">
                <a:solidFill>
                  <a:srgbClr val="002060"/>
                </a:solidFill>
                <a:latin typeface="Marianne" panose="02000000000000000000" pitchFamily="2" charset="0"/>
              </a:rPr>
              <a:t>luc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. : 3,6 M€</a:t>
            </a:r>
          </a:p>
          <a:p>
            <a:pPr lvl="1"/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		Privé </a:t>
            </a:r>
            <a:r>
              <a:rPr lang="fr-FR" dirty="0" err="1">
                <a:solidFill>
                  <a:srgbClr val="002060"/>
                </a:solidFill>
                <a:latin typeface="Marianne" panose="02000000000000000000" pitchFamily="2" charset="0"/>
              </a:rPr>
              <a:t>luc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. : 1,1 M€</a:t>
            </a:r>
          </a:p>
          <a:p>
            <a:pPr lvl="1"/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2025 	Public : 6,8 M€</a:t>
            </a:r>
          </a:p>
          <a:p>
            <a:pPr lvl="2"/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	Privé non </a:t>
            </a:r>
            <a:r>
              <a:rPr lang="fr-FR" dirty="0" err="1">
                <a:solidFill>
                  <a:srgbClr val="002060"/>
                </a:solidFill>
                <a:latin typeface="Marianne" panose="02000000000000000000" pitchFamily="2" charset="0"/>
              </a:rPr>
              <a:t>luc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. : 3,9 M€</a:t>
            </a:r>
          </a:p>
          <a:p>
            <a:pPr lvl="1"/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		Privé </a:t>
            </a:r>
            <a:r>
              <a:rPr lang="fr-FR" dirty="0" err="1">
                <a:solidFill>
                  <a:srgbClr val="002060"/>
                </a:solidFill>
                <a:latin typeface="Marianne" panose="02000000000000000000" pitchFamily="2" charset="0"/>
              </a:rPr>
              <a:t>luc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. : 1,2 M€</a:t>
            </a:r>
          </a:p>
          <a:p>
            <a:endParaRPr lang="fr-FR" dirty="0">
              <a:solidFill>
                <a:schemeClr val="bg2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Nombre d’ES « rachetés » par statut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90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2024 : 7 es publics, 2 es privés lucratifs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2025 : 10 es publics, 2 es privés non lucratifs, 2 es privés lucratifs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6A0B305-F623-7E5B-753E-2539A1B771E4}"/>
              </a:ext>
            </a:extLst>
          </p:cNvPr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Comparaison 2024 - 2025</a:t>
            </a: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2704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BD751F85-5E5A-6BC8-EC4A-F2252841C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6B509547-5A25-BC59-CB19-CDC527899E9F}"/>
              </a:ext>
            </a:extLst>
          </p:cNvPr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Stabilité de la structure par statut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98CF9BF-3FF5-981B-9D3B-2695C7E754CF}"/>
              </a:ext>
            </a:extLst>
          </p:cNvPr>
          <p:cNvSpPr txBox="1"/>
          <p:nvPr/>
        </p:nvSpPr>
        <p:spPr>
          <a:xfrm>
            <a:off x="361028" y="1275606"/>
            <a:ext cx="8531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Une structure par statut respectée par la nouvelle méthode de répartition et sa montée en charge :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CD5771D8-C6D4-70EE-06CA-CE70B1549C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622" y="2354987"/>
            <a:ext cx="8182755" cy="1733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2709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B5B50155-A440-64F3-5DC1-4B1DD165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4AC9B42-6554-A2E8-E72B-E1108E075919}"/>
              </a:ext>
            </a:extLst>
          </p:cNvPr>
          <p:cNvSpPr txBox="1"/>
          <p:nvPr/>
        </p:nvSpPr>
        <p:spPr>
          <a:xfrm>
            <a:off x="251520" y="1131590"/>
            <a:ext cx="8638813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Plusieurs effets se combinent :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Effet augmentation de la dotation populationnelle régionale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Effet de l’actualisation des données d’activité relative sur la zone</a:t>
            </a:r>
          </a:p>
          <a:p>
            <a:pPr indent="268288"/>
            <a:r>
              <a:rPr lang="fr-FR" sz="1600" dirty="0">
                <a:solidFill>
                  <a:srgbClr val="002060"/>
                </a:solidFill>
                <a:latin typeface="Marianne" panose="02000000000000000000" pitchFamily="2" charset="0"/>
              </a:rPr>
              <a:t>(activité n-1)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Effet de la montée en charge de la méthode</a:t>
            </a:r>
          </a:p>
          <a:p>
            <a:pPr indent="268288"/>
            <a:r>
              <a:rPr lang="fr-FR" sz="1600" dirty="0">
                <a:solidFill>
                  <a:srgbClr val="002060"/>
                </a:solidFill>
                <a:latin typeface="Marianne" panose="02000000000000000000" pitchFamily="2" charset="0"/>
              </a:rPr>
              <a:t>(30% historique / 70% GT en 2025 </a:t>
            </a:r>
            <a:r>
              <a:rPr lang="fr-FR" sz="1600" i="1" dirty="0">
                <a:solidFill>
                  <a:srgbClr val="002060"/>
                </a:solidFill>
                <a:latin typeface="Marianne" panose="02000000000000000000" pitchFamily="2" charset="0"/>
              </a:rPr>
              <a:t>vs</a:t>
            </a:r>
            <a:r>
              <a:rPr lang="fr-FR" sz="1600" dirty="0">
                <a:solidFill>
                  <a:srgbClr val="002060"/>
                </a:solidFill>
                <a:latin typeface="Marianne" panose="02000000000000000000" pitchFamily="2" charset="0"/>
              </a:rPr>
              <a:t> 60% / 40% en 2024)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Effet du dispositif qui garantit </a:t>
            </a:r>
            <a:r>
              <a:rPr lang="fr-FR" i="1" dirty="0">
                <a:solidFill>
                  <a:srgbClr val="002060"/>
                </a:solidFill>
                <a:latin typeface="Marianne" panose="02000000000000000000" pitchFamily="2" charset="0"/>
              </a:rPr>
              <a:t>a minima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la stabilité par rapport à n-1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D371BAA-6F4E-6820-D042-A74A1DBC3AEB}"/>
              </a:ext>
            </a:extLst>
          </p:cNvPr>
          <p:cNvSpPr txBox="1"/>
          <p:nvPr/>
        </p:nvSpPr>
        <p:spPr>
          <a:xfrm>
            <a:off x="2051720" y="195486"/>
            <a:ext cx="6678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Ressorts de l’évolution par rapport à 2024 au niveau des établissements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E71E7EC-5668-7742-D4A2-85DCB34101B7}"/>
              </a:ext>
            </a:extLst>
          </p:cNvPr>
          <p:cNvSpPr txBox="1"/>
          <p:nvPr/>
        </p:nvSpPr>
        <p:spPr>
          <a:xfrm>
            <a:off x="243114" y="4421044"/>
            <a:ext cx="863881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-&gt; Communication d’éléments d’explication sur les évolutions aux établissements par mail en parallèle des notifications (janvier)</a:t>
            </a:r>
          </a:p>
        </p:txBody>
      </p:sp>
    </p:spTree>
    <p:extLst>
      <p:ext uri="{BB962C8B-B14F-4D97-AF65-F5344CB8AC3E}">
        <p14:creationId xmlns:p14="http://schemas.microsoft.com/office/powerpoint/2010/main" val="41592822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25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15616" y="2214455"/>
            <a:ext cx="2448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378"/>
            <a:r>
              <a:rPr lang="fr-FR" sz="36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Echanges</a:t>
            </a:r>
          </a:p>
        </p:txBody>
      </p:sp>
    </p:spTree>
    <p:extLst>
      <p:ext uri="{BB962C8B-B14F-4D97-AF65-F5344CB8AC3E}">
        <p14:creationId xmlns:p14="http://schemas.microsoft.com/office/powerpoint/2010/main" val="41787687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23BA1-3DE8-2FB9-96FF-F5E8C0954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4A945B9-8175-C350-CE3A-896748DFA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3122C9-A0B9-462F-8757-0847AD287B63}" type="slidenum">
              <a:rPr kumimoji="0" lang="fr-FR" sz="75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fr-FR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5065FA-179E-DA57-03AD-74AB5BA0843D}"/>
              </a:ext>
            </a:extLst>
          </p:cNvPr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2DD2F5-90D3-7E0A-D21B-2406B64A648E}"/>
              </a:ext>
            </a:extLst>
          </p:cNvPr>
          <p:cNvSpPr/>
          <p:nvPr/>
        </p:nvSpPr>
        <p:spPr>
          <a:xfrm>
            <a:off x="1119432" y="2214455"/>
            <a:ext cx="7845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Election de la nouvelle présidence</a:t>
            </a:r>
          </a:p>
        </p:txBody>
      </p:sp>
    </p:spTree>
    <p:extLst>
      <p:ext uri="{BB962C8B-B14F-4D97-AF65-F5344CB8AC3E}">
        <p14:creationId xmlns:p14="http://schemas.microsoft.com/office/powerpoint/2010/main" val="5014784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9DFC2-7AB9-D8FF-F7BC-69165D3CD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3466EF-D945-3135-8C10-08331E9B1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3122C9-A0B9-462F-8757-0847AD287B63}" type="slidenum">
              <a:rPr kumimoji="0" lang="fr-FR" sz="75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fr-FR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B9FF1BA-56E0-8CAB-E5E4-35B3C6FD2B9F}"/>
              </a:ext>
            </a:extLst>
          </p:cNvPr>
          <p:cNvSpPr txBox="1"/>
          <p:nvPr/>
        </p:nvSpPr>
        <p:spPr>
          <a:xfrm>
            <a:off x="2195736" y="123478"/>
            <a:ext cx="6098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>
                <a:solidFill>
                  <a:srgbClr val="FFC000"/>
                </a:solidFill>
                <a:latin typeface="Marianne" panose="02000000000000000000" pitchFamily="2" charset="0"/>
              </a:rPr>
              <a:t>Election de la nouvelle présidence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78F099-91C4-4998-3499-FBE9AD515C9C}"/>
              </a:ext>
            </a:extLst>
          </p:cNvPr>
          <p:cNvSpPr/>
          <p:nvPr/>
        </p:nvSpPr>
        <p:spPr>
          <a:xfrm>
            <a:off x="379660" y="1203598"/>
            <a:ext cx="8280920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Une candidature réceptionnée :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Docteur Stéphane Luigi (PCME, CH Martigues)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Rappel du règlement intérieur :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« Si un seul membre se porte candidat, il est élu par acclamation »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2195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323528" y="771550"/>
            <a:ext cx="8208912" cy="3780978"/>
          </a:xfrm>
          <a:solidFill>
            <a:schemeClr val="bg1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algn="just">
              <a:spcAft>
                <a:spcPts val="1000"/>
              </a:spcAft>
              <a:defRPr/>
            </a:pPr>
            <a:r>
              <a:rPr lang="fr-FR" altLang="fr-FR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Article 12.2. La déclaration publique d’intérêts (DPI) pour les membres du CCAR :</a:t>
            </a:r>
            <a:endParaRPr lang="fr-FR" altLang="fr-FR" kern="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Les membres désignés ou nommés sont soumis à l’obligation d’établir une déclaration d’intérêts conformément à l’article L. 1451-1 du code de la santé publique .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Afin que chacun puisse s’assurer de l’absence de risques de conflits d’intérêts ou, a contrario, vérifier l’existence possible ou avérée d’un conflit d’intérêts, les membres du CCAR (titulaires et suppléants) doivent établir une télédéclaration des liens d’intérêts sur le site unique mentionné à l’article R.1451-3 du code de la santé publique et s’engagent à actualiser leur DPI dès qu’une modification intervient concernant les liens d’intérêt ou que de nouveaux liens sont noués :</a:t>
            </a:r>
          </a:p>
          <a:p>
            <a:pPr algn="just">
              <a:defRPr/>
            </a:pP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	https://dpi.sante.gouv.fr/dpi-public-webapp/app/home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La déclaration est rendue publique sur le site Internet de l’agence, pendant une durée de 5 ans qui suit le mandat, sauf pour les mentions des liens de parenté prévue et les montants des sommes perçues ou des participations financières qui ne sont pas rendus publics. 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En cas de manquement à ces dispositions par les membres du CCAR, le Directeur général de l’ARS peut mettre fin à leurs fonctions.</a:t>
            </a:r>
          </a:p>
          <a:p>
            <a:pPr marL="0" algn="just">
              <a:defRPr/>
            </a:pPr>
            <a:endParaRPr lang="fr-FR" altLang="fr-FR" dirty="0">
              <a:solidFill>
                <a:srgbClr val="002060"/>
              </a:solidFill>
            </a:endParaRPr>
          </a:p>
          <a:p>
            <a:pPr marL="0" algn="just">
              <a:defRPr/>
            </a:pPr>
            <a:endParaRPr lang="fr-FR" altLang="fr-FR" dirty="0">
              <a:solidFill>
                <a:srgbClr val="002060"/>
              </a:solidFill>
            </a:endParaRPr>
          </a:p>
          <a:p>
            <a:pPr algn="just">
              <a:defRPr/>
            </a:pPr>
            <a:endParaRPr lang="fr-FR" altLang="fr-FR" dirty="0">
              <a:solidFill>
                <a:srgbClr val="002060"/>
              </a:solidFill>
            </a:endParaRPr>
          </a:p>
          <a:p>
            <a:pPr marL="0" algn="just">
              <a:defRPr/>
            </a:pPr>
            <a:endParaRPr lang="fr-FR" alt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111456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323528" y="771550"/>
            <a:ext cx="8208912" cy="3780978"/>
          </a:xfrm>
          <a:solidFill>
            <a:schemeClr val="bg1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algn="just">
              <a:spcAft>
                <a:spcPts val="1000"/>
              </a:spcAft>
              <a:defRPr/>
            </a:pPr>
            <a:r>
              <a:rPr lang="fr-FR" altLang="fr-FR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Article R.162-29-1 du code de la sécurité sociale : les missions du CCAR :</a:t>
            </a:r>
          </a:p>
          <a:p>
            <a:pPr marL="0" algn="just">
              <a:spcAft>
                <a:spcPts val="1000"/>
              </a:spcAft>
              <a:defRPr/>
            </a:pPr>
            <a: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Pour les activités de médecine d'urgence autorisées selon les modalités prévues à l'article R. 6123-1 du code de la santé publique , la section mentionnée à l'article R. 162-29 du présent code est consultée par le directeur général de l'agence régionale de santé sur :</a:t>
            </a:r>
            <a:b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</a:br>
            <a:b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</a:br>
            <a: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1° </a:t>
            </a:r>
            <a:r>
              <a:rPr lang="fr-FR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Les critères de répartition de la dotation populationnelle régionale entre les établissements de santé</a:t>
            </a:r>
            <a: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 pour les structures de médecine d'urgence autorisées selon les modalités prévues à l'article R. 6123-1 du code de la santé publique ;</a:t>
            </a:r>
            <a:b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</a:br>
            <a:b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</a:br>
            <a: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2° </a:t>
            </a:r>
            <a:r>
              <a:rPr lang="fr-FR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Les objectifs de transformation de l'offre de soins et des parcours, concernant l'organisation territoriale des structures de médecine d'urgence et le recours à ces structures</a:t>
            </a:r>
            <a: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, ayant vocation à être intégrés dans le contrat pluriannuel d'objectifs et de moyens prévu à l'article L. 1433-2 du même code conclu entre le directeur général de l'agence régionale de santé et les ministres chargés de la santé et de la sécurité sociale.</a:t>
            </a:r>
            <a:endParaRPr lang="fr-FR" altLang="fr-FR" dirty="0">
              <a:solidFill>
                <a:srgbClr val="002060"/>
              </a:solidFill>
            </a:endParaRPr>
          </a:p>
          <a:p>
            <a:pPr marL="0" algn="just">
              <a:defRPr/>
            </a:pPr>
            <a:endParaRPr lang="fr-FR" altLang="fr-FR" dirty="0">
              <a:solidFill>
                <a:srgbClr val="002060"/>
              </a:solidFill>
            </a:endParaRPr>
          </a:p>
          <a:p>
            <a:pPr algn="just">
              <a:defRPr/>
            </a:pPr>
            <a:endParaRPr lang="fr-FR" altLang="fr-FR" dirty="0">
              <a:solidFill>
                <a:srgbClr val="002060"/>
              </a:solidFill>
            </a:endParaRPr>
          </a:p>
          <a:p>
            <a:pPr marL="0" algn="just">
              <a:defRPr/>
            </a:pPr>
            <a:endParaRPr lang="fr-FR" alt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270841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215677" y="1059582"/>
            <a:ext cx="8533036" cy="1788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sz="2000" kern="0" dirty="0">
                <a:solidFill>
                  <a:srgbClr val="002060"/>
                </a:solidFill>
                <a:latin typeface="Marianne" panose="02000000000000000000" pitchFamily="2" charset="0"/>
              </a:rPr>
              <a:t>En parallèle des actualisations faites par les services de l’agence, les changements de fonction des membres qui sont connus des fédérations doivent être signalés par ces dernières autant que possible.</a:t>
            </a:r>
          </a:p>
        </p:txBody>
      </p:sp>
      <p:sp>
        <p:nvSpPr>
          <p:cNvPr id="7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5856" y="195486"/>
            <a:ext cx="2592288" cy="539991"/>
          </a:xfrm>
        </p:spPr>
        <p:txBody>
          <a:bodyPr>
            <a:noAutofit/>
          </a:bodyPr>
          <a:lstStyle/>
          <a:p>
            <a:r>
              <a:rPr lang="fr-FR" sz="2800" dirty="0">
                <a:solidFill>
                  <a:srgbClr val="FFC000"/>
                </a:solidFill>
                <a:latin typeface="Marianne" panose="02000000000000000000" pitchFamily="2" charset="0"/>
              </a:rPr>
              <a:t>Pense bête </a:t>
            </a:r>
          </a:p>
        </p:txBody>
      </p:sp>
    </p:spTree>
    <p:extLst>
      <p:ext uri="{BB962C8B-B14F-4D97-AF65-F5344CB8AC3E}">
        <p14:creationId xmlns:p14="http://schemas.microsoft.com/office/powerpoint/2010/main" val="1982567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38355-E711-8994-E80D-EEF401335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31FE10D-0B72-2952-862C-A89B56380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5CB73EC-C1A2-772D-BC5B-1A7D8BF827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15677" y="1059582"/>
            <a:ext cx="8712646" cy="2070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altLang="fr-FR" sz="2000" kern="0" dirty="0">
                <a:solidFill>
                  <a:srgbClr val="002060"/>
                </a:solidFill>
                <a:latin typeface="Marianne" panose="02000000000000000000" pitchFamily="2" charset="0"/>
              </a:rPr>
              <a:t>1. </a:t>
            </a:r>
            <a:r>
              <a:rPr lang="fr-FR" sz="2000" kern="0" dirty="0">
                <a:solidFill>
                  <a:srgbClr val="002060"/>
                </a:solidFill>
                <a:latin typeface="Marianne" panose="02000000000000000000" pitchFamily="2" charset="0"/>
              </a:rPr>
              <a:t>Validation du relevé de décisions du CCAR du 25 juin 2025</a:t>
            </a:r>
            <a:endParaRPr lang="fr-FR" altLang="fr-FR" sz="2000" kern="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>
              <a:spcAft>
                <a:spcPts val="0"/>
              </a:spcAft>
            </a:pPr>
            <a:r>
              <a:rPr lang="fr-FR" sz="2000" kern="0" dirty="0">
                <a:solidFill>
                  <a:srgbClr val="002060"/>
                </a:solidFill>
                <a:latin typeface="Marianne" panose="02000000000000000000" pitchFamily="2" charset="0"/>
              </a:rPr>
              <a:t>2. Présentation du dispositif de régulation préalable à l’accès aux urgences dans les Alpes de Haute Provence </a:t>
            </a:r>
          </a:p>
          <a:p>
            <a:pPr defTabSz="914378">
              <a:lnSpc>
                <a:spcPct val="150000"/>
              </a:lnSpc>
            </a:pPr>
            <a:r>
              <a:rPr lang="fr-FR" sz="2000" kern="0" dirty="0">
                <a:solidFill>
                  <a:srgbClr val="002060"/>
                </a:solidFill>
                <a:latin typeface="Marianne" panose="02000000000000000000" pitchFamily="2" charset="0"/>
              </a:rPr>
              <a:t>3. Mandat « dotation populationnelle » - fin de c</a:t>
            </a:r>
            <a:r>
              <a:rPr lang="fr-FR" sz="1800" kern="0" dirty="0">
                <a:solidFill>
                  <a:srgbClr val="002060"/>
                </a:solidFill>
                <a:latin typeface="Marianne" panose="02000000000000000000" pitchFamily="2" charset="0"/>
              </a:rPr>
              <a:t>ampagne 2025</a:t>
            </a:r>
            <a:endParaRPr lang="fr-FR" sz="2000" kern="0" dirty="0">
              <a:solidFill>
                <a:srgbClr val="FF0000"/>
              </a:solidFill>
              <a:highlight>
                <a:srgbClr val="FFFF00"/>
              </a:highlight>
              <a:latin typeface="Marianne" panose="02000000000000000000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fr-FR" sz="2000" kern="0" dirty="0">
                <a:solidFill>
                  <a:srgbClr val="002060"/>
                </a:solidFill>
                <a:latin typeface="Marianne" panose="02000000000000000000" pitchFamily="2" charset="0"/>
              </a:rPr>
              <a:t>4. Election de la nouvelle présidence du CCAR </a:t>
            </a:r>
          </a:p>
        </p:txBody>
      </p:sp>
      <p:sp>
        <p:nvSpPr>
          <p:cNvPr id="7" name="Titre 4">
            <a:extLst>
              <a:ext uri="{FF2B5EF4-FFF2-40B4-BE49-F238E27FC236}">
                <a16:creationId xmlns:a16="http://schemas.microsoft.com/office/drawing/2014/main" id="{0FF62927-4B81-FD72-446D-A9D2DA60B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5856" y="195486"/>
            <a:ext cx="2592288" cy="539991"/>
          </a:xfrm>
        </p:spPr>
        <p:txBody>
          <a:bodyPr>
            <a:noAutofit/>
          </a:bodyPr>
          <a:lstStyle/>
          <a:p>
            <a:r>
              <a:rPr lang="fr-FR" sz="2800" dirty="0">
                <a:solidFill>
                  <a:srgbClr val="FFC000"/>
                </a:solidFill>
                <a:latin typeface="Marianne" panose="02000000000000000000" pitchFamily="2" charset="0"/>
              </a:rPr>
              <a:t>Ordre du jour</a:t>
            </a:r>
          </a:p>
        </p:txBody>
      </p:sp>
    </p:spTree>
    <p:extLst>
      <p:ext uri="{BB962C8B-B14F-4D97-AF65-F5344CB8AC3E}">
        <p14:creationId xmlns:p14="http://schemas.microsoft.com/office/powerpoint/2010/main" val="404682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87624" y="1937456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/>
            <a:r>
              <a:rPr lang="fr-FR" sz="36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Validation du relevé de décisions du CCAR du 25 juin 2025</a:t>
            </a:r>
            <a:endParaRPr lang="fr-FR" sz="3600" b="1" dirty="0">
              <a:solidFill>
                <a:srgbClr val="002060"/>
              </a:solidFill>
              <a:latin typeface="Marianne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542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323528" y="1851670"/>
            <a:ext cx="25202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sz="20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Vote à main levée</a:t>
            </a:r>
          </a:p>
        </p:txBody>
      </p:sp>
      <p:sp>
        <p:nvSpPr>
          <p:cNvPr id="7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752" y="195486"/>
            <a:ext cx="6552728" cy="539991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FFC000"/>
                </a:solidFill>
                <a:latin typeface="Marianne" panose="02000000000000000000" pitchFamily="2" charset="0"/>
              </a:rPr>
              <a:t>Relevé de décision session précédente</a:t>
            </a:r>
          </a:p>
        </p:txBody>
      </p:sp>
    </p:spTree>
    <p:extLst>
      <p:ext uri="{BB962C8B-B14F-4D97-AF65-F5344CB8AC3E}">
        <p14:creationId xmlns:p14="http://schemas.microsoft.com/office/powerpoint/2010/main" val="1827471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87624" y="2139702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/>
            <a:r>
              <a:rPr lang="fr-FR" sz="36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Mandat offre de soins</a:t>
            </a:r>
          </a:p>
        </p:txBody>
      </p:sp>
    </p:spTree>
    <p:extLst>
      <p:ext uri="{BB962C8B-B14F-4D97-AF65-F5344CB8AC3E}">
        <p14:creationId xmlns:p14="http://schemas.microsoft.com/office/powerpoint/2010/main" val="2084848697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_ARS_OCCITANIE 16-9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5" id="{CCAA3B1F-37AD-D142-9B00-F2952BC71F32}" vid="{8780E14E-37A2-0148-9F40-6587BA01BE6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4209</TotalTime>
  <Words>1669</Words>
  <Application>Microsoft Office PowerPoint</Application>
  <PresentationFormat>Affichage à l'écran (16:9)</PresentationFormat>
  <Paragraphs>189</Paragraphs>
  <Slides>27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3" baseType="lpstr">
      <vt:lpstr>Arial</vt:lpstr>
      <vt:lpstr>Courier New</vt:lpstr>
      <vt:lpstr>Marianne</vt:lpstr>
      <vt:lpstr>Roboto Condensed</vt:lpstr>
      <vt:lpstr>Wingdings</vt:lpstr>
      <vt:lpstr>TEMPLATE_ARS_OCCITANIE 16-9</vt:lpstr>
      <vt:lpstr>Présentation PowerPoint</vt:lpstr>
      <vt:lpstr>Rappels</vt:lpstr>
      <vt:lpstr>Présentation PowerPoint</vt:lpstr>
      <vt:lpstr>Présentation PowerPoint</vt:lpstr>
      <vt:lpstr>Pense bête </vt:lpstr>
      <vt:lpstr>Ordre du jour</vt:lpstr>
      <vt:lpstr>Présentation PowerPoint</vt:lpstr>
      <vt:lpstr>Relevé de décision session précédente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>Client</Manager>
  <Company>Ministère des affaires sociales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JARDIN, Mathieu (ARS-PACA/DOS/DPFES)</dc:creator>
  <cp:lastModifiedBy>JARDIN, Mathieu (ARS-PACA/DOS/DPFES)</cp:lastModifiedBy>
  <cp:revision>192</cp:revision>
  <cp:lastPrinted>2022-06-02T15:02:40Z</cp:lastPrinted>
  <dcterms:created xsi:type="dcterms:W3CDTF">2022-05-30T14:50:29Z</dcterms:created>
  <dcterms:modified xsi:type="dcterms:W3CDTF">2025-12-04T08:21:06Z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2025-12-01T08:38:31Z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ef441b97-a13c-4d51-abec-4e3adf0b5759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