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4"/>
  </p:sldMasterIdLst>
  <p:notesMasterIdLst>
    <p:notesMasterId r:id="rId46"/>
  </p:notesMasterIdLst>
  <p:sldIdLst>
    <p:sldId id="364" r:id="rId5"/>
    <p:sldId id="365" r:id="rId6"/>
    <p:sldId id="366" r:id="rId7"/>
    <p:sldId id="369" r:id="rId8"/>
    <p:sldId id="476" r:id="rId9"/>
    <p:sldId id="372" r:id="rId10"/>
    <p:sldId id="409" r:id="rId11"/>
    <p:sldId id="383" r:id="rId12"/>
    <p:sldId id="715" r:id="rId13"/>
    <p:sldId id="717" r:id="rId14"/>
    <p:sldId id="475" r:id="rId15"/>
    <p:sldId id="470" r:id="rId16"/>
    <p:sldId id="473" r:id="rId17"/>
    <p:sldId id="464" r:id="rId18"/>
    <p:sldId id="406" r:id="rId19"/>
    <p:sldId id="477" r:id="rId20"/>
    <p:sldId id="479" r:id="rId21"/>
    <p:sldId id="720" r:id="rId22"/>
    <p:sldId id="482" r:id="rId23"/>
    <p:sldId id="719" r:id="rId24"/>
    <p:sldId id="2992" r:id="rId25"/>
    <p:sldId id="2982" r:id="rId26"/>
    <p:sldId id="275" r:id="rId27"/>
    <p:sldId id="420" r:id="rId28"/>
    <p:sldId id="436" r:id="rId29"/>
    <p:sldId id="424" r:id="rId30"/>
    <p:sldId id="2989" r:id="rId31"/>
    <p:sldId id="421" r:id="rId32"/>
    <p:sldId id="2988" r:id="rId33"/>
    <p:sldId id="2991" r:id="rId34"/>
    <p:sldId id="2990" r:id="rId35"/>
    <p:sldId id="721" r:id="rId36"/>
    <p:sldId id="474" r:id="rId37"/>
    <p:sldId id="714" r:id="rId38"/>
    <p:sldId id="425" r:id="rId39"/>
    <p:sldId id="426" r:id="rId40"/>
    <p:sldId id="427" r:id="rId41"/>
    <p:sldId id="428" r:id="rId42"/>
    <p:sldId id="430" r:id="rId43"/>
    <p:sldId id="431" r:id="rId44"/>
    <p:sldId id="432" r:id="rId45"/>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howGuides="1">
      <p:cViewPr varScale="1">
        <p:scale>
          <a:sx n="86" d="100"/>
          <a:sy n="86" d="100"/>
        </p:scale>
        <p:origin x="798" y="78"/>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3688"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80577427821521E-2"/>
          <c:y val="1.3636135395555403E-2"/>
          <c:w val="0.89408311461067369"/>
          <c:h val="0.85487466520229949"/>
        </c:manualLayout>
      </c:layout>
      <c:barChart>
        <c:barDir val="col"/>
        <c:grouping val="clustered"/>
        <c:varyColors val="0"/>
        <c:ser>
          <c:idx val="0"/>
          <c:order val="0"/>
          <c:tx>
            <c:strRef>
              <c:f>Feuil1!$A$5</c:f>
              <c:strCache>
                <c:ptCount val="1"/>
                <c:pt idx="0">
                  <c:v>Part de votants</c:v>
                </c:pt>
              </c:strCache>
            </c:strRef>
          </c:tx>
          <c:spPr>
            <a:solidFill>
              <a:schemeClr val="accent1"/>
            </a:solidFill>
            <a:ln>
              <a:noFill/>
            </a:ln>
            <a:effectLst/>
          </c:spPr>
          <c:invertIfNegative val="0"/>
          <c:cat>
            <c:numRef>
              <c:f>Feuil1!$B$4:$L$4</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Feuil1!$B$5:$L$5</c:f>
              <c:numCache>
                <c:formatCode>0%</c:formatCode>
                <c:ptCount val="11"/>
                <c:pt idx="0" formatCode="0.00%">
                  <c:v>0.125</c:v>
                </c:pt>
                <c:pt idx="1">
                  <c:v>0.25</c:v>
                </c:pt>
                <c:pt idx="2">
                  <c:v>0.5</c:v>
                </c:pt>
                <c:pt idx="6" formatCode="0.00%">
                  <c:v>0.125</c:v>
                </c:pt>
              </c:numCache>
            </c:numRef>
          </c:val>
          <c:extLst>
            <c:ext xmlns:c16="http://schemas.microsoft.com/office/drawing/2014/chart" uri="{C3380CC4-5D6E-409C-BE32-E72D297353CC}">
              <c16:uniqueId val="{00000000-BC57-4A37-A6A1-BD49E450BD2A}"/>
            </c:ext>
          </c:extLst>
        </c:ser>
        <c:dLbls>
          <c:showLegendKey val="0"/>
          <c:showVal val="0"/>
          <c:showCatName val="0"/>
          <c:showSerName val="0"/>
          <c:showPercent val="0"/>
          <c:showBubbleSize val="0"/>
        </c:dLbls>
        <c:gapWidth val="219"/>
        <c:overlap val="-27"/>
        <c:axId val="812434480"/>
        <c:axId val="812424880"/>
      </c:barChart>
      <c:catAx>
        <c:axId val="81243448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Pondération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2424880"/>
        <c:crosses val="autoZero"/>
        <c:auto val="1"/>
        <c:lblAlgn val="ctr"/>
        <c:lblOffset val="100"/>
        <c:noMultiLvlLbl val="0"/>
      </c:catAx>
      <c:valAx>
        <c:axId val="8124248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Part</a:t>
                </a:r>
                <a:r>
                  <a:rPr lang="fr-FR" baseline="0"/>
                  <a:t> de votants</a:t>
                </a:r>
                <a:endParaRPr lang="fr-F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2434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Feuil1!$A$9</c:f>
              <c:strCache>
                <c:ptCount val="1"/>
                <c:pt idx="0">
                  <c:v>Part de votants</c:v>
                </c:pt>
              </c:strCache>
            </c:strRef>
          </c:tx>
          <c:spPr>
            <a:solidFill>
              <a:schemeClr val="accent1"/>
            </a:solidFill>
            <a:ln>
              <a:noFill/>
            </a:ln>
            <a:effectLst/>
          </c:spPr>
          <c:invertIfNegative val="0"/>
          <c:cat>
            <c:numRef>
              <c:f>Feuil1!$B$8:$L$8</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Feuil1!$B$9:$L$9</c:f>
              <c:numCache>
                <c:formatCode>0.00%</c:formatCode>
                <c:ptCount val="11"/>
                <c:pt idx="1">
                  <c:v>0.625</c:v>
                </c:pt>
                <c:pt idx="6">
                  <c:v>0.125</c:v>
                </c:pt>
                <c:pt idx="7">
                  <c:v>0.125</c:v>
                </c:pt>
                <c:pt idx="8">
                  <c:v>0.125</c:v>
                </c:pt>
              </c:numCache>
            </c:numRef>
          </c:val>
          <c:extLst>
            <c:ext xmlns:c16="http://schemas.microsoft.com/office/drawing/2014/chart" uri="{C3380CC4-5D6E-409C-BE32-E72D297353CC}">
              <c16:uniqueId val="{00000000-954B-462B-A6F9-3AF092028F5D}"/>
            </c:ext>
          </c:extLst>
        </c:ser>
        <c:dLbls>
          <c:showLegendKey val="0"/>
          <c:showVal val="0"/>
          <c:showCatName val="0"/>
          <c:showSerName val="0"/>
          <c:showPercent val="0"/>
          <c:showBubbleSize val="0"/>
        </c:dLbls>
        <c:gapWidth val="219"/>
        <c:overlap val="-27"/>
        <c:axId val="452043760"/>
        <c:axId val="452044240"/>
      </c:barChart>
      <c:catAx>
        <c:axId val="45204376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Pondération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52044240"/>
        <c:crosses val="autoZero"/>
        <c:auto val="1"/>
        <c:lblAlgn val="ctr"/>
        <c:lblOffset val="100"/>
        <c:noMultiLvlLbl val="0"/>
      </c:catAx>
      <c:valAx>
        <c:axId val="4520442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Part</a:t>
                </a:r>
                <a:r>
                  <a:rPr lang="fr-FR" baseline="0"/>
                  <a:t> de votants</a:t>
                </a:r>
                <a:endParaRPr lang="fr-F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5204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Feuil1!$A$13</c:f>
              <c:strCache>
                <c:ptCount val="1"/>
                <c:pt idx="0">
                  <c:v>Part de votants</c:v>
                </c:pt>
              </c:strCache>
            </c:strRef>
          </c:tx>
          <c:spPr>
            <a:solidFill>
              <a:schemeClr val="accent1"/>
            </a:solidFill>
            <a:ln>
              <a:noFill/>
            </a:ln>
            <a:effectLst/>
          </c:spPr>
          <c:invertIfNegative val="0"/>
          <c:cat>
            <c:numRef>
              <c:f>Feuil1!$B$12:$L$12</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Feuil1!$B$13:$L$13</c:f>
              <c:numCache>
                <c:formatCode>0%</c:formatCode>
                <c:ptCount val="11"/>
                <c:pt idx="1">
                  <c:v>0.75</c:v>
                </c:pt>
                <c:pt idx="2" formatCode="0.00%">
                  <c:v>0.125</c:v>
                </c:pt>
                <c:pt idx="6" formatCode="0.00%">
                  <c:v>0.125</c:v>
                </c:pt>
              </c:numCache>
            </c:numRef>
          </c:val>
          <c:extLst>
            <c:ext xmlns:c16="http://schemas.microsoft.com/office/drawing/2014/chart" uri="{C3380CC4-5D6E-409C-BE32-E72D297353CC}">
              <c16:uniqueId val="{00000000-B15E-4D10-A3ED-26BAC5C750B6}"/>
            </c:ext>
          </c:extLst>
        </c:ser>
        <c:dLbls>
          <c:showLegendKey val="0"/>
          <c:showVal val="0"/>
          <c:showCatName val="0"/>
          <c:showSerName val="0"/>
          <c:showPercent val="0"/>
          <c:showBubbleSize val="0"/>
        </c:dLbls>
        <c:gapWidth val="219"/>
        <c:overlap val="-27"/>
        <c:axId val="949484384"/>
        <c:axId val="949491104"/>
      </c:barChart>
      <c:catAx>
        <c:axId val="94948438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Pondératio</a:t>
                </a:r>
                <a:r>
                  <a:rPr lang="fr-FR" baseline="0"/>
                  <a:t>n</a:t>
                </a:r>
                <a:endParaRPr lang="fr-F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91104"/>
        <c:crosses val="autoZero"/>
        <c:auto val="1"/>
        <c:lblAlgn val="ctr"/>
        <c:lblOffset val="100"/>
        <c:noMultiLvlLbl val="0"/>
      </c:catAx>
      <c:valAx>
        <c:axId val="9494911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Part</a:t>
                </a:r>
                <a:r>
                  <a:rPr lang="fr-FR" baseline="0"/>
                  <a:t> de votants</a:t>
                </a:r>
                <a:endParaRPr lang="fr-F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84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Feuil1!$A$17</c:f>
              <c:strCache>
                <c:ptCount val="1"/>
                <c:pt idx="0">
                  <c:v>Part de votants</c:v>
                </c:pt>
              </c:strCache>
            </c:strRef>
          </c:tx>
          <c:spPr>
            <a:solidFill>
              <a:schemeClr val="accent1"/>
            </a:solidFill>
            <a:ln>
              <a:noFill/>
            </a:ln>
            <a:effectLst/>
          </c:spPr>
          <c:invertIfNegative val="0"/>
          <c:cat>
            <c:numRef>
              <c:f>Feuil1!$B$16:$L$16</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Feuil1!$B$17:$L$17</c:f>
              <c:numCache>
                <c:formatCode>0%</c:formatCode>
                <c:ptCount val="11"/>
                <c:pt idx="1">
                  <c:v>0.75</c:v>
                </c:pt>
                <c:pt idx="5" formatCode="0.00%">
                  <c:v>0.125</c:v>
                </c:pt>
                <c:pt idx="6" formatCode="0.00%">
                  <c:v>0.125</c:v>
                </c:pt>
              </c:numCache>
            </c:numRef>
          </c:val>
          <c:extLst>
            <c:ext xmlns:c16="http://schemas.microsoft.com/office/drawing/2014/chart" uri="{C3380CC4-5D6E-409C-BE32-E72D297353CC}">
              <c16:uniqueId val="{00000000-1CBA-40B7-904A-AE67D166BD24}"/>
            </c:ext>
          </c:extLst>
        </c:ser>
        <c:dLbls>
          <c:showLegendKey val="0"/>
          <c:showVal val="0"/>
          <c:showCatName val="0"/>
          <c:showSerName val="0"/>
          <c:showPercent val="0"/>
          <c:showBubbleSize val="0"/>
        </c:dLbls>
        <c:gapWidth val="219"/>
        <c:overlap val="-27"/>
        <c:axId val="949484864"/>
        <c:axId val="949493984"/>
      </c:barChart>
      <c:catAx>
        <c:axId val="94948486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Pondération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93984"/>
        <c:crosses val="autoZero"/>
        <c:auto val="1"/>
        <c:lblAlgn val="ctr"/>
        <c:lblOffset val="100"/>
        <c:noMultiLvlLbl val="0"/>
      </c:catAx>
      <c:valAx>
        <c:axId val="949493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Part</a:t>
                </a:r>
                <a:r>
                  <a:rPr lang="fr-FR" baseline="0"/>
                  <a:t> de votants</a:t>
                </a:r>
                <a:endParaRPr lang="fr-F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848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Feuil1!$A$21</c:f>
              <c:strCache>
                <c:ptCount val="1"/>
                <c:pt idx="0">
                  <c:v>Part de votants</c:v>
                </c:pt>
              </c:strCache>
            </c:strRef>
          </c:tx>
          <c:spPr>
            <a:solidFill>
              <a:schemeClr val="accent1"/>
            </a:solidFill>
            <a:ln>
              <a:noFill/>
            </a:ln>
            <a:effectLst/>
          </c:spPr>
          <c:invertIfNegative val="0"/>
          <c:cat>
            <c:numRef>
              <c:f>Feuil1!$B$20:$L$20</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Feuil1!$B$21:$L$21</c:f>
              <c:numCache>
                <c:formatCode>0%</c:formatCode>
                <c:ptCount val="11"/>
                <c:pt idx="0" formatCode="0.00%">
                  <c:v>0.625</c:v>
                </c:pt>
                <c:pt idx="1">
                  <c:v>0.25</c:v>
                </c:pt>
                <c:pt idx="5" formatCode="0.00%">
                  <c:v>0.125</c:v>
                </c:pt>
              </c:numCache>
            </c:numRef>
          </c:val>
          <c:extLst>
            <c:ext xmlns:c16="http://schemas.microsoft.com/office/drawing/2014/chart" uri="{C3380CC4-5D6E-409C-BE32-E72D297353CC}">
              <c16:uniqueId val="{00000000-FBDC-47C0-AAEF-CE33B88FD1B9}"/>
            </c:ext>
          </c:extLst>
        </c:ser>
        <c:dLbls>
          <c:showLegendKey val="0"/>
          <c:showVal val="0"/>
          <c:showCatName val="0"/>
          <c:showSerName val="0"/>
          <c:showPercent val="0"/>
          <c:showBubbleSize val="0"/>
        </c:dLbls>
        <c:gapWidth val="219"/>
        <c:overlap val="-27"/>
        <c:axId val="949492544"/>
        <c:axId val="949481024"/>
      </c:barChart>
      <c:catAx>
        <c:axId val="9494925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Pondération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81024"/>
        <c:crosses val="autoZero"/>
        <c:auto val="1"/>
        <c:lblAlgn val="ctr"/>
        <c:lblOffset val="100"/>
        <c:noMultiLvlLbl val="0"/>
      </c:catAx>
      <c:valAx>
        <c:axId val="9494810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Part</a:t>
                </a:r>
                <a:r>
                  <a:rPr lang="fr-FR" baseline="0"/>
                  <a:t> de votants</a:t>
                </a:r>
                <a:endParaRPr lang="fr-F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92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3"/>
          <c:order val="3"/>
          <c:tx>
            <c:strRef>
              <c:f>Feuil1!$E$24</c:f>
              <c:strCache>
                <c:ptCount val="1"/>
                <c:pt idx="0">
                  <c:v>nb votants</c:v>
                </c:pt>
              </c:strCache>
            </c:strRef>
          </c:tx>
          <c:spPr>
            <a:solidFill>
              <a:schemeClr val="accent4"/>
            </a:solidFill>
            <a:ln>
              <a:noFill/>
            </a:ln>
            <a:effectLst/>
          </c:spPr>
          <c:invertIfNegative val="0"/>
          <c:cat>
            <c:strRef>
              <c:f>Feuil1!$A$25:$A$33</c:f>
              <c:strCache>
                <c:ptCount val="9"/>
                <c:pt idx="0">
                  <c:v>Nb passages aux urgences pour tentatives de suicide</c:v>
                </c:pt>
                <c:pt idx="1">
                  <c:v>Part de passages aux urgences pour motifs psy</c:v>
                </c:pt>
                <c:pt idx="2">
                  <c:v>Densité de population</c:v>
                </c:pt>
                <c:pt idx="3">
                  <c:v>Projection population dpt 2040</c:v>
                </c:pt>
                <c:pt idx="4">
                  <c:v>Part +75 ans</c:v>
                </c:pt>
                <c:pt idx="5">
                  <c:v>Densité psychologues</c:v>
                </c:pt>
                <c:pt idx="6">
                  <c:v>APL aux médecins généralistes</c:v>
                </c:pt>
                <c:pt idx="7">
                  <c:v>Offre MS handicap psychique</c:v>
                </c:pt>
                <c:pt idx="8">
                  <c:v>Population non recensée</c:v>
                </c:pt>
              </c:strCache>
            </c:strRef>
          </c:cat>
          <c:val>
            <c:numRef>
              <c:f>Feuil1!$E$25:$E$33</c:f>
              <c:numCache>
                <c:formatCode>General</c:formatCode>
                <c:ptCount val="9"/>
                <c:pt idx="0">
                  <c:v>0</c:v>
                </c:pt>
                <c:pt idx="1">
                  <c:v>0</c:v>
                </c:pt>
                <c:pt idx="2">
                  <c:v>2</c:v>
                </c:pt>
                <c:pt idx="3">
                  <c:v>0</c:v>
                </c:pt>
                <c:pt idx="4">
                  <c:v>3</c:v>
                </c:pt>
                <c:pt idx="5">
                  <c:v>0</c:v>
                </c:pt>
                <c:pt idx="6">
                  <c:v>0</c:v>
                </c:pt>
                <c:pt idx="7">
                  <c:v>1</c:v>
                </c:pt>
                <c:pt idx="8">
                  <c:v>1</c:v>
                </c:pt>
              </c:numCache>
            </c:numRef>
          </c:val>
          <c:extLst>
            <c:ext xmlns:c16="http://schemas.microsoft.com/office/drawing/2014/chart" uri="{C3380CC4-5D6E-409C-BE32-E72D297353CC}">
              <c16:uniqueId val="{00000000-ED87-4172-9C84-960904EC2D09}"/>
            </c:ext>
          </c:extLst>
        </c:ser>
        <c:dLbls>
          <c:showLegendKey val="0"/>
          <c:showVal val="0"/>
          <c:showCatName val="0"/>
          <c:showSerName val="0"/>
          <c:showPercent val="0"/>
          <c:showBubbleSize val="0"/>
        </c:dLbls>
        <c:gapWidth val="182"/>
        <c:axId val="949530464"/>
        <c:axId val="949517504"/>
        <c:extLst>
          <c:ext xmlns:c15="http://schemas.microsoft.com/office/drawing/2012/chart" uri="{02D57815-91ED-43cb-92C2-25804820EDAC}">
            <c15:filteredBarSeries>
              <c15:ser>
                <c:idx val="0"/>
                <c:order val="0"/>
                <c:tx>
                  <c:strRef>
                    <c:extLst>
                      <c:ext uri="{02D57815-91ED-43cb-92C2-25804820EDAC}">
                        <c15:formulaRef>
                          <c15:sqref>Feuil1!$B$24</c15:sqref>
                        </c15:formulaRef>
                      </c:ext>
                    </c:extLst>
                    <c:strCache>
                      <c:ptCount val="1"/>
                    </c:strCache>
                  </c:strRef>
                </c:tx>
                <c:spPr>
                  <a:solidFill>
                    <a:schemeClr val="accent1"/>
                  </a:solidFill>
                  <a:ln>
                    <a:noFill/>
                  </a:ln>
                  <a:effectLst/>
                </c:spPr>
                <c:invertIfNegative val="0"/>
                <c:cat>
                  <c:strRef>
                    <c:extLst>
                      <c:ext uri="{02D57815-91ED-43cb-92C2-25804820EDAC}">
                        <c15:formulaRef>
                          <c15:sqref>Feuil1!$A$25:$A$33</c15:sqref>
                        </c15:formulaRef>
                      </c:ext>
                    </c:extLst>
                    <c:strCache>
                      <c:ptCount val="9"/>
                      <c:pt idx="0">
                        <c:v>Nb passages aux urgences pour tentatives de suicide</c:v>
                      </c:pt>
                      <c:pt idx="1">
                        <c:v>Part de passages aux urgences pour motifs psy</c:v>
                      </c:pt>
                      <c:pt idx="2">
                        <c:v>Densité de population</c:v>
                      </c:pt>
                      <c:pt idx="3">
                        <c:v>Projection population dpt 2040</c:v>
                      </c:pt>
                      <c:pt idx="4">
                        <c:v>Part +75 ans</c:v>
                      </c:pt>
                      <c:pt idx="5">
                        <c:v>Densité psychologues</c:v>
                      </c:pt>
                      <c:pt idx="6">
                        <c:v>APL aux médecins généralistes</c:v>
                      </c:pt>
                      <c:pt idx="7">
                        <c:v>Offre MS handicap psychique</c:v>
                      </c:pt>
                      <c:pt idx="8">
                        <c:v>Population non recensée</c:v>
                      </c:pt>
                    </c:strCache>
                  </c:strRef>
                </c:cat>
                <c:val>
                  <c:numRef>
                    <c:extLst>
                      <c:ext uri="{02D57815-91ED-43cb-92C2-25804820EDAC}">
                        <c15:formulaRef>
                          <c15:sqref>Feuil1!$B$25:$B$33</c15:sqref>
                        </c15:formulaRef>
                      </c:ext>
                    </c:extLst>
                    <c:numCache>
                      <c:formatCode>General</c:formatCode>
                      <c:ptCount val="9"/>
                    </c:numCache>
                  </c:numRef>
                </c:val>
                <c:extLst>
                  <c:ext xmlns:c16="http://schemas.microsoft.com/office/drawing/2014/chart" uri="{C3380CC4-5D6E-409C-BE32-E72D297353CC}">
                    <c16:uniqueId val="{00000001-ED87-4172-9C84-960904EC2D09}"/>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Feuil1!$C$24</c15:sqref>
                        </c15:formulaRef>
                      </c:ext>
                    </c:extLst>
                    <c:strCache>
                      <c:ptCount val="1"/>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Feuil1!$A$25:$A$33</c15:sqref>
                        </c15:formulaRef>
                      </c:ext>
                    </c:extLst>
                    <c:strCache>
                      <c:ptCount val="9"/>
                      <c:pt idx="0">
                        <c:v>Nb passages aux urgences pour tentatives de suicide</c:v>
                      </c:pt>
                      <c:pt idx="1">
                        <c:v>Part de passages aux urgences pour motifs psy</c:v>
                      </c:pt>
                      <c:pt idx="2">
                        <c:v>Densité de population</c:v>
                      </c:pt>
                      <c:pt idx="3">
                        <c:v>Projection population dpt 2040</c:v>
                      </c:pt>
                      <c:pt idx="4">
                        <c:v>Part +75 ans</c:v>
                      </c:pt>
                      <c:pt idx="5">
                        <c:v>Densité psychologues</c:v>
                      </c:pt>
                      <c:pt idx="6">
                        <c:v>APL aux médecins généralistes</c:v>
                      </c:pt>
                      <c:pt idx="7">
                        <c:v>Offre MS handicap psychique</c:v>
                      </c:pt>
                      <c:pt idx="8">
                        <c:v>Population non recensée</c:v>
                      </c:pt>
                    </c:strCache>
                  </c:strRef>
                </c:cat>
                <c:val>
                  <c:numRef>
                    <c:extLst xmlns:c15="http://schemas.microsoft.com/office/drawing/2012/chart">
                      <c:ext xmlns:c15="http://schemas.microsoft.com/office/drawing/2012/chart" uri="{02D57815-91ED-43cb-92C2-25804820EDAC}">
                        <c15:formulaRef>
                          <c15:sqref>Feuil1!$C$25:$C$33</c15:sqref>
                        </c15:formulaRef>
                      </c:ext>
                    </c:extLst>
                    <c:numCache>
                      <c:formatCode>General</c:formatCode>
                      <c:ptCount val="9"/>
                    </c:numCache>
                  </c:numRef>
                </c:val>
                <c:extLst xmlns:c15="http://schemas.microsoft.com/office/drawing/2012/chart">
                  <c:ext xmlns:c16="http://schemas.microsoft.com/office/drawing/2014/chart" uri="{C3380CC4-5D6E-409C-BE32-E72D297353CC}">
                    <c16:uniqueId val="{00000002-ED87-4172-9C84-960904EC2D09}"/>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Feuil1!$D$24</c15:sqref>
                        </c15:formulaRef>
                      </c:ext>
                    </c:extLst>
                    <c:strCache>
                      <c:ptCount val="1"/>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Feuil1!$A$25:$A$33</c15:sqref>
                        </c15:formulaRef>
                      </c:ext>
                    </c:extLst>
                    <c:strCache>
                      <c:ptCount val="9"/>
                      <c:pt idx="0">
                        <c:v>Nb passages aux urgences pour tentatives de suicide</c:v>
                      </c:pt>
                      <c:pt idx="1">
                        <c:v>Part de passages aux urgences pour motifs psy</c:v>
                      </c:pt>
                      <c:pt idx="2">
                        <c:v>Densité de population</c:v>
                      </c:pt>
                      <c:pt idx="3">
                        <c:v>Projection population dpt 2040</c:v>
                      </c:pt>
                      <c:pt idx="4">
                        <c:v>Part +75 ans</c:v>
                      </c:pt>
                      <c:pt idx="5">
                        <c:v>Densité psychologues</c:v>
                      </c:pt>
                      <c:pt idx="6">
                        <c:v>APL aux médecins généralistes</c:v>
                      </c:pt>
                      <c:pt idx="7">
                        <c:v>Offre MS handicap psychique</c:v>
                      </c:pt>
                      <c:pt idx="8">
                        <c:v>Population non recensée</c:v>
                      </c:pt>
                    </c:strCache>
                  </c:strRef>
                </c:cat>
                <c:val>
                  <c:numRef>
                    <c:extLst xmlns:c15="http://schemas.microsoft.com/office/drawing/2012/chart">
                      <c:ext xmlns:c15="http://schemas.microsoft.com/office/drawing/2012/chart" uri="{02D57815-91ED-43cb-92C2-25804820EDAC}">
                        <c15:formulaRef>
                          <c15:sqref>Feuil1!$D$25:$D$33</c15:sqref>
                        </c15:formulaRef>
                      </c:ext>
                    </c:extLst>
                    <c:numCache>
                      <c:formatCode>General</c:formatCode>
                      <c:ptCount val="9"/>
                    </c:numCache>
                  </c:numRef>
                </c:val>
                <c:extLst xmlns:c15="http://schemas.microsoft.com/office/drawing/2012/chart">
                  <c:ext xmlns:c16="http://schemas.microsoft.com/office/drawing/2014/chart" uri="{C3380CC4-5D6E-409C-BE32-E72D297353CC}">
                    <c16:uniqueId val="{00000003-ED87-4172-9C84-960904EC2D09}"/>
                  </c:ext>
                </c:extLst>
              </c15:ser>
            </c15:filteredBarSeries>
          </c:ext>
        </c:extLst>
      </c:barChart>
      <c:catAx>
        <c:axId val="9495304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517504"/>
        <c:crosses val="autoZero"/>
        <c:auto val="1"/>
        <c:lblAlgn val="ctr"/>
        <c:lblOffset val="100"/>
        <c:noMultiLvlLbl val="0"/>
      </c:catAx>
      <c:valAx>
        <c:axId val="9495175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Nombre</a:t>
                </a:r>
                <a:r>
                  <a:rPr lang="fr-FR" baseline="0"/>
                  <a:t> de votants</a:t>
                </a:r>
                <a:endParaRPr lang="fr-F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530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Feuil1!$A$38</c:f>
              <c:strCache>
                <c:ptCount val="1"/>
                <c:pt idx="0">
                  <c:v>part de votants</c:v>
                </c:pt>
              </c:strCache>
            </c:strRef>
          </c:tx>
          <c:spPr>
            <a:solidFill>
              <a:schemeClr val="accent1"/>
            </a:solidFill>
            <a:ln>
              <a:noFill/>
            </a:ln>
            <a:effectLst/>
          </c:spPr>
          <c:invertIfNegative val="0"/>
          <c:cat>
            <c:strRef>
              <c:f>Feuil1!$B$37:$L$37</c:f>
              <c:strCache>
                <c:ptCount val="11"/>
                <c:pt idx="0">
                  <c:v>100% FA 0% JA</c:v>
                </c:pt>
                <c:pt idx="1">
                  <c:v>90% FA 10% JA</c:v>
                </c:pt>
                <c:pt idx="2">
                  <c:v>80% FA 20% JA</c:v>
                </c:pt>
                <c:pt idx="3">
                  <c:v>70% FA 30% JA</c:v>
                </c:pt>
                <c:pt idx="4">
                  <c:v>60% FA 40% JA</c:v>
                </c:pt>
                <c:pt idx="5">
                  <c:v>50% FA 50% JA</c:v>
                </c:pt>
                <c:pt idx="6">
                  <c:v>40% FA 60% JA</c:v>
                </c:pt>
                <c:pt idx="7">
                  <c:v>30% FA 70% JA</c:v>
                </c:pt>
                <c:pt idx="8">
                  <c:v>20% FA 80% JA</c:v>
                </c:pt>
                <c:pt idx="9">
                  <c:v>10% FA 90% JA</c:v>
                </c:pt>
                <c:pt idx="10">
                  <c:v>0% FA 100% JA</c:v>
                </c:pt>
              </c:strCache>
            </c:strRef>
          </c:cat>
          <c:val>
            <c:numRef>
              <c:f>Feuil1!$B$38:$L$38</c:f>
              <c:numCache>
                <c:formatCode>0%</c:formatCode>
                <c:ptCount val="11"/>
                <c:pt idx="0">
                  <c:v>0</c:v>
                </c:pt>
                <c:pt idx="1">
                  <c:v>0</c:v>
                </c:pt>
                <c:pt idx="2">
                  <c:v>0.25</c:v>
                </c:pt>
                <c:pt idx="3">
                  <c:v>0</c:v>
                </c:pt>
                <c:pt idx="4" formatCode="0.00%">
                  <c:v>0.125</c:v>
                </c:pt>
                <c:pt idx="5">
                  <c:v>0.5</c:v>
                </c:pt>
                <c:pt idx="6">
                  <c:v>0</c:v>
                </c:pt>
                <c:pt idx="7" formatCode="0.00%">
                  <c:v>0.125</c:v>
                </c:pt>
                <c:pt idx="8">
                  <c:v>0</c:v>
                </c:pt>
                <c:pt idx="9">
                  <c:v>0</c:v>
                </c:pt>
                <c:pt idx="10">
                  <c:v>0</c:v>
                </c:pt>
              </c:numCache>
            </c:numRef>
          </c:val>
          <c:extLst>
            <c:ext xmlns:c16="http://schemas.microsoft.com/office/drawing/2014/chart" uri="{C3380CC4-5D6E-409C-BE32-E72D297353CC}">
              <c16:uniqueId val="{00000000-5633-4122-9ABD-202051AB1DDD}"/>
            </c:ext>
          </c:extLst>
        </c:ser>
        <c:dLbls>
          <c:showLegendKey val="0"/>
          <c:showVal val="0"/>
          <c:showCatName val="0"/>
          <c:showSerName val="0"/>
          <c:showPercent val="0"/>
          <c:showBubbleSize val="0"/>
        </c:dLbls>
        <c:gapWidth val="219"/>
        <c:overlap val="-27"/>
        <c:axId val="949486784"/>
        <c:axId val="949479104"/>
      </c:barChart>
      <c:catAx>
        <c:axId val="94948678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r-FR"/>
                  <a:t>Poids</a:t>
                </a:r>
                <a:r>
                  <a:rPr lang="fr-FR" baseline="0"/>
                  <a:t> des 2 métriques de la CPEC</a:t>
                </a:r>
                <a:endParaRPr lang="fr-F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79104"/>
        <c:crosses val="autoZero"/>
        <c:auto val="1"/>
        <c:lblAlgn val="ctr"/>
        <c:lblOffset val="100"/>
        <c:noMultiLvlLbl val="0"/>
      </c:catAx>
      <c:valAx>
        <c:axId val="949479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49486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16/01/2026</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a12930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a12930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3456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a12930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a12930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3224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a12930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a12930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2605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a12930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a12930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40731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a12930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a12930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6044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16/01/2026</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248679"/>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724193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extLst>
      <p:ext uri="{BB962C8B-B14F-4D97-AF65-F5344CB8AC3E}">
        <p14:creationId xmlns:p14="http://schemas.microsoft.com/office/powerpoint/2010/main" val="7432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extLst>
      <p:ext uri="{BB962C8B-B14F-4D97-AF65-F5344CB8AC3E}">
        <p14:creationId xmlns:p14="http://schemas.microsoft.com/office/powerpoint/2010/main" val="157576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lide contenu vide">
    <p:spTree>
      <p:nvGrpSpPr>
        <p:cNvPr id="1" name=""/>
        <p:cNvGrpSpPr/>
        <p:nvPr/>
      </p:nvGrpSpPr>
      <p:grpSpPr>
        <a:xfrm>
          <a:off x="0" y="0"/>
          <a:ext cx="0" cy="0"/>
          <a:chOff x="0" y="0"/>
          <a:chExt cx="0" cy="0"/>
        </a:xfrm>
      </p:grpSpPr>
      <p:sp>
        <p:nvSpPr>
          <p:cNvPr id="3" name="ZoneTexte 1">
            <a:extLst>
              <a:ext uri="{FF2B5EF4-FFF2-40B4-BE49-F238E27FC236}">
                <a16:creationId xmlns:a16="http://schemas.microsoft.com/office/drawing/2014/main" id="{94C270CA-2FC5-4930-8F6D-20E940992B1E}"/>
              </a:ext>
            </a:extLst>
          </p:cNvPr>
          <p:cNvSpPr txBox="1"/>
          <p:nvPr userDrawn="1"/>
        </p:nvSpPr>
        <p:spPr>
          <a:xfrm>
            <a:off x="8545796" y="4660673"/>
            <a:ext cx="420308" cy="242374"/>
          </a:xfrm>
          <a:prstGeom prst="rect">
            <a:avLst/>
          </a:prstGeom>
          <a:noFill/>
        </p:spPr>
        <p:txBody>
          <a:bodyPr wrap="none" rtlCol="0" anchor="ctr">
            <a:spAutoFit/>
          </a:bodyPr>
          <a:lstStyle>
            <a:defPPr>
              <a:defRPr lang="fr-FR"/>
            </a:defPPr>
            <a:lvl1pPr algn="ctr">
              <a:defRPr sz="1200">
                <a:solidFill>
                  <a:srgbClr val="BE1811"/>
                </a:solidFill>
                <a:latin typeface="Montserrat Light" panose="00000400000000000000" pitchFamily="50" charset="0"/>
                <a:ea typeface="Roboto Light" panose="02000000000000000000" pitchFamily="2" charset="0"/>
              </a:defRPr>
            </a:lvl1pPr>
          </a:lstStyle>
          <a:p>
            <a:fld id="{8B86D909-F2F8-4F2B-9669-9225C59A19F4}" type="slidenum">
              <a:rPr lang="fr-FR" sz="975">
                <a:solidFill>
                  <a:schemeClr val="accent1"/>
                </a:solidFill>
                <a:latin typeface="Ubuntu Light" panose="020B0304030602030204" pitchFamily="34" charset="0"/>
              </a:rPr>
              <a:pPr/>
              <a:t>‹N°›</a:t>
            </a:fld>
            <a:endParaRPr lang="fr-FR" sz="975">
              <a:solidFill>
                <a:schemeClr val="accent1"/>
              </a:solidFill>
              <a:latin typeface="Ubuntu Light" panose="020B0304030602030204" pitchFamily="34" charset="0"/>
            </a:endParaRPr>
          </a:p>
        </p:txBody>
      </p:sp>
      <p:cxnSp>
        <p:nvCxnSpPr>
          <p:cNvPr id="4" name="Connecteur droit 2">
            <a:extLst>
              <a:ext uri="{FF2B5EF4-FFF2-40B4-BE49-F238E27FC236}">
                <a16:creationId xmlns:a16="http://schemas.microsoft.com/office/drawing/2014/main" id="{F6232C45-CF65-4381-A463-7DDB60078079}"/>
              </a:ext>
            </a:extLst>
          </p:cNvPr>
          <p:cNvCxnSpPr>
            <a:cxnSpLocks/>
          </p:cNvCxnSpPr>
          <p:nvPr userDrawn="1"/>
        </p:nvCxnSpPr>
        <p:spPr>
          <a:xfrm>
            <a:off x="8298929" y="4781859"/>
            <a:ext cx="270000" cy="0"/>
          </a:xfrm>
          <a:prstGeom prst="line">
            <a:avLst/>
          </a:prstGeom>
          <a:ln w="444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5" name="Image 3" descr="Une image contenant texte&#10;&#10;Description générée automatiquement">
            <a:extLst>
              <a:ext uri="{FF2B5EF4-FFF2-40B4-BE49-F238E27FC236}">
                <a16:creationId xmlns:a16="http://schemas.microsoft.com/office/drawing/2014/main" id="{359BA80B-A6D3-4731-B9F2-316D3A96D9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881" y="279588"/>
            <a:ext cx="1476569" cy="339156"/>
          </a:xfrm>
          <a:prstGeom prst="rect">
            <a:avLst/>
          </a:prstGeom>
        </p:spPr>
      </p:pic>
      <p:sp>
        <p:nvSpPr>
          <p:cNvPr id="6" name="Graphique 21">
            <a:extLst>
              <a:ext uri="{FF2B5EF4-FFF2-40B4-BE49-F238E27FC236}">
                <a16:creationId xmlns:a16="http://schemas.microsoft.com/office/drawing/2014/main" id="{00CC6E75-AF57-4B9B-8ABA-F1DBCEBC33E2}"/>
              </a:ext>
            </a:extLst>
          </p:cNvPr>
          <p:cNvSpPr>
            <a:spLocks noChangeAspect="1"/>
          </p:cNvSpPr>
          <p:nvPr userDrawn="1"/>
        </p:nvSpPr>
        <p:spPr>
          <a:xfrm flipH="1">
            <a:off x="-244464" y="2504250"/>
            <a:ext cx="488927" cy="135000"/>
          </a:xfrm>
          <a:custGeom>
            <a:avLst/>
            <a:gdLst>
              <a:gd name="connsiteX0" fmla="*/ 556811 w 556811"/>
              <a:gd name="connsiteY0" fmla="*/ 153745 h 153744"/>
              <a:gd name="connsiteX1" fmla="*/ 215185 w 556811"/>
              <a:gd name="connsiteY1" fmla="*/ 153745 h 153744"/>
              <a:gd name="connsiteX2" fmla="*/ 0 w 556811"/>
              <a:gd name="connsiteY2" fmla="*/ 0 h 153744"/>
              <a:gd name="connsiteX3" fmla="*/ 341626 w 556811"/>
              <a:gd name="connsiteY3" fmla="*/ 0 h 153744"/>
              <a:gd name="connsiteX4" fmla="*/ 556811 w 556811"/>
              <a:gd name="connsiteY4" fmla="*/ 153745 h 153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811" h="153744">
                <a:moveTo>
                  <a:pt x="556811" y="153745"/>
                </a:moveTo>
                <a:lnTo>
                  <a:pt x="215185" y="153745"/>
                </a:lnTo>
                <a:cubicBezTo>
                  <a:pt x="58153" y="153745"/>
                  <a:pt x="41200" y="76917"/>
                  <a:pt x="0" y="0"/>
                </a:cubicBezTo>
                <a:lnTo>
                  <a:pt x="341626" y="0"/>
                </a:lnTo>
                <a:cubicBezTo>
                  <a:pt x="498658" y="0"/>
                  <a:pt x="515611" y="76828"/>
                  <a:pt x="556811" y="153745"/>
                </a:cubicBezTo>
                <a:close/>
              </a:path>
            </a:pathLst>
          </a:custGeom>
          <a:solidFill>
            <a:schemeClr val="accent2"/>
          </a:solidFill>
          <a:ln w="9364" cap="flat">
            <a:noFill/>
            <a:prstDash val="solid"/>
            <a:miter/>
          </a:ln>
        </p:spPr>
        <p:txBody>
          <a:bodyPr rtlCol="0" anchor="ctr"/>
          <a:lstStyle/>
          <a:p>
            <a:endParaRPr lang="fr-FR" sz="1350">
              <a:latin typeface="Ubuntu" panose="020B0504030602030204" pitchFamily="34" charset="0"/>
            </a:endParaRPr>
          </a:p>
        </p:txBody>
      </p:sp>
      <p:sp>
        <p:nvSpPr>
          <p:cNvPr id="7" name="Graphique 21">
            <a:extLst>
              <a:ext uri="{FF2B5EF4-FFF2-40B4-BE49-F238E27FC236}">
                <a16:creationId xmlns:a16="http://schemas.microsoft.com/office/drawing/2014/main" id="{17B627FF-D2BC-4FB5-B452-2DDF34346238}"/>
              </a:ext>
            </a:extLst>
          </p:cNvPr>
          <p:cNvSpPr>
            <a:spLocks noChangeAspect="1"/>
          </p:cNvSpPr>
          <p:nvPr userDrawn="1"/>
        </p:nvSpPr>
        <p:spPr>
          <a:xfrm flipH="1">
            <a:off x="8899537" y="2504250"/>
            <a:ext cx="488927" cy="135000"/>
          </a:xfrm>
          <a:custGeom>
            <a:avLst/>
            <a:gdLst>
              <a:gd name="connsiteX0" fmla="*/ 556811 w 556811"/>
              <a:gd name="connsiteY0" fmla="*/ 153745 h 153744"/>
              <a:gd name="connsiteX1" fmla="*/ 215185 w 556811"/>
              <a:gd name="connsiteY1" fmla="*/ 153745 h 153744"/>
              <a:gd name="connsiteX2" fmla="*/ 0 w 556811"/>
              <a:gd name="connsiteY2" fmla="*/ 0 h 153744"/>
              <a:gd name="connsiteX3" fmla="*/ 341626 w 556811"/>
              <a:gd name="connsiteY3" fmla="*/ 0 h 153744"/>
              <a:gd name="connsiteX4" fmla="*/ 556811 w 556811"/>
              <a:gd name="connsiteY4" fmla="*/ 153745 h 153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811" h="153744">
                <a:moveTo>
                  <a:pt x="556811" y="153745"/>
                </a:moveTo>
                <a:lnTo>
                  <a:pt x="215185" y="153745"/>
                </a:lnTo>
                <a:cubicBezTo>
                  <a:pt x="58153" y="153745"/>
                  <a:pt x="41200" y="76917"/>
                  <a:pt x="0" y="0"/>
                </a:cubicBezTo>
                <a:lnTo>
                  <a:pt x="341626" y="0"/>
                </a:lnTo>
                <a:cubicBezTo>
                  <a:pt x="498658" y="0"/>
                  <a:pt x="515611" y="76828"/>
                  <a:pt x="556811" y="153745"/>
                </a:cubicBezTo>
                <a:close/>
              </a:path>
            </a:pathLst>
          </a:custGeom>
          <a:solidFill>
            <a:schemeClr val="accent2"/>
          </a:solidFill>
          <a:ln w="9364" cap="flat">
            <a:noFill/>
            <a:prstDash val="solid"/>
            <a:miter/>
          </a:ln>
        </p:spPr>
        <p:txBody>
          <a:bodyPr rtlCol="0" anchor="ctr"/>
          <a:lstStyle/>
          <a:p>
            <a:endParaRPr lang="fr-FR" sz="1350">
              <a:latin typeface="Ubuntu" panose="020B0504030602030204" pitchFamily="34" charset="0"/>
            </a:endParaRPr>
          </a:p>
        </p:txBody>
      </p:sp>
      <p:cxnSp>
        <p:nvCxnSpPr>
          <p:cNvPr id="9" name="Connecteur droit 3">
            <a:extLst>
              <a:ext uri="{FF2B5EF4-FFF2-40B4-BE49-F238E27FC236}">
                <a16:creationId xmlns:a16="http://schemas.microsoft.com/office/drawing/2014/main" id="{F4538B0B-CA9C-4D93-8954-4646CFFB9DB5}"/>
              </a:ext>
            </a:extLst>
          </p:cNvPr>
          <p:cNvCxnSpPr>
            <a:cxnSpLocks/>
          </p:cNvCxnSpPr>
          <p:nvPr userDrawn="1"/>
        </p:nvCxnSpPr>
        <p:spPr>
          <a:xfrm>
            <a:off x="2174266" y="341852"/>
            <a:ext cx="0" cy="218759"/>
          </a:xfrm>
          <a:prstGeom prst="line">
            <a:avLst/>
          </a:prstGeom>
          <a:ln w="444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C85CAE5-15F1-43A8-9439-4D7353E2BF2A}"/>
              </a:ext>
            </a:extLst>
          </p:cNvPr>
          <p:cNvSpPr>
            <a:spLocks noGrp="1"/>
          </p:cNvSpPr>
          <p:nvPr>
            <p:ph type="title"/>
          </p:nvPr>
        </p:nvSpPr>
        <p:spPr>
          <a:xfrm>
            <a:off x="2234565" y="328376"/>
            <a:ext cx="6526530" cy="300082"/>
          </a:xfrm>
          <a:prstGeom prst="rect">
            <a:avLst/>
          </a:prstGeom>
        </p:spPr>
        <p:txBody>
          <a:bodyPr wrap="square">
            <a:spAutoFit/>
          </a:bodyPr>
          <a:lstStyle>
            <a:lvl1pPr>
              <a:defRPr sz="1500">
                <a:solidFill>
                  <a:schemeClr val="accent1"/>
                </a:solidFill>
              </a:defRPr>
            </a:lvl1pPr>
          </a:lstStyle>
          <a:p>
            <a:r>
              <a:rPr lang="en-US"/>
              <a:t>Click to edit Master title style</a:t>
            </a:r>
            <a:endParaRPr lang="fr-FR"/>
          </a:p>
        </p:txBody>
      </p:sp>
      <p:sp>
        <p:nvSpPr>
          <p:cNvPr id="14" name="Text Placeholder 13">
            <a:extLst>
              <a:ext uri="{FF2B5EF4-FFF2-40B4-BE49-F238E27FC236}">
                <a16:creationId xmlns:a16="http://schemas.microsoft.com/office/drawing/2014/main" id="{D6798882-3941-46C4-8577-F5F45F002CE4}"/>
              </a:ext>
            </a:extLst>
          </p:cNvPr>
          <p:cNvSpPr>
            <a:spLocks noGrp="1"/>
          </p:cNvSpPr>
          <p:nvPr>
            <p:ph type="body" sz="quarter" idx="10"/>
          </p:nvPr>
        </p:nvSpPr>
        <p:spPr>
          <a:xfrm>
            <a:off x="655838" y="1194539"/>
            <a:ext cx="5836402" cy="258532"/>
          </a:xfrm>
          <a:prstGeom prst="rect">
            <a:avLst/>
          </a:prstGeom>
        </p:spPr>
        <p:txBody>
          <a:bodyPr wrap="square">
            <a:spAutoFit/>
          </a:bodyPr>
          <a:lstStyle>
            <a:lvl1pPr marL="171450" indent="-171450">
              <a:buFontTx/>
              <a:buBlip>
                <a:blip r:embed="rId3"/>
              </a:buBlip>
              <a:defRPr sz="1200">
                <a:solidFill>
                  <a:schemeClr val="accent1"/>
                </a:solidFill>
                <a:latin typeface="Ubuntu Medium" panose="020B0604020202020204" charset="0"/>
              </a:defRPr>
            </a:lvl1pPr>
            <a:lvl2pPr marL="342900" indent="0">
              <a:buNone/>
              <a:defRPr/>
            </a:lvl2pPr>
          </a:lstStyle>
          <a:p>
            <a:pPr lvl="0"/>
            <a:r>
              <a:rPr lang="en-US"/>
              <a:t>Click to edit Master text styles</a:t>
            </a:r>
          </a:p>
        </p:txBody>
      </p:sp>
    </p:spTree>
    <p:extLst>
      <p:ext uri="{BB962C8B-B14F-4D97-AF65-F5344CB8AC3E}">
        <p14:creationId xmlns:p14="http://schemas.microsoft.com/office/powerpoint/2010/main" val="1260255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16/01/2026</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682801"/>
            <a:ext cx="8424863" cy="539991"/>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16/01/2026</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682801"/>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16/01/2026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16/01/2026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29DF172-12F0-D244-8F51-E16DC05073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000" y="252000"/>
            <a:ext cx="1440000" cy="1440000"/>
          </a:xfrm>
          <a:prstGeom prst="rect">
            <a:avLst/>
          </a:prstGeom>
        </p:spPr>
      </p:pic>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16/01/2026</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4067944" y="195486"/>
            <a:ext cx="4680769"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pic>
        <p:nvPicPr>
          <p:cNvPr id="15" name="Image 14">
            <a:extLst>
              <a:ext uri="{FF2B5EF4-FFF2-40B4-BE49-F238E27FC236}">
                <a16:creationId xmlns:a16="http://schemas.microsoft.com/office/drawing/2014/main" id="{0B5534E2-19C3-C848-AD92-C2BA62CED4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093316" y="349801"/>
            <a:ext cx="1938692" cy="1150071"/>
          </a:xfrm>
          <a:prstGeom prst="rect">
            <a:avLst/>
          </a:prstGeom>
        </p:spPr>
      </p:pic>
    </p:spTree>
    <p:extLst>
      <p:ext uri="{BB962C8B-B14F-4D97-AF65-F5344CB8AC3E}">
        <p14:creationId xmlns:p14="http://schemas.microsoft.com/office/powerpoint/2010/main" val="2785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43958"/>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16/01/2026</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Tree>
    <p:extLst>
      <p:ext uri="{BB962C8B-B14F-4D97-AF65-F5344CB8AC3E}">
        <p14:creationId xmlns:p14="http://schemas.microsoft.com/office/powerpoint/2010/main" val="107654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16/01/2026</a:t>
            </a:fld>
            <a:endParaRPr lang="fr-FR" dirty="0"/>
          </a:p>
        </p:txBody>
      </p:sp>
      <p:sp>
        <p:nvSpPr>
          <p:cNvPr id="5" name="Espace réservé du pied de page 4"/>
          <p:cNvSpPr>
            <a:spLocks noGrp="1"/>
          </p:cNvSpPr>
          <p:nvPr>
            <p:ph type="ftr" sz="quarter" idx="11"/>
          </p:nvPr>
        </p:nvSpPr>
        <p:spPr bwMode="gray">
          <a:xfrm>
            <a:off x="720000" y="4371949"/>
            <a:ext cx="3240000" cy="447947"/>
          </a:xfrm>
        </p:spPr>
        <p:txBody>
          <a:bodyPr anchor="ctr" anchorCtr="0"/>
          <a:lstStyle>
            <a:lvl1pPr algn="l">
              <a:defRPr sz="1150"/>
            </a:lvl1pPr>
          </a:lstStyle>
          <a:p>
            <a:r>
              <a:rPr lang="fr-FR" dirty="0"/>
              <a:t>Intitulé de la direction/service</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161558" y="542033"/>
            <a:ext cx="2329060" cy="1381645"/>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40000" y="360000"/>
            <a:ext cx="2700000" cy="2700000"/>
          </a:xfrm>
          <a:prstGeom prst="rect">
            <a:avLst/>
          </a:prstGeom>
        </p:spPr>
      </p:pic>
    </p:spTree>
    <p:extLst>
      <p:ext uri="{BB962C8B-B14F-4D97-AF65-F5344CB8AC3E}">
        <p14:creationId xmlns:p14="http://schemas.microsoft.com/office/powerpoint/2010/main" val="2127407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a:xfrm>
            <a:off x="457200" y="1200155"/>
            <a:ext cx="8229600" cy="3394472"/>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695116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Intitulé de la direction/service</a:t>
            </a:r>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682801"/>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defRPr>
            </a:lvl1pPr>
          </a:lstStyle>
          <a:p>
            <a:fld id="{B858D49A-5A7A-574D-A0ED-52B5C1EFA876}" type="datetime1">
              <a:rPr lang="fr-FR" cap="all" smtClean="0"/>
              <a:pPr/>
              <a:t>16/01/2026</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5C7551C4-641A-D343-AA7E-79AE4711BFA8}"/>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bwMode="gray">
          <a:xfrm>
            <a:off x="1183724" y="186432"/>
            <a:ext cx="585158" cy="347128"/>
          </a:xfrm>
          <a:prstGeom prst="rect">
            <a:avLst/>
          </a:prstGeom>
        </p:spPr>
      </p:pic>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bwMode="gray">
          <a:xfrm>
            <a:off x="288000" y="108000"/>
            <a:ext cx="540000"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4" r:id="rId10"/>
    <p:sldLayoutId id="2147483825" r:id="rId11"/>
    <p:sldLayoutId id="2147483826" r:id="rId12"/>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e la date 6"/>
          <p:cNvSpPr>
            <a:spLocks noGrp="1"/>
          </p:cNvSpPr>
          <p:nvPr>
            <p:ph type="dt" sz="half" idx="10"/>
          </p:nvPr>
        </p:nvSpPr>
        <p:spPr/>
        <p:txBody>
          <a:bodyPr/>
          <a:lstStyle/>
          <a:p>
            <a:fld id="{04D23D62-17A8-6547-AF6B-323A348324DB}" type="datetime1">
              <a:rPr lang="fr-FR" smtClean="0"/>
              <a:t>16/01/2026</a:t>
            </a:fld>
            <a:endParaRPr lang="fr-FR" dirty="0"/>
          </a:p>
        </p:txBody>
      </p:sp>
      <p:sp>
        <p:nvSpPr>
          <p:cNvPr id="8" name="Espace réservé du pied de page 7"/>
          <p:cNvSpPr>
            <a:spLocks noGrp="1"/>
          </p:cNvSpPr>
          <p:nvPr>
            <p:ph type="ftr" sz="quarter" idx="11"/>
          </p:nvPr>
        </p:nvSpPr>
        <p:spPr>
          <a:xfrm>
            <a:off x="755576" y="4371950"/>
            <a:ext cx="3240000" cy="447947"/>
          </a:xfrm>
        </p:spPr>
        <p:txBody>
          <a:bodyPr/>
          <a:lstStyle/>
          <a:p>
            <a:r>
              <a:rPr lang="fr-FR" dirty="0"/>
              <a:t>ARS PACA/DOS</a:t>
            </a:r>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a:t>
            </a:fld>
            <a:endParaRPr lang="fr-FR" dirty="0"/>
          </a:p>
        </p:txBody>
      </p:sp>
      <p:sp>
        <p:nvSpPr>
          <p:cNvPr id="6" name="Titre 5"/>
          <p:cNvSpPr>
            <a:spLocks noGrp="1"/>
          </p:cNvSpPr>
          <p:nvPr>
            <p:ph type="title"/>
          </p:nvPr>
        </p:nvSpPr>
        <p:spPr/>
        <p:txBody>
          <a:bodyPr/>
          <a:lstStyle/>
          <a:p>
            <a:endParaRPr lang="fr-FR"/>
          </a:p>
        </p:txBody>
      </p:sp>
      <p:sp>
        <p:nvSpPr>
          <p:cNvPr id="10" name="Rectangle 2"/>
          <p:cNvSpPr txBox="1">
            <a:spLocks noChangeArrowheads="1"/>
          </p:cNvSpPr>
          <p:nvPr/>
        </p:nvSpPr>
        <p:spPr bwMode="gray">
          <a:xfrm>
            <a:off x="467544" y="2643758"/>
            <a:ext cx="8460110" cy="1302990"/>
          </a:xfrm>
          <a:prstGeom prst="rect">
            <a:avLst/>
          </a:prstGeom>
          <a:ln>
            <a:solidFill>
              <a:schemeClr val="tx1">
                <a:alpha val="0"/>
              </a:schemeClr>
            </a:solidFill>
          </a:ln>
        </p:spPr>
        <p:txBody>
          <a:bodyPr vert="horz" lIns="91440" tIns="45720" rIns="91440" bIns="45720" rtlCol="0" anchor="ctr">
            <a:normAutofit fontScale="85000" lnSpcReduction="20000"/>
          </a:bodyPr>
          <a:lstStyle>
            <a:lvl1pPr marL="14288" indent="0" algn="l" defTabSz="914400" rtl="0" eaLnBrk="1" latinLnBrk="0" hangingPunct="1">
              <a:lnSpc>
                <a:spcPct val="90000"/>
              </a:lnSpc>
              <a:spcBef>
                <a:spcPct val="0"/>
              </a:spcBef>
              <a:buNone/>
              <a:tabLst/>
              <a:defRPr sz="100" b="1" kern="1200">
                <a:solidFill>
                  <a:schemeClr val="tx1">
                    <a:alpha val="0"/>
                  </a:schemeClr>
                </a:solidFill>
                <a:latin typeface="+mj-lt"/>
                <a:ea typeface="+mj-ea"/>
                <a:cs typeface="+mj-cs"/>
              </a:defRPr>
            </a:lvl1pPr>
          </a:lstStyle>
          <a:p>
            <a:pPr algn="ctr">
              <a:lnSpc>
                <a:spcPct val="150000"/>
              </a:lnSpc>
              <a:defRPr/>
            </a:pPr>
            <a:r>
              <a:rPr lang="fr-FR" altLang="fr-FR" sz="4200" dirty="0">
                <a:solidFill>
                  <a:srgbClr val="002060"/>
                </a:solidFill>
                <a:latin typeface="+mn-lt"/>
                <a:ea typeface="+mn-ea"/>
                <a:cs typeface="+mn-cs"/>
              </a:rPr>
              <a:t>CCAR - section psychiatrie </a:t>
            </a:r>
            <a:br>
              <a:rPr lang="fr-FR" altLang="fr-FR" sz="2800" cap="small" dirty="0">
                <a:solidFill>
                  <a:srgbClr val="002060"/>
                </a:solidFill>
                <a:latin typeface="+mn-lt"/>
                <a:ea typeface="+mn-ea"/>
                <a:cs typeface="+mn-cs"/>
              </a:rPr>
            </a:br>
            <a:r>
              <a:rPr lang="fr-FR" altLang="fr-FR" sz="2800" cap="small" dirty="0">
                <a:solidFill>
                  <a:srgbClr val="002060"/>
                </a:solidFill>
                <a:latin typeface="+mn-lt"/>
                <a:ea typeface="+mn-ea"/>
                <a:cs typeface="+mn-cs"/>
              </a:rPr>
              <a:t>17 Décembre 2025</a:t>
            </a:r>
            <a:endParaRPr lang="fr-FR" altLang="fr-FR" sz="1800" cap="small" dirty="0">
              <a:solidFill>
                <a:srgbClr val="002060"/>
              </a:solidFill>
              <a:latin typeface="+mn-lt"/>
              <a:ea typeface="+mn-ea"/>
              <a:cs typeface="+mn-cs"/>
            </a:endParaRPr>
          </a:p>
        </p:txBody>
      </p:sp>
    </p:spTree>
    <p:extLst>
      <p:ext uri="{BB962C8B-B14F-4D97-AF65-F5344CB8AC3E}">
        <p14:creationId xmlns:p14="http://schemas.microsoft.com/office/powerpoint/2010/main" val="760121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a:xfrm>
            <a:off x="359999" y="1491630"/>
            <a:ext cx="8388714" cy="3292769"/>
          </a:xfrm>
        </p:spPr>
        <p:txBody>
          <a:bodyPr/>
          <a:lstStyle/>
          <a:p>
            <a:pPr marL="0" indent="0">
              <a:buNone/>
            </a:pPr>
            <a:r>
              <a:rPr lang="fr-FR" sz="3600" kern="0" dirty="0"/>
              <a:t>Dotation populationnelle 2025</a:t>
            </a:r>
            <a:br>
              <a:rPr lang="fr-FR" sz="3600" kern="0" dirty="0"/>
            </a:br>
            <a:br>
              <a:rPr lang="fr-FR" sz="3600" kern="0" dirty="0"/>
            </a:br>
            <a:r>
              <a:rPr lang="fr-FR" sz="2800" kern="0" dirty="0"/>
              <a:t>Première phase (rappel)</a:t>
            </a:r>
            <a:endParaRPr lang="fr-FR" sz="2000" dirty="0"/>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10</a:t>
            </a:fld>
            <a:endParaRPr lang="fr-FR" dirty="0"/>
          </a:p>
        </p:txBody>
      </p:sp>
    </p:spTree>
    <p:extLst>
      <p:ext uri="{BB962C8B-B14F-4D97-AF65-F5344CB8AC3E}">
        <p14:creationId xmlns:p14="http://schemas.microsoft.com/office/powerpoint/2010/main" val="353658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6" name="Google Shape;173;p18"/>
          <p:cNvSpPr txBox="1">
            <a:spLocks/>
          </p:cNvSpPr>
          <p:nvPr/>
        </p:nvSpPr>
        <p:spPr bwMode="gray">
          <a:xfrm>
            <a:off x="1115616" y="131447"/>
            <a:ext cx="7704856" cy="792600"/>
          </a:xfrm>
          <a:prstGeom prst="rect">
            <a:avLst/>
          </a:prstGeom>
        </p:spPr>
        <p:txBody>
          <a:bodyPr spcFirstLastPara="1" vert="horz" wrap="square" lIns="91425" tIns="91425" rIns="91425" bIns="91425" rtlCol="0" anchor="t" anchorCtr="0">
            <a:normAutofit/>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nSpc>
                <a:spcPct val="110000"/>
              </a:lnSpc>
              <a:buSzPts val="5200"/>
            </a:pPr>
            <a:r>
              <a:rPr lang="fr-FR" sz="2400" b="1" dirty="0">
                <a:solidFill>
                  <a:srgbClr val="002060"/>
                </a:solidFill>
                <a:latin typeface="Roboto Condensed"/>
                <a:ea typeface="Roboto Condensed"/>
                <a:cs typeface="Roboto Condensed"/>
              </a:rPr>
              <a:t>Première phase 2025 (C1)</a:t>
            </a:r>
            <a:endParaRPr lang="fr-FR" sz="1600" b="1" dirty="0">
              <a:solidFill>
                <a:srgbClr val="002060"/>
              </a:solidFill>
              <a:latin typeface="Roboto Condensed"/>
              <a:ea typeface="Roboto Condensed"/>
              <a:cs typeface="Roboto Condensed"/>
            </a:endParaRPr>
          </a:p>
          <a:p>
            <a:pPr marL="0">
              <a:lnSpc>
                <a:spcPct val="110000"/>
              </a:lnSpc>
              <a:buSzPts val="5200"/>
            </a:pPr>
            <a:endParaRPr lang="fr-FR" sz="2400" b="1" dirty="0">
              <a:solidFill>
                <a:srgbClr val="002060"/>
              </a:solidFill>
              <a:latin typeface="Roboto Condensed"/>
              <a:ea typeface="Roboto Condensed"/>
              <a:cs typeface="Roboto Condensed"/>
            </a:endParaRPr>
          </a:p>
        </p:txBody>
      </p:sp>
      <p:sp>
        <p:nvSpPr>
          <p:cNvPr id="5" name="Rectangle à coins arrondis 4"/>
          <p:cNvSpPr/>
          <p:nvPr/>
        </p:nvSpPr>
        <p:spPr>
          <a:xfrm>
            <a:off x="272496" y="1491630"/>
            <a:ext cx="987136" cy="316835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651 M€</a:t>
            </a:r>
          </a:p>
        </p:txBody>
      </p:sp>
      <p:sp>
        <p:nvSpPr>
          <p:cNvPr id="7" name="Rectangle à coins arrondis 6"/>
          <p:cNvSpPr/>
          <p:nvPr/>
        </p:nvSpPr>
        <p:spPr>
          <a:xfrm>
            <a:off x="1403648" y="2015836"/>
            <a:ext cx="1008112" cy="264414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Dot pop</a:t>
            </a:r>
          </a:p>
          <a:p>
            <a:pPr algn="ctr"/>
            <a:r>
              <a:rPr lang="fr-FR" sz="900" i="1" dirty="0"/>
              <a:t>Sécurisée</a:t>
            </a:r>
          </a:p>
          <a:p>
            <a:pPr algn="ctr"/>
            <a:r>
              <a:rPr lang="fr-FR" sz="900" i="1" dirty="0"/>
              <a:t>(637 M€)</a:t>
            </a:r>
          </a:p>
        </p:txBody>
      </p:sp>
      <p:sp>
        <p:nvSpPr>
          <p:cNvPr id="8" name="Rectangle à coins arrondis 7"/>
          <p:cNvSpPr/>
          <p:nvPr/>
        </p:nvSpPr>
        <p:spPr>
          <a:xfrm>
            <a:off x="1412195" y="1490805"/>
            <a:ext cx="1008112" cy="504881"/>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Croissance</a:t>
            </a:r>
          </a:p>
          <a:p>
            <a:pPr algn="ctr"/>
            <a:r>
              <a:rPr lang="fr-FR" sz="900" i="1" dirty="0"/>
              <a:t>(14 M€)</a:t>
            </a:r>
          </a:p>
        </p:txBody>
      </p:sp>
      <p:sp>
        <p:nvSpPr>
          <p:cNvPr id="70" name="ZoneTexte 69"/>
          <p:cNvSpPr txBox="1"/>
          <p:nvPr/>
        </p:nvSpPr>
        <p:spPr>
          <a:xfrm>
            <a:off x="282159" y="945216"/>
            <a:ext cx="2129601" cy="369332"/>
          </a:xfrm>
          <a:prstGeom prst="rect">
            <a:avLst/>
          </a:prstGeom>
          <a:noFill/>
        </p:spPr>
        <p:txBody>
          <a:bodyPr wrap="square" lIns="0" tIns="0" rIns="0" bIns="0" rtlCol="0">
            <a:spAutoFit/>
          </a:bodyPr>
          <a:lstStyle/>
          <a:p>
            <a:pPr algn="ctr"/>
            <a:r>
              <a:rPr lang="fr-FR" sz="1200" b="1" dirty="0">
                <a:solidFill>
                  <a:schemeClr val="accent2">
                    <a:lumMod val="60000"/>
                    <a:lumOff val="40000"/>
                  </a:schemeClr>
                </a:solidFill>
              </a:rPr>
              <a:t>Dotation Populationnelle PSY PACA 2025</a:t>
            </a:r>
          </a:p>
        </p:txBody>
      </p:sp>
      <p:cxnSp>
        <p:nvCxnSpPr>
          <p:cNvPr id="165" name="Connecteur droit avec flèche 164"/>
          <p:cNvCxnSpPr/>
          <p:nvPr/>
        </p:nvCxnSpPr>
        <p:spPr>
          <a:xfrm>
            <a:off x="2555776" y="1707654"/>
            <a:ext cx="42350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3" name="Rectangle à coins arrondis 72"/>
          <p:cNvSpPr/>
          <p:nvPr/>
        </p:nvSpPr>
        <p:spPr>
          <a:xfrm>
            <a:off x="3059832" y="1527222"/>
            <a:ext cx="1008112" cy="324448"/>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Mesures RH (0,5 M€)</a:t>
            </a:r>
          </a:p>
        </p:txBody>
      </p:sp>
      <p:sp>
        <p:nvSpPr>
          <p:cNvPr id="167" name="ZoneTexte 166"/>
          <p:cNvSpPr txBox="1"/>
          <p:nvPr/>
        </p:nvSpPr>
        <p:spPr>
          <a:xfrm>
            <a:off x="2483768" y="1434724"/>
            <a:ext cx="558970" cy="307777"/>
          </a:xfrm>
          <a:prstGeom prst="rect">
            <a:avLst/>
          </a:prstGeom>
          <a:noFill/>
        </p:spPr>
        <p:txBody>
          <a:bodyPr wrap="square" rtlCol="0">
            <a:spAutoFit/>
          </a:bodyPr>
          <a:lstStyle/>
          <a:p>
            <a:r>
              <a:rPr lang="fr-FR" sz="1400" dirty="0">
                <a:solidFill>
                  <a:schemeClr val="accent1">
                    <a:lumMod val="90000"/>
                    <a:lumOff val="10000"/>
                  </a:schemeClr>
                </a:solidFill>
              </a:rPr>
              <a:t>dont</a:t>
            </a:r>
          </a:p>
        </p:txBody>
      </p:sp>
      <p:sp>
        <p:nvSpPr>
          <p:cNvPr id="76" name="Ellipse 75"/>
          <p:cNvSpPr/>
          <p:nvPr/>
        </p:nvSpPr>
        <p:spPr>
          <a:xfrm>
            <a:off x="2222882" y="4431600"/>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ZoneTexte 76"/>
          <p:cNvSpPr txBox="1"/>
          <p:nvPr/>
        </p:nvSpPr>
        <p:spPr>
          <a:xfrm>
            <a:off x="2161727" y="4407614"/>
            <a:ext cx="431608" cy="307777"/>
          </a:xfrm>
          <a:prstGeom prst="rect">
            <a:avLst/>
          </a:prstGeom>
          <a:noFill/>
        </p:spPr>
        <p:txBody>
          <a:bodyPr wrap="square" rtlCol="0">
            <a:spAutoFit/>
          </a:bodyPr>
          <a:lstStyle/>
          <a:p>
            <a:r>
              <a:rPr lang="fr-FR" sz="1400" dirty="0"/>
              <a:t>C1</a:t>
            </a:r>
            <a:endParaRPr lang="fr-FR" sz="1200" dirty="0"/>
          </a:p>
        </p:txBody>
      </p:sp>
      <p:sp>
        <p:nvSpPr>
          <p:cNvPr id="79" name="Ellipse 78"/>
          <p:cNvSpPr/>
          <p:nvPr/>
        </p:nvSpPr>
        <p:spPr>
          <a:xfrm>
            <a:off x="3922062" y="1397319"/>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ZoneTexte 79"/>
          <p:cNvSpPr txBox="1"/>
          <p:nvPr/>
        </p:nvSpPr>
        <p:spPr>
          <a:xfrm>
            <a:off x="3860907" y="1373333"/>
            <a:ext cx="431608" cy="307777"/>
          </a:xfrm>
          <a:prstGeom prst="rect">
            <a:avLst/>
          </a:prstGeom>
          <a:noFill/>
        </p:spPr>
        <p:txBody>
          <a:bodyPr wrap="square" rtlCol="0">
            <a:spAutoFit/>
          </a:bodyPr>
          <a:lstStyle/>
          <a:p>
            <a:r>
              <a:rPr lang="fr-FR" sz="1400" dirty="0"/>
              <a:t>C1</a:t>
            </a:r>
            <a:endParaRPr lang="fr-FR" sz="1200" dirty="0"/>
          </a:p>
        </p:txBody>
      </p:sp>
      <p:sp>
        <p:nvSpPr>
          <p:cNvPr id="81" name="Google Shape;174;p18"/>
          <p:cNvSpPr txBox="1"/>
          <p:nvPr/>
        </p:nvSpPr>
        <p:spPr>
          <a:xfrm>
            <a:off x="4464778" y="1542631"/>
            <a:ext cx="4517834" cy="3293179"/>
          </a:xfrm>
          <a:prstGeom prst="rect">
            <a:avLst/>
          </a:prstGeom>
          <a:noFill/>
          <a:ln>
            <a:noFill/>
          </a:ln>
        </p:spPr>
        <p:txBody>
          <a:bodyPr spcFirstLastPara="1" wrap="square" lIns="91425" tIns="91425" rIns="91425" bIns="91425" anchor="t" anchorCtr="0">
            <a:spAutoFit/>
          </a:bodyPr>
          <a:lstStyle/>
          <a:p>
            <a:r>
              <a:rPr lang="fr-FR" sz="1400" b="1" dirty="0">
                <a:solidFill>
                  <a:srgbClr val="0070C0"/>
                </a:solidFill>
              </a:rPr>
              <a:t>Les délégations de dot pop intervenant en première circulaire budgétaire :</a:t>
            </a:r>
          </a:p>
          <a:p>
            <a:endParaRPr lang="fr-FR" sz="1400" b="1" dirty="0">
              <a:solidFill>
                <a:srgbClr val="0070C0"/>
              </a:solidFill>
            </a:endParaRPr>
          </a:p>
          <a:p>
            <a:r>
              <a:rPr lang="fr-FR" sz="1400" b="1" dirty="0"/>
              <a:t>La dotation populationnelle sécurisée :</a:t>
            </a:r>
          </a:p>
          <a:p>
            <a:endParaRPr lang="fr-FR" sz="1000" b="1" dirty="0"/>
          </a:p>
          <a:p>
            <a:r>
              <a:rPr lang="fr-FR" sz="1400" dirty="0">
                <a:ea typeface="Calibri" panose="020F0502020204030204" pitchFamily="34" charset="0"/>
              </a:rPr>
              <a:t>Notification selon le cadre règlementaire en vigueur ne nécessitant pas la mobilisation du CCAR.</a:t>
            </a:r>
          </a:p>
          <a:p>
            <a:endParaRPr lang="fr-FR" sz="1400" b="1" dirty="0">
              <a:solidFill>
                <a:srgbClr val="FF0000"/>
              </a:solidFill>
              <a:ea typeface="Calibri" panose="020F0502020204030204" pitchFamily="34" charset="0"/>
              <a:cs typeface="Times New Roman" panose="02020603050405020304" pitchFamily="18" charset="0"/>
            </a:endParaRPr>
          </a:p>
          <a:p>
            <a:r>
              <a:rPr lang="fr-FR" sz="1400" b="1" dirty="0">
                <a:ea typeface="Calibri" panose="020F0502020204030204" pitchFamily="34" charset="0"/>
                <a:cs typeface="Times New Roman" panose="02020603050405020304" pitchFamily="18" charset="0"/>
              </a:rPr>
              <a:t>Le financement de mesures RH : </a:t>
            </a:r>
            <a:r>
              <a:rPr lang="fr-FR" sz="1400" dirty="0">
                <a:ea typeface="Calibri" panose="020F0502020204030204" pitchFamily="34" charset="0"/>
                <a:cs typeface="Times New Roman" panose="02020603050405020304" pitchFamily="18" charset="0"/>
              </a:rPr>
              <a:t>fusion échelons (EPS), forfaitisation et revalorisation des astreintes PM (EPS et EBNL) et revalorisation des indemnités des dimanches, jours fériés et nuits des PNM (EBL) </a:t>
            </a:r>
            <a:endParaRPr lang="fr-FR" sz="1400" b="1" dirty="0">
              <a:ea typeface="Calibri" panose="020F0502020204030204" pitchFamily="34" charset="0"/>
              <a:cs typeface="Times New Roman" panose="02020603050405020304" pitchFamily="18" charset="0"/>
            </a:endParaRPr>
          </a:p>
          <a:p>
            <a:endParaRPr lang="fr-FR" sz="1000" dirty="0">
              <a:ea typeface="Calibri" panose="020F0502020204030204" pitchFamily="34" charset="0"/>
              <a:cs typeface="Times New Roman" panose="02020603050405020304" pitchFamily="18" charset="0"/>
            </a:endParaRPr>
          </a:p>
          <a:p>
            <a:r>
              <a:rPr lang="fr-FR" sz="1400" dirty="0">
                <a:ea typeface="Calibri" panose="020F0502020204030204" pitchFamily="34" charset="0"/>
              </a:rPr>
              <a:t>Notification sur la base de la SAE 2023 ne nécessitant pas la mobilisation du CCAR (consigne DGOS).</a:t>
            </a:r>
            <a:endParaRPr lang="fr-FR" sz="1400" b="1" dirty="0">
              <a:solidFill>
                <a:srgbClr val="0070C0"/>
              </a:solidFill>
            </a:endParaRPr>
          </a:p>
        </p:txBody>
      </p:sp>
    </p:spTree>
    <p:extLst>
      <p:ext uri="{BB962C8B-B14F-4D97-AF65-F5344CB8AC3E}">
        <p14:creationId xmlns:p14="http://schemas.microsoft.com/office/powerpoint/2010/main" val="2157069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a:xfrm>
            <a:off x="359999" y="738000"/>
            <a:ext cx="7524369" cy="4046400"/>
          </a:xfrm>
        </p:spPr>
        <p:txBody>
          <a:bodyPr/>
          <a:lstStyle/>
          <a:p>
            <a:pPr marL="0" indent="0">
              <a:buNone/>
            </a:pPr>
            <a:r>
              <a:rPr lang="fr-FR" sz="3600" kern="0" dirty="0"/>
              <a:t>Dotation populationnelle 2025</a:t>
            </a:r>
            <a:br>
              <a:rPr lang="fr-FR" sz="3600" kern="0" dirty="0"/>
            </a:br>
            <a:br>
              <a:rPr lang="fr-FR" sz="3600" kern="0" dirty="0"/>
            </a:br>
            <a:r>
              <a:rPr lang="fr-FR" sz="2800" kern="0" dirty="0"/>
              <a:t>Deuxième Phase (proposition pour C3)</a:t>
            </a:r>
            <a:endParaRPr lang="fr-FR" sz="2000" dirty="0"/>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12</a:t>
            </a:fld>
            <a:endParaRPr lang="fr-FR" dirty="0"/>
          </a:p>
        </p:txBody>
      </p:sp>
    </p:spTree>
    <p:extLst>
      <p:ext uri="{BB962C8B-B14F-4D97-AF65-F5344CB8AC3E}">
        <p14:creationId xmlns:p14="http://schemas.microsoft.com/office/powerpoint/2010/main" val="827856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4" name="Google Shape;173;p18"/>
          <p:cNvSpPr txBox="1">
            <a:spLocks/>
          </p:cNvSpPr>
          <p:nvPr/>
        </p:nvSpPr>
        <p:spPr bwMode="gray">
          <a:xfrm>
            <a:off x="1259632" y="161132"/>
            <a:ext cx="7632848" cy="792600"/>
          </a:xfrm>
          <a:prstGeom prst="rect">
            <a:avLst/>
          </a:prstGeom>
        </p:spPr>
        <p:txBody>
          <a:bodyPr spcFirstLastPara="1" vert="horz" wrap="square" lIns="91425" tIns="91425" rIns="91425" bIns="91425" rtlCol="0" anchor="t" anchorCtr="0">
            <a:normAutofit/>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nSpc>
                <a:spcPct val="110000"/>
              </a:lnSpc>
              <a:buSzPts val="5200"/>
            </a:pPr>
            <a:r>
              <a:rPr lang="fr-FR" sz="2400" b="1" dirty="0">
                <a:solidFill>
                  <a:srgbClr val="002060"/>
                </a:solidFill>
                <a:latin typeface="Roboto Condensed"/>
                <a:ea typeface="Roboto Condensed"/>
                <a:cs typeface="Roboto Condensed"/>
              </a:rPr>
              <a:t>Deuxième phase 2025 (</a:t>
            </a:r>
            <a:r>
              <a:rPr lang="fr-FR" sz="2400" b="1" u="sng" dirty="0">
                <a:solidFill>
                  <a:srgbClr val="002060"/>
                </a:solidFill>
                <a:latin typeface="Roboto Condensed"/>
                <a:ea typeface="Roboto Condensed"/>
                <a:cs typeface="Roboto Condensed"/>
              </a:rPr>
              <a:t>C3</a:t>
            </a:r>
            <a:r>
              <a:rPr lang="fr-FR" sz="2400" b="1" dirty="0">
                <a:solidFill>
                  <a:srgbClr val="002060"/>
                </a:solidFill>
                <a:latin typeface="Roboto Condensed"/>
                <a:ea typeface="Roboto Condensed"/>
                <a:cs typeface="Roboto Condensed"/>
              </a:rPr>
              <a:t>)</a:t>
            </a:r>
            <a:endParaRPr lang="fr-FR" sz="1600" b="1" dirty="0">
              <a:solidFill>
                <a:srgbClr val="002060"/>
              </a:solidFill>
              <a:latin typeface="Roboto Condensed"/>
              <a:ea typeface="Roboto Condensed"/>
              <a:cs typeface="Roboto Condensed"/>
            </a:endParaRPr>
          </a:p>
          <a:p>
            <a:pPr marL="0">
              <a:lnSpc>
                <a:spcPct val="110000"/>
              </a:lnSpc>
              <a:buSzPts val="5200"/>
            </a:pPr>
            <a:endParaRPr lang="fr-FR" sz="2400" b="1" dirty="0">
              <a:solidFill>
                <a:srgbClr val="002060"/>
              </a:solidFill>
              <a:latin typeface="Roboto Condensed"/>
              <a:ea typeface="Roboto Condensed"/>
              <a:cs typeface="Roboto Condensed"/>
            </a:endParaRPr>
          </a:p>
        </p:txBody>
      </p:sp>
      <p:sp>
        <p:nvSpPr>
          <p:cNvPr id="5" name="Rectangle à coins arrondis 4"/>
          <p:cNvSpPr/>
          <p:nvPr/>
        </p:nvSpPr>
        <p:spPr>
          <a:xfrm>
            <a:off x="4788092" y="3558535"/>
            <a:ext cx="1008044" cy="770924"/>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900" i="1" dirty="0"/>
          </a:p>
        </p:txBody>
      </p:sp>
      <p:sp>
        <p:nvSpPr>
          <p:cNvPr id="6" name="Rectangle à coins arrondis 5"/>
          <p:cNvSpPr/>
          <p:nvPr/>
        </p:nvSpPr>
        <p:spPr>
          <a:xfrm>
            <a:off x="4788024" y="4346058"/>
            <a:ext cx="1027196" cy="369332"/>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900" i="1" dirty="0"/>
          </a:p>
        </p:txBody>
      </p:sp>
      <p:sp>
        <p:nvSpPr>
          <p:cNvPr id="7" name="Ellipse 6"/>
          <p:cNvSpPr/>
          <p:nvPr/>
        </p:nvSpPr>
        <p:spPr>
          <a:xfrm>
            <a:off x="5681128" y="4234824"/>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5644692" y="4210838"/>
            <a:ext cx="431608" cy="307777"/>
          </a:xfrm>
          <a:prstGeom prst="rect">
            <a:avLst/>
          </a:prstGeom>
          <a:noFill/>
        </p:spPr>
        <p:txBody>
          <a:bodyPr wrap="square" rtlCol="0">
            <a:spAutoFit/>
          </a:bodyPr>
          <a:lstStyle/>
          <a:p>
            <a:r>
              <a:rPr lang="fr-FR" sz="1400" dirty="0"/>
              <a:t>P1</a:t>
            </a:r>
            <a:endParaRPr lang="fr-FR" sz="1200" dirty="0"/>
          </a:p>
        </p:txBody>
      </p:sp>
      <p:sp>
        <p:nvSpPr>
          <p:cNvPr id="9" name="Rectangle à coins arrondis 8"/>
          <p:cNvSpPr/>
          <p:nvPr/>
        </p:nvSpPr>
        <p:spPr>
          <a:xfrm>
            <a:off x="4770929" y="2821136"/>
            <a:ext cx="1163081" cy="720800"/>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solidFill>
                  <a:schemeClr val="tx1"/>
                </a:solidFill>
              </a:rPr>
              <a:t>Extension enveloppe AAP</a:t>
            </a:r>
          </a:p>
          <a:p>
            <a:pPr algn="ctr"/>
            <a:r>
              <a:rPr lang="fr-FR" sz="900" i="1" dirty="0">
                <a:solidFill>
                  <a:schemeClr val="tx1"/>
                </a:solidFill>
              </a:rPr>
              <a:t>(3,3 + 0,6 M€)</a:t>
            </a:r>
          </a:p>
        </p:txBody>
      </p:sp>
      <p:sp>
        <p:nvSpPr>
          <p:cNvPr id="10" name="Ellipse 9"/>
          <p:cNvSpPr/>
          <p:nvPr/>
        </p:nvSpPr>
        <p:spPr>
          <a:xfrm>
            <a:off x="5678412" y="3533463"/>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5613223" y="3521471"/>
            <a:ext cx="431608" cy="307777"/>
          </a:xfrm>
          <a:prstGeom prst="rect">
            <a:avLst/>
          </a:prstGeom>
          <a:noFill/>
        </p:spPr>
        <p:txBody>
          <a:bodyPr wrap="square" rtlCol="0">
            <a:spAutoFit/>
          </a:bodyPr>
          <a:lstStyle/>
          <a:p>
            <a:r>
              <a:rPr lang="fr-FR" sz="1400" dirty="0"/>
              <a:t>P2</a:t>
            </a:r>
            <a:endParaRPr lang="fr-FR" sz="1200" dirty="0"/>
          </a:p>
        </p:txBody>
      </p:sp>
      <p:sp>
        <p:nvSpPr>
          <p:cNvPr id="12" name="Rectangle à coins arrondis 11"/>
          <p:cNvSpPr/>
          <p:nvPr/>
        </p:nvSpPr>
        <p:spPr>
          <a:xfrm>
            <a:off x="272496" y="1491630"/>
            <a:ext cx="987136" cy="316835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651 M€</a:t>
            </a:r>
          </a:p>
        </p:txBody>
      </p:sp>
      <p:sp>
        <p:nvSpPr>
          <p:cNvPr id="13" name="Rectangle à coins arrondis 12"/>
          <p:cNvSpPr/>
          <p:nvPr/>
        </p:nvSpPr>
        <p:spPr>
          <a:xfrm>
            <a:off x="1403648" y="2015836"/>
            <a:ext cx="1008112" cy="264414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Dot pop</a:t>
            </a:r>
          </a:p>
          <a:p>
            <a:pPr algn="ctr"/>
            <a:r>
              <a:rPr lang="fr-FR" sz="900" i="1" dirty="0"/>
              <a:t>Sécurisée</a:t>
            </a:r>
          </a:p>
          <a:p>
            <a:pPr algn="ctr"/>
            <a:r>
              <a:rPr lang="fr-FR" sz="900" i="1" dirty="0"/>
              <a:t>(637 M€)</a:t>
            </a:r>
          </a:p>
        </p:txBody>
      </p:sp>
      <p:sp>
        <p:nvSpPr>
          <p:cNvPr id="14" name="Rectangle à coins arrondis 13"/>
          <p:cNvSpPr/>
          <p:nvPr/>
        </p:nvSpPr>
        <p:spPr>
          <a:xfrm>
            <a:off x="1412195" y="1490805"/>
            <a:ext cx="1008112" cy="504881"/>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Croissance</a:t>
            </a:r>
          </a:p>
          <a:p>
            <a:pPr algn="ctr"/>
            <a:r>
              <a:rPr lang="fr-FR" sz="900" i="1" dirty="0"/>
              <a:t>(14 M€)</a:t>
            </a:r>
          </a:p>
        </p:txBody>
      </p:sp>
      <p:cxnSp>
        <p:nvCxnSpPr>
          <p:cNvPr id="15" name="Connecteur droit 14"/>
          <p:cNvCxnSpPr/>
          <p:nvPr/>
        </p:nvCxnSpPr>
        <p:spPr>
          <a:xfrm>
            <a:off x="2411760" y="1995686"/>
            <a:ext cx="927557" cy="27197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flipV="1">
            <a:off x="2411760" y="1254716"/>
            <a:ext cx="935109" cy="236090"/>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à coins arrondis 16"/>
          <p:cNvSpPr/>
          <p:nvPr/>
        </p:nvSpPr>
        <p:spPr>
          <a:xfrm>
            <a:off x="3339317" y="3558535"/>
            <a:ext cx="1008112" cy="1156856"/>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Fractions fléchées</a:t>
            </a:r>
          </a:p>
          <a:p>
            <a:pPr algn="ctr"/>
            <a:r>
              <a:rPr lang="fr-FR" sz="900" i="1" dirty="0"/>
              <a:t>(4,3 M€) </a:t>
            </a:r>
          </a:p>
        </p:txBody>
      </p:sp>
      <p:sp>
        <p:nvSpPr>
          <p:cNvPr id="18" name="Rectangle à coins arrondis 17"/>
          <p:cNvSpPr/>
          <p:nvPr/>
        </p:nvSpPr>
        <p:spPr>
          <a:xfrm>
            <a:off x="3339317" y="1254716"/>
            <a:ext cx="1008112" cy="2287219"/>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t>Fraction non fléchée </a:t>
            </a:r>
          </a:p>
          <a:p>
            <a:pPr algn="ctr"/>
            <a:r>
              <a:rPr lang="fr-FR" sz="900" i="1" dirty="0"/>
              <a:t>(9,9 M€)</a:t>
            </a:r>
          </a:p>
        </p:txBody>
      </p:sp>
      <p:sp>
        <p:nvSpPr>
          <p:cNvPr id="19" name="ZoneTexte 18"/>
          <p:cNvSpPr txBox="1"/>
          <p:nvPr/>
        </p:nvSpPr>
        <p:spPr>
          <a:xfrm>
            <a:off x="4863282" y="4346059"/>
            <a:ext cx="936037" cy="369332"/>
          </a:xfrm>
          <a:prstGeom prst="rect">
            <a:avLst/>
          </a:prstGeom>
          <a:noFill/>
        </p:spPr>
        <p:txBody>
          <a:bodyPr wrap="square" rtlCol="0">
            <a:spAutoFit/>
          </a:bodyPr>
          <a:lstStyle/>
          <a:p>
            <a:r>
              <a:rPr lang="fr-FR" sz="900" i="1" dirty="0">
                <a:solidFill>
                  <a:schemeClr val="bg1"/>
                </a:solidFill>
              </a:rPr>
              <a:t>Mesures RH </a:t>
            </a:r>
          </a:p>
          <a:p>
            <a:r>
              <a:rPr lang="fr-FR" sz="900" dirty="0">
                <a:solidFill>
                  <a:schemeClr val="bg1"/>
                </a:solidFill>
              </a:rPr>
              <a:t>(0,5 M€)</a:t>
            </a:r>
          </a:p>
        </p:txBody>
      </p:sp>
      <p:cxnSp>
        <p:nvCxnSpPr>
          <p:cNvPr id="20" name="Connecteur droit 19"/>
          <p:cNvCxnSpPr/>
          <p:nvPr/>
        </p:nvCxnSpPr>
        <p:spPr>
          <a:xfrm>
            <a:off x="3339317" y="4715391"/>
            <a:ext cx="2412000"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4814384" y="3870264"/>
            <a:ext cx="1008044" cy="230832"/>
          </a:xfrm>
          <a:prstGeom prst="rect">
            <a:avLst/>
          </a:prstGeom>
          <a:noFill/>
        </p:spPr>
        <p:txBody>
          <a:bodyPr wrap="square" rtlCol="0">
            <a:spAutoFit/>
          </a:bodyPr>
          <a:lstStyle/>
          <a:p>
            <a:r>
              <a:rPr lang="fr-FR" sz="900" dirty="0">
                <a:solidFill>
                  <a:schemeClr val="bg1"/>
                </a:solidFill>
              </a:rPr>
              <a:t>AAP (3,8 M€)</a:t>
            </a:r>
          </a:p>
        </p:txBody>
      </p:sp>
      <p:sp>
        <p:nvSpPr>
          <p:cNvPr id="22" name="Rectangle à coins arrondis 21"/>
          <p:cNvSpPr/>
          <p:nvPr/>
        </p:nvSpPr>
        <p:spPr>
          <a:xfrm>
            <a:off x="4749887" y="1266709"/>
            <a:ext cx="1025206" cy="1541510"/>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i="1" dirty="0">
                <a:solidFill>
                  <a:schemeClr val="tx1"/>
                </a:solidFill>
              </a:rPr>
              <a:t>Simulations issues de l’outil ANAP?</a:t>
            </a:r>
          </a:p>
          <a:p>
            <a:pPr algn="ctr"/>
            <a:r>
              <a:rPr lang="fr-FR" sz="900" i="1" dirty="0">
                <a:solidFill>
                  <a:schemeClr val="tx1"/>
                </a:solidFill>
              </a:rPr>
              <a:t>(6,5 M€)</a:t>
            </a:r>
          </a:p>
        </p:txBody>
      </p:sp>
      <p:sp>
        <p:nvSpPr>
          <p:cNvPr id="23" name="Accolade fermante 22"/>
          <p:cNvSpPr/>
          <p:nvPr/>
        </p:nvSpPr>
        <p:spPr>
          <a:xfrm>
            <a:off x="6120734" y="2808219"/>
            <a:ext cx="323474" cy="15212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4" name="ZoneTexte 23"/>
          <p:cNvSpPr txBox="1"/>
          <p:nvPr/>
        </p:nvSpPr>
        <p:spPr>
          <a:xfrm>
            <a:off x="6437370" y="2991724"/>
            <a:ext cx="2664154" cy="1169551"/>
          </a:xfrm>
          <a:prstGeom prst="rect">
            <a:avLst/>
          </a:prstGeom>
          <a:noFill/>
        </p:spPr>
        <p:txBody>
          <a:bodyPr wrap="square" rtlCol="0">
            <a:spAutoFit/>
          </a:bodyPr>
          <a:lstStyle/>
          <a:p>
            <a:pPr marL="342900" lvl="0" indent="-342900">
              <a:buFont typeface="Arial" panose="020B0604020202020204" pitchFamily="34" charset="0"/>
              <a:buChar char="•"/>
              <a:tabLst>
                <a:tab pos="457200" algn="l"/>
              </a:tabLst>
            </a:pPr>
            <a:r>
              <a:rPr lang="fr-FR" sz="1400" dirty="0">
                <a:effectLst/>
                <a:latin typeface="Aptos" panose="020B0004020202020204" pitchFamily="34" charset="0"/>
                <a:ea typeface="Times New Roman" panose="02020603050405020304" pitchFamily="18" charset="0"/>
                <a:cs typeface="Times New Roman" panose="02020603050405020304" pitchFamily="18" charset="0"/>
              </a:rPr>
              <a:t>Psychiatrie périnatale / enfants-ados</a:t>
            </a:r>
            <a:endParaRPr lang="fr-FR" sz="1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fr-FR" sz="1400" dirty="0">
                <a:effectLst/>
                <a:latin typeface="Aptos" panose="020B0004020202020204" pitchFamily="34" charset="0"/>
                <a:ea typeface="Times New Roman" panose="02020603050405020304" pitchFamily="18" charset="0"/>
                <a:cs typeface="Times New Roman" panose="02020603050405020304" pitchFamily="18" charset="0"/>
              </a:rPr>
              <a:t>FIOP – volet déploiement</a:t>
            </a:r>
            <a:endParaRPr lang="fr-FR" sz="1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fr-FR" sz="1400" dirty="0">
                <a:effectLst/>
                <a:latin typeface="Aptos" panose="020B0004020202020204" pitchFamily="34" charset="0"/>
                <a:ea typeface="Times New Roman" panose="02020603050405020304" pitchFamily="18" charset="0"/>
                <a:cs typeface="Times New Roman" panose="02020603050405020304" pitchFamily="18" charset="0"/>
              </a:rPr>
              <a:t>EMPP</a:t>
            </a:r>
            <a:endParaRPr lang="fr-FR" sz="1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fr-FR" sz="1400" dirty="0">
                <a:effectLst/>
                <a:latin typeface="Aptos" panose="020B0004020202020204" pitchFamily="34" charset="0"/>
                <a:ea typeface="Times New Roman" panose="02020603050405020304" pitchFamily="18" charset="0"/>
                <a:cs typeface="Times New Roman" panose="02020603050405020304" pitchFamily="18" charset="0"/>
              </a:rPr>
              <a:t>Centre ressource TDAH</a:t>
            </a:r>
            <a:endParaRPr lang="fr-FR" sz="14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Ellipse 24"/>
          <p:cNvSpPr/>
          <p:nvPr/>
        </p:nvSpPr>
        <p:spPr>
          <a:xfrm>
            <a:off x="5645979" y="2699167"/>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5587539" y="2675181"/>
            <a:ext cx="431608" cy="307777"/>
          </a:xfrm>
          <a:prstGeom prst="rect">
            <a:avLst/>
          </a:prstGeom>
          <a:noFill/>
        </p:spPr>
        <p:txBody>
          <a:bodyPr wrap="square" rtlCol="0">
            <a:spAutoFit/>
          </a:bodyPr>
          <a:lstStyle/>
          <a:p>
            <a:r>
              <a:rPr lang="fr-FR" sz="1400" dirty="0"/>
              <a:t>P2</a:t>
            </a:r>
            <a:endParaRPr lang="fr-FR" sz="1200" dirty="0"/>
          </a:p>
        </p:txBody>
      </p:sp>
      <p:sp>
        <p:nvSpPr>
          <p:cNvPr id="27" name="Ellipse 26"/>
          <p:cNvSpPr/>
          <p:nvPr/>
        </p:nvSpPr>
        <p:spPr>
          <a:xfrm>
            <a:off x="5663958" y="1155576"/>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ZoneTexte 27"/>
          <p:cNvSpPr txBox="1"/>
          <p:nvPr/>
        </p:nvSpPr>
        <p:spPr>
          <a:xfrm>
            <a:off x="5602803" y="1131590"/>
            <a:ext cx="431608" cy="307777"/>
          </a:xfrm>
          <a:prstGeom prst="rect">
            <a:avLst/>
          </a:prstGeom>
          <a:noFill/>
        </p:spPr>
        <p:txBody>
          <a:bodyPr wrap="square" rtlCol="0">
            <a:spAutoFit/>
          </a:bodyPr>
          <a:lstStyle/>
          <a:p>
            <a:r>
              <a:rPr lang="fr-FR" sz="1400" dirty="0"/>
              <a:t>P2</a:t>
            </a:r>
            <a:endParaRPr lang="fr-FR" sz="1200" dirty="0"/>
          </a:p>
        </p:txBody>
      </p:sp>
      <p:sp>
        <p:nvSpPr>
          <p:cNvPr id="29" name="Ellipse 28"/>
          <p:cNvSpPr/>
          <p:nvPr/>
        </p:nvSpPr>
        <p:spPr>
          <a:xfrm>
            <a:off x="2222882" y="4431600"/>
            <a:ext cx="288032" cy="28379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ZoneTexte 29"/>
          <p:cNvSpPr txBox="1"/>
          <p:nvPr/>
        </p:nvSpPr>
        <p:spPr>
          <a:xfrm>
            <a:off x="2161727" y="4407614"/>
            <a:ext cx="431608" cy="307777"/>
          </a:xfrm>
          <a:prstGeom prst="rect">
            <a:avLst/>
          </a:prstGeom>
          <a:noFill/>
        </p:spPr>
        <p:txBody>
          <a:bodyPr wrap="square" rtlCol="0">
            <a:spAutoFit/>
          </a:bodyPr>
          <a:lstStyle/>
          <a:p>
            <a:r>
              <a:rPr lang="fr-FR" sz="1400" dirty="0"/>
              <a:t>P1</a:t>
            </a:r>
            <a:endParaRPr lang="fr-FR" sz="1200" dirty="0"/>
          </a:p>
        </p:txBody>
      </p:sp>
      <p:cxnSp>
        <p:nvCxnSpPr>
          <p:cNvPr id="31" name="Connecteur droit 30"/>
          <p:cNvCxnSpPr/>
          <p:nvPr/>
        </p:nvCxnSpPr>
        <p:spPr>
          <a:xfrm flipV="1">
            <a:off x="3346869" y="1243805"/>
            <a:ext cx="2294756" cy="10912"/>
          </a:xfrm>
          <a:prstGeom prst="line">
            <a:avLst/>
          </a:prstGeom>
        </p:spPr>
        <p:style>
          <a:lnRef idx="1">
            <a:schemeClr val="accent1"/>
          </a:lnRef>
          <a:fillRef idx="0">
            <a:schemeClr val="accent1"/>
          </a:fillRef>
          <a:effectRef idx="0">
            <a:schemeClr val="accent1"/>
          </a:effectRef>
          <a:fontRef idx="minor">
            <a:schemeClr val="tx1"/>
          </a:fontRef>
        </p:style>
      </p:cxnSp>
      <p:sp>
        <p:nvSpPr>
          <p:cNvPr id="2" name="Ellipse 1">
            <a:extLst>
              <a:ext uri="{FF2B5EF4-FFF2-40B4-BE49-F238E27FC236}">
                <a16:creationId xmlns:a16="http://schemas.microsoft.com/office/drawing/2014/main" id="{C5F8E4F0-80DD-306E-F225-7A2E4224A5BC}"/>
              </a:ext>
            </a:extLst>
          </p:cNvPr>
          <p:cNvSpPr/>
          <p:nvPr/>
        </p:nvSpPr>
        <p:spPr>
          <a:xfrm>
            <a:off x="6314818" y="1385780"/>
            <a:ext cx="2433646" cy="1041954"/>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id="{5751F9E7-F311-4CDD-7980-47A47C0CF0FE}"/>
              </a:ext>
            </a:extLst>
          </p:cNvPr>
          <p:cNvSpPr txBox="1"/>
          <p:nvPr/>
        </p:nvSpPr>
        <p:spPr>
          <a:xfrm>
            <a:off x="6424423" y="1630557"/>
            <a:ext cx="2232247" cy="646331"/>
          </a:xfrm>
          <a:prstGeom prst="rect">
            <a:avLst/>
          </a:prstGeom>
          <a:noFill/>
        </p:spPr>
        <p:txBody>
          <a:bodyPr wrap="square" rtlCol="0">
            <a:spAutoFit/>
          </a:bodyPr>
          <a:lstStyle/>
          <a:p>
            <a:pPr algn="ctr"/>
            <a:r>
              <a:rPr lang="fr-FR" sz="1200" dirty="0"/>
              <a:t>Augmenté de rétractions de crédits pour cause de projets non réalisés (0,6 M€)</a:t>
            </a:r>
          </a:p>
        </p:txBody>
      </p:sp>
      <p:cxnSp>
        <p:nvCxnSpPr>
          <p:cNvPr id="33" name="Connecteur droit avec flèche 32">
            <a:extLst>
              <a:ext uri="{FF2B5EF4-FFF2-40B4-BE49-F238E27FC236}">
                <a16:creationId xmlns:a16="http://schemas.microsoft.com/office/drawing/2014/main" id="{F23B4E22-729E-ABE2-AB5C-FDF975BDD1E1}"/>
              </a:ext>
            </a:extLst>
          </p:cNvPr>
          <p:cNvCxnSpPr>
            <a:cxnSpLocks/>
            <a:stCxn id="9" idx="3"/>
          </p:cNvCxnSpPr>
          <p:nvPr/>
        </p:nvCxnSpPr>
        <p:spPr>
          <a:xfrm flipV="1">
            <a:off x="5934010" y="2427734"/>
            <a:ext cx="726222" cy="753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110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4" name="Google Shape;173;p18"/>
          <p:cNvSpPr txBox="1">
            <a:spLocks/>
          </p:cNvSpPr>
          <p:nvPr/>
        </p:nvSpPr>
        <p:spPr bwMode="gray">
          <a:xfrm>
            <a:off x="1259632" y="161132"/>
            <a:ext cx="7632848" cy="792600"/>
          </a:xfrm>
          <a:prstGeom prst="rect">
            <a:avLst/>
          </a:prstGeom>
        </p:spPr>
        <p:txBody>
          <a:bodyPr spcFirstLastPara="1" vert="horz" wrap="square" lIns="91425" tIns="91425" rIns="91425" bIns="91425" rtlCol="0" anchor="t" anchorCtr="0">
            <a:normAutofit/>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nSpc>
                <a:spcPct val="110000"/>
              </a:lnSpc>
              <a:buSzPts val="5200"/>
            </a:pPr>
            <a:r>
              <a:rPr lang="fr-FR" sz="2400" b="1" dirty="0">
                <a:solidFill>
                  <a:srgbClr val="002060"/>
                </a:solidFill>
                <a:latin typeface="Roboto Condensed"/>
                <a:ea typeface="Roboto Condensed"/>
                <a:cs typeface="Roboto Condensed"/>
              </a:rPr>
              <a:t>Deuxième phase 2025 (</a:t>
            </a:r>
            <a:r>
              <a:rPr lang="fr-FR" sz="2400" b="1" u="sng" dirty="0">
                <a:solidFill>
                  <a:srgbClr val="002060"/>
                </a:solidFill>
                <a:latin typeface="Roboto Condensed"/>
                <a:ea typeface="Roboto Condensed"/>
                <a:cs typeface="Roboto Condensed"/>
              </a:rPr>
              <a:t>C3</a:t>
            </a:r>
            <a:r>
              <a:rPr lang="fr-FR" sz="2400" b="1" dirty="0">
                <a:solidFill>
                  <a:srgbClr val="002060"/>
                </a:solidFill>
                <a:latin typeface="Roboto Condensed"/>
                <a:ea typeface="Roboto Condensed"/>
                <a:cs typeface="Roboto Condensed"/>
              </a:rPr>
              <a:t>)</a:t>
            </a:r>
            <a:endParaRPr lang="fr-FR" sz="1600" b="1" dirty="0">
              <a:solidFill>
                <a:srgbClr val="002060"/>
              </a:solidFill>
              <a:latin typeface="Roboto Condensed"/>
              <a:ea typeface="Roboto Condensed"/>
              <a:cs typeface="Roboto Condensed"/>
            </a:endParaRPr>
          </a:p>
          <a:p>
            <a:pPr marL="0">
              <a:lnSpc>
                <a:spcPct val="110000"/>
              </a:lnSpc>
              <a:buSzPts val="5200"/>
            </a:pPr>
            <a:endParaRPr lang="fr-FR" sz="2400" b="1" dirty="0">
              <a:solidFill>
                <a:srgbClr val="002060"/>
              </a:solidFill>
              <a:latin typeface="Roboto Condensed"/>
              <a:ea typeface="Roboto Condensed"/>
              <a:cs typeface="Roboto Condensed"/>
            </a:endParaRPr>
          </a:p>
        </p:txBody>
      </p:sp>
      <p:sp>
        <p:nvSpPr>
          <p:cNvPr id="5" name="Google Shape;174;p18"/>
          <p:cNvSpPr txBox="1"/>
          <p:nvPr/>
        </p:nvSpPr>
        <p:spPr>
          <a:xfrm>
            <a:off x="274316" y="1131590"/>
            <a:ext cx="8737973" cy="3416290"/>
          </a:xfrm>
          <a:prstGeom prst="rect">
            <a:avLst/>
          </a:prstGeom>
          <a:noFill/>
          <a:ln>
            <a:noFill/>
          </a:ln>
        </p:spPr>
        <p:txBody>
          <a:bodyPr spcFirstLastPara="1" wrap="square" lIns="91425" tIns="91425" rIns="91425" bIns="91425" anchor="t" anchorCtr="0">
            <a:spAutoFit/>
          </a:bodyPr>
          <a:lstStyle/>
          <a:p>
            <a:r>
              <a:rPr lang="fr-FR" sz="1400" b="1" dirty="0">
                <a:solidFill>
                  <a:srgbClr val="0070C0"/>
                </a:solidFill>
              </a:rPr>
              <a:t>Les délégations de dotation populationnelle proposées en deuxième phase budgétaire concernent la partie non fléchée de la croissance (9,9 M€, soit 1,5%) augmentée de rétractions de crédits (0,6 M€) :</a:t>
            </a:r>
          </a:p>
          <a:p>
            <a:endParaRPr lang="fr-FR" sz="1400" b="1" dirty="0">
              <a:solidFill>
                <a:srgbClr val="FF0000"/>
              </a:solidFill>
              <a:ea typeface="Calibri" panose="020F0502020204030204" pitchFamily="34" charset="0"/>
              <a:cs typeface="Times New Roman" panose="02020603050405020304" pitchFamily="18" charset="0"/>
            </a:endParaRPr>
          </a:p>
          <a:p>
            <a:endParaRPr lang="fr-FR" sz="1400" dirty="0">
              <a:solidFill>
                <a:srgbClr val="0070C0"/>
              </a:solidFill>
            </a:endParaRPr>
          </a:p>
          <a:p>
            <a:pPr marL="285750" indent="-285750">
              <a:buFont typeface="Arial" panose="020B0604020202020204" pitchFamily="34" charset="0"/>
              <a:buChar char="•"/>
            </a:pPr>
            <a:r>
              <a:rPr lang="fr-FR" sz="1400" b="1" dirty="0"/>
              <a:t>délégation de 3,9 M€ correspondant aux AAP ciblés « métiers » (enveloppe élargie)  </a:t>
            </a:r>
            <a:endParaRPr lang="fr-FR" sz="1400" dirty="0">
              <a:ea typeface="Calibri" panose="020F0502020204030204" pitchFamily="34" charset="0"/>
              <a:cs typeface="Times New Roman" panose="02020603050405020304" pitchFamily="18" charset="0"/>
            </a:endParaRPr>
          </a:p>
          <a:p>
            <a:r>
              <a:rPr lang="fr-FR" sz="1400" dirty="0">
                <a:solidFill>
                  <a:srgbClr val="0070C0"/>
                </a:solidFill>
              </a:rPr>
              <a:t>	Valorise les retours des établissements ayant candidaté</a:t>
            </a:r>
          </a:p>
          <a:p>
            <a:r>
              <a:rPr lang="fr-FR" sz="1400" dirty="0">
                <a:solidFill>
                  <a:srgbClr val="0070C0"/>
                </a:solidFill>
              </a:rPr>
              <a:t>	Répond aux besoins non couverts par les enveloppes initiales</a:t>
            </a:r>
          </a:p>
          <a:p>
            <a:r>
              <a:rPr lang="fr-FR" sz="1400" dirty="0">
                <a:solidFill>
                  <a:srgbClr val="0070C0"/>
                </a:solidFill>
              </a:rPr>
              <a:t>	Poursuit les priorités régionales en lien avec le PRS</a:t>
            </a:r>
          </a:p>
          <a:p>
            <a:r>
              <a:rPr lang="fr-FR" sz="1400" b="1" dirty="0">
                <a:ea typeface="Calibri" panose="020F0502020204030204" pitchFamily="34" charset="0"/>
                <a:cs typeface="Times New Roman" panose="02020603050405020304" pitchFamily="18" charset="0"/>
              </a:rPr>
              <a:t> 	</a:t>
            </a:r>
            <a:endParaRPr lang="fr-FR" sz="1400" dirty="0">
              <a:solidFill>
                <a:srgbClr val="0070C0"/>
              </a:solidFill>
            </a:endParaRPr>
          </a:p>
          <a:p>
            <a:pPr marL="285750" indent="-285750">
              <a:buFont typeface="Arial" panose="020B0604020202020204" pitchFamily="34" charset="0"/>
              <a:buChar char="•"/>
            </a:pPr>
            <a:r>
              <a:rPr lang="fr-FR" sz="1400" b="1" dirty="0">
                <a:ea typeface="Calibri" panose="020F0502020204030204" pitchFamily="34" charset="0"/>
                <a:cs typeface="Times New Roman" panose="02020603050405020304" pitchFamily="18" charset="0"/>
              </a:rPr>
              <a:t>délégation de 6,5 M€ sur la base des simulations issues de l’outil </a:t>
            </a:r>
            <a:r>
              <a:rPr lang="fr-FR" sz="1400" b="1" dirty="0" err="1">
                <a:ea typeface="Calibri" panose="020F0502020204030204" pitchFamily="34" charset="0"/>
                <a:cs typeface="Times New Roman" panose="02020603050405020304" pitchFamily="18" charset="0"/>
              </a:rPr>
              <a:t>Anap</a:t>
            </a:r>
            <a:r>
              <a:rPr lang="fr-FR" sz="1400" b="1" dirty="0">
                <a:ea typeface="Calibri" panose="020F0502020204030204" pitchFamily="34" charset="0"/>
                <a:cs typeface="Times New Roman" panose="02020603050405020304" pitchFamily="18" charset="0"/>
              </a:rPr>
              <a:t> </a:t>
            </a:r>
          </a:p>
          <a:p>
            <a:r>
              <a:rPr lang="fr-FR" sz="1400" b="1" dirty="0">
                <a:ea typeface="Calibri" panose="020F0502020204030204" pitchFamily="34" charset="0"/>
                <a:cs typeface="Times New Roman" panose="02020603050405020304" pitchFamily="18" charset="0"/>
              </a:rPr>
              <a:t>	</a:t>
            </a:r>
            <a:r>
              <a:rPr lang="fr-FR" sz="1400" dirty="0">
                <a:solidFill>
                  <a:srgbClr val="0070C0"/>
                </a:solidFill>
              </a:rPr>
              <a:t>Permet une première prise en main de l’outillage</a:t>
            </a:r>
          </a:p>
          <a:p>
            <a:r>
              <a:rPr lang="fr-FR" sz="1400" b="1" dirty="0">
                <a:solidFill>
                  <a:srgbClr val="0070C0"/>
                </a:solidFill>
                <a:ea typeface="Calibri" panose="020F0502020204030204" pitchFamily="34" charset="0"/>
                <a:cs typeface="Times New Roman" panose="02020603050405020304" pitchFamily="18" charset="0"/>
              </a:rPr>
              <a:t>	</a:t>
            </a:r>
            <a:r>
              <a:rPr lang="fr-FR" sz="1400" dirty="0">
                <a:solidFill>
                  <a:srgbClr val="0070C0"/>
                </a:solidFill>
              </a:rPr>
              <a:t>Correspond à 1% symbolique de l’enveloppe régionale de dot pop</a:t>
            </a:r>
          </a:p>
          <a:p>
            <a:endParaRPr lang="fr-FR" sz="1400" dirty="0">
              <a:solidFill>
                <a:srgbClr val="0070C0"/>
              </a:solidFill>
            </a:endParaRPr>
          </a:p>
          <a:p>
            <a:endParaRPr lang="fr-FR" sz="1400" dirty="0">
              <a:solidFill>
                <a:srgbClr val="0070C0"/>
              </a:solidFill>
            </a:endParaRPr>
          </a:p>
          <a:p>
            <a:endParaRPr lang="fr-FR" sz="1400" b="1" dirty="0">
              <a:solidFill>
                <a:srgbClr val="0070C0"/>
              </a:solidFill>
            </a:endParaRPr>
          </a:p>
        </p:txBody>
      </p:sp>
    </p:spTree>
    <p:extLst>
      <p:ext uri="{BB962C8B-B14F-4D97-AF65-F5344CB8AC3E}">
        <p14:creationId xmlns:p14="http://schemas.microsoft.com/office/powerpoint/2010/main" val="2408486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p:txBody>
          <a:bodyPr/>
          <a:lstStyle/>
          <a:p>
            <a:pPr marL="0" indent="0">
              <a:buNone/>
            </a:pPr>
            <a:r>
              <a:rPr lang="fr-FR" dirty="0"/>
              <a:t>Focus fraction « Appels à Projets »</a:t>
            </a:r>
            <a:br>
              <a:rPr lang="fr-FR" dirty="0"/>
            </a:br>
            <a:r>
              <a:rPr lang="fr-FR" sz="2400" dirty="0"/>
              <a:t>(retour sur 2024 et présentation 2025)</a:t>
            </a:r>
            <a:endParaRPr lang="fr-FR" dirty="0"/>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15</a:t>
            </a:fld>
            <a:endParaRPr lang="fr-FR" dirty="0"/>
          </a:p>
        </p:txBody>
      </p:sp>
    </p:spTree>
    <p:extLst>
      <p:ext uri="{BB962C8B-B14F-4D97-AF65-F5344CB8AC3E}">
        <p14:creationId xmlns:p14="http://schemas.microsoft.com/office/powerpoint/2010/main" val="2408390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C8034-B984-4F03-66D1-68B2BBE6730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1C88B5D-327D-5569-207D-8C35826B7569}"/>
              </a:ext>
            </a:extLst>
          </p:cNvPr>
          <p:cNvSpPr>
            <a:spLocks noGrp="1"/>
          </p:cNvSpPr>
          <p:nvPr>
            <p:ph type="title"/>
          </p:nvPr>
        </p:nvSpPr>
        <p:spPr>
          <a:xfrm>
            <a:off x="2123728" y="228894"/>
            <a:ext cx="6408712" cy="539991"/>
          </a:xfrm>
        </p:spPr>
        <p:txBody>
          <a:bodyPr>
            <a:normAutofit fontScale="90000"/>
          </a:bodyPr>
          <a:lstStyle/>
          <a:p>
            <a:r>
              <a:rPr lang="fr-FR" dirty="0"/>
              <a:t>Extension des enveloppes AAP : </a:t>
            </a:r>
            <a:br>
              <a:rPr lang="fr-FR" dirty="0"/>
            </a:br>
            <a:r>
              <a:rPr lang="fr-FR" dirty="0"/>
              <a:t>Retour sur </a:t>
            </a:r>
            <a:r>
              <a:rPr lang="fr-FR" u="sng" dirty="0"/>
              <a:t>2024</a:t>
            </a:r>
          </a:p>
        </p:txBody>
      </p:sp>
      <p:sp>
        <p:nvSpPr>
          <p:cNvPr id="3" name="Espace réservé du contenu 2">
            <a:extLst>
              <a:ext uri="{FF2B5EF4-FFF2-40B4-BE49-F238E27FC236}">
                <a16:creationId xmlns:a16="http://schemas.microsoft.com/office/drawing/2014/main" id="{CCABD1BB-91F1-1097-17AD-2E636C99FDF9}"/>
              </a:ext>
            </a:extLst>
          </p:cNvPr>
          <p:cNvSpPr>
            <a:spLocks noGrp="1"/>
          </p:cNvSpPr>
          <p:nvPr>
            <p:ph idx="1"/>
          </p:nvPr>
        </p:nvSpPr>
        <p:spPr/>
        <p:txBody>
          <a:bodyPr>
            <a:normAutofit/>
          </a:bodyPr>
          <a:lstStyle/>
          <a:p>
            <a:pPr marL="171446" indent="-171446"/>
            <a:r>
              <a:rPr lang="fr-FR" dirty="0"/>
              <a:t>1,3 M€ de dot pop fléchés par la DGOS pour des appels à projets </a:t>
            </a:r>
          </a:p>
          <a:p>
            <a:pPr marL="171446" indent="-171446"/>
            <a:r>
              <a:rPr lang="fr-FR" dirty="0"/>
              <a:t>-&gt; 7,5 M€ après extension par une fraction de croissance de dot pop (+6,2 M€, soit 1% en 2024)</a:t>
            </a:r>
          </a:p>
          <a:p>
            <a:pPr marL="0"/>
            <a:r>
              <a:rPr lang="fr-FR" dirty="0"/>
              <a:t>	</a:t>
            </a:r>
          </a:p>
          <a:p>
            <a:pPr marL="171446" indent="-171446"/>
            <a:endParaRPr lang="fr-FR" dirty="0"/>
          </a:p>
          <a:p>
            <a:pPr marL="171446" indent="-171446"/>
            <a:endParaRPr lang="fr-FR" dirty="0"/>
          </a:p>
          <a:p>
            <a:pPr marL="171446" indent="-171446"/>
            <a:endParaRPr lang="fr-FR" dirty="0"/>
          </a:p>
          <a:p>
            <a:pPr marL="171446" indent="-171446"/>
            <a:endParaRPr lang="fr-FR" dirty="0"/>
          </a:p>
          <a:p>
            <a:endParaRPr lang="fr-FR" dirty="0"/>
          </a:p>
        </p:txBody>
      </p:sp>
      <p:graphicFrame>
        <p:nvGraphicFramePr>
          <p:cNvPr id="7" name="Tableau 6">
            <a:extLst>
              <a:ext uri="{FF2B5EF4-FFF2-40B4-BE49-F238E27FC236}">
                <a16:creationId xmlns:a16="http://schemas.microsoft.com/office/drawing/2014/main" id="{B5FAFF72-3F4B-44E1-8BD3-4239B0F4605A}"/>
              </a:ext>
            </a:extLst>
          </p:cNvPr>
          <p:cNvGraphicFramePr>
            <a:graphicFrameLocks noGrp="1"/>
          </p:cNvGraphicFramePr>
          <p:nvPr>
            <p:extLst>
              <p:ext uri="{D42A27DB-BD31-4B8C-83A1-F6EECF244321}">
                <p14:modId xmlns:p14="http://schemas.microsoft.com/office/powerpoint/2010/main" val="3544189494"/>
              </p:ext>
            </p:extLst>
          </p:nvPr>
        </p:nvGraphicFramePr>
        <p:xfrm>
          <a:off x="587179" y="1851670"/>
          <a:ext cx="7225181" cy="1609801"/>
        </p:xfrm>
        <a:graphic>
          <a:graphicData uri="http://schemas.openxmlformats.org/drawingml/2006/table">
            <a:tbl>
              <a:tblPr>
                <a:tableStyleId>{5C22544A-7EE6-4342-B048-85BDC9FD1C3A}</a:tableStyleId>
              </a:tblPr>
              <a:tblGrid>
                <a:gridCol w="3588261">
                  <a:extLst>
                    <a:ext uri="{9D8B030D-6E8A-4147-A177-3AD203B41FA5}">
                      <a16:colId xmlns:a16="http://schemas.microsoft.com/office/drawing/2014/main" val="2619819787"/>
                    </a:ext>
                  </a:extLst>
                </a:gridCol>
                <a:gridCol w="1709239">
                  <a:extLst>
                    <a:ext uri="{9D8B030D-6E8A-4147-A177-3AD203B41FA5}">
                      <a16:colId xmlns:a16="http://schemas.microsoft.com/office/drawing/2014/main" val="782132336"/>
                    </a:ext>
                  </a:extLst>
                </a:gridCol>
                <a:gridCol w="1927681">
                  <a:extLst>
                    <a:ext uri="{9D8B030D-6E8A-4147-A177-3AD203B41FA5}">
                      <a16:colId xmlns:a16="http://schemas.microsoft.com/office/drawing/2014/main" val="3940537687"/>
                    </a:ext>
                  </a:extLst>
                </a:gridCol>
              </a:tblGrid>
              <a:tr h="361357">
                <a:tc>
                  <a:txBody>
                    <a:bodyPr/>
                    <a:lstStyle/>
                    <a:p>
                      <a:pPr algn="l" fontAlgn="b"/>
                      <a:r>
                        <a:rPr lang="fr-FR" sz="1400" b="1" u="none" strike="noStrike" dirty="0">
                          <a:effectLst/>
                        </a:rPr>
                        <a:t>Thématique</a:t>
                      </a:r>
                      <a:endParaRPr lang="fr-FR" sz="14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400" b="1" u="none" strike="noStrike" dirty="0">
                          <a:effectLst/>
                        </a:rPr>
                        <a:t>Nombre de projets</a:t>
                      </a:r>
                      <a:endParaRPr lang="fr-FR" sz="14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400" b="1" u="none" strike="noStrike" dirty="0">
                          <a:effectLst/>
                        </a:rPr>
                        <a:t>Financement (M€)</a:t>
                      </a:r>
                      <a:endParaRPr lang="fr-FR" sz="14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extLst>
                  <a:ext uri="{0D108BD9-81ED-4DB2-BD59-A6C34878D82A}">
                    <a16:rowId xmlns:a16="http://schemas.microsoft.com/office/drawing/2014/main" val="2211895979"/>
                  </a:ext>
                </a:extLst>
              </a:tr>
              <a:tr h="199645">
                <a:tc>
                  <a:txBody>
                    <a:bodyPr/>
                    <a:lstStyle/>
                    <a:p>
                      <a:pPr algn="l" fontAlgn="b"/>
                      <a:r>
                        <a:rPr lang="fr-FR" sz="1100" b="1" u="none" strike="noStrike" dirty="0">
                          <a:effectLst/>
                        </a:rPr>
                        <a:t>Equipes Mobiles Psychiatrie - Précarité</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u="none" strike="noStrike" dirty="0">
                          <a:effectLst/>
                        </a:rPr>
                        <a:t>2</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tc>
                  <a:txBody>
                    <a:bodyPr/>
                    <a:lstStyle/>
                    <a:p>
                      <a:pPr algn="ctr" fontAlgn="b"/>
                      <a:r>
                        <a:rPr lang="fr-FR" sz="1100" b="1" u="none" strike="noStrike" dirty="0">
                          <a:effectLst/>
                        </a:rPr>
                        <a:t>0,4</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extLst>
                  <a:ext uri="{0D108BD9-81ED-4DB2-BD59-A6C34878D82A}">
                    <a16:rowId xmlns:a16="http://schemas.microsoft.com/office/drawing/2014/main" val="221949991"/>
                  </a:ext>
                </a:extLst>
              </a:tr>
              <a:tr h="238943">
                <a:tc>
                  <a:txBody>
                    <a:bodyPr/>
                    <a:lstStyle/>
                    <a:p>
                      <a:pPr algn="l" fontAlgn="b"/>
                      <a:r>
                        <a:rPr lang="fr-FR" sz="1100" b="1" u="none" strike="noStrike" dirty="0">
                          <a:effectLst/>
                        </a:rPr>
                        <a:t>Equipes Mobiles Psychiatrie – Personnes Agées</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i="0" u="none" strike="noStrike" dirty="0">
                          <a:solidFill>
                            <a:srgbClr val="000000"/>
                          </a:solidFill>
                          <a:effectLst/>
                          <a:latin typeface="Aptos Narrow" panose="020B0004020202020204" pitchFamily="34" charset="0"/>
                        </a:rPr>
                        <a:t>8</a:t>
                      </a:r>
                    </a:p>
                  </a:txBody>
                  <a:tcPr marL="7144" marR="7144" marT="7144" marB="0" anchor="b">
                    <a:noFill/>
                  </a:tcPr>
                </a:tc>
                <a:tc>
                  <a:txBody>
                    <a:bodyPr/>
                    <a:lstStyle/>
                    <a:p>
                      <a:pPr algn="ctr" fontAlgn="b"/>
                      <a:r>
                        <a:rPr lang="fr-FR" sz="1100" b="1" u="none" strike="noStrike" dirty="0">
                          <a:effectLst/>
                        </a:rPr>
                        <a:t>2,5</a:t>
                      </a:r>
                    </a:p>
                  </a:txBody>
                  <a:tcPr marL="7144" marR="7144" marT="7144" marB="0" anchor="b">
                    <a:noFill/>
                  </a:tcPr>
                </a:tc>
                <a:extLst>
                  <a:ext uri="{0D108BD9-81ED-4DB2-BD59-A6C34878D82A}">
                    <a16:rowId xmlns:a16="http://schemas.microsoft.com/office/drawing/2014/main" val="1230016030"/>
                  </a:ext>
                </a:extLst>
              </a:tr>
              <a:tr h="199645">
                <a:tc>
                  <a:txBody>
                    <a:bodyPr/>
                    <a:lstStyle/>
                    <a:p>
                      <a:pPr algn="l" fontAlgn="b"/>
                      <a:r>
                        <a:rPr lang="fr-FR" sz="1100" b="1" u="none" strike="noStrike" dirty="0">
                          <a:effectLst/>
                        </a:rPr>
                        <a:t>Psy Périnatale – Enfants – Adolescents</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u="none" strike="noStrike" dirty="0">
                          <a:effectLst/>
                        </a:rPr>
                        <a:t>8</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tc>
                  <a:txBody>
                    <a:bodyPr/>
                    <a:lstStyle/>
                    <a:p>
                      <a:pPr algn="ctr" fontAlgn="b"/>
                      <a:r>
                        <a:rPr lang="fr-FR" sz="1100" b="1" u="none" strike="noStrike" dirty="0">
                          <a:effectLst/>
                        </a:rPr>
                        <a:t>1,6</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extLst>
                  <a:ext uri="{0D108BD9-81ED-4DB2-BD59-A6C34878D82A}">
                    <a16:rowId xmlns:a16="http://schemas.microsoft.com/office/drawing/2014/main" val="1762765711"/>
                  </a:ext>
                </a:extLst>
              </a:tr>
              <a:tr h="199645">
                <a:tc>
                  <a:txBody>
                    <a:bodyPr/>
                    <a:lstStyle/>
                    <a:p>
                      <a:pPr algn="l" fontAlgn="b"/>
                      <a:r>
                        <a:rPr lang="fr-FR" sz="1100" b="1" u="none" strike="noStrike" dirty="0">
                          <a:effectLst/>
                        </a:rPr>
                        <a:t>Limitation de l’isolement et de la contention</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u="none" strike="noStrike" dirty="0">
                          <a:effectLst/>
                        </a:rPr>
                        <a:t>5</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tc>
                  <a:txBody>
                    <a:bodyPr/>
                    <a:lstStyle/>
                    <a:p>
                      <a:pPr algn="ctr" fontAlgn="b"/>
                      <a:r>
                        <a:rPr lang="fr-FR" sz="1100" b="1" u="none" strike="noStrike" dirty="0">
                          <a:effectLst/>
                        </a:rPr>
                        <a:t>1,3</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extLst>
                  <a:ext uri="{0D108BD9-81ED-4DB2-BD59-A6C34878D82A}">
                    <a16:rowId xmlns:a16="http://schemas.microsoft.com/office/drawing/2014/main" val="1004562368"/>
                  </a:ext>
                </a:extLst>
              </a:tr>
              <a:tr h="199645">
                <a:tc>
                  <a:txBody>
                    <a:bodyPr/>
                    <a:lstStyle/>
                    <a:p>
                      <a:pPr algn="l" fontAlgn="b"/>
                      <a:r>
                        <a:rPr lang="fr-FR" sz="1100" b="1" u="none" strike="noStrike" dirty="0" err="1">
                          <a:effectLst/>
                        </a:rPr>
                        <a:t>Psychotraumatisme</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u="none" strike="noStrike">
                          <a:effectLst/>
                        </a:rPr>
                        <a:t>2</a:t>
                      </a:r>
                      <a:endParaRPr lang="fr-FR" sz="1100" b="1" i="0" u="none" strike="noStrike">
                        <a:solidFill>
                          <a:srgbClr val="000000"/>
                        </a:solidFill>
                        <a:effectLst/>
                        <a:latin typeface="Aptos Narrow" panose="020B0004020202020204" pitchFamily="34" charset="0"/>
                      </a:endParaRPr>
                    </a:p>
                  </a:txBody>
                  <a:tcPr marL="7144" marR="7144" marT="7144" marB="0" anchor="b">
                    <a:noFill/>
                  </a:tcPr>
                </a:tc>
                <a:tc>
                  <a:txBody>
                    <a:bodyPr/>
                    <a:lstStyle/>
                    <a:p>
                      <a:pPr algn="ctr" fontAlgn="b"/>
                      <a:r>
                        <a:rPr lang="fr-FR" sz="1100" b="1" u="none" strike="noStrike" dirty="0">
                          <a:effectLst/>
                        </a:rPr>
                        <a:t>0,3</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extLst>
                  <a:ext uri="{0D108BD9-81ED-4DB2-BD59-A6C34878D82A}">
                    <a16:rowId xmlns:a16="http://schemas.microsoft.com/office/drawing/2014/main" val="2635087290"/>
                  </a:ext>
                </a:extLst>
              </a:tr>
              <a:tr h="210921">
                <a:tc>
                  <a:txBody>
                    <a:bodyPr/>
                    <a:lstStyle/>
                    <a:p>
                      <a:pPr algn="l" fontAlgn="b"/>
                      <a:r>
                        <a:rPr lang="fr-FR" sz="1100" b="1" u="none" strike="noStrike" dirty="0">
                          <a:effectLst/>
                        </a:rPr>
                        <a:t>Centres Médico-Psychologiques</a:t>
                      </a:r>
                      <a:endParaRPr lang="fr-FR" sz="1100" b="1" i="0" u="none" strike="noStrike" dirty="0">
                        <a:solidFill>
                          <a:srgbClr val="000000"/>
                        </a:solidFill>
                        <a:effectLst/>
                        <a:latin typeface="Aptos Narrow" panose="020B0004020202020204" pitchFamily="34" charset="0"/>
                      </a:endParaRPr>
                    </a:p>
                  </a:txBody>
                  <a:tcPr marL="7144" marR="7144" marT="7144" marB="0" anchor="b">
                    <a:solidFill>
                      <a:schemeClr val="tx2">
                        <a:lumMod val="10000"/>
                        <a:lumOff val="90000"/>
                      </a:schemeClr>
                    </a:solidFill>
                  </a:tcPr>
                </a:tc>
                <a:tc>
                  <a:txBody>
                    <a:bodyPr/>
                    <a:lstStyle/>
                    <a:p>
                      <a:pPr algn="ctr" fontAlgn="b"/>
                      <a:r>
                        <a:rPr lang="fr-FR" sz="1100" b="1" i="0" u="none" strike="noStrike" dirty="0">
                          <a:solidFill>
                            <a:srgbClr val="000000"/>
                          </a:solidFill>
                          <a:effectLst/>
                          <a:latin typeface="Aptos Narrow" panose="020B0004020202020204" pitchFamily="34" charset="0"/>
                        </a:rPr>
                        <a:t>8</a:t>
                      </a:r>
                    </a:p>
                  </a:txBody>
                  <a:tcPr marL="7144" marR="7144" marT="7144" marB="0" anchor="b">
                    <a:noFill/>
                  </a:tcPr>
                </a:tc>
                <a:tc>
                  <a:txBody>
                    <a:bodyPr/>
                    <a:lstStyle/>
                    <a:p>
                      <a:pPr algn="ctr" fontAlgn="b"/>
                      <a:r>
                        <a:rPr lang="fr-FR" sz="1100" b="1" u="none" strike="noStrike" dirty="0">
                          <a:effectLst/>
                        </a:rPr>
                        <a:t>1,4</a:t>
                      </a:r>
                      <a:endParaRPr lang="fr-FR" sz="1100" b="1" i="0" u="none" strike="noStrike" dirty="0">
                        <a:solidFill>
                          <a:srgbClr val="000000"/>
                        </a:solidFill>
                        <a:effectLst/>
                        <a:latin typeface="Aptos Narrow" panose="020B0004020202020204" pitchFamily="34" charset="0"/>
                      </a:endParaRPr>
                    </a:p>
                  </a:txBody>
                  <a:tcPr marL="7144" marR="7144" marT="7144" marB="0" anchor="b">
                    <a:noFill/>
                  </a:tcPr>
                </a:tc>
                <a:extLst>
                  <a:ext uri="{0D108BD9-81ED-4DB2-BD59-A6C34878D82A}">
                    <a16:rowId xmlns:a16="http://schemas.microsoft.com/office/drawing/2014/main" val="1159509571"/>
                  </a:ext>
                </a:extLst>
              </a:tr>
            </a:tbl>
          </a:graphicData>
        </a:graphic>
      </p:graphicFrame>
      <p:sp>
        <p:nvSpPr>
          <p:cNvPr id="4" name="Espace réservé du contenu 2">
            <a:extLst>
              <a:ext uri="{FF2B5EF4-FFF2-40B4-BE49-F238E27FC236}">
                <a16:creationId xmlns:a16="http://schemas.microsoft.com/office/drawing/2014/main" id="{D497D96B-DC86-36BE-B774-75CD5C7B4DE3}"/>
              </a:ext>
            </a:extLst>
          </p:cNvPr>
          <p:cNvSpPr txBox="1">
            <a:spLocks/>
          </p:cNvSpPr>
          <p:nvPr/>
        </p:nvSpPr>
        <p:spPr bwMode="gray">
          <a:xfrm>
            <a:off x="422939" y="3651870"/>
            <a:ext cx="8229600" cy="1117836"/>
          </a:xfrm>
          <a:prstGeom prst="rect">
            <a:avLst/>
          </a:prstGeom>
        </p:spPr>
        <p:txBody>
          <a:bodyPr vert="horz" lIns="0" tIns="0" rIns="0" bIns="0" rtlCol="0" anchor="t" anchorCtr="0">
            <a:normAutofit/>
          </a:bodyPr>
          <a:lst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46" indent="-171446"/>
            <a:r>
              <a:rPr lang="fr-FR" sz="1600" dirty="0"/>
              <a:t>Respect du poids de chaque secteur de financement (96,7 / 3,3 %)</a:t>
            </a:r>
          </a:p>
          <a:p>
            <a:pPr marL="514346" lvl="1" indent="-171446"/>
            <a:r>
              <a:rPr lang="fr-FR" sz="1400" dirty="0"/>
              <a:t>0,25 M€ ex-OQN </a:t>
            </a:r>
            <a:r>
              <a:rPr lang="fr-FR" sz="1400" dirty="0">
                <a:sym typeface="Wingdings" panose="05000000000000000000" pitchFamily="2" charset="2"/>
              </a:rPr>
              <a:t> 2 projets</a:t>
            </a:r>
          </a:p>
          <a:p>
            <a:pPr marL="514346" lvl="1" indent="-171446"/>
            <a:r>
              <a:rPr lang="fr-FR" sz="1400" dirty="0"/>
              <a:t>7,25 M€ ex-DAF </a:t>
            </a:r>
            <a:r>
              <a:rPr lang="fr-FR" sz="1400" dirty="0">
                <a:sym typeface="Wingdings" panose="05000000000000000000" pitchFamily="2" charset="2"/>
              </a:rPr>
              <a:t> 31 projets</a:t>
            </a:r>
            <a:endParaRPr lang="fr-FR" dirty="0"/>
          </a:p>
        </p:txBody>
      </p:sp>
    </p:spTree>
    <p:extLst>
      <p:ext uri="{BB962C8B-B14F-4D97-AF65-F5344CB8AC3E}">
        <p14:creationId xmlns:p14="http://schemas.microsoft.com/office/powerpoint/2010/main" val="3048283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0E7F0-338F-D22F-7BEB-73A985E6BE64}"/>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76C5550-9D56-59AA-D2F8-72EE45A9664D}"/>
              </a:ext>
            </a:extLst>
          </p:cNvPr>
          <p:cNvSpPr>
            <a:spLocks noGrp="1"/>
          </p:cNvSpPr>
          <p:nvPr>
            <p:ph idx="1"/>
          </p:nvPr>
        </p:nvSpPr>
        <p:spPr>
          <a:xfrm>
            <a:off x="302840" y="1508249"/>
            <a:ext cx="8229600" cy="3394472"/>
          </a:xfrm>
        </p:spPr>
        <p:txBody>
          <a:bodyPr>
            <a:normAutofit/>
          </a:bodyPr>
          <a:lstStyle/>
          <a:p>
            <a:pPr marL="171446" indent="-171446"/>
            <a:r>
              <a:rPr lang="fr-FR" dirty="0"/>
              <a:t>Exemples de projets soutenus : </a:t>
            </a:r>
          </a:p>
          <a:p>
            <a:pPr marL="514346" lvl="1" indent="-171446"/>
            <a:r>
              <a:rPr lang="fr-FR" sz="1400" dirty="0"/>
              <a:t>Déploiements</a:t>
            </a:r>
          </a:p>
          <a:p>
            <a:pPr marL="857246" lvl="2" indent="-171446"/>
            <a:r>
              <a:rPr lang="fr-FR" sz="1400" dirty="0"/>
              <a:t>Equipe Mobile Psychiatrie Précarité au CH Valvert (13)</a:t>
            </a:r>
          </a:p>
          <a:p>
            <a:pPr marL="857246" lvl="2" indent="-171446"/>
            <a:r>
              <a:rPr lang="fr-FR" sz="1400" dirty="0"/>
              <a:t>Equipe Mobile Psychiatrie – Personne Agée au CH Edouard Toulouse (13) et à </a:t>
            </a:r>
            <a:r>
              <a:rPr lang="fr-FR" sz="1400" dirty="0" err="1"/>
              <a:t>Laragne</a:t>
            </a:r>
            <a:r>
              <a:rPr lang="fr-FR" sz="1400" dirty="0"/>
              <a:t> (05)</a:t>
            </a:r>
          </a:p>
          <a:p>
            <a:pPr marL="857246" lvl="2" indent="-171446"/>
            <a:r>
              <a:rPr lang="fr-FR" sz="1400" dirty="0"/>
              <a:t>Soins du </a:t>
            </a:r>
            <a:r>
              <a:rPr lang="fr-FR" sz="1400" dirty="0" err="1"/>
              <a:t>psychotraumatisme</a:t>
            </a:r>
            <a:r>
              <a:rPr lang="fr-FR" sz="1400" dirty="0"/>
              <a:t> – clinique la </a:t>
            </a:r>
            <a:r>
              <a:rPr lang="fr-FR" sz="1400" dirty="0" err="1"/>
              <a:t>Grangea</a:t>
            </a:r>
            <a:r>
              <a:rPr lang="fr-FR" sz="1400" dirty="0"/>
              <a:t> (06)</a:t>
            </a:r>
          </a:p>
          <a:p>
            <a:pPr marL="857246" lvl="2" indent="-171446"/>
            <a:r>
              <a:rPr lang="fr-FR" sz="1400" dirty="0"/>
              <a:t>HDJ de psychiatrie périnatale – Hôpitaux </a:t>
            </a:r>
            <a:r>
              <a:rPr lang="fr-FR" sz="1400" dirty="0" err="1"/>
              <a:t>Lenval</a:t>
            </a:r>
            <a:r>
              <a:rPr lang="fr-FR" sz="1400" dirty="0"/>
              <a:t> (06)</a:t>
            </a:r>
          </a:p>
          <a:p>
            <a:pPr marL="857246" lvl="2" indent="-171446"/>
            <a:endParaRPr lang="fr-FR" sz="1400" dirty="0"/>
          </a:p>
          <a:p>
            <a:pPr marL="514346" lvl="1" indent="-171446"/>
            <a:r>
              <a:rPr lang="fr-FR" sz="1400" dirty="0"/>
              <a:t>Renforts</a:t>
            </a:r>
          </a:p>
          <a:p>
            <a:pPr marL="857246" lvl="2" indent="-171446"/>
            <a:r>
              <a:rPr lang="fr-FR" sz="1400" dirty="0"/>
              <a:t>CMP : CH Montfavet, Draguignan, Briançon, Fréjus</a:t>
            </a:r>
          </a:p>
          <a:p>
            <a:pPr marL="857246" lvl="2" indent="-171446"/>
            <a:r>
              <a:rPr lang="fr-FR" sz="1400" dirty="0"/>
              <a:t>Public adolescent : CMP à Martigues, HDJ à Antibes</a:t>
            </a:r>
          </a:p>
        </p:txBody>
      </p:sp>
      <p:sp>
        <p:nvSpPr>
          <p:cNvPr id="6" name="Titre 1">
            <a:extLst>
              <a:ext uri="{FF2B5EF4-FFF2-40B4-BE49-F238E27FC236}">
                <a16:creationId xmlns:a16="http://schemas.microsoft.com/office/drawing/2014/main" id="{BB8C1B09-CE0E-38C5-1FCD-BF93F6B2FB0E}"/>
              </a:ext>
            </a:extLst>
          </p:cNvPr>
          <p:cNvSpPr>
            <a:spLocks noGrp="1"/>
          </p:cNvSpPr>
          <p:nvPr>
            <p:ph type="title"/>
          </p:nvPr>
        </p:nvSpPr>
        <p:spPr>
          <a:xfrm>
            <a:off x="2123728" y="228894"/>
            <a:ext cx="6408712" cy="539991"/>
          </a:xfrm>
        </p:spPr>
        <p:txBody>
          <a:bodyPr>
            <a:normAutofit fontScale="90000"/>
          </a:bodyPr>
          <a:lstStyle/>
          <a:p>
            <a:r>
              <a:rPr lang="fr-FR" dirty="0"/>
              <a:t>Extension des enveloppes AAP : </a:t>
            </a:r>
            <a:br>
              <a:rPr lang="fr-FR" dirty="0"/>
            </a:br>
            <a:r>
              <a:rPr lang="fr-FR" dirty="0"/>
              <a:t>Retour sur </a:t>
            </a:r>
            <a:r>
              <a:rPr lang="fr-FR" u="sng" dirty="0"/>
              <a:t>2024</a:t>
            </a:r>
          </a:p>
        </p:txBody>
      </p:sp>
    </p:spTree>
    <p:extLst>
      <p:ext uri="{BB962C8B-B14F-4D97-AF65-F5344CB8AC3E}">
        <p14:creationId xmlns:p14="http://schemas.microsoft.com/office/powerpoint/2010/main" val="1701711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DB07F8F-25E0-3B78-CFE8-4F2C742F5146}"/>
              </a:ext>
            </a:extLst>
          </p:cNvPr>
          <p:cNvSpPr>
            <a:spLocks noGrp="1"/>
          </p:cNvSpPr>
          <p:nvPr>
            <p:ph idx="1"/>
          </p:nvPr>
        </p:nvSpPr>
        <p:spPr>
          <a:xfrm>
            <a:off x="467544" y="1275606"/>
            <a:ext cx="8496944" cy="3105846"/>
          </a:xfrm>
        </p:spPr>
        <p:txBody>
          <a:bodyPr/>
          <a:lstStyle/>
          <a:p>
            <a:pPr marL="377825" indent="-285750">
              <a:buFont typeface="Arial" panose="020B0604020202020204" pitchFamily="34" charset="0"/>
              <a:buChar char="•"/>
            </a:pPr>
            <a:r>
              <a:rPr lang="fr-FR" sz="1800" dirty="0"/>
              <a:t>De 3,8 M€ fléchés national à 7,7 M€ après extension par une fraction de croissance de dot pop</a:t>
            </a:r>
          </a:p>
          <a:p>
            <a:pPr marL="377825" indent="-285750">
              <a:buFont typeface="Arial" panose="020B0604020202020204" pitchFamily="34" charset="0"/>
              <a:buChar char="•"/>
            </a:pPr>
            <a:r>
              <a:rPr lang="fr-FR" sz="1800" dirty="0"/>
              <a:t>Respect de la structure par statut : </a:t>
            </a:r>
          </a:p>
          <a:p>
            <a:pPr lvl="2"/>
            <a:r>
              <a:rPr lang="fr-FR" sz="1300" dirty="0"/>
              <a:t>0,25 M€ = 3,3 % pour ex-OQN</a:t>
            </a:r>
          </a:p>
          <a:p>
            <a:pPr lvl="2"/>
            <a:r>
              <a:rPr lang="fr-FR" sz="1300" dirty="0"/>
              <a:t>7,45 M€ = 96,7 % pour ex-DAF</a:t>
            </a:r>
          </a:p>
          <a:p>
            <a:pPr lvl="2"/>
            <a:endParaRPr lang="fr-FR" sz="1300" dirty="0"/>
          </a:p>
          <a:p>
            <a:pPr marL="377825" indent="-285750">
              <a:buFont typeface="Arial" panose="020B0604020202020204" pitchFamily="34" charset="0"/>
              <a:buChar char="•"/>
            </a:pPr>
            <a:r>
              <a:rPr lang="fr-FR" sz="1800" dirty="0"/>
              <a:t>61 projets reçus pour 30 M€ de besoins</a:t>
            </a:r>
          </a:p>
          <a:p>
            <a:pPr lvl="2"/>
            <a:r>
              <a:rPr lang="fr-FR" sz="1300" dirty="0"/>
              <a:t>dont 22 M€ sur le seul AAP psy </a:t>
            </a:r>
            <a:r>
              <a:rPr lang="fr-FR" sz="1300" dirty="0" err="1"/>
              <a:t>périnat</a:t>
            </a:r>
            <a:r>
              <a:rPr lang="fr-FR" sz="1300" dirty="0"/>
              <a:t>-enfant-ado</a:t>
            </a:r>
          </a:p>
          <a:p>
            <a:pPr lvl="2"/>
            <a:endParaRPr lang="fr-FR" sz="1300" dirty="0"/>
          </a:p>
          <a:p>
            <a:pPr marL="377825" indent="-285750">
              <a:buFont typeface="Arial" panose="020B0604020202020204" pitchFamily="34" charset="0"/>
              <a:buChar char="•"/>
            </a:pPr>
            <a:r>
              <a:rPr lang="fr-FR" sz="1800" dirty="0"/>
              <a:t>1 objectif majeur de soutien : la pédopsychiatrie</a:t>
            </a:r>
          </a:p>
          <a:p>
            <a:pPr lvl="2"/>
            <a:r>
              <a:rPr lang="fr-FR" sz="1300" dirty="0"/>
              <a:t>Notamment sur les lits de temps plein adolescents, en lien avec les priorités régionales énoncées dans le PRS</a:t>
            </a:r>
            <a:endParaRPr lang="fr-FR" dirty="0"/>
          </a:p>
        </p:txBody>
      </p:sp>
      <p:sp>
        <p:nvSpPr>
          <p:cNvPr id="4" name="Titre 1">
            <a:extLst>
              <a:ext uri="{FF2B5EF4-FFF2-40B4-BE49-F238E27FC236}">
                <a16:creationId xmlns:a16="http://schemas.microsoft.com/office/drawing/2014/main" id="{C8C141BC-BCB9-057A-9B38-6EB36F2F3EDD}"/>
              </a:ext>
            </a:extLst>
          </p:cNvPr>
          <p:cNvSpPr txBox="1">
            <a:spLocks/>
          </p:cNvSpPr>
          <p:nvPr/>
        </p:nvSpPr>
        <p:spPr>
          <a:xfrm>
            <a:off x="2123728" y="228894"/>
            <a:ext cx="6408712" cy="539991"/>
          </a:xfrm>
          <a:prstGeom prst="rect">
            <a:avLst/>
          </a:prstGeom>
        </p:spPr>
        <p:txBody>
          <a:bodyPr vert="horz" lIns="91440" tIns="45720" rIns="91440" bIns="45720" rtlCol="0" anchor="ctr">
            <a:noAutofit/>
          </a:bodyPr>
          <a:lst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a:lstStyle>
          <a:p>
            <a:pPr>
              <a:lnSpc>
                <a:spcPct val="100000"/>
              </a:lnSpc>
            </a:pPr>
            <a:r>
              <a:rPr lang="fr-FR" sz="2400" dirty="0"/>
              <a:t>Extension des enveloppes AAP : </a:t>
            </a:r>
            <a:br>
              <a:rPr lang="fr-FR" sz="2400" dirty="0"/>
            </a:br>
            <a:r>
              <a:rPr lang="fr-FR" sz="2400" dirty="0"/>
              <a:t>Proposition d’allocation </a:t>
            </a:r>
            <a:r>
              <a:rPr lang="fr-FR" sz="2400" u="sng" dirty="0"/>
              <a:t>2025</a:t>
            </a:r>
          </a:p>
        </p:txBody>
      </p:sp>
    </p:spTree>
    <p:extLst>
      <p:ext uri="{BB962C8B-B14F-4D97-AF65-F5344CB8AC3E}">
        <p14:creationId xmlns:p14="http://schemas.microsoft.com/office/powerpoint/2010/main" val="4209542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B1864-5717-F308-B9DF-0A244956B8BE}"/>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F41CBA2-A8AE-08E6-66E6-57EEDECF31CE}"/>
              </a:ext>
            </a:extLst>
          </p:cNvPr>
          <p:cNvSpPr>
            <a:spLocks noGrp="1"/>
          </p:cNvSpPr>
          <p:nvPr>
            <p:ph idx="1"/>
          </p:nvPr>
        </p:nvSpPr>
        <p:spPr>
          <a:xfrm>
            <a:off x="251520" y="1345721"/>
            <a:ext cx="8784976" cy="3222303"/>
          </a:xfrm>
        </p:spPr>
        <p:txBody>
          <a:bodyPr/>
          <a:lstStyle/>
          <a:p>
            <a:r>
              <a:rPr lang="fr-FR" sz="1600" dirty="0"/>
              <a:t>Répartition thématique de l’allocation de dotation populationnelle pour la partie AAP :</a:t>
            </a:r>
          </a:p>
        </p:txBody>
      </p:sp>
      <p:sp>
        <p:nvSpPr>
          <p:cNvPr id="6" name="Titre 1">
            <a:extLst>
              <a:ext uri="{FF2B5EF4-FFF2-40B4-BE49-F238E27FC236}">
                <a16:creationId xmlns:a16="http://schemas.microsoft.com/office/drawing/2014/main" id="{49672CA3-E3EA-7C45-BB10-B0DFA9FA39F7}"/>
              </a:ext>
            </a:extLst>
          </p:cNvPr>
          <p:cNvSpPr txBox="1">
            <a:spLocks/>
          </p:cNvSpPr>
          <p:nvPr/>
        </p:nvSpPr>
        <p:spPr>
          <a:xfrm>
            <a:off x="2123728" y="228894"/>
            <a:ext cx="6408712" cy="539991"/>
          </a:xfrm>
          <a:prstGeom prst="rect">
            <a:avLst/>
          </a:prstGeom>
        </p:spPr>
        <p:txBody>
          <a:bodyPr vert="horz" lIns="91440" tIns="45720" rIns="91440" bIns="45720" rtlCol="0" anchor="ctr">
            <a:noAutofit/>
          </a:bodyPr>
          <a:lst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a:lstStyle>
          <a:p>
            <a:pPr>
              <a:lnSpc>
                <a:spcPct val="100000"/>
              </a:lnSpc>
            </a:pPr>
            <a:r>
              <a:rPr lang="fr-FR" sz="2400" dirty="0"/>
              <a:t>Extension des enveloppes AAP : </a:t>
            </a:r>
            <a:br>
              <a:rPr lang="fr-FR" sz="2400" dirty="0"/>
            </a:br>
            <a:r>
              <a:rPr lang="fr-FR" sz="2400" dirty="0"/>
              <a:t>Proposition d’allocation </a:t>
            </a:r>
            <a:r>
              <a:rPr lang="fr-FR" sz="2400" u="sng" dirty="0"/>
              <a:t>2025</a:t>
            </a:r>
          </a:p>
        </p:txBody>
      </p:sp>
      <p:pic>
        <p:nvPicPr>
          <p:cNvPr id="11" name="Image 10">
            <a:extLst>
              <a:ext uri="{FF2B5EF4-FFF2-40B4-BE49-F238E27FC236}">
                <a16:creationId xmlns:a16="http://schemas.microsoft.com/office/drawing/2014/main" id="{AF0F4864-9CCD-A314-D5D3-BB981ECB1301}"/>
              </a:ext>
            </a:extLst>
          </p:cNvPr>
          <p:cNvPicPr>
            <a:picLocks noChangeAspect="1"/>
          </p:cNvPicPr>
          <p:nvPr/>
        </p:nvPicPr>
        <p:blipFill>
          <a:blip r:embed="rId2"/>
          <a:stretch>
            <a:fillRect/>
          </a:stretch>
        </p:blipFill>
        <p:spPr>
          <a:xfrm>
            <a:off x="395535" y="2283718"/>
            <a:ext cx="7664695" cy="1687066"/>
          </a:xfrm>
          <a:prstGeom prst="rect">
            <a:avLst/>
          </a:prstGeom>
        </p:spPr>
      </p:pic>
    </p:spTree>
    <p:extLst>
      <p:ext uri="{BB962C8B-B14F-4D97-AF65-F5344CB8AC3E}">
        <p14:creationId xmlns:p14="http://schemas.microsoft.com/office/powerpoint/2010/main" val="321705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2</a:t>
            </a:fld>
            <a:endParaRPr lang="fr-FR" dirty="0"/>
          </a:p>
        </p:txBody>
      </p:sp>
      <p:sp>
        <p:nvSpPr>
          <p:cNvPr id="2" name="Espace réservé de la date 1"/>
          <p:cNvSpPr>
            <a:spLocks noGrp="1"/>
          </p:cNvSpPr>
          <p:nvPr>
            <p:ph type="dt" sz="half" idx="2"/>
          </p:nvPr>
        </p:nvSpPr>
        <p:spPr/>
        <p:txBody>
          <a:bodyPr/>
          <a:lstStyle/>
          <a:p>
            <a:fld id="{9E4F9C7A-68E5-0042-9946-4669E134DC3E}" type="datetime1">
              <a:rPr lang="fr-FR" cap="all" smtClean="0"/>
              <a:t>16/01/2026</a:t>
            </a:fld>
            <a:endParaRPr lang="fr-FR" cap="all" dirty="0"/>
          </a:p>
        </p:txBody>
      </p:sp>
      <p:sp>
        <p:nvSpPr>
          <p:cNvPr id="5" name="Titre 4">
            <a:extLst>
              <a:ext uri="{FF2B5EF4-FFF2-40B4-BE49-F238E27FC236}">
                <a16:creationId xmlns:a16="http://schemas.microsoft.com/office/drawing/2014/main" id="{7FECE53A-9267-D842-B87E-F184AF518E9F}"/>
              </a:ext>
            </a:extLst>
          </p:cNvPr>
          <p:cNvSpPr>
            <a:spLocks noGrp="1"/>
          </p:cNvSpPr>
          <p:nvPr>
            <p:ph type="title"/>
          </p:nvPr>
        </p:nvSpPr>
        <p:spPr>
          <a:xfrm>
            <a:off x="344244" y="843558"/>
            <a:ext cx="6048921" cy="539991"/>
          </a:xfrm>
        </p:spPr>
        <p:txBody>
          <a:bodyPr/>
          <a:lstStyle/>
          <a:p>
            <a:r>
              <a:rPr lang="fr-FR" dirty="0">
                <a:solidFill>
                  <a:srgbClr val="002060"/>
                </a:solidFill>
              </a:rPr>
              <a:t>Rappel</a:t>
            </a:r>
          </a:p>
        </p:txBody>
      </p:sp>
      <p:sp>
        <p:nvSpPr>
          <p:cNvPr id="8" name="Espace réservé du texte 7"/>
          <p:cNvSpPr>
            <a:spLocks noGrp="1"/>
          </p:cNvSpPr>
          <p:nvPr>
            <p:ph type="body" sz="quarter" idx="14"/>
          </p:nvPr>
        </p:nvSpPr>
        <p:spPr>
          <a:xfrm>
            <a:off x="323850" y="1707654"/>
            <a:ext cx="8424334" cy="1661993"/>
          </a:xfrm>
          <a:prstGeom prst="rect">
            <a:avLst/>
          </a:prstGeom>
        </p:spPr>
        <p:txBody>
          <a:bodyPr>
            <a:spAutoFit/>
          </a:bodyPr>
          <a:lstStyle/>
          <a:p>
            <a:pPr>
              <a:lnSpc>
                <a:spcPct val="150000"/>
              </a:lnSpc>
              <a:spcBef>
                <a:spcPct val="20000"/>
              </a:spcBef>
              <a:buSzPct val="55000"/>
              <a:defRPr/>
            </a:pPr>
            <a:r>
              <a:rPr lang="fr-FR" altLang="fr-FR" sz="1800" kern="0" dirty="0">
                <a:latin typeface="Arial"/>
              </a:rPr>
              <a:t>« Tout membre, titulaire ou suppléant, susceptible d’avoir sur l’un ou plusieurs des points inscrits à l’ordre du jour un lien d’intérêts privé ou public constitutif d’un conflit d’intérêt lui interdisant de prendre part à la délibération, </a:t>
            </a:r>
            <a:r>
              <a:rPr lang="fr-FR" altLang="fr-FR" sz="1800" b="1" kern="0" dirty="0">
                <a:latin typeface="Arial"/>
              </a:rPr>
              <a:t>en informe le président dans les meilleurs délais avant la tenue de la séance </a:t>
            </a:r>
            <a:r>
              <a:rPr lang="fr-FR" altLang="fr-FR" sz="1800" kern="0" dirty="0">
                <a:latin typeface="Arial"/>
              </a:rPr>
              <a:t>»</a:t>
            </a:r>
          </a:p>
        </p:txBody>
      </p:sp>
    </p:spTree>
    <p:extLst>
      <p:ext uri="{BB962C8B-B14F-4D97-AF65-F5344CB8AC3E}">
        <p14:creationId xmlns:p14="http://schemas.microsoft.com/office/powerpoint/2010/main" val="1497191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96693-6BD1-8D22-5ABF-EF15A81651A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7B00AF-D2CA-F447-8569-5B557C7F1130}"/>
              </a:ext>
            </a:extLst>
          </p:cNvPr>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a:extLst>
              <a:ext uri="{FF2B5EF4-FFF2-40B4-BE49-F238E27FC236}">
                <a16:creationId xmlns:a16="http://schemas.microsoft.com/office/drawing/2014/main" id="{83AA8C49-AE80-4E27-19A9-C44D052909C2}"/>
              </a:ext>
            </a:extLst>
          </p:cNvPr>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a:extLst>
              <a:ext uri="{FF2B5EF4-FFF2-40B4-BE49-F238E27FC236}">
                <a16:creationId xmlns:a16="http://schemas.microsoft.com/office/drawing/2014/main" id="{FBE3C708-0486-547F-6F1E-A8D6377330F9}"/>
              </a:ext>
            </a:extLst>
          </p:cNvPr>
          <p:cNvSpPr>
            <a:spLocks noGrp="1"/>
          </p:cNvSpPr>
          <p:nvPr>
            <p:ph type="title"/>
          </p:nvPr>
        </p:nvSpPr>
        <p:spPr/>
        <p:txBody>
          <a:bodyPr/>
          <a:lstStyle/>
          <a:p>
            <a:pPr marL="0" indent="0">
              <a:buNone/>
            </a:pPr>
            <a:r>
              <a:rPr lang="fr-FR" dirty="0"/>
              <a:t>Focus fraction « outil ANAP »</a:t>
            </a:r>
            <a:br>
              <a:rPr lang="fr-FR" dirty="0"/>
            </a:br>
            <a:r>
              <a:rPr lang="fr-FR" sz="2400" dirty="0"/>
              <a:t>(proposition du Groupe de Travail)</a:t>
            </a:r>
          </a:p>
        </p:txBody>
      </p:sp>
      <p:sp>
        <p:nvSpPr>
          <p:cNvPr id="11" name="Espace réservé du numéro de diapositive 10">
            <a:extLst>
              <a:ext uri="{FF2B5EF4-FFF2-40B4-BE49-F238E27FC236}">
                <a16:creationId xmlns:a16="http://schemas.microsoft.com/office/drawing/2014/main" id="{C8EEBD5E-E54B-2216-E184-160F0FF5F8EF}"/>
              </a:ext>
            </a:extLst>
          </p:cNvPr>
          <p:cNvSpPr>
            <a:spLocks noGrp="1"/>
          </p:cNvSpPr>
          <p:nvPr>
            <p:ph type="sldNum" sz="quarter" idx="4"/>
          </p:nvPr>
        </p:nvSpPr>
        <p:spPr/>
        <p:txBody>
          <a:bodyPr/>
          <a:lstStyle/>
          <a:p>
            <a:fld id="{733122C9-A0B9-462F-8757-0847AD287B63}" type="slidenum">
              <a:rPr lang="fr-FR" smtClean="0"/>
              <a:pPr/>
              <a:t>20</a:t>
            </a:fld>
            <a:endParaRPr lang="fr-FR" dirty="0"/>
          </a:p>
        </p:txBody>
      </p:sp>
    </p:spTree>
    <p:extLst>
      <p:ext uri="{BB962C8B-B14F-4D97-AF65-F5344CB8AC3E}">
        <p14:creationId xmlns:p14="http://schemas.microsoft.com/office/powerpoint/2010/main" val="2798238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D0322-3266-B7BF-618B-5482C35421CB}"/>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77936C08-EC7E-A017-78F1-59F418F32446}"/>
              </a:ext>
            </a:extLst>
          </p:cNvPr>
          <p:cNvSpPr>
            <a:spLocks noGrp="1"/>
          </p:cNvSpPr>
          <p:nvPr>
            <p:ph type="sldNum" sz="quarter" idx="12"/>
          </p:nvPr>
        </p:nvSpPr>
        <p:spPr/>
        <p:txBody>
          <a:bodyPr/>
          <a:lstStyle/>
          <a:p>
            <a:fld id="{733122C9-A0B9-462F-8757-0847AD287B63}" type="slidenum">
              <a:rPr lang="fr-FR" smtClean="0"/>
              <a:pPr/>
              <a:t>21</a:t>
            </a:fld>
            <a:endParaRPr lang="fr-FR" dirty="0"/>
          </a:p>
        </p:txBody>
      </p:sp>
      <p:sp>
        <p:nvSpPr>
          <p:cNvPr id="2" name="ZoneTexte 1">
            <a:extLst>
              <a:ext uri="{FF2B5EF4-FFF2-40B4-BE49-F238E27FC236}">
                <a16:creationId xmlns:a16="http://schemas.microsoft.com/office/drawing/2014/main" id="{127892E5-12A8-7212-C6E5-8E91B08941F5}"/>
              </a:ext>
            </a:extLst>
          </p:cNvPr>
          <p:cNvSpPr txBox="1"/>
          <p:nvPr/>
        </p:nvSpPr>
        <p:spPr>
          <a:xfrm>
            <a:off x="1979712" y="195486"/>
            <a:ext cx="6840760" cy="400110"/>
          </a:xfrm>
          <a:prstGeom prst="rect">
            <a:avLst/>
          </a:prstGeom>
          <a:noFill/>
        </p:spPr>
        <p:txBody>
          <a:bodyPr wrap="square" rtlCol="0">
            <a:spAutoFit/>
          </a:bodyPr>
          <a:lstStyle/>
          <a:p>
            <a:pPr algn="just"/>
            <a:r>
              <a:rPr lang="fr-FR" sz="2000" b="1" dirty="0">
                <a:solidFill>
                  <a:srgbClr val="FFC000"/>
                </a:solidFill>
                <a:latin typeface="Marianne" panose="02000000000000000000" pitchFamily="2" charset="0"/>
              </a:rPr>
              <a:t>Objectif et méthode de travail dernier trimestre 2025 </a:t>
            </a:r>
          </a:p>
        </p:txBody>
      </p:sp>
      <p:sp>
        <p:nvSpPr>
          <p:cNvPr id="3" name="ZoneTexte 2">
            <a:extLst>
              <a:ext uri="{FF2B5EF4-FFF2-40B4-BE49-F238E27FC236}">
                <a16:creationId xmlns:a16="http://schemas.microsoft.com/office/drawing/2014/main" id="{59568704-3F59-C103-934C-45C2E09F866F}"/>
              </a:ext>
            </a:extLst>
          </p:cNvPr>
          <p:cNvSpPr txBox="1"/>
          <p:nvPr/>
        </p:nvSpPr>
        <p:spPr>
          <a:xfrm>
            <a:off x="271072" y="977696"/>
            <a:ext cx="8765424" cy="3970318"/>
          </a:xfrm>
          <a:prstGeom prst="rect">
            <a:avLst/>
          </a:prstGeom>
          <a:noFill/>
        </p:spPr>
        <p:txBody>
          <a:bodyPr wrap="square" rtlCol="0">
            <a:spAutoFit/>
          </a:bodyPr>
          <a:lstStyle/>
          <a:p>
            <a:r>
              <a:rPr lang="fr-FR" b="1" dirty="0">
                <a:solidFill>
                  <a:srgbClr val="FFC000"/>
                </a:solidFill>
                <a:latin typeface="Marianne" panose="02000000000000000000" pitchFamily="2" charset="0"/>
              </a:rPr>
              <a:t>Objectif : </a:t>
            </a:r>
          </a:p>
          <a:p>
            <a:r>
              <a:rPr lang="fr-FR" dirty="0">
                <a:solidFill>
                  <a:srgbClr val="002060"/>
                </a:solidFill>
                <a:latin typeface="Marianne" panose="02000000000000000000" pitchFamily="2" charset="0"/>
              </a:rPr>
              <a:t>Réaliser une première délégation de dotation populationnelle sur la base de l’outillage proposé par l’ANAP</a:t>
            </a:r>
          </a:p>
          <a:p>
            <a:endParaRPr lang="fr-FR" b="1" dirty="0">
              <a:solidFill>
                <a:srgbClr val="FF0000"/>
              </a:solidFill>
              <a:latin typeface="Marianne" panose="02000000000000000000" pitchFamily="2" charset="0"/>
            </a:endParaRPr>
          </a:p>
          <a:p>
            <a:r>
              <a:rPr lang="fr-FR" b="1" dirty="0">
                <a:solidFill>
                  <a:srgbClr val="FFC000"/>
                </a:solidFill>
                <a:latin typeface="Marianne" panose="02000000000000000000" pitchFamily="2" charset="0"/>
              </a:rPr>
              <a:t>Méthode :</a:t>
            </a:r>
          </a:p>
          <a:p>
            <a:r>
              <a:rPr lang="fr-FR" dirty="0">
                <a:solidFill>
                  <a:srgbClr val="002060"/>
                </a:solidFill>
                <a:latin typeface="Marianne" panose="02000000000000000000" pitchFamily="2" charset="0"/>
              </a:rPr>
              <a:t>Convenir d’un paramétrage (provisoire) de l’outil avec les membres du GT (choix des indicateurs, de leur pondération, de la métrique de la contribution à la prise en charge)</a:t>
            </a:r>
          </a:p>
          <a:p>
            <a:r>
              <a:rPr lang="fr-FR" dirty="0">
                <a:solidFill>
                  <a:srgbClr val="002060"/>
                </a:solidFill>
                <a:latin typeface="Marianne" panose="02000000000000000000" pitchFamily="2" charset="0"/>
              </a:rPr>
              <a:t>- &gt; deux séances dédiées + échanges bilatéraux, transmission d’un « mini simulateur », sondage en ligne</a:t>
            </a:r>
          </a:p>
          <a:p>
            <a:endParaRPr lang="fr-FR" b="1" dirty="0">
              <a:solidFill>
                <a:srgbClr val="002060"/>
              </a:solidFill>
              <a:latin typeface="Marianne" panose="02000000000000000000" pitchFamily="2" charset="0"/>
            </a:endParaRPr>
          </a:p>
          <a:p>
            <a:r>
              <a:rPr lang="fr-FR" b="1" dirty="0">
                <a:solidFill>
                  <a:srgbClr val="FFC000"/>
                </a:solidFill>
                <a:latin typeface="Marianne" panose="02000000000000000000" pitchFamily="2" charset="0"/>
              </a:rPr>
              <a:t>Point de départ : </a:t>
            </a:r>
          </a:p>
          <a:p>
            <a:r>
              <a:rPr lang="fr-FR" dirty="0">
                <a:solidFill>
                  <a:srgbClr val="002060"/>
                </a:solidFill>
                <a:latin typeface="Marianne" panose="02000000000000000000" pitchFamily="2" charset="0"/>
              </a:rPr>
              <a:t>Les travaux initiés en 2023, en ligne avec le cadrage règlementaire</a:t>
            </a:r>
          </a:p>
          <a:p>
            <a:pPr marL="285750" indent="-285750">
              <a:buFont typeface="Wingdings" panose="05000000000000000000" pitchFamily="2" charset="2"/>
              <a:buChar char="è"/>
            </a:pPr>
            <a:endParaRPr lang="fr-FR" b="1" dirty="0">
              <a:solidFill>
                <a:srgbClr val="002060"/>
              </a:solidFill>
              <a:latin typeface="Marianne" panose="02000000000000000000" pitchFamily="2" charset="0"/>
            </a:endParaRPr>
          </a:p>
        </p:txBody>
      </p:sp>
    </p:spTree>
    <p:extLst>
      <p:ext uri="{BB962C8B-B14F-4D97-AF65-F5344CB8AC3E}">
        <p14:creationId xmlns:p14="http://schemas.microsoft.com/office/powerpoint/2010/main" val="4089743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fr-FR" sz="750" b="1" i="0" u="none" strike="noStrike" kern="1200" cap="none" spc="0" normalizeH="0" baseline="0" noProof="0" dirty="0">
              <a:ln>
                <a:noFill/>
              </a:ln>
              <a:solidFill>
                <a:srgbClr val="000000"/>
              </a:solidFill>
              <a:effectLst/>
              <a:uLnTx/>
              <a:uFillTx/>
              <a:latin typeface="Arial"/>
              <a:ea typeface="+mn-ea"/>
              <a:cs typeface="+mn-cs"/>
            </a:endParaRPr>
          </a:p>
        </p:txBody>
      </p:sp>
      <p:sp>
        <p:nvSpPr>
          <p:cNvPr id="6" name="Espace réservé de la date 5"/>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51C71F6-E0A6-1740-B64F-38F332886BAF}" type="datetime1">
              <a:rPr kumimoji="0" lang="fr-FR" sz="750" b="1" i="0" u="none" strike="noStrike" kern="1200" cap="all"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16/01/2026</a:t>
            </a:fld>
            <a:endParaRPr kumimoji="0" lang="fr-FR" sz="750" b="1" i="0" u="none" strike="noStrike" kern="1200" cap="all" spc="0" normalizeH="0" baseline="0" noProof="0" dirty="0">
              <a:ln>
                <a:noFill/>
              </a:ln>
              <a:solidFill>
                <a:srgbClr val="000000"/>
              </a:solidFill>
              <a:effectLst/>
              <a:uLnTx/>
              <a:uFillTx/>
              <a:latin typeface="Arial"/>
              <a:ea typeface="+mn-ea"/>
              <a:cs typeface="+mn-cs"/>
            </a:endParaRPr>
          </a:p>
        </p:txBody>
      </p:sp>
      <p:sp>
        <p:nvSpPr>
          <p:cNvPr id="7" name="Titre 6"/>
          <p:cNvSpPr>
            <a:spLocks noGrp="1"/>
          </p:cNvSpPr>
          <p:nvPr>
            <p:ph type="title"/>
          </p:nvPr>
        </p:nvSpPr>
        <p:spPr>
          <a:xfrm>
            <a:off x="310551" y="889425"/>
            <a:ext cx="8424863" cy="539991"/>
          </a:xfrm>
        </p:spPr>
        <p:txBody>
          <a:bodyPr vert="horz" lIns="91440" tIns="45720" rIns="91440" bIns="45720" rtlCol="0" anchor="ctr">
            <a:noAutofit/>
          </a:bodyPr>
          <a:lstStyle/>
          <a:p>
            <a:r>
              <a:rPr lang="fr-FR" sz="1600" b="0" dirty="0">
                <a:solidFill>
                  <a:srgbClr val="002060"/>
                </a:solidFill>
                <a:latin typeface="Marianne" panose="02000000000000000000" pitchFamily="2" charset="0"/>
                <a:ea typeface="+mn-ea"/>
                <a:cs typeface="+mn-cs"/>
              </a:rPr>
              <a:t>Le pas à pas actualisé de l’allocation de la dotation populationnelle :</a:t>
            </a:r>
          </a:p>
        </p:txBody>
      </p:sp>
      <p:sp>
        <p:nvSpPr>
          <p:cNvPr id="9" name="Pentagone 8"/>
          <p:cNvSpPr/>
          <p:nvPr/>
        </p:nvSpPr>
        <p:spPr>
          <a:xfrm>
            <a:off x="388487" y="1630686"/>
            <a:ext cx="1255101" cy="792088"/>
          </a:xfrm>
          <a:prstGeom prst="homePlate">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0" name="Chevron 9"/>
          <p:cNvSpPr/>
          <p:nvPr/>
        </p:nvSpPr>
        <p:spPr>
          <a:xfrm>
            <a:off x="1337917" y="1630686"/>
            <a:ext cx="1304625" cy="792088"/>
          </a:xfrm>
          <a:prstGeom prst="chevron">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1" name="Chevron 10"/>
          <p:cNvSpPr/>
          <p:nvPr/>
        </p:nvSpPr>
        <p:spPr>
          <a:xfrm>
            <a:off x="4370095" y="1630686"/>
            <a:ext cx="1304625" cy="792088"/>
          </a:xfrm>
          <a:prstGeom prst="chevron">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2" name="Chevron 11"/>
          <p:cNvSpPr/>
          <p:nvPr/>
        </p:nvSpPr>
        <p:spPr>
          <a:xfrm>
            <a:off x="5339875" y="1632139"/>
            <a:ext cx="1304625" cy="792088"/>
          </a:xfrm>
          <a:prstGeom prst="chevron">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3" name="Chevron 12"/>
          <p:cNvSpPr/>
          <p:nvPr/>
        </p:nvSpPr>
        <p:spPr>
          <a:xfrm>
            <a:off x="6306718" y="1630686"/>
            <a:ext cx="1304625" cy="792088"/>
          </a:xfrm>
          <a:prstGeom prst="chevron">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5" name="Rectangle 14"/>
          <p:cNvSpPr/>
          <p:nvPr/>
        </p:nvSpPr>
        <p:spPr>
          <a:xfrm>
            <a:off x="512419" y="1857453"/>
            <a:ext cx="868260" cy="33855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lumMod val="65000"/>
                    <a:lumOff val="35000"/>
                  </a:srgbClr>
                </a:solidFill>
                <a:effectLst/>
                <a:uLnTx/>
                <a:uFillTx/>
                <a:latin typeface="Arial"/>
                <a:ea typeface="+mn-ea"/>
                <a:cs typeface="+mn-cs"/>
              </a:rPr>
              <a:t>Arbitrer sur marge de 2%</a:t>
            </a:r>
          </a:p>
        </p:txBody>
      </p:sp>
      <p:sp>
        <p:nvSpPr>
          <p:cNvPr id="16" name="Pentagone 15"/>
          <p:cNvSpPr/>
          <p:nvPr/>
        </p:nvSpPr>
        <p:spPr>
          <a:xfrm>
            <a:off x="414010" y="3412625"/>
            <a:ext cx="1255101" cy="792088"/>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FFFFFF"/>
              </a:solidFill>
              <a:effectLst/>
              <a:uLnTx/>
              <a:uFillTx/>
              <a:latin typeface="Arial"/>
              <a:ea typeface="+mn-ea"/>
              <a:cs typeface="+mn-cs"/>
            </a:endParaRPr>
          </a:p>
        </p:txBody>
      </p:sp>
      <p:sp>
        <p:nvSpPr>
          <p:cNvPr id="17" name="Chevron 16"/>
          <p:cNvSpPr/>
          <p:nvPr/>
        </p:nvSpPr>
        <p:spPr>
          <a:xfrm>
            <a:off x="1363440" y="3412625"/>
            <a:ext cx="1304625" cy="792088"/>
          </a:xfrm>
          <a:prstGeom prst="chevron">
            <a:avLst/>
          </a:prstGeom>
          <a:solidFill>
            <a:schemeClr val="accent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18" name="Chevron 17"/>
          <p:cNvSpPr/>
          <p:nvPr/>
        </p:nvSpPr>
        <p:spPr>
          <a:xfrm>
            <a:off x="4391665" y="3412625"/>
            <a:ext cx="1304625" cy="792088"/>
          </a:xfrm>
          <a:prstGeom prst="chevron">
            <a:avLst/>
          </a:prstGeom>
          <a:solidFill>
            <a:schemeClr val="accent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19" name="Chevron 18"/>
          <p:cNvSpPr/>
          <p:nvPr/>
        </p:nvSpPr>
        <p:spPr>
          <a:xfrm>
            <a:off x="5397544" y="3412625"/>
            <a:ext cx="1304625" cy="792088"/>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20" name="Chevron 19"/>
          <p:cNvSpPr/>
          <p:nvPr/>
        </p:nvSpPr>
        <p:spPr>
          <a:xfrm>
            <a:off x="6392835" y="3412625"/>
            <a:ext cx="1304625" cy="792088"/>
          </a:xfrm>
          <a:prstGeom prst="chevron">
            <a:avLst/>
          </a:prstGeom>
          <a:solidFill>
            <a:schemeClr val="accent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21" name="Rectangle 20"/>
          <p:cNvSpPr/>
          <p:nvPr/>
        </p:nvSpPr>
        <p:spPr>
          <a:xfrm>
            <a:off x="559803" y="3567384"/>
            <a:ext cx="868260" cy="33855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Arbitrer sur marge de 2%</a:t>
            </a:r>
          </a:p>
        </p:txBody>
      </p:sp>
      <p:sp>
        <p:nvSpPr>
          <p:cNvPr id="23" name="Rectangle 22"/>
          <p:cNvSpPr/>
          <p:nvPr/>
        </p:nvSpPr>
        <p:spPr>
          <a:xfrm>
            <a:off x="1590556" y="1734343"/>
            <a:ext cx="868260"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lumMod val="65000"/>
                    <a:lumOff val="35000"/>
                  </a:srgbClr>
                </a:solidFill>
                <a:effectLst/>
                <a:uLnTx/>
                <a:uFillTx/>
                <a:latin typeface="Arial"/>
                <a:ea typeface="+mn-ea"/>
                <a:cs typeface="+mn-cs"/>
              </a:rPr>
              <a:t>Identifier les activités spécifiques régionales </a:t>
            </a:r>
          </a:p>
        </p:txBody>
      </p:sp>
      <p:sp>
        <p:nvSpPr>
          <p:cNvPr id="24" name="Rectangle 23"/>
          <p:cNvSpPr/>
          <p:nvPr/>
        </p:nvSpPr>
        <p:spPr>
          <a:xfrm>
            <a:off x="4699861" y="1795898"/>
            <a:ext cx="868260" cy="4616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lumMod val="65000"/>
                    <a:lumOff val="35000"/>
                  </a:srgbClr>
                </a:solidFill>
                <a:effectLst/>
                <a:uLnTx/>
                <a:uFillTx/>
                <a:latin typeface="Arial"/>
                <a:ea typeface="+mn-ea"/>
                <a:cs typeface="+mn-cs"/>
              </a:rPr>
              <a:t>Critères régionaux de pondération</a:t>
            </a:r>
          </a:p>
        </p:txBody>
      </p:sp>
      <p:sp>
        <p:nvSpPr>
          <p:cNvPr id="25" name="Rectangle 24"/>
          <p:cNvSpPr/>
          <p:nvPr/>
        </p:nvSpPr>
        <p:spPr>
          <a:xfrm>
            <a:off x="5606753" y="1667832"/>
            <a:ext cx="868260" cy="70788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lumMod val="65000"/>
                    <a:lumOff val="35000"/>
                  </a:srgbClr>
                </a:solidFill>
                <a:effectLst/>
                <a:uLnTx/>
                <a:uFillTx/>
                <a:latin typeface="Arial"/>
                <a:ea typeface="+mn-ea"/>
                <a:cs typeface="+mn-cs"/>
              </a:rPr>
              <a:t>Déterminer une maille pertinente d’analyse territoriale</a:t>
            </a:r>
          </a:p>
        </p:txBody>
      </p:sp>
      <p:sp>
        <p:nvSpPr>
          <p:cNvPr id="26" name="Rectangle 25"/>
          <p:cNvSpPr/>
          <p:nvPr/>
        </p:nvSpPr>
        <p:spPr>
          <a:xfrm>
            <a:off x="6592668" y="1734343"/>
            <a:ext cx="868260"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lumMod val="65000"/>
                    <a:lumOff val="35000"/>
                  </a:srgbClr>
                </a:solidFill>
                <a:effectLst/>
                <a:uLnTx/>
                <a:uFillTx/>
                <a:latin typeface="Arial"/>
                <a:ea typeface="+mn-ea"/>
                <a:cs typeface="+mn-cs"/>
              </a:rPr>
              <a:t>Distribuer les ressources-cible par établissement </a:t>
            </a:r>
          </a:p>
        </p:txBody>
      </p:sp>
      <p:sp>
        <p:nvSpPr>
          <p:cNvPr id="28" name="Chevron 27"/>
          <p:cNvSpPr/>
          <p:nvPr/>
        </p:nvSpPr>
        <p:spPr>
          <a:xfrm>
            <a:off x="3385786" y="3412625"/>
            <a:ext cx="1304625" cy="792088"/>
          </a:xfrm>
          <a:prstGeom prst="chevron">
            <a:avLst/>
          </a:prstGeom>
          <a:solidFill>
            <a:schemeClr val="tx2"/>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29" name="Chevron 28"/>
          <p:cNvSpPr/>
          <p:nvPr/>
        </p:nvSpPr>
        <p:spPr>
          <a:xfrm>
            <a:off x="7398713" y="3412625"/>
            <a:ext cx="1304625" cy="792088"/>
          </a:xfrm>
          <a:prstGeom prst="chevron">
            <a:avLst/>
          </a:prstGeom>
          <a:solidFill>
            <a:schemeClr val="tx2"/>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30" name="Rectangle 29"/>
          <p:cNvSpPr/>
          <p:nvPr/>
        </p:nvSpPr>
        <p:spPr>
          <a:xfrm>
            <a:off x="1620483" y="3444274"/>
            <a:ext cx="868260"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Identifier les activités spécifiques régionales </a:t>
            </a:r>
          </a:p>
        </p:txBody>
      </p:sp>
      <p:sp>
        <p:nvSpPr>
          <p:cNvPr id="31" name="Rectangle 30"/>
          <p:cNvSpPr/>
          <p:nvPr/>
        </p:nvSpPr>
        <p:spPr>
          <a:xfrm>
            <a:off x="4693882" y="3505829"/>
            <a:ext cx="868260" cy="4616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Critères régionaux de pondération</a:t>
            </a:r>
          </a:p>
        </p:txBody>
      </p:sp>
      <p:sp>
        <p:nvSpPr>
          <p:cNvPr id="33" name="Rectangle 32"/>
          <p:cNvSpPr/>
          <p:nvPr/>
        </p:nvSpPr>
        <p:spPr>
          <a:xfrm>
            <a:off x="5672996" y="3382718"/>
            <a:ext cx="868260" cy="70788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Déterminer une maille pertinente d’analyse territoriale</a:t>
            </a:r>
          </a:p>
        </p:txBody>
      </p:sp>
      <p:sp>
        <p:nvSpPr>
          <p:cNvPr id="34" name="Rectangle 33"/>
          <p:cNvSpPr/>
          <p:nvPr/>
        </p:nvSpPr>
        <p:spPr>
          <a:xfrm>
            <a:off x="6678875" y="3491314"/>
            <a:ext cx="868260"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Distribuer les ressources-cible par établissement </a:t>
            </a:r>
          </a:p>
        </p:txBody>
      </p:sp>
      <p:sp>
        <p:nvSpPr>
          <p:cNvPr id="35" name="ZoneTexte 34"/>
          <p:cNvSpPr txBox="1"/>
          <p:nvPr/>
        </p:nvSpPr>
        <p:spPr>
          <a:xfrm>
            <a:off x="408586" y="1347614"/>
            <a:ext cx="259228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1" i="1" u="none" strike="noStrike" kern="1200" cap="none" spc="0" normalizeH="0" baseline="0" noProof="0" dirty="0">
                <a:ln>
                  <a:noFill/>
                </a:ln>
                <a:solidFill>
                  <a:srgbClr val="000000">
                    <a:lumMod val="65000"/>
                    <a:lumOff val="35000"/>
                  </a:srgbClr>
                </a:solidFill>
                <a:effectLst/>
                <a:uLnTx/>
                <a:uFillTx/>
                <a:latin typeface="Arial"/>
                <a:ea typeface="+mn-ea"/>
                <a:cs typeface="+mn-cs"/>
              </a:rPr>
              <a:t>Ancien pas-à-pas</a:t>
            </a:r>
          </a:p>
        </p:txBody>
      </p:sp>
      <p:sp>
        <p:nvSpPr>
          <p:cNvPr id="36" name="ZoneTexte 35"/>
          <p:cNvSpPr txBox="1"/>
          <p:nvPr/>
        </p:nvSpPr>
        <p:spPr>
          <a:xfrm>
            <a:off x="294147" y="3105716"/>
            <a:ext cx="259228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1" i="1" u="none" strike="noStrike" kern="1200" cap="none" spc="0" normalizeH="0" baseline="0" noProof="0" dirty="0">
                <a:ln>
                  <a:noFill/>
                </a:ln>
                <a:solidFill>
                  <a:srgbClr val="005841"/>
                </a:solidFill>
                <a:effectLst/>
                <a:uLnTx/>
                <a:uFillTx/>
                <a:latin typeface="Arial"/>
                <a:ea typeface="+mn-ea"/>
                <a:cs typeface="+mn-cs"/>
              </a:rPr>
              <a:t>Nouveau pas-à-pas</a:t>
            </a:r>
          </a:p>
        </p:txBody>
      </p:sp>
      <p:cxnSp>
        <p:nvCxnSpPr>
          <p:cNvPr id="38" name="Connecteur droit avec flèche 37"/>
          <p:cNvCxnSpPr/>
          <p:nvPr/>
        </p:nvCxnSpPr>
        <p:spPr>
          <a:xfrm>
            <a:off x="946549" y="2425679"/>
            <a:ext cx="0" cy="252000"/>
          </a:xfrm>
          <a:prstGeom prst="straightConnector1">
            <a:avLst/>
          </a:prstGeom>
          <a:ln>
            <a:solidFill>
              <a:schemeClr val="bg1">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a:off x="1913981" y="2425679"/>
            <a:ext cx="0" cy="252000"/>
          </a:xfrm>
          <a:prstGeom prst="straightConnector1">
            <a:avLst/>
          </a:prstGeom>
          <a:ln>
            <a:solidFill>
              <a:schemeClr val="bg1">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a:off x="4861391" y="2419869"/>
            <a:ext cx="0" cy="252000"/>
          </a:xfrm>
          <a:prstGeom prst="straightConnector1">
            <a:avLst/>
          </a:prstGeom>
          <a:ln>
            <a:solidFill>
              <a:schemeClr val="bg1">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a:off x="5869128" y="2419869"/>
            <a:ext cx="0" cy="252000"/>
          </a:xfrm>
          <a:prstGeom prst="straightConnector1">
            <a:avLst/>
          </a:prstGeom>
          <a:ln>
            <a:solidFill>
              <a:schemeClr val="bg1">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a:off x="6882605" y="2425679"/>
            <a:ext cx="0" cy="252000"/>
          </a:xfrm>
          <a:prstGeom prst="straightConnector1">
            <a:avLst/>
          </a:prstGeom>
          <a:ln>
            <a:solidFill>
              <a:schemeClr val="bg1">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337139" y="2796491"/>
            <a:ext cx="1135310"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FFFF">
                    <a:lumMod val="50000"/>
                  </a:srgbClr>
                </a:solidFill>
                <a:effectLst/>
                <a:uLnTx/>
                <a:uFillTx/>
                <a:latin typeface="Arial"/>
                <a:ea typeface="+mn-ea"/>
                <a:cs typeface="+mn-cs"/>
              </a:rPr>
              <a:t>Pas d’évolution</a:t>
            </a:r>
          </a:p>
        </p:txBody>
      </p:sp>
      <p:sp>
        <p:nvSpPr>
          <p:cNvPr id="44" name="ZoneTexte 43"/>
          <p:cNvSpPr txBox="1"/>
          <p:nvPr/>
        </p:nvSpPr>
        <p:spPr>
          <a:xfrm>
            <a:off x="1337916" y="2673381"/>
            <a:ext cx="1125303"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Pas d’évolution de principes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Nouvelles ASR</a:t>
            </a:r>
          </a:p>
        </p:txBody>
      </p:sp>
      <p:sp>
        <p:nvSpPr>
          <p:cNvPr id="45" name="ZoneTexte 44"/>
          <p:cNvSpPr txBox="1"/>
          <p:nvPr/>
        </p:nvSpPr>
        <p:spPr>
          <a:xfrm>
            <a:off x="3292960" y="2796491"/>
            <a:ext cx="1135310"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91"/>
                </a:solidFill>
                <a:effectLst/>
                <a:uLnTx/>
                <a:uFillTx/>
                <a:latin typeface="Arial"/>
                <a:ea typeface="+mn-ea"/>
                <a:cs typeface="+mn-cs"/>
              </a:rPr>
              <a:t>Nouvelle étape</a:t>
            </a:r>
          </a:p>
        </p:txBody>
      </p:sp>
      <p:sp>
        <p:nvSpPr>
          <p:cNvPr id="46" name="ZoneTexte 45"/>
          <p:cNvSpPr txBox="1"/>
          <p:nvPr/>
        </p:nvSpPr>
        <p:spPr>
          <a:xfrm>
            <a:off x="7349777" y="2796491"/>
            <a:ext cx="1135310"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91"/>
                </a:solidFill>
                <a:effectLst/>
                <a:uLnTx/>
                <a:uFillTx/>
                <a:latin typeface="Arial"/>
                <a:ea typeface="+mn-ea"/>
                <a:cs typeface="+mn-cs"/>
              </a:rPr>
              <a:t>Nouvelle étape</a:t>
            </a:r>
          </a:p>
        </p:txBody>
      </p:sp>
      <p:sp>
        <p:nvSpPr>
          <p:cNvPr id="47" name="ZoneTexte 46"/>
          <p:cNvSpPr txBox="1"/>
          <p:nvPr/>
        </p:nvSpPr>
        <p:spPr>
          <a:xfrm>
            <a:off x="4276115" y="2611826"/>
            <a:ext cx="1160965"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Pas d’évolution de principes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Distinction enfants / adultes</a:t>
            </a:r>
          </a:p>
        </p:txBody>
      </p:sp>
      <p:sp>
        <p:nvSpPr>
          <p:cNvPr id="48" name="ZoneTexte 47"/>
          <p:cNvSpPr txBox="1"/>
          <p:nvPr/>
        </p:nvSpPr>
        <p:spPr>
          <a:xfrm>
            <a:off x="5305718" y="2796491"/>
            <a:ext cx="1135310"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FFFF">
                    <a:lumMod val="50000"/>
                  </a:srgbClr>
                </a:solidFill>
                <a:effectLst/>
                <a:uLnTx/>
                <a:uFillTx/>
                <a:latin typeface="Arial"/>
                <a:ea typeface="+mn-ea"/>
                <a:cs typeface="+mn-cs"/>
              </a:rPr>
              <a:t>Pas d’évolution</a:t>
            </a:r>
          </a:p>
        </p:txBody>
      </p:sp>
      <p:sp>
        <p:nvSpPr>
          <p:cNvPr id="49" name="ZoneTexte 48"/>
          <p:cNvSpPr txBox="1"/>
          <p:nvPr/>
        </p:nvSpPr>
        <p:spPr>
          <a:xfrm>
            <a:off x="6306718" y="2611826"/>
            <a:ext cx="111217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Pas d’évolution de principes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005841">
                    <a:lumMod val="90000"/>
                    <a:lumOff val="10000"/>
                  </a:srgbClr>
                </a:solidFill>
                <a:effectLst/>
                <a:uLnTx/>
                <a:uFillTx/>
                <a:latin typeface="Arial"/>
                <a:ea typeface="+mn-ea"/>
                <a:cs typeface="+mn-cs"/>
              </a:rPr>
              <a:t>File active ou journées</a:t>
            </a:r>
          </a:p>
        </p:txBody>
      </p:sp>
      <p:sp>
        <p:nvSpPr>
          <p:cNvPr id="50" name="Rectangle 49"/>
          <p:cNvSpPr/>
          <p:nvPr/>
        </p:nvSpPr>
        <p:spPr>
          <a:xfrm>
            <a:off x="7692577" y="3505829"/>
            <a:ext cx="868260" cy="4616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Documenter les effets </a:t>
            </a:r>
            <a:r>
              <a:rPr kumimoji="0" lang="fr-FR" sz="800" b="1" i="0" u="none" strike="noStrike" kern="1200" cap="none" spc="0" normalizeH="0" baseline="0" noProof="0" dirty="0" err="1">
                <a:ln>
                  <a:noFill/>
                </a:ln>
                <a:solidFill>
                  <a:srgbClr val="FFFFFF"/>
                </a:solidFill>
                <a:effectLst/>
                <a:uLnTx/>
                <a:uFillTx/>
                <a:latin typeface="Arial"/>
                <a:ea typeface="+mn-ea"/>
                <a:cs typeface="+mn-cs"/>
              </a:rPr>
              <a:t>redistributifs</a:t>
            </a:r>
            <a:endParaRPr kumimoji="0" lang="fr-FR" sz="800" b="1" i="0" u="none" strike="noStrike" kern="1200" cap="none" spc="0" normalizeH="0" baseline="0" noProof="0" dirty="0">
              <a:ln>
                <a:noFill/>
              </a:ln>
              <a:solidFill>
                <a:srgbClr val="FFFFFF"/>
              </a:solidFill>
              <a:effectLst/>
              <a:uLnTx/>
              <a:uFillTx/>
              <a:latin typeface="Arial"/>
              <a:ea typeface="+mn-ea"/>
              <a:cs typeface="+mn-cs"/>
            </a:endParaRPr>
          </a:p>
        </p:txBody>
      </p:sp>
      <p:sp>
        <p:nvSpPr>
          <p:cNvPr id="51" name="Rectangle 50"/>
          <p:cNvSpPr/>
          <p:nvPr/>
        </p:nvSpPr>
        <p:spPr>
          <a:xfrm>
            <a:off x="3616064" y="3505829"/>
            <a:ext cx="966964"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Différencier les enveloppes enfants et adultes</a:t>
            </a:r>
          </a:p>
        </p:txBody>
      </p:sp>
      <p:sp>
        <p:nvSpPr>
          <p:cNvPr id="52" name="Chevron 51"/>
          <p:cNvSpPr/>
          <p:nvPr/>
        </p:nvSpPr>
        <p:spPr>
          <a:xfrm>
            <a:off x="2370802" y="3412625"/>
            <a:ext cx="1304625" cy="792088"/>
          </a:xfrm>
          <a:prstGeom prst="chevron">
            <a:avLst/>
          </a:prstGeom>
          <a:solidFill>
            <a:schemeClr val="tx2"/>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000000"/>
              </a:solidFill>
              <a:effectLst/>
              <a:uLnTx/>
              <a:uFillTx/>
              <a:latin typeface="Arial"/>
              <a:ea typeface="+mn-ea"/>
              <a:cs typeface="+mn-cs"/>
            </a:endParaRPr>
          </a:p>
        </p:txBody>
      </p:sp>
      <p:sp>
        <p:nvSpPr>
          <p:cNvPr id="53" name="ZoneTexte 52"/>
          <p:cNvSpPr txBox="1"/>
          <p:nvPr/>
        </p:nvSpPr>
        <p:spPr>
          <a:xfrm>
            <a:off x="2289575" y="2796491"/>
            <a:ext cx="1135310"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91"/>
                </a:solidFill>
                <a:effectLst/>
                <a:uLnTx/>
                <a:uFillTx/>
                <a:latin typeface="Arial"/>
                <a:ea typeface="+mn-ea"/>
                <a:cs typeface="+mn-cs"/>
              </a:rPr>
              <a:t>Nouvelle étape</a:t>
            </a:r>
          </a:p>
        </p:txBody>
      </p:sp>
      <p:sp>
        <p:nvSpPr>
          <p:cNvPr id="54" name="Rectangle 53"/>
          <p:cNvSpPr/>
          <p:nvPr/>
        </p:nvSpPr>
        <p:spPr>
          <a:xfrm>
            <a:off x="2668932" y="3525140"/>
            <a:ext cx="966964" cy="4616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FFFF"/>
                </a:solidFill>
                <a:effectLst/>
                <a:uLnTx/>
                <a:uFillTx/>
                <a:latin typeface="Arial"/>
                <a:ea typeface="+mn-ea"/>
                <a:cs typeface="+mn-cs"/>
              </a:rPr>
              <a:t>Différencier les enveloppes par secteur</a:t>
            </a:r>
          </a:p>
        </p:txBody>
      </p:sp>
      <p:sp>
        <p:nvSpPr>
          <p:cNvPr id="3" name="Google Shape;173;p18">
            <a:extLst>
              <a:ext uri="{FF2B5EF4-FFF2-40B4-BE49-F238E27FC236}">
                <a16:creationId xmlns:a16="http://schemas.microsoft.com/office/drawing/2014/main" id="{E4BFDCF7-5ECC-BC09-5C16-B417FEB4C9D4}"/>
              </a:ext>
            </a:extLst>
          </p:cNvPr>
          <p:cNvSpPr txBox="1">
            <a:spLocks/>
          </p:cNvSpPr>
          <p:nvPr/>
        </p:nvSpPr>
        <p:spPr bwMode="gray">
          <a:xfrm>
            <a:off x="1886783" y="39001"/>
            <a:ext cx="7005697" cy="792600"/>
          </a:xfrm>
          <a:prstGeom prst="rect">
            <a:avLst/>
          </a:prstGeom>
        </p:spPr>
        <p:txBody>
          <a:bodyPr spcFirstLastPara="1" vert="horz" wrap="square" lIns="91425" tIns="91425" rIns="91425" bIns="91425" rtlCol="0" anchor="t" anchorCtr="0">
            <a:normAutofit fontScale="70000" lnSpcReduction="20000"/>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gn="just">
              <a:lnSpc>
                <a:spcPct val="110000"/>
              </a:lnSpc>
              <a:buSzPts val="5200"/>
            </a:pPr>
            <a:r>
              <a:rPr lang="fr-FR" sz="2200" b="1" dirty="0">
                <a:solidFill>
                  <a:srgbClr val="002060"/>
                </a:solidFill>
                <a:latin typeface="Marianne" panose="02000000000000000000" pitchFamily="2" charset="0"/>
                <a:ea typeface="Roboto Condensed"/>
                <a:cs typeface="Roboto Condensed"/>
              </a:rPr>
              <a:t>Un cadrage règlementaire : Instruction </a:t>
            </a:r>
            <a:r>
              <a:rPr lang="fr-FR" sz="2200" b="1" dirty="0" err="1">
                <a:solidFill>
                  <a:srgbClr val="002060"/>
                </a:solidFill>
                <a:latin typeface="Marianne" panose="02000000000000000000" pitchFamily="2" charset="0"/>
                <a:ea typeface="Roboto Condensed"/>
                <a:cs typeface="Roboto Condensed"/>
              </a:rPr>
              <a:t>n°DGOS</a:t>
            </a:r>
            <a:r>
              <a:rPr lang="fr-FR" sz="2200" b="1" dirty="0">
                <a:solidFill>
                  <a:srgbClr val="002060"/>
                </a:solidFill>
                <a:latin typeface="Marianne" panose="02000000000000000000" pitchFamily="2" charset="0"/>
                <a:ea typeface="Roboto Condensed"/>
                <a:cs typeface="Roboto Condensed"/>
              </a:rPr>
              <a:t>/R4/2024/35 relative aux compartiments régionaux du modèle de financement de la psychiatrie</a:t>
            </a:r>
            <a:endParaRPr lang="fr-FR" sz="1500" b="1" dirty="0">
              <a:solidFill>
                <a:srgbClr val="002060"/>
              </a:solidFill>
              <a:latin typeface="Marianne" panose="02000000000000000000" pitchFamily="2" charset="0"/>
              <a:ea typeface="Roboto Condensed"/>
              <a:cs typeface="Roboto Condensed"/>
            </a:endParaRPr>
          </a:p>
          <a:p>
            <a:pPr marL="0">
              <a:lnSpc>
                <a:spcPct val="110000"/>
              </a:lnSpc>
              <a:buSzPts val="5200"/>
            </a:pPr>
            <a:endParaRPr lang="fr-FR" sz="2400" b="1" dirty="0">
              <a:solidFill>
                <a:srgbClr val="002060"/>
              </a:solidFill>
              <a:latin typeface="Roboto Condensed"/>
              <a:ea typeface="Roboto Condensed"/>
              <a:cs typeface="Roboto Condensed"/>
            </a:endParaRPr>
          </a:p>
        </p:txBody>
      </p:sp>
      <p:sp>
        <p:nvSpPr>
          <p:cNvPr id="5" name="ZoneTexte 4">
            <a:extLst>
              <a:ext uri="{FF2B5EF4-FFF2-40B4-BE49-F238E27FC236}">
                <a16:creationId xmlns:a16="http://schemas.microsoft.com/office/drawing/2014/main" id="{0E8AD51D-E270-0D4C-E1D8-E59445DAC376}"/>
              </a:ext>
            </a:extLst>
          </p:cNvPr>
          <p:cNvSpPr txBox="1"/>
          <p:nvPr/>
        </p:nvSpPr>
        <p:spPr>
          <a:xfrm>
            <a:off x="323850" y="4246814"/>
            <a:ext cx="8424863" cy="584775"/>
          </a:xfrm>
          <a:prstGeom prst="rect">
            <a:avLst/>
          </a:prstGeom>
          <a:noFill/>
        </p:spPr>
        <p:txBody>
          <a:bodyPr wrap="square">
            <a:spAutoFit/>
          </a:bodyPr>
          <a:lstStyle/>
          <a:p>
            <a:r>
              <a:rPr lang="fr-FR" sz="1600" dirty="0">
                <a:solidFill>
                  <a:srgbClr val="002060"/>
                </a:solidFill>
                <a:latin typeface="Marianne" panose="02000000000000000000" pitchFamily="2" charset="0"/>
              </a:rPr>
              <a:t>Dans le contexte d’une répartition d’1 % de dot pop en 2025, plusieurs étapes du pas à pas sont sans objet ou ont déjà fait l’objet d’un avis du comité</a:t>
            </a:r>
          </a:p>
        </p:txBody>
      </p:sp>
    </p:spTree>
    <p:extLst>
      <p:ext uri="{BB962C8B-B14F-4D97-AF65-F5344CB8AC3E}">
        <p14:creationId xmlns:p14="http://schemas.microsoft.com/office/powerpoint/2010/main" val="2487489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23</a:t>
            </a:fld>
            <a:endParaRPr lang="fr-FR" dirty="0"/>
          </a:p>
        </p:txBody>
      </p:sp>
      <p:sp>
        <p:nvSpPr>
          <p:cNvPr id="6" name="Espace réservé de la date 5"/>
          <p:cNvSpPr>
            <a:spLocks noGrp="1"/>
          </p:cNvSpPr>
          <p:nvPr>
            <p:ph type="dt" sz="half" idx="2"/>
          </p:nvPr>
        </p:nvSpPr>
        <p:spPr/>
        <p:txBody>
          <a:bodyPr/>
          <a:lstStyle/>
          <a:p>
            <a:fld id="{251C71F6-E0A6-1740-B64F-38F332886BAF}" type="datetime1">
              <a:rPr lang="fr-FR" cap="all" smtClean="0"/>
              <a:pPr/>
              <a:t>16/01/2026</a:t>
            </a:fld>
            <a:endParaRPr lang="fr-FR" cap="all" dirty="0"/>
          </a:p>
        </p:txBody>
      </p:sp>
      <p:sp>
        <p:nvSpPr>
          <p:cNvPr id="11" name="Espace réservé du texte 10"/>
          <p:cNvSpPr>
            <a:spLocks noGrp="1"/>
          </p:cNvSpPr>
          <p:nvPr>
            <p:ph type="body" sz="quarter" idx="14"/>
          </p:nvPr>
        </p:nvSpPr>
        <p:spPr>
          <a:xfrm>
            <a:off x="137652" y="1059582"/>
            <a:ext cx="8928992" cy="3089977"/>
          </a:xfrm>
        </p:spPr>
        <p:txBody>
          <a:bodyPr>
            <a:noAutofit/>
          </a:bodyPr>
          <a:lstStyle/>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Arbitrer </a:t>
            </a:r>
            <a:r>
              <a:rPr lang="fr-FR" sz="1600" i="1" dirty="0">
                <a:latin typeface="Calibri" panose="020F0502020204030204" pitchFamily="34" charset="0"/>
                <a:ea typeface="Calibri" panose="020F0502020204030204" pitchFamily="34" charset="0"/>
                <a:cs typeface="Calibri" panose="020F0502020204030204" pitchFamily="34" charset="0"/>
              </a:rPr>
              <a:t>a priori </a:t>
            </a:r>
            <a:r>
              <a:rPr lang="fr-FR" sz="1600" dirty="0">
                <a:latin typeface="Calibri" panose="020F0502020204030204" pitchFamily="34" charset="0"/>
                <a:ea typeface="Calibri" panose="020F0502020204030204" pitchFamily="34" charset="0"/>
                <a:cs typeface="Calibri" panose="020F0502020204030204" pitchFamily="34" charset="0"/>
              </a:rPr>
              <a:t>sur l’opportunité d’une ponction destinée à la politique régionale plafonnée à 2%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(option non retenue) -&gt; sans objet </a:t>
            </a:r>
          </a:p>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Identifier les activités spécifiques régionales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fr-FR" sz="1600" i="1" dirty="0">
                <a:solidFill>
                  <a:srgbClr val="002060"/>
                </a:solidFill>
                <a:latin typeface="Calibri" panose="020F0502020204030204" pitchFamily="34" charset="0"/>
                <a:ea typeface="Calibri" panose="020F0502020204030204" pitchFamily="34" charset="0"/>
                <a:cs typeface="Calibri" panose="020F0502020204030204" pitchFamily="34" charset="0"/>
              </a:rPr>
              <a:t>cf.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bouclage) -&gt; sans objet </a:t>
            </a:r>
          </a:p>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Répartition de l’enveloppe régionale entre ex-DAF et ex-OQN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(96,7% et 3,3%; sur base historique)</a:t>
            </a:r>
          </a:p>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Répartition de l’enveloppe régionale entre adultes et enfants/adolescents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(79% et 21%; sur base populationnelle)</a:t>
            </a:r>
          </a:p>
          <a:p>
            <a:pPr marL="434964" indent="-342892">
              <a:buFont typeface="+mj-lt"/>
              <a:buAutoNum type="arabicPeriod"/>
            </a:pPr>
            <a:r>
              <a:rPr lang="fr-FR" sz="1600" b="1" dirty="0">
                <a:latin typeface="Calibri" panose="020F0502020204030204" pitchFamily="34" charset="0"/>
                <a:ea typeface="Calibri" panose="020F0502020204030204" pitchFamily="34" charset="0"/>
                <a:cs typeface="Calibri" panose="020F0502020204030204" pitchFamily="34" charset="0"/>
              </a:rPr>
              <a:t>Retenir des critères régionaux de pondération de la population</a:t>
            </a:r>
            <a:r>
              <a:rPr lang="fr-FR" sz="1600" dirty="0">
                <a:latin typeface="Calibri" panose="020F0502020204030204" pitchFamily="34" charset="0"/>
                <a:ea typeface="Calibri" panose="020F0502020204030204" pitchFamily="34" charset="0"/>
                <a:cs typeface="Calibri" panose="020F0502020204030204" pitchFamily="34" charset="0"/>
              </a:rPr>
              <a:t>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fr-FR" sz="1600" dirty="0">
                <a:solidFill>
                  <a:srgbClr val="FF0000"/>
                </a:solidFill>
                <a:latin typeface="Calibri" panose="020F0502020204030204" pitchFamily="34" charset="0"/>
                <a:ea typeface="Calibri" panose="020F0502020204030204" pitchFamily="34" charset="0"/>
                <a:cs typeface="Calibri" panose="020F0502020204030204" pitchFamily="34" charset="0"/>
              </a:rPr>
              <a:t>% FA SSC adulte</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 part de mineurs, taux de pauvreté et densité de psychiatres de ville</a:t>
            </a:r>
            <a:r>
              <a:rPr lang="fr-FR" dirty="0">
                <a:solidFill>
                  <a:srgbClr val="002060"/>
                </a:solidFill>
              </a:rPr>
              <a:t>)</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 -&gt; enjeu des pondérations !</a:t>
            </a:r>
          </a:p>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Déterminer une maille pertinente d’analyse territoriale et distribuer les ressources-cibles par territoire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(codes </a:t>
            </a:r>
            <a:r>
              <a:rPr lang="fr-FR" sz="1600" dirty="0" err="1">
                <a:solidFill>
                  <a:srgbClr val="002060"/>
                </a:solidFill>
                <a:latin typeface="Calibri" panose="020F0502020204030204" pitchFamily="34" charset="0"/>
                <a:ea typeface="Calibri" panose="020F0502020204030204" pitchFamily="34" charset="0"/>
                <a:cs typeface="Calibri" panose="020F0502020204030204" pitchFamily="34" charset="0"/>
              </a:rPr>
              <a:t>géoPMSI</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marL="434964" indent="-342892">
              <a:buFont typeface="+mj-lt"/>
              <a:buAutoNum type="arabicPeriod"/>
            </a:pPr>
            <a:r>
              <a:rPr lang="fr-FR" sz="1600" b="1" dirty="0">
                <a:latin typeface="Calibri" panose="020F0502020204030204" pitchFamily="34" charset="0"/>
                <a:ea typeface="Calibri" panose="020F0502020204030204" pitchFamily="34" charset="0"/>
                <a:cs typeface="Calibri" panose="020F0502020204030204" pitchFamily="34" charset="0"/>
              </a:rPr>
              <a:t>Distribuer les ressources-cibles par établissement  </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-&gt; enjeu du choix de métrique !</a:t>
            </a:r>
          </a:p>
          <a:p>
            <a:pPr marL="434964" indent="-342892">
              <a:buFont typeface="+mj-lt"/>
              <a:buAutoNum type="arabicPeriod"/>
            </a:pPr>
            <a:r>
              <a:rPr lang="fr-FR" sz="1600" dirty="0">
                <a:latin typeface="Calibri" panose="020F0502020204030204" pitchFamily="34" charset="0"/>
                <a:ea typeface="Calibri" panose="020F0502020204030204" pitchFamily="34" charset="0"/>
                <a:cs typeface="Calibri" panose="020F0502020204030204" pitchFamily="34" charset="0"/>
              </a:rPr>
              <a:t>Comparer les masses de financement entre secteurs et les communiquer au CCAR </a:t>
            </a:r>
          </a:p>
          <a:p>
            <a:endParaRPr lang="fr-FR" sz="1200" dirty="0"/>
          </a:p>
          <a:p>
            <a:endParaRPr lang="fr-FR" sz="1200" dirty="0"/>
          </a:p>
        </p:txBody>
      </p:sp>
      <p:sp>
        <p:nvSpPr>
          <p:cNvPr id="4" name="ZoneTexte 3">
            <a:extLst>
              <a:ext uri="{FF2B5EF4-FFF2-40B4-BE49-F238E27FC236}">
                <a16:creationId xmlns:a16="http://schemas.microsoft.com/office/drawing/2014/main" id="{C8854C34-7987-6553-98CA-62E846247898}"/>
              </a:ext>
            </a:extLst>
          </p:cNvPr>
          <p:cNvSpPr txBox="1"/>
          <p:nvPr/>
        </p:nvSpPr>
        <p:spPr>
          <a:xfrm>
            <a:off x="2097049" y="123478"/>
            <a:ext cx="5976664" cy="400110"/>
          </a:xfrm>
          <a:prstGeom prst="rect">
            <a:avLst/>
          </a:prstGeom>
          <a:noFill/>
        </p:spPr>
        <p:txBody>
          <a:bodyPr wrap="square" rtlCol="0">
            <a:spAutoFit/>
          </a:bodyPr>
          <a:lstStyle/>
          <a:p>
            <a:pPr algn="just"/>
            <a:r>
              <a:rPr lang="fr-FR" sz="2000" b="1" dirty="0">
                <a:solidFill>
                  <a:srgbClr val="FFC000"/>
                </a:solidFill>
                <a:latin typeface="Marianne" panose="02000000000000000000" pitchFamily="2" charset="0"/>
              </a:rPr>
              <a:t>Rappel travaux menés en 2023 (GT puis CCAR)</a:t>
            </a:r>
          </a:p>
        </p:txBody>
      </p:sp>
    </p:spTree>
    <p:extLst>
      <p:ext uri="{BB962C8B-B14F-4D97-AF65-F5344CB8AC3E}">
        <p14:creationId xmlns:p14="http://schemas.microsoft.com/office/powerpoint/2010/main" val="652594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5" name="Connecteur droit avec flèche 64">
            <a:extLst>
              <a:ext uri="{FF2B5EF4-FFF2-40B4-BE49-F238E27FC236}">
                <a16:creationId xmlns:a16="http://schemas.microsoft.com/office/drawing/2014/main" id="{68553A8D-0895-F850-7C09-E674A05479CF}"/>
              </a:ext>
            </a:extLst>
          </p:cNvPr>
          <p:cNvCxnSpPr>
            <a:cxnSpLocks/>
            <a:stCxn id="10" idx="6"/>
            <a:endCxn id="37" idx="1"/>
          </p:cNvCxnSpPr>
          <p:nvPr/>
        </p:nvCxnSpPr>
        <p:spPr>
          <a:xfrm>
            <a:off x="3865083" y="1656519"/>
            <a:ext cx="1676681" cy="1843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itre 1">
            <a:extLst>
              <a:ext uri="{FF2B5EF4-FFF2-40B4-BE49-F238E27FC236}">
                <a16:creationId xmlns:a16="http://schemas.microsoft.com/office/drawing/2014/main" id="{513A5124-4C1B-5FC7-B039-388298B8A3DC}"/>
              </a:ext>
            </a:extLst>
          </p:cNvPr>
          <p:cNvSpPr>
            <a:spLocks noGrp="1"/>
          </p:cNvSpPr>
          <p:nvPr>
            <p:ph type="title"/>
          </p:nvPr>
        </p:nvSpPr>
        <p:spPr>
          <a:xfrm>
            <a:off x="3223302" y="98413"/>
            <a:ext cx="4747652" cy="300082"/>
          </a:xfrm>
        </p:spPr>
        <p:txBody>
          <a:bodyPr/>
          <a:lstStyle/>
          <a:p>
            <a:r>
              <a:rPr lang="fr-FR" dirty="0"/>
              <a:t>Synthèse graphique de la méthode de répartition</a:t>
            </a:r>
          </a:p>
        </p:txBody>
      </p:sp>
      <p:sp>
        <p:nvSpPr>
          <p:cNvPr id="4" name="Rectangle 3">
            <a:extLst>
              <a:ext uri="{FF2B5EF4-FFF2-40B4-BE49-F238E27FC236}">
                <a16:creationId xmlns:a16="http://schemas.microsoft.com/office/drawing/2014/main" id="{ECDC5DD3-F2D7-A819-2897-C24AD3FF2DF7}"/>
              </a:ext>
            </a:extLst>
          </p:cNvPr>
          <p:cNvSpPr/>
          <p:nvPr/>
        </p:nvSpPr>
        <p:spPr>
          <a:xfrm>
            <a:off x="393616" y="1199163"/>
            <a:ext cx="1117997" cy="2594791"/>
          </a:xfrm>
          <a:prstGeom prst="rect">
            <a:avLst/>
          </a:prstGeom>
          <a:solidFill>
            <a:schemeClr val="tx1">
              <a:lumMod val="65000"/>
              <a:lumOff val="35000"/>
            </a:schemeClr>
          </a:solidFill>
          <a:ln cap="rnd">
            <a:solidFill>
              <a:schemeClr val="tx1">
                <a:lumMod val="65000"/>
                <a:lumOff val="35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fr-FR" sz="1350" b="1" dirty="0">
              <a:solidFill>
                <a:srgbClr val="FFFFFF"/>
              </a:solidFill>
              <a:latin typeface="Ubuntu Light"/>
            </a:endParaRPr>
          </a:p>
        </p:txBody>
      </p:sp>
      <p:sp>
        <p:nvSpPr>
          <p:cNvPr id="9" name="Ellipse 8">
            <a:extLst>
              <a:ext uri="{FF2B5EF4-FFF2-40B4-BE49-F238E27FC236}">
                <a16:creationId xmlns:a16="http://schemas.microsoft.com/office/drawing/2014/main" id="{F3239D35-B466-7EA4-4B71-7F0092E0F21A}"/>
              </a:ext>
            </a:extLst>
          </p:cNvPr>
          <p:cNvSpPr/>
          <p:nvPr/>
        </p:nvSpPr>
        <p:spPr>
          <a:xfrm>
            <a:off x="2550347" y="2870263"/>
            <a:ext cx="1342366" cy="797134"/>
          </a:xfrm>
          <a:prstGeom prst="ellipse">
            <a:avLst/>
          </a:prstGeom>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lIns="68580" tIns="34290" rIns="68580" bIns="34290" rtlCol="0" anchor="ctr"/>
          <a:lstStyle/>
          <a:p>
            <a:pPr algn="ctr" defTabSz="685800"/>
            <a:r>
              <a:rPr lang="fr-FR" sz="1200" b="1" dirty="0">
                <a:solidFill>
                  <a:srgbClr val="002060"/>
                </a:solidFill>
                <a:latin typeface="Ubuntu Light"/>
              </a:rPr>
              <a:t>Enfants</a:t>
            </a:r>
          </a:p>
        </p:txBody>
      </p:sp>
      <p:sp>
        <p:nvSpPr>
          <p:cNvPr id="10" name="Ellipse 9">
            <a:extLst>
              <a:ext uri="{FF2B5EF4-FFF2-40B4-BE49-F238E27FC236}">
                <a16:creationId xmlns:a16="http://schemas.microsoft.com/office/drawing/2014/main" id="{044298FC-DE09-1BBD-3F4C-1A20AAF728B1}"/>
              </a:ext>
            </a:extLst>
          </p:cNvPr>
          <p:cNvSpPr/>
          <p:nvPr/>
        </p:nvSpPr>
        <p:spPr>
          <a:xfrm>
            <a:off x="2522717" y="1274169"/>
            <a:ext cx="1342366" cy="764699"/>
          </a:xfrm>
          <a:prstGeom prst="ellipse">
            <a:avLst/>
          </a:prstGeom>
        </p:spPr>
        <p:style>
          <a:lnRef idx="2">
            <a:schemeClr val="accent1"/>
          </a:lnRef>
          <a:fillRef idx="1">
            <a:schemeClr val="lt1"/>
          </a:fillRef>
          <a:effectRef idx="0">
            <a:schemeClr val="accent1"/>
          </a:effectRef>
          <a:fontRef idx="minor">
            <a:schemeClr val="dk1"/>
          </a:fontRef>
        </p:style>
        <p:txBody>
          <a:bodyPr lIns="0" rIns="0" rtlCol="0" anchor="ctr"/>
          <a:lstStyle/>
          <a:p>
            <a:pPr algn="ctr" defTabSz="685800"/>
            <a:r>
              <a:rPr lang="fr-FR" sz="1200" b="1" dirty="0">
                <a:solidFill>
                  <a:srgbClr val="002060"/>
                </a:solidFill>
                <a:latin typeface="Ubuntu Light"/>
              </a:rPr>
              <a:t>Adultes</a:t>
            </a:r>
          </a:p>
        </p:txBody>
      </p:sp>
      <p:sp>
        <p:nvSpPr>
          <p:cNvPr id="31" name="Losange 30">
            <a:extLst>
              <a:ext uri="{FF2B5EF4-FFF2-40B4-BE49-F238E27FC236}">
                <a16:creationId xmlns:a16="http://schemas.microsoft.com/office/drawing/2014/main" id="{597B86FF-4600-B213-7D87-D902B85A4BC1}"/>
              </a:ext>
            </a:extLst>
          </p:cNvPr>
          <p:cNvSpPr>
            <a:spLocks noChangeAspect="1"/>
          </p:cNvSpPr>
          <p:nvPr/>
        </p:nvSpPr>
        <p:spPr>
          <a:xfrm>
            <a:off x="5707947" y="2096243"/>
            <a:ext cx="494651" cy="443870"/>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1500" b="1" dirty="0">
                <a:solidFill>
                  <a:srgbClr val="FFFFFF"/>
                </a:solidFill>
                <a:latin typeface="Ubuntu Light"/>
              </a:rPr>
              <a:t>T</a:t>
            </a:r>
          </a:p>
        </p:txBody>
      </p:sp>
      <p:sp>
        <p:nvSpPr>
          <p:cNvPr id="32" name="Losange 31">
            <a:extLst>
              <a:ext uri="{FF2B5EF4-FFF2-40B4-BE49-F238E27FC236}">
                <a16:creationId xmlns:a16="http://schemas.microsoft.com/office/drawing/2014/main" id="{2BB6AC36-A4CA-E6DC-C180-04288F47F6A9}"/>
              </a:ext>
            </a:extLst>
          </p:cNvPr>
          <p:cNvSpPr/>
          <p:nvPr/>
        </p:nvSpPr>
        <p:spPr>
          <a:xfrm>
            <a:off x="5434415" y="2737225"/>
            <a:ext cx="429503" cy="434102"/>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1050">
                <a:solidFill>
                  <a:srgbClr val="FFFFFF"/>
                </a:solidFill>
                <a:latin typeface="Ubuntu Light"/>
              </a:rPr>
              <a:t>t</a:t>
            </a:r>
            <a:endParaRPr lang="fr-FR" sz="1350">
              <a:solidFill>
                <a:srgbClr val="FFFFFF"/>
              </a:solidFill>
              <a:latin typeface="Ubuntu Light"/>
            </a:endParaRPr>
          </a:p>
        </p:txBody>
      </p:sp>
      <p:sp>
        <p:nvSpPr>
          <p:cNvPr id="35" name="Losange 34">
            <a:extLst>
              <a:ext uri="{FF2B5EF4-FFF2-40B4-BE49-F238E27FC236}">
                <a16:creationId xmlns:a16="http://schemas.microsoft.com/office/drawing/2014/main" id="{56B00C44-82C1-5157-AAA7-1DEA06F59A9B}"/>
              </a:ext>
            </a:extLst>
          </p:cNvPr>
          <p:cNvSpPr/>
          <p:nvPr/>
        </p:nvSpPr>
        <p:spPr>
          <a:xfrm>
            <a:off x="5219663" y="3911954"/>
            <a:ext cx="429503" cy="385409"/>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1500" b="1" dirty="0">
                <a:solidFill>
                  <a:srgbClr val="FFFFFF"/>
                </a:solidFill>
                <a:latin typeface="Ubuntu Light"/>
              </a:rPr>
              <a:t>T</a:t>
            </a:r>
          </a:p>
        </p:txBody>
      </p:sp>
      <p:sp>
        <p:nvSpPr>
          <p:cNvPr id="37" name="Losange 36">
            <a:extLst>
              <a:ext uri="{FF2B5EF4-FFF2-40B4-BE49-F238E27FC236}">
                <a16:creationId xmlns:a16="http://schemas.microsoft.com/office/drawing/2014/main" id="{3BF93800-57B1-6841-A8BF-1035E743C5A2}"/>
              </a:ext>
            </a:extLst>
          </p:cNvPr>
          <p:cNvSpPr>
            <a:spLocks noChangeAspect="1"/>
          </p:cNvSpPr>
          <p:nvPr/>
        </p:nvSpPr>
        <p:spPr>
          <a:xfrm flipH="1">
            <a:off x="5273338" y="3379886"/>
            <a:ext cx="268426" cy="240869"/>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675">
                <a:solidFill>
                  <a:srgbClr val="FFFFFF"/>
                </a:solidFill>
                <a:latin typeface="Ubuntu Light"/>
              </a:rPr>
              <a:t>t</a:t>
            </a:r>
          </a:p>
        </p:txBody>
      </p:sp>
      <p:sp>
        <p:nvSpPr>
          <p:cNvPr id="38" name="Losange 37">
            <a:extLst>
              <a:ext uri="{FF2B5EF4-FFF2-40B4-BE49-F238E27FC236}">
                <a16:creationId xmlns:a16="http://schemas.microsoft.com/office/drawing/2014/main" id="{3936281E-537B-C42A-AA16-BE695FED0539}"/>
              </a:ext>
            </a:extLst>
          </p:cNvPr>
          <p:cNvSpPr>
            <a:spLocks noChangeAspect="1"/>
          </p:cNvSpPr>
          <p:nvPr/>
        </p:nvSpPr>
        <p:spPr>
          <a:xfrm>
            <a:off x="5187089" y="1199163"/>
            <a:ext cx="494651" cy="443870"/>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b="1" dirty="0">
                <a:solidFill>
                  <a:srgbClr val="FFFFFF"/>
                </a:solidFill>
                <a:latin typeface="Ubuntu Light"/>
              </a:rPr>
              <a:t>T</a:t>
            </a:r>
          </a:p>
        </p:txBody>
      </p:sp>
      <p:cxnSp>
        <p:nvCxnSpPr>
          <p:cNvPr id="55" name="Connecteur droit avec flèche 54">
            <a:extLst>
              <a:ext uri="{FF2B5EF4-FFF2-40B4-BE49-F238E27FC236}">
                <a16:creationId xmlns:a16="http://schemas.microsoft.com/office/drawing/2014/main" id="{7E4AAB42-ABF7-C0B5-B001-57969B6300F1}"/>
              </a:ext>
            </a:extLst>
          </p:cNvPr>
          <p:cNvCxnSpPr>
            <a:cxnSpLocks/>
            <a:stCxn id="10" idx="6"/>
            <a:endCxn id="32" idx="1"/>
          </p:cNvCxnSpPr>
          <p:nvPr/>
        </p:nvCxnSpPr>
        <p:spPr>
          <a:xfrm>
            <a:off x="3865083" y="1656519"/>
            <a:ext cx="1569332" cy="1297757"/>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389DE0FE-5E5B-0E50-E049-2CAF7A194D16}"/>
              </a:ext>
            </a:extLst>
          </p:cNvPr>
          <p:cNvCxnSpPr>
            <a:cxnSpLocks/>
            <a:stCxn id="10" idx="6"/>
            <a:endCxn id="35" idx="1"/>
          </p:cNvCxnSpPr>
          <p:nvPr/>
        </p:nvCxnSpPr>
        <p:spPr>
          <a:xfrm>
            <a:off x="3865083" y="1656519"/>
            <a:ext cx="1354580" cy="2448140"/>
          </a:xfrm>
          <a:prstGeom prst="straightConnector1">
            <a:avLst/>
          </a:prstGeom>
          <a:ln w="47625">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8F438BF3-AFFE-498F-CA9C-964A26EBA500}"/>
              </a:ext>
            </a:extLst>
          </p:cNvPr>
          <p:cNvCxnSpPr>
            <a:cxnSpLocks/>
            <a:stCxn id="10" idx="6"/>
            <a:endCxn id="38" idx="1"/>
          </p:cNvCxnSpPr>
          <p:nvPr/>
        </p:nvCxnSpPr>
        <p:spPr>
          <a:xfrm flipV="1">
            <a:off x="3865083" y="1421098"/>
            <a:ext cx="1322006" cy="235421"/>
          </a:xfrm>
          <a:prstGeom prst="straightConnector1">
            <a:avLst/>
          </a:prstGeom>
          <a:ln w="73025">
            <a:tailEnd type="triangle"/>
          </a:ln>
        </p:spPr>
        <p:style>
          <a:lnRef idx="1">
            <a:schemeClr val="accent1"/>
          </a:lnRef>
          <a:fillRef idx="0">
            <a:schemeClr val="accent1"/>
          </a:fillRef>
          <a:effectRef idx="0">
            <a:schemeClr val="accent1"/>
          </a:effectRef>
          <a:fontRef idx="minor">
            <a:schemeClr val="tx1"/>
          </a:fontRef>
        </p:style>
      </p:cxnSp>
      <p:sp>
        <p:nvSpPr>
          <p:cNvPr id="75" name="ZoneTexte 74">
            <a:extLst>
              <a:ext uri="{FF2B5EF4-FFF2-40B4-BE49-F238E27FC236}">
                <a16:creationId xmlns:a16="http://schemas.microsoft.com/office/drawing/2014/main" id="{C84E1253-D113-38BF-14F7-32CDFA32DE04}"/>
              </a:ext>
            </a:extLst>
          </p:cNvPr>
          <p:cNvSpPr txBox="1"/>
          <p:nvPr/>
        </p:nvSpPr>
        <p:spPr>
          <a:xfrm>
            <a:off x="254420" y="4143607"/>
            <a:ext cx="2174327" cy="354618"/>
          </a:xfrm>
          <a:prstGeom prst="rect">
            <a:avLst/>
          </a:prstGeom>
          <a:noFill/>
        </p:spPr>
        <p:txBody>
          <a:bodyPr wrap="square" rtlCol="0">
            <a:noAutofit/>
          </a:bodyPr>
          <a:lstStyle/>
          <a:p>
            <a:pPr marL="171450" indent="-171450" defTabSz="685800">
              <a:buFont typeface="Arial" panose="020B0604020202020204" pitchFamily="34" charset="0"/>
              <a:buChar char="•"/>
            </a:pPr>
            <a:r>
              <a:rPr lang="fr-FR" sz="1000" dirty="0">
                <a:solidFill>
                  <a:srgbClr val="000000"/>
                </a:solidFill>
              </a:rPr>
              <a:t>Enveloppe de contractualisation régionale (jusqu’à 2%)</a:t>
            </a:r>
          </a:p>
          <a:p>
            <a:pPr marL="171450" indent="-171450" defTabSz="685800">
              <a:buFont typeface="Arial" panose="020B0604020202020204" pitchFamily="34" charset="0"/>
              <a:buChar char="•"/>
            </a:pPr>
            <a:r>
              <a:rPr lang="fr-FR" sz="1000" dirty="0">
                <a:solidFill>
                  <a:srgbClr val="000000"/>
                </a:solidFill>
              </a:rPr>
              <a:t>ASR</a:t>
            </a:r>
          </a:p>
        </p:txBody>
      </p:sp>
      <p:cxnSp>
        <p:nvCxnSpPr>
          <p:cNvPr id="78" name="Connecteur droit avec flèche 77">
            <a:extLst>
              <a:ext uri="{FF2B5EF4-FFF2-40B4-BE49-F238E27FC236}">
                <a16:creationId xmlns:a16="http://schemas.microsoft.com/office/drawing/2014/main" id="{433E34D8-7532-C3F1-EA7A-20E8E3FD7976}"/>
              </a:ext>
            </a:extLst>
          </p:cNvPr>
          <p:cNvCxnSpPr>
            <a:cxnSpLocks/>
            <a:stCxn id="123" idx="0"/>
          </p:cNvCxnSpPr>
          <p:nvPr/>
        </p:nvCxnSpPr>
        <p:spPr>
          <a:xfrm>
            <a:off x="962773" y="3982109"/>
            <a:ext cx="5816" cy="1691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0" name="Image 49"/>
          <p:cNvPicPr>
            <a:picLocks noChangeAspect="1"/>
          </p:cNvPicPr>
          <p:nvPr/>
        </p:nvPicPr>
        <p:blipFill>
          <a:blip r:embed="rId2"/>
          <a:stretch>
            <a:fillRect/>
          </a:stretch>
        </p:blipFill>
        <p:spPr>
          <a:xfrm>
            <a:off x="251520" y="42658"/>
            <a:ext cx="1800225" cy="590550"/>
          </a:xfrm>
          <a:prstGeom prst="rect">
            <a:avLst/>
          </a:prstGeom>
        </p:spPr>
      </p:pic>
      <p:sp>
        <p:nvSpPr>
          <p:cNvPr id="16" name="Rectangle 15"/>
          <p:cNvSpPr/>
          <p:nvPr/>
        </p:nvSpPr>
        <p:spPr>
          <a:xfrm>
            <a:off x="2052966" y="311624"/>
            <a:ext cx="164456" cy="31591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0" name="Graphique 13" descr="Hôpital avec un remplissage uni">
            <a:extLst>
              <a:ext uri="{FF2B5EF4-FFF2-40B4-BE49-F238E27FC236}">
                <a16:creationId xmlns:a16="http://schemas.microsoft.com/office/drawing/2014/main" id="{A9929BDB-C8E3-19E3-9B60-600C4902B6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99691" y="2630463"/>
            <a:ext cx="291409" cy="291409"/>
          </a:xfrm>
          <a:prstGeom prst="rect">
            <a:avLst/>
          </a:prstGeom>
        </p:spPr>
      </p:pic>
      <p:pic>
        <p:nvPicPr>
          <p:cNvPr id="62" name="Graphique 13" descr="Hôpital avec un remplissage uni">
            <a:extLst>
              <a:ext uri="{FF2B5EF4-FFF2-40B4-BE49-F238E27FC236}">
                <a16:creationId xmlns:a16="http://schemas.microsoft.com/office/drawing/2014/main" id="{A9929BDB-C8E3-19E3-9B60-600C4902B6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98990" y="2113063"/>
            <a:ext cx="291409" cy="291409"/>
          </a:xfrm>
          <a:prstGeom prst="rect">
            <a:avLst/>
          </a:prstGeom>
        </p:spPr>
      </p:pic>
      <p:pic>
        <p:nvPicPr>
          <p:cNvPr id="64" name="Graphique 13" descr="Hôpital avec un remplissage uni">
            <a:extLst>
              <a:ext uri="{FF2B5EF4-FFF2-40B4-BE49-F238E27FC236}">
                <a16:creationId xmlns:a16="http://schemas.microsoft.com/office/drawing/2014/main" id="{A9929BDB-C8E3-19E3-9B60-600C4902B6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14359" y="1620270"/>
            <a:ext cx="291409" cy="291409"/>
          </a:xfrm>
          <a:prstGeom prst="rect">
            <a:avLst/>
          </a:prstGeom>
        </p:spPr>
      </p:pic>
      <p:pic>
        <p:nvPicPr>
          <p:cNvPr id="66" name="Graphique 13" descr="Hôpital avec un remplissage uni">
            <a:extLst>
              <a:ext uri="{FF2B5EF4-FFF2-40B4-BE49-F238E27FC236}">
                <a16:creationId xmlns:a16="http://schemas.microsoft.com/office/drawing/2014/main" id="{A9929BDB-C8E3-19E3-9B60-600C4902B6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53286" y="1091136"/>
            <a:ext cx="291409" cy="291409"/>
          </a:xfrm>
          <a:prstGeom prst="rect">
            <a:avLst/>
          </a:prstGeom>
        </p:spPr>
      </p:pic>
      <p:cxnSp>
        <p:nvCxnSpPr>
          <p:cNvPr id="67" name="Connecteur droit avec flèche 66">
            <a:extLst>
              <a:ext uri="{FF2B5EF4-FFF2-40B4-BE49-F238E27FC236}">
                <a16:creationId xmlns:a16="http://schemas.microsoft.com/office/drawing/2014/main" id="{003F9455-F1CA-D555-811A-377462443735}"/>
              </a:ext>
            </a:extLst>
          </p:cNvPr>
          <p:cNvCxnSpPr>
            <a:cxnSpLocks/>
            <a:stCxn id="31" idx="3"/>
            <a:endCxn id="112" idx="1"/>
          </p:cNvCxnSpPr>
          <p:nvPr/>
        </p:nvCxnSpPr>
        <p:spPr>
          <a:xfrm>
            <a:off x="6202598" y="2318178"/>
            <a:ext cx="1424517" cy="1195558"/>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Connecteur droit avec flèche 67">
            <a:extLst>
              <a:ext uri="{FF2B5EF4-FFF2-40B4-BE49-F238E27FC236}">
                <a16:creationId xmlns:a16="http://schemas.microsoft.com/office/drawing/2014/main" id="{433E34D8-7532-C3F1-EA7A-20E8E3FD7976}"/>
              </a:ext>
            </a:extLst>
          </p:cNvPr>
          <p:cNvCxnSpPr>
            <a:cxnSpLocks/>
            <a:stCxn id="31" idx="3"/>
            <a:endCxn id="66" idx="1"/>
          </p:cNvCxnSpPr>
          <p:nvPr/>
        </p:nvCxnSpPr>
        <p:spPr>
          <a:xfrm flipV="1">
            <a:off x="6202598" y="1236841"/>
            <a:ext cx="1950688" cy="108133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Connecteur droit avec flèche 71">
            <a:extLst>
              <a:ext uri="{FF2B5EF4-FFF2-40B4-BE49-F238E27FC236}">
                <a16:creationId xmlns:a16="http://schemas.microsoft.com/office/drawing/2014/main" id="{433E34D8-7532-C3F1-EA7A-20E8E3FD7976}"/>
              </a:ext>
            </a:extLst>
          </p:cNvPr>
          <p:cNvCxnSpPr>
            <a:cxnSpLocks/>
            <a:stCxn id="31" idx="3"/>
            <a:endCxn id="115" idx="0"/>
          </p:cNvCxnSpPr>
          <p:nvPr/>
        </p:nvCxnSpPr>
        <p:spPr>
          <a:xfrm>
            <a:off x="6202598" y="2318178"/>
            <a:ext cx="1687084" cy="1980418"/>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Connecteur droit avec flèche 72">
            <a:extLst>
              <a:ext uri="{FF2B5EF4-FFF2-40B4-BE49-F238E27FC236}">
                <a16:creationId xmlns:a16="http://schemas.microsoft.com/office/drawing/2014/main" id="{003F9455-F1CA-D555-811A-377462443735}"/>
              </a:ext>
            </a:extLst>
          </p:cNvPr>
          <p:cNvCxnSpPr>
            <a:cxnSpLocks/>
            <a:stCxn id="31" idx="3"/>
            <a:endCxn id="62" idx="1"/>
          </p:cNvCxnSpPr>
          <p:nvPr/>
        </p:nvCxnSpPr>
        <p:spPr>
          <a:xfrm flipV="1">
            <a:off x="6202598" y="2258768"/>
            <a:ext cx="2096392" cy="5941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123" name="Rectangle 122">
            <a:extLst>
              <a:ext uri="{FF2B5EF4-FFF2-40B4-BE49-F238E27FC236}">
                <a16:creationId xmlns:a16="http://schemas.microsoft.com/office/drawing/2014/main" id="{ECDC5DD3-F2D7-A819-2897-C24AD3FF2DF7}"/>
              </a:ext>
            </a:extLst>
          </p:cNvPr>
          <p:cNvSpPr/>
          <p:nvPr/>
        </p:nvSpPr>
        <p:spPr>
          <a:xfrm rot="10800000" flipH="1">
            <a:off x="403774" y="3820611"/>
            <a:ext cx="1117997" cy="161498"/>
          </a:xfrm>
          <a:prstGeom prst="rect">
            <a:avLst/>
          </a:prstGeom>
          <a:noFill/>
          <a:ln cap="rnd">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fr-FR" sz="1600" b="1" dirty="0">
              <a:solidFill>
                <a:srgbClr val="FFFFFF"/>
              </a:solidFill>
              <a:latin typeface="Ubuntu Light"/>
            </a:endParaRPr>
          </a:p>
        </p:txBody>
      </p:sp>
      <p:cxnSp>
        <p:nvCxnSpPr>
          <p:cNvPr id="186" name="Connecteur droit avec flèche 185">
            <a:extLst>
              <a:ext uri="{FF2B5EF4-FFF2-40B4-BE49-F238E27FC236}">
                <a16:creationId xmlns:a16="http://schemas.microsoft.com/office/drawing/2014/main" id="{003F9455-F1CA-D555-811A-377462443735}"/>
              </a:ext>
            </a:extLst>
          </p:cNvPr>
          <p:cNvCxnSpPr>
            <a:cxnSpLocks/>
            <a:stCxn id="31" idx="3"/>
            <a:endCxn id="60" idx="1"/>
          </p:cNvCxnSpPr>
          <p:nvPr/>
        </p:nvCxnSpPr>
        <p:spPr>
          <a:xfrm>
            <a:off x="6202598" y="2318178"/>
            <a:ext cx="1497093" cy="45799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13" name="Connecteur droit avec flèche 212">
            <a:extLst>
              <a:ext uri="{FF2B5EF4-FFF2-40B4-BE49-F238E27FC236}">
                <a16:creationId xmlns:a16="http://schemas.microsoft.com/office/drawing/2014/main" id="{389DE0FE-5E5B-0E50-E049-2CAF7A194D16}"/>
              </a:ext>
            </a:extLst>
          </p:cNvPr>
          <p:cNvCxnSpPr>
            <a:cxnSpLocks/>
            <a:stCxn id="10" idx="6"/>
            <a:endCxn id="31" idx="1"/>
          </p:cNvCxnSpPr>
          <p:nvPr/>
        </p:nvCxnSpPr>
        <p:spPr>
          <a:xfrm>
            <a:off x="3865083" y="1656519"/>
            <a:ext cx="1842864" cy="661659"/>
          </a:xfrm>
          <a:prstGeom prst="straightConnector1">
            <a:avLst/>
          </a:prstGeom>
          <a:ln w="47625">
            <a:tailEnd type="triangle"/>
          </a:ln>
        </p:spPr>
        <p:style>
          <a:lnRef idx="1">
            <a:schemeClr val="accent1"/>
          </a:lnRef>
          <a:fillRef idx="0">
            <a:schemeClr val="accent1"/>
          </a:fillRef>
          <a:effectRef idx="0">
            <a:schemeClr val="accent1"/>
          </a:effectRef>
          <a:fontRef idx="minor">
            <a:schemeClr val="tx1"/>
          </a:fontRef>
        </p:style>
      </p:cxnSp>
      <p:cxnSp>
        <p:nvCxnSpPr>
          <p:cNvPr id="264" name="Connecteur droit avec flèche 263">
            <a:extLst>
              <a:ext uri="{FF2B5EF4-FFF2-40B4-BE49-F238E27FC236}">
                <a16:creationId xmlns:a16="http://schemas.microsoft.com/office/drawing/2014/main" id="{389DE0FE-5E5B-0E50-E049-2CAF7A194D16}"/>
              </a:ext>
            </a:extLst>
          </p:cNvPr>
          <p:cNvCxnSpPr>
            <a:cxnSpLocks/>
            <a:endCxn id="10" idx="2"/>
          </p:cNvCxnSpPr>
          <p:nvPr/>
        </p:nvCxnSpPr>
        <p:spPr>
          <a:xfrm flipV="1">
            <a:off x="1731543" y="1656519"/>
            <a:ext cx="791174" cy="637757"/>
          </a:xfrm>
          <a:prstGeom prst="straightConnector1">
            <a:avLst/>
          </a:prstGeom>
          <a:ln w="47625">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7" name="Connecteur droit avec flèche 266">
            <a:extLst>
              <a:ext uri="{FF2B5EF4-FFF2-40B4-BE49-F238E27FC236}">
                <a16:creationId xmlns:a16="http://schemas.microsoft.com/office/drawing/2014/main" id="{389DE0FE-5E5B-0E50-E049-2CAF7A194D16}"/>
              </a:ext>
            </a:extLst>
          </p:cNvPr>
          <p:cNvCxnSpPr>
            <a:cxnSpLocks/>
            <a:endCxn id="9" idx="2"/>
          </p:cNvCxnSpPr>
          <p:nvPr/>
        </p:nvCxnSpPr>
        <p:spPr>
          <a:xfrm>
            <a:off x="1731543" y="2388521"/>
            <a:ext cx="818804" cy="880309"/>
          </a:xfrm>
          <a:prstGeom prst="straightConnector1">
            <a:avLst/>
          </a:prstGeom>
          <a:ln w="47625">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2" name="Graphique 13" descr="Hôpital avec un remplissage uni">
            <a:extLst>
              <a:ext uri="{FF2B5EF4-FFF2-40B4-BE49-F238E27FC236}">
                <a16:creationId xmlns:a16="http://schemas.microsoft.com/office/drawing/2014/main" id="{46C48CE5-FEDE-8CE0-6F54-4DD89D80EB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7115" y="3368031"/>
            <a:ext cx="291409" cy="291409"/>
          </a:xfrm>
          <a:prstGeom prst="rect">
            <a:avLst/>
          </a:prstGeom>
        </p:spPr>
      </p:pic>
      <p:pic>
        <p:nvPicPr>
          <p:cNvPr id="113" name="Graphique 13" descr="Hôpital avec un remplissage uni">
            <a:extLst>
              <a:ext uri="{FF2B5EF4-FFF2-40B4-BE49-F238E27FC236}">
                <a16:creationId xmlns:a16="http://schemas.microsoft.com/office/drawing/2014/main" id="{2616B6A8-831D-D3F9-BA43-6CE26C6425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72819" y="3740845"/>
            <a:ext cx="291409" cy="291409"/>
          </a:xfrm>
          <a:prstGeom prst="rect">
            <a:avLst/>
          </a:prstGeom>
        </p:spPr>
      </p:pic>
      <p:pic>
        <p:nvPicPr>
          <p:cNvPr id="114" name="Graphique 13" descr="Hôpital avec un remplissage uni">
            <a:extLst>
              <a:ext uri="{FF2B5EF4-FFF2-40B4-BE49-F238E27FC236}">
                <a16:creationId xmlns:a16="http://schemas.microsoft.com/office/drawing/2014/main" id="{CC67EB04-FCED-E3DE-880E-0FC6582018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62688" y="3856636"/>
            <a:ext cx="291409" cy="291409"/>
          </a:xfrm>
          <a:prstGeom prst="rect">
            <a:avLst/>
          </a:prstGeom>
        </p:spPr>
      </p:pic>
      <p:pic>
        <p:nvPicPr>
          <p:cNvPr id="115" name="Graphique 13" descr="Hôpital avec un remplissage uni">
            <a:extLst>
              <a:ext uri="{FF2B5EF4-FFF2-40B4-BE49-F238E27FC236}">
                <a16:creationId xmlns:a16="http://schemas.microsoft.com/office/drawing/2014/main" id="{B139E26C-2E48-E6B0-EC01-5F2F9FD0FC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43977" y="4298596"/>
            <a:ext cx="291409" cy="291409"/>
          </a:xfrm>
          <a:prstGeom prst="rect">
            <a:avLst/>
          </a:prstGeom>
        </p:spPr>
      </p:pic>
      <p:pic>
        <p:nvPicPr>
          <p:cNvPr id="116" name="Graphique 13" descr="Hôpital avec un remplissage uni">
            <a:extLst>
              <a:ext uri="{FF2B5EF4-FFF2-40B4-BE49-F238E27FC236}">
                <a16:creationId xmlns:a16="http://schemas.microsoft.com/office/drawing/2014/main" id="{EF56F0C5-B508-9066-9CF7-6FC18633AC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5396" y="3100455"/>
            <a:ext cx="291409" cy="291409"/>
          </a:xfrm>
          <a:prstGeom prst="rect">
            <a:avLst/>
          </a:prstGeom>
        </p:spPr>
      </p:pic>
      <p:pic>
        <p:nvPicPr>
          <p:cNvPr id="117" name="Graphique 13" descr="Hôpital avec un remplissage uni">
            <a:extLst>
              <a:ext uri="{FF2B5EF4-FFF2-40B4-BE49-F238E27FC236}">
                <a16:creationId xmlns:a16="http://schemas.microsoft.com/office/drawing/2014/main" id="{DC80EA84-FF93-817C-6396-09ECC80BA5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82509" y="3368030"/>
            <a:ext cx="291409" cy="291409"/>
          </a:xfrm>
          <a:prstGeom prst="rect">
            <a:avLst/>
          </a:prstGeom>
        </p:spPr>
      </p:pic>
      <p:sp>
        <p:nvSpPr>
          <p:cNvPr id="143" name="ZoneTexte 142">
            <a:extLst>
              <a:ext uri="{FF2B5EF4-FFF2-40B4-BE49-F238E27FC236}">
                <a16:creationId xmlns:a16="http://schemas.microsoft.com/office/drawing/2014/main" id="{504F28D2-C9EE-08D8-6AC7-F66FA572A4ED}"/>
              </a:ext>
            </a:extLst>
          </p:cNvPr>
          <p:cNvSpPr txBox="1"/>
          <p:nvPr/>
        </p:nvSpPr>
        <p:spPr>
          <a:xfrm>
            <a:off x="-112056" y="587907"/>
            <a:ext cx="2169956" cy="646331"/>
          </a:xfrm>
          <a:prstGeom prst="rect">
            <a:avLst/>
          </a:prstGeom>
          <a:noFill/>
        </p:spPr>
        <p:txBody>
          <a:bodyPr wrap="square">
            <a:spAutoFit/>
          </a:bodyPr>
          <a:lstStyle/>
          <a:p>
            <a:pPr algn="ctr" defTabSz="685800"/>
            <a:r>
              <a:rPr lang="fr-FR" sz="1800" b="1" dirty="0">
                <a:solidFill>
                  <a:schemeClr val="accent2">
                    <a:lumMod val="50000"/>
                  </a:schemeClr>
                </a:solidFill>
                <a:latin typeface="Ubuntu Light"/>
              </a:rPr>
              <a:t>Dotation Pop Régionale</a:t>
            </a:r>
          </a:p>
        </p:txBody>
      </p:sp>
      <p:cxnSp>
        <p:nvCxnSpPr>
          <p:cNvPr id="198" name="Connecteur droit avec flèche 197">
            <a:extLst>
              <a:ext uri="{FF2B5EF4-FFF2-40B4-BE49-F238E27FC236}">
                <a16:creationId xmlns:a16="http://schemas.microsoft.com/office/drawing/2014/main" id="{54C8A88A-20B3-74DA-8963-E829DD159796}"/>
              </a:ext>
            </a:extLst>
          </p:cNvPr>
          <p:cNvCxnSpPr>
            <a:cxnSpLocks/>
            <a:stCxn id="9" idx="6"/>
            <a:endCxn id="32" idx="1"/>
          </p:cNvCxnSpPr>
          <p:nvPr/>
        </p:nvCxnSpPr>
        <p:spPr>
          <a:xfrm flipV="1">
            <a:off x="3892713" y="2954276"/>
            <a:ext cx="1541702" cy="314554"/>
          </a:xfrm>
          <a:prstGeom prst="straightConnector1">
            <a:avLst/>
          </a:prstGeom>
          <a:ln w="7302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Connecteur droit avec flèche 198">
            <a:extLst>
              <a:ext uri="{FF2B5EF4-FFF2-40B4-BE49-F238E27FC236}">
                <a16:creationId xmlns:a16="http://schemas.microsoft.com/office/drawing/2014/main" id="{F16496DF-1AFE-6FFF-4600-41EDD3F2B298}"/>
              </a:ext>
            </a:extLst>
          </p:cNvPr>
          <p:cNvCxnSpPr>
            <a:cxnSpLocks/>
            <a:stCxn id="9" idx="6"/>
            <a:endCxn id="35" idx="1"/>
          </p:cNvCxnSpPr>
          <p:nvPr/>
        </p:nvCxnSpPr>
        <p:spPr>
          <a:xfrm>
            <a:off x="3892713" y="3268830"/>
            <a:ext cx="1326950" cy="835829"/>
          </a:xfrm>
          <a:prstGeom prst="straightConnector1">
            <a:avLst/>
          </a:prstGeom>
          <a:ln w="4762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00" name="Connecteur droit avec flèche 199">
            <a:extLst>
              <a:ext uri="{FF2B5EF4-FFF2-40B4-BE49-F238E27FC236}">
                <a16:creationId xmlns:a16="http://schemas.microsoft.com/office/drawing/2014/main" id="{CF0D9AF6-1A91-4C58-67E7-199A51AB8055}"/>
              </a:ext>
            </a:extLst>
          </p:cNvPr>
          <p:cNvCxnSpPr>
            <a:cxnSpLocks/>
            <a:stCxn id="9" idx="6"/>
            <a:endCxn id="31" idx="1"/>
          </p:cNvCxnSpPr>
          <p:nvPr/>
        </p:nvCxnSpPr>
        <p:spPr>
          <a:xfrm flipV="1">
            <a:off x="3892713" y="2318178"/>
            <a:ext cx="1815234" cy="950652"/>
          </a:xfrm>
          <a:prstGeom prst="straightConnector1">
            <a:avLst/>
          </a:prstGeom>
          <a:ln w="412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01" name="Connecteur droit avec flèche 200">
            <a:extLst>
              <a:ext uri="{FF2B5EF4-FFF2-40B4-BE49-F238E27FC236}">
                <a16:creationId xmlns:a16="http://schemas.microsoft.com/office/drawing/2014/main" id="{4C8A073A-5E7A-BD7B-D6AA-6C75112FE0D6}"/>
              </a:ext>
            </a:extLst>
          </p:cNvPr>
          <p:cNvCxnSpPr>
            <a:cxnSpLocks/>
            <a:stCxn id="9" idx="6"/>
            <a:endCxn id="38" idx="1"/>
          </p:cNvCxnSpPr>
          <p:nvPr/>
        </p:nvCxnSpPr>
        <p:spPr>
          <a:xfrm flipV="1">
            <a:off x="3892713" y="1421098"/>
            <a:ext cx="1294376" cy="1847732"/>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Connecteur droit 228">
            <a:extLst>
              <a:ext uri="{FF2B5EF4-FFF2-40B4-BE49-F238E27FC236}">
                <a16:creationId xmlns:a16="http://schemas.microsoft.com/office/drawing/2014/main" id="{078BAFF7-C362-7F9F-9841-DE16487D6571}"/>
              </a:ext>
            </a:extLst>
          </p:cNvPr>
          <p:cNvCxnSpPr/>
          <p:nvPr/>
        </p:nvCxnSpPr>
        <p:spPr>
          <a:xfrm>
            <a:off x="403774" y="1911679"/>
            <a:ext cx="1117997"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30" name="ZoneTexte 229">
            <a:extLst>
              <a:ext uri="{FF2B5EF4-FFF2-40B4-BE49-F238E27FC236}">
                <a16:creationId xmlns:a16="http://schemas.microsoft.com/office/drawing/2014/main" id="{1C08C4E8-EB5C-EFF3-7464-AC2944C99641}"/>
              </a:ext>
            </a:extLst>
          </p:cNvPr>
          <p:cNvSpPr txBox="1"/>
          <p:nvPr/>
        </p:nvSpPr>
        <p:spPr>
          <a:xfrm>
            <a:off x="431715" y="1373163"/>
            <a:ext cx="1117997" cy="369332"/>
          </a:xfrm>
          <a:prstGeom prst="rect">
            <a:avLst/>
          </a:prstGeom>
          <a:noFill/>
        </p:spPr>
        <p:txBody>
          <a:bodyPr wrap="square" rtlCol="0">
            <a:spAutoFit/>
          </a:bodyPr>
          <a:lstStyle/>
          <a:p>
            <a:r>
              <a:rPr lang="fr-FR" dirty="0"/>
              <a:t>Ex-OQN</a:t>
            </a:r>
          </a:p>
        </p:txBody>
      </p:sp>
      <p:sp>
        <p:nvSpPr>
          <p:cNvPr id="231" name="ZoneTexte 230">
            <a:extLst>
              <a:ext uri="{FF2B5EF4-FFF2-40B4-BE49-F238E27FC236}">
                <a16:creationId xmlns:a16="http://schemas.microsoft.com/office/drawing/2014/main" id="{B2077E4E-D38D-BDFE-B976-10AFF7A016B8}"/>
              </a:ext>
            </a:extLst>
          </p:cNvPr>
          <p:cNvSpPr txBox="1"/>
          <p:nvPr/>
        </p:nvSpPr>
        <p:spPr>
          <a:xfrm>
            <a:off x="403774" y="2396485"/>
            <a:ext cx="1117997" cy="369332"/>
          </a:xfrm>
          <a:prstGeom prst="rect">
            <a:avLst/>
          </a:prstGeom>
          <a:noFill/>
        </p:spPr>
        <p:txBody>
          <a:bodyPr wrap="square" rtlCol="0">
            <a:spAutoFit/>
          </a:bodyPr>
          <a:lstStyle/>
          <a:p>
            <a:r>
              <a:rPr lang="fr-FR" dirty="0"/>
              <a:t>Ex-DAF</a:t>
            </a:r>
          </a:p>
        </p:txBody>
      </p:sp>
    </p:spTree>
    <p:extLst>
      <p:ext uri="{BB962C8B-B14F-4D97-AF65-F5344CB8AC3E}">
        <p14:creationId xmlns:p14="http://schemas.microsoft.com/office/powerpoint/2010/main" val="3281566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idx="12"/>
          </p:nvPr>
        </p:nvSpPr>
        <p:spPr>
          <a:xfrm>
            <a:off x="8472458" y="4375185"/>
            <a:ext cx="548700" cy="393600"/>
          </a:xfrm>
        </p:spPr>
        <p:txBody>
          <a:bodyPr/>
          <a:lstStyle/>
          <a:p>
            <a:pPr marL="0" lvl="0" indent="0" algn="r" rtl="0">
              <a:spcBef>
                <a:spcPts val="0"/>
              </a:spcBef>
              <a:spcAft>
                <a:spcPts val="0"/>
              </a:spcAft>
              <a:buNone/>
            </a:pPr>
            <a:fld id="{00000000-1234-1234-1234-123412341234}" type="slidenum">
              <a:rPr lang="fr-FR" smtClean="0"/>
              <a:t>25</a:t>
            </a:fld>
            <a:endParaRPr lang="fr-FR" dirty="0"/>
          </a:p>
        </p:txBody>
      </p:sp>
      <p:sp>
        <p:nvSpPr>
          <p:cNvPr id="24" name="ZoneTexte 23">
            <a:extLst>
              <a:ext uri="{FF2B5EF4-FFF2-40B4-BE49-F238E27FC236}">
                <a16:creationId xmlns:a16="http://schemas.microsoft.com/office/drawing/2014/main" id="{337E9B0B-EC54-4274-ECC7-240FA4B8CEA1}"/>
              </a:ext>
            </a:extLst>
          </p:cNvPr>
          <p:cNvSpPr txBox="1"/>
          <p:nvPr/>
        </p:nvSpPr>
        <p:spPr>
          <a:xfrm>
            <a:off x="7164287" y="1930980"/>
            <a:ext cx="1856869" cy="1015663"/>
          </a:xfrm>
          <a:prstGeom prst="rect">
            <a:avLst/>
          </a:prstGeom>
          <a:noFill/>
        </p:spPr>
        <p:txBody>
          <a:bodyPr wrap="square" rtlCol="0">
            <a:spAutoFit/>
          </a:bodyPr>
          <a:lstStyle/>
          <a:p>
            <a:pPr defTabSz="685800"/>
            <a:r>
              <a:rPr lang="fr-FR" u="sng" dirty="0">
                <a:solidFill>
                  <a:schemeClr val="accent2"/>
                </a:solidFill>
                <a:latin typeface="Ubuntu Light"/>
              </a:rPr>
              <a:t>Critères</a:t>
            </a:r>
            <a:r>
              <a:rPr lang="fr-FR" dirty="0">
                <a:solidFill>
                  <a:schemeClr val="accent2"/>
                </a:solidFill>
                <a:latin typeface="Ubuntu Light"/>
              </a:rPr>
              <a:t> </a:t>
            </a:r>
            <a:r>
              <a:rPr lang="fr-FR" b="1" dirty="0">
                <a:solidFill>
                  <a:schemeClr val="accent2"/>
                </a:solidFill>
                <a:latin typeface="Ubuntu Light"/>
              </a:rPr>
              <a:t>: </a:t>
            </a:r>
          </a:p>
          <a:p>
            <a:pPr marL="285750" indent="-285750" defTabSz="685800">
              <a:buFontTx/>
              <a:buChar char="-"/>
            </a:pPr>
            <a:r>
              <a:rPr lang="fr-FR" sz="1400" dirty="0">
                <a:solidFill>
                  <a:schemeClr val="accent2"/>
                </a:solidFill>
              </a:rPr>
              <a:t>Indicateurs choisis par le GT</a:t>
            </a:r>
          </a:p>
          <a:p>
            <a:pPr marL="285750" indent="-285750" defTabSz="685800">
              <a:buFontTx/>
              <a:buChar char="-"/>
            </a:pPr>
            <a:r>
              <a:rPr lang="fr-FR" sz="1400" dirty="0">
                <a:solidFill>
                  <a:schemeClr val="accent2"/>
                </a:solidFill>
              </a:rPr>
              <a:t>Pondérations</a:t>
            </a:r>
          </a:p>
        </p:txBody>
      </p:sp>
      <p:cxnSp>
        <p:nvCxnSpPr>
          <p:cNvPr id="25" name="Connecteur droit 24">
            <a:extLst>
              <a:ext uri="{FF2B5EF4-FFF2-40B4-BE49-F238E27FC236}">
                <a16:creationId xmlns:a16="http://schemas.microsoft.com/office/drawing/2014/main" id="{1735F2B2-F4B0-A97C-E180-C6D0F7781927}"/>
              </a:ext>
            </a:extLst>
          </p:cNvPr>
          <p:cNvCxnSpPr>
            <a:cxnSpLocks/>
          </p:cNvCxnSpPr>
          <p:nvPr/>
        </p:nvCxnSpPr>
        <p:spPr>
          <a:xfrm>
            <a:off x="7092280" y="1874488"/>
            <a:ext cx="0" cy="1323934"/>
          </a:xfrm>
          <a:prstGeom prst="line">
            <a:avLst/>
          </a:prstGeom>
          <a:ln w="101600">
            <a:solidFill>
              <a:schemeClr val="accent2"/>
            </a:solidFill>
          </a:ln>
        </p:spPr>
        <p:style>
          <a:lnRef idx="3">
            <a:schemeClr val="accent2"/>
          </a:lnRef>
          <a:fillRef idx="0">
            <a:schemeClr val="accent2"/>
          </a:fillRef>
          <a:effectRef idx="2">
            <a:schemeClr val="accent2"/>
          </a:effectRef>
          <a:fontRef idx="minor">
            <a:schemeClr val="tx1"/>
          </a:fontRef>
        </p:style>
      </p:cxnSp>
      <p:sp>
        <p:nvSpPr>
          <p:cNvPr id="48" name="Titre 1">
            <a:extLst>
              <a:ext uri="{FF2B5EF4-FFF2-40B4-BE49-F238E27FC236}">
                <a16:creationId xmlns:a16="http://schemas.microsoft.com/office/drawing/2014/main" id="{513A5124-4C1B-5FC7-B039-388298B8A3DC}"/>
              </a:ext>
            </a:extLst>
          </p:cNvPr>
          <p:cNvSpPr txBox="1">
            <a:spLocks/>
          </p:cNvSpPr>
          <p:nvPr/>
        </p:nvSpPr>
        <p:spPr>
          <a:xfrm>
            <a:off x="1989083" y="223026"/>
            <a:ext cx="7113448" cy="300082"/>
          </a:xfrm>
          <a:prstGeom prst="rect">
            <a:avLst/>
          </a:prstGeom>
        </p:spPr>
        <p:txBody>
          <a:bodyPr spcFirstLastPara="1" vert="horz" wrap="square" lIns="91425" tIns="91425" rIns="91425" bIns="91425" rtlCol="0" anchor="b" anchorCtr="0">
            <a:noAutofit/>
          </a:bodyPr>
          <a:lstStyle>
            <a:lvl1pPr marL="14288" lvl="0" indent="0" algn="ctr" defTabSz="914400" rtl="0" eaLnBrk="1" latinLnBrk="0" hangingPunct="1">
              <a:lnSpc>
                <a:spcPct val="90000"/>
              </a:lnSpc>
              <a:spcBef>
                <a:spcPts val="0"/>
              </a:spcBef>
              <a:spcAft>
                <a:spcPts val="0"/>
              </a:spcAft>
              <a:buSzPts val="5200"/>
              <a:buNone/>
              <a:tabLst/>
              <a:defRPr sz="5200" b="1" kern="1200">
                <a:solidFill>
                  <a:schemeClr val="tx1"/>
                </a:solidFill>
                <a:latin typeface="+mj-lt"/>
                <a:ea typeface="+mj-ea"/>
                <a:cs typeface="+mj-cs"/>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pPr algn="l">
              <a:lnSpc>
                <a:spcPct val="110000"/>
              </a:lnSpc>
              <a:spcBef>
                <a:spcPct val="0"/>
              </a:spcBef>
            </a:pPr>
            <a:r>
              <a:rPr lang="fr-FR" sz="2000" dirty="0">
                <a:solidFill>
                  <a:srgbClr val="FFC000"/>
                </a:solidFill>
                <a:latin typeface="Marianne" panose="02000000000000000000" pitchFamily="2" charset="0"/>
              </a:rPr>
              <a:t>étape « valorisation des territoires (code </a:t>
            </a:r>
            <a:r>
              <a:rPr lang="fr-FR" sz="2000" dirty="0" err="1">
                <a:solidFill>
                  <a:srgbClr val="FFC000"/>
                </a:solidFill>
                <a:latin typeface="Marianne" panose="02000000000000000000" pitchFamily="2" charset="0"/>
              </a:rPr>
              <a:t>géopmsi</a:t>
            </a:r>
            <a:r>
              <a:rPr lang="fr-FR" sz="2000" dirty="0">
                <a:solidFill>
                  <a:srgbClr val="FFC000"/>
                </a:solidFill>
                <a:latin typeface="Marianne" panose="02000000000000000000" pitchFamily="2" charset="0"/>
              </a:rPr>
              <a:t>) »</a:t>
            </a:r>
          </a:p>
        </p:txBody>
      </p:sp>
      <p:cxnSp>
        <p:nvCxnSpPr>
          <p:cNvPr id="86" name="Connecteur droit avec flèche 85"/>
          <p:cNvCxnSpPr>
            <a:cxnSpLocks/>
            <a:stCxn id="19" idx="6"/>
            <a:endCxn id="60" idx="1"/>
          </p:cNvCxnSpPr>
          <p:nvPr/>
        </p:nvCxnSpPr>
        <p:spPr>
          <a:xfrm flipV="1">
            <a:off x="2232177" y="2946644"/>
            <a:ext cx="1459242" cy="13718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08" name="Losange 107">
            <a:extLst>
              <a:ext uri="{FF2B5EF4-FFF2-40B4-BE49-F238E27FC236}">
                <a16:creationId xmlns:a16="http://schemas.microsoft.com/office/drawing/2014/main" id="{3936281E-537B-C42A-AA16-BE695FED0539}"/>
              </a:ext>
            </a:extLst>
          </p:cNvPr>
          <p:cNvSpPr>
            <a:spLocks noChangeAspect="1"/>
          </p:cNvSpPr>
          <p:nvPr/>
        </p:nvSpPr>
        <p:spPr>
          <a:xfrm>
            <a:off x="4470695" y="571403"/>
            <a:ext cx="2150224" cy="1483230"/>
          </a:xfrm>
          <a:prstGeom prst="diamond">
            <a:avLst/>
          </a:prstGeom>
          <a:solidFill>
            <a:schemeClr val="accent2">
              <a:lumMod val="20000"/>
              <a:lumOff val="80000"/>
            </a:schemeClr>
          </a:solidFill>
          <a:ln>
            <a:solidFill>
              <a:schemeClr val="accent2">
                <a:lumMod val="20000"/>
                <a:lumOff val="80000"/>
              </a:schemeClr>
            </a:solidFill>
          </a:ln>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b="1" dirty="0">
                <a:solidFill>
                  <a:srgbClr val="FFFFFF"/>
                </a:solidFill>
                <a:latin typeface="Ubuntu Light"/>
              </a:rPr>
              <a:t>Territoire </a:t>
            </a:r>
            <a:r>
              <a:rPr lang="fr-FR" sz="1600" dirty="0">
                <a:solidFill>
                  <a:srgbClr val="FFFFFF"/>
                </a:solidFill>
                <a:latin typeface="Ubuntu Light"/>
              </a:rPr>
              <a:t>(code </a:t>
            </a:r>
            <a:r>
              <a:rPr lang="fr-FR" sz="1600" dirty="0" err="1">
                <a:solidFill>
                  <a:srgbClr val="FFFFFF"/>
                </a:solidFill>
                <a:latin typeface="Ubuntu Light"/>
              </a:rPr>
              <a:t>géopmsi</a:t>
            </a:r>
            <a:r>
              <a:rPr lang="fr-FR" sz="1600" dirty="0">
                <a:solidFill>
                  <a:srgbClr val="FFFFFF"/>
                </a:solidFill>
                <a:latin typeface="Ubuntu Light"/>
              </a:rPr>
              <a:t>)</a:t>
            </a:r>
          </a:p>
        </p:txBody>
      </p:sp>
      <p:cxnSp>
        <p:nvCxnSpPr>
          <p:cNvPr id="88" name="Connecteur droit avec flèche 87"/>
          <p:cNvCxnSpPr>
            <a:cxnSpLocks/>
            <a:stCxn id="19" idx="6"/>
            <a:endCxn id="108" idx="1"/>
          </p:cNvCxnSpPr>
          <p:nvPr/>
        </p:nvCxnSpPr>
        <p:spPr>
          <a:xfrm flipV="1">
            <a:off x="2232177" y="1313018"/>
            <a:ext cx="2238518" cy="177081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93" name="Connecteur droit avec flèche 92"/>
          <p:cNvCxnSpPr>
            <a:cxnSpLocks/>
            <a:stCxn id="20" idx="6"/>
            <a:endCxn id="60" idx="1"/>
          </p:cNvCxnSpPr>
          <p:nvPr/>
        </p:nvCxnSpPr>
        <p:spPr>
          <a:xfrm>
            <a:off x="2261774" y="1471305"/>
            <a:ext cx="1429645" cy="147533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99" name="Connecteur droit avec flèche 98"/>
          <p:cNvCxnSpPr>
            <a:cxnSpLocks/>
            <a:stCxn id="20" idx="6"/>
            <a:endCxn id="108" idx="1"/>
          </p:cNvCxnSpPr>
          <p:nvPr/>
        </p:nvCxnSpPr>
        <p:spPr>
          <a:xfrm flipV="1">
            <a:off x="2261774" y="1313018"/>
            <a:ext cx="2208921" cy="1582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4" name="Losange 103">
            <a:extLst>
              <a:ext uri="{FF2B5EF4-FFF2-40B4-BE49-F238E27FC236}">
                <a16:creationId xmlns:a16="http://schemas.microsoft.com/office/drawing/2014/main" id="{3936281E-537B-C42A-AA16-BE695FED0539}"/>
              </a:ext>
            </a:extLst>
          </p:cNvPr>
          <p:cNvSpPr>
            <a:spLocks noChangeAspect="1"/>
          </p:cNvSpPr>
          <p:nvPr/>
        </p:nvSpPr>
        <p:spPr>
          <a:xfrm>
            <a:off x="4436539" y="3880890"/>
            <a:ext cx="1546998" cy="1067123"/>
          </a:xfrm>
          <a:prstGeom prst="diamond">
            <a:avLst/>
          </a:prstGeom>
          <a:solidFill>
            <a:schemeClr val="accent2">
              <a:lumMod val="20000"/>
              <a:lumOff val="80000"/>
            </a:schemeClr>
          </a:solidFill>
          <a:ln>
            <a:solidFill>
              <a:schemeClr val="accent2">
                <a:lumMod val="20000"/>
                <a:lumOff val="80000"/>
              </a:schemeClr>
            </a:solidFill>
          </a:ln>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1400" b="1" dirty="0">
                <a:solidFill>
                  <a:srgbClr val="FFFFFF"/>
                </a:solidFill>
                <a:latin typeface="Ubuntu Light"/>
              </a:rPr>
              <a:t>Territoire </a:t>
            </a:r>
            <a:r>
              <a:rPr lang="fr-FR" sz="1200" dirty="0">
                <a:solidFill>
                  <a:srgbClr val="FFFFFF"/>
                </a:solidFill>
                <a:latin typeface="Ubuntu Light"/>
              </a:rPr>
              <a:t>(code </a:t>
            </a:r>
            <a:r>
              <a:rPr lang="fr-FR" sz="1200" dirty="0" err="1">
                <a:solidFill>
                  <a:srgbClr val="FFFFFF"/>
                </a:solidFill>
                <a:latin typeface="Ubuntu Light"/>
              </a:rPr>
              <a:t>géopmsi</a:t>
            </a:r>
            <a:r>
              <a:rPr lang="fr-FR" sz="1200" dirty="0">
                <a:solidFill>
                  <a:srgbClr val="FFFFFF"/>
                </a:solidFill>
                <a:latin typeface="Ubuntu Light"/>
              </a:rPr>
              <a:t>)</a:t>
            </a:r>
          </a:p>
        </p:txBody>
      </p:sp>
      <p:sp>
        <p:nvSpPr>
          <p:cNvPr id="60" name="Losange 59">
            <a:extLst>
              <a:ext uri="{FF2B5EF4-FFF2-40B4-BE49-F238E27FC236}">
                <a16:creationId xmlns:a16="http://schemas.microsoft.com/office/drawing/2014/main" id="{3936281E-537B-C42A-AA16-BE695FED0539}"/>
              </a:ext>
            </a:extLst>
          </p:cNvPr>
          <p:cNvSpPr>
            <a:spLocks noChangeAspect="1"/>
          </p:cNvSpPr>
          <p:nvPr/>
        </p:nvSpPr>
        <p:spPr>
          <a:xfrm>
            <a:off x="3691419" y="1835922"/>
            <a:ext cx="3220404" cy="2221443"/>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b="1" dirty="0">
                <a:solidFill>
                  <a:srgbClr val="FFFFFF"/>
                </a:solidFill>
                <a:latin typeface="Ubuntu Light"/>
              </a:rPr>
              <a:t>Territoire </a:t>
            </a:r>
            <a:r>
              <a:rPr lang="fr-FR" sz="1600" dirty="0">
                <a:solidFill>
                  <a:srgbClr val="FFFFFF"/>
                </a:solidFill>
                <a:latin typeface="Ubuntu Light"/>
              </a:rPr>
              <a:t>(code </a:t>
            </a:r>
            <a:r>
              <a:rPr lang="fr-FR" sz="1600" dirty="0" err="1">
                <a:solidFill>
                  <a:srgbClr val="FFFFFF"/>
                </a:solidFill>
                <a:latin typeface="Ubuntu Light"/>
              </a:rPr>
              <a:t>géopmsi</a:t>
            </a:r>
            <a:r>
              <a:rPr lang="fr-FR" sz="1600" dirty="0">
                <a:solidFill>
                  <a:srgbClr val="FFFFFF"/>
                </a:solidFill>
                <a:latin typeface="Ubuntu Light"/>
              </a:rPr>
              <a:t>)</a:t>
            </a:r>
          </a:p>
        </p:txBody>
      </p:sp>
      <p:sp>
        <p:nvSpPr>
          <p:cNvPr id="19" name="Ellipse 18">
            <a:extLst>
              <a:ext uri="{FF2B5EF4-FFF2-40B4-BE49-F238E27FC236}">
                <a16:creationId xmlns:a16="http://schemas.microsoft.com/office/drawing/2014/main" id="{05E7F76E-00F3-72EE-1EFB-44B025218355}"/>
              </a:ext>
            </a:extLst>
          </p:cNvPr>
          <p:cNvSpPr/>
          <p:nvPr/>
        </p:nvSpPr>
        <p:spPr>
          <a:xfrm>
            <a:off x="889811" y="2685266"/>
            <a:ext cx="1342366" cy="797134"/>
          </a:xfrm>
          <a:prstGeom prst="ellipse">
            <a:avLst/>
          </a:prstGeom>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lIns="68580" tIns="34290" rIns="68580" bIns="34290" rtlCol="0" anchor="ctr"/>
          <a:lstStyle/>
          <a:p>
            <a:pPr algn="ctr" defTabSz="685800"/>
            <a:r>
              <a:rPr lang="fr-FR" sz="1200" b="1" dirty="0">
                <a:solidFill>
                  <a:srgbClr val="002060"/>
                </a:solidFill>
                <a:latin typeface="Ubuntu Light"/>
              </a:rPr>
              <a:t>Enfants</a:t>
            </a:r>
          </a:p>
        </p:txBody>
      </p:sp>
      <p:sp>
        <p:nvSpPr>
          <p:cNvPr id="20" name="Ellipse 19">
            <a:extLst>
              <a:ext uri="{FF2B5EF4-FFF2-40B4-BE49-F238E27FC236}">
                <a16:creationId xmlns:a16="http://schemas.microsoft.com/office/drawing/2014/main" id="{4BE3CFE9-29D8-0994-DA6B-70EC5C97CFFF}"/>
              </a:ext>
            </a:extLst>
          </p:cNvPr>
          <p:cNvSpPr/>
          <p:nvPr/>
        </p:nvSpPr>
        <p:spPr>
          <a:xfrm>
            <a:off x="919408" y="1088955"/>
            <a:ext cx="1342366" cy="764699"/>
          </a:xfrm>
          <a:prstGeom prst="ellipse">
            <a:avLst/>
          </a:prstGeom>
        </p:spPr>
        <p:style>
          <a:lnRef idx="2">
            <a:schemeClr val="accent1"/>
          </a:lnRef>
          <a:fillRef idx="1">
            <a:schemeClr val="lt1"/>
          </a:fillRef>
          <a:effectRef idx="0">
            <a:schemeClr val="accent1"/>
          </a:effectRef>
          <a:fontRef idx="minor">
            <a:schemeClr val="dk1"/>
          </a:fontRef>
        </p:style>
        <p:txBody>
          <a:bodyPr lIns="0" rIns="0" rtlCol="0" anchor="ctr"/>
          <a:lstStyle/>
          <a:p>
            <a:pPr algn="ctr" defTabSz="685800"/>
            <a:r>
              <a:rPr lang="fr-FR" sz="1200" b="1" dirty="0">
                <a:solidFill>
                  <a:srgbClr val="002060"/>
                </a:solidFill>
                <a:latin typeface="Ubuntu Light"/>
              </a:rPr>
              <a:t>Adultes</a:t>
            </a:r>
          </a:p>
        </p:txBody>
      </p:sp>
      <p:cxnSp>
        <p:nvCxnSpPr>
          <p:cNvPr id="31" name="Connecteur droit avec flèche 30">
            <a:extLst>
              <a:ext uri="{FF2B5EF4-FFF2-40B4-BE49-F238E27FC236}">
                <a16:creationId xmlns:a16="http://schemas.microsoft.com/office/drawing/2014/main" id="{E9C5AF86-D5DF-186F-B54B-4E41B9A5458A}"/>
              </a:ext>
            </a:extLst>
          </p:cNvPr>
          <p:cNvCxnSpPr>
            <a:cxnSpLocks/>
            <a:stCxn id="19" idx="6"/>
            <a:endCxn id="104" idx="1"/>
          </p:cNvCxnSpPr>
          <p:nvPr/>
        </p:nvCxnSpPr>
        <p:spPr>
          <a:xfrm>
            <a:off x="2232177" y="3083833"/>
            <a:ext cx="2204362" cy="133061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9212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27932" y="195486"/>
            <a:ext cx="5124388" cy="459023"/>
          </a:xfrm>
        </p:spPr>
        <p:txBody>
          <a:bodyPr>
            <a:normAutofit/>
          </a:bodyPr>
          <a:lstStyle/>
          <a:p>
            <a:pPr algn="l">
              <a:spcBef>
                <a:spcPct val="0"/>
              </a:spcBef>
            </a:pPr>
            <a:r>
              <a:rPr lang="fr-FR" sz="2000" dirty="0">
                <a:solidFill>
                  <a:srgbClr val="FFC000"/>
                </a:solidFill>
                <a:latin typeface="Marianne" panose="02000000000000000000" pitchFamily="2" charset="0"/>
              </a:rPr>
              <a:t>Rappels sur le rôle des indicateurs</a:t>
            </a:r>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26</a:t>
            </a:fld>
            <a:endParaRPr lang="fr-FR"/>
          </a:p>
        </p:txBody>
      </p:sp>
      <p:sp>
        <p:nvSpPr>
          <p:cNvPr id="5" name="Google Shape;174;p18"/>
          <p:cNvSpPr txBox="1"/>
          <p:nvPr/>
        </p:nvSpPr>
        <p:spPr>
          <a:xfrm>
            <a:off x="257938" y="1275606"/>
            <a:ext cx="8634542" cy="2893069"/>
          </a:xfrm>
          <a:prstGeom prst="rect">
            <a:avLst/>
          </a:prstGeom>
          <a:noFill/>
          <a:ln>
            <a:noFill/>
          </a:ln>
        </p:spPr>
        <p:txBody>
          <a:bodyPr spcFirstLastPara="1" wrap="square" lIns="91425" tIns="91425" rIns="91425" bIns="91425" anchor="t" anchorCtr="0">
            <a:spAutoFit/>
          </a:bodyPr>
          <a:lstStyle/>
          <a:p>
            <a:pPr marL="127000">
              <a:buSzPts val="1600"/>
            </a:pPr>
            <a:r>
              <a:rPr lang="fr-FR" sz="1600" dirty="0">
                <a:solidFill>
                  <a:srgbClr val="002060"/>
                </a:solidFill>
                <a:latin typeface="Marianne" panose="02000000000000000000" pitchFamily="2" charset="0"/>
              </a:rPr>
              <a:t>On se place au niveau du territoire (code </a:t>
            </a:r>
            <a:r>
              <a:rPr lang="fr-FR" sz="1600" dirty="0" err="1">
                <a:solidFill>
                  <a:srgbClr val="002060"/>
                </a:solidFill>
                <a:latin typeface="Marianne" panose="02000000000000000000" pitchFamily="2" charset="0"/>
              </a:rPr>
              <a:t>géopmsi</a:t>
            </a:r>
            <a:r>
              <a:rPr lang="fr-FR" sz="1600" dirty="0">
                <a:solidFill>
                  <a:srgbClr val="002060"/>
                </a:solidFill>
                <a:latin typeface="Marianne" panose="02000000000000000000" pitchFamily="2" charset="0"/>
              </a:rPr>
              <a:t>)</a:t>
            </a:r>
          </a:p>
          <a:p>
            <a:pPr marL="457200" indent="-330200">
              <a:buSzPts val="1600"/>
              <a:buFontTx/>
              <a:buChar char="●"/>
            </a:pPr>
            <a:endParaRPr lang="fr" sz="1600" dirty="0">
              <a:solidFill>
                <a:srgbClr val="002060"/>
              </a:solidFill>
              <a:latin typeface="Marianne" panose="02000000000000000000" pitchFamily="2" charset="0"/>
            </a:endParaRPr>
          </a:p>
          <a:p>
            <a:pPr marL="127000" lvl="0" algn="l" rtl="0">
              <a:spcBef>
                <a:spcPts val="0"/>
              </a:spcBef>
              <a:spcAft>
                <a:spcPts val="0"/>
              </a:spcAft>
              <a:buSzPts val="1600"/>
            </a:pPr>
            <a:r>
              <a:rPr lang="fr" sz="1600" dirty="0">
                <a:solidFill>
                  <a:srgbClr val="002060"/>
                </a:solidFill>
                <a:latin typeface="Marianne" panose="02000000000000000000" pitchFamily="2" charset="0"/>
              </a:rPr>
              <a:t>La répartition de base proposée par l’outil ANAP se fait uniquement sur la population des codes géopmsi</a:t>
            </a:r>
          </a:p>
          <a:p>
            <a:pPr marL="457200" lvl="0" indent="-330200" algn="l" rtl="0">
              <a:spcBef>
                <a:spcPts val="0"/>
              </a:spcBef>
              <a:spcAft>
                <a:spcPts val="0"/>
              </a:spcAft>
              <a:buSzPts val="1600"/>
              <a:buChar char="●"/>
            </a:pPr>
            <a:endParaRPr lang="fr" sz="1600" dirty="0">
              <a:solidFill>
                <a:srgbClr val="002060"/>
              </a:solidFill>
              <a:latin typeface="Marianne" panose="02000000000000000000" pitchFamily="2" charset="0"/>
            </a:endParaRPr>
          </a:p>
          <a:p>
            <a:pPr marL="127000" lvl="0" algn="l" rtl="0">
              <a:spcBef>
                <a:spcPts val="0"/>
              </a:spcBef>
              <a:spcAft>
                <a:spcPts val="0"/>
              </a:spcAft>
              <a:buSzPts val="1600"/>
            </a:pPr>
            <a:r>
              <a:rPr lang="fr" sz="1600" dirty="0">
                <a:solidFill>
                  <a:srgbClr val="002060"/>
                </a:solidFill>
                <a:latin typeface="Marianne" panose="02000000000000000000" pitchFamily="2" charset="0"/>
              </a:rPr>
              <a:t>L’introduction d’autres indicateurs permet de moduler cette répartition de base en fonction des dimensions privilégiées par le GT</a:t>
            </a:r>
          </a:p>
          <a:p>
            <a:pPr marL="914400" lvl="1" indent="-330200">
              <a:buSzPts val="1600"/>
              <a:buFont typeface="Wingdings" panose="05000000000000000000" pitchFamily="2" charset="2"/>
              <a:buChar char="§"/>
            </a:pPr>
            <a:r>
              <a:rPr lang="fr-FR" sz="1600" dirty="0">
                <a:solidFill>
                  <a:srgbClr val="002060"/>
                </a:solidFill>
                <a:latin typeface="Marianne" panose="02000000000000000000" pitchFamily="2" charset="0"/>
              </a:rPr>
              <a:t>E</a:t>
            </a:r>
            <a:r>
              <a:rPr lang="fr" sz="1600" dirty="0">
                <a:solidFill>
                  <a:srgbClr val="002060"/>
                </a:solidFill>
                <a:latin typeface="Marianne" panose="02000000000000000000" pitchFamily="2" charset="0"/>
              </a:rPr>
              <a:t>x : taux de pauvreté (obligatoire)</a:t>
            </a:r>
          </a:p>
          <a:p>
            <a:pPr marL="584200" lvl="1">
              <a:buSzPts val="1600"/>
            </a:pPr>
            <a:r>
              <a:rPr lang="fr" sz="1600" dirty="0">
                <a:solidFill>
                  <a:srgbClr val="002060"/>
                </a:solidFill>
                <a:latin typeface="Marianne" panose="02000000000000000000" pitchFamily="2" charset="0"/>
              </a:rPr>
              <a:t>On vient sur-pondérer les zones où ce taux est supérieur à la moyenne régionale </a:t>
            </a:r>
          </a:p>
          <a:p>
            <a:pPr marL="584200" lvl="1">
              <a:buSzPts val="1600"/>
            </a:pPr>
            <a:r>
              <a:rPr lang="fr" sz="1600" dirty="0">
                <a:solidFill>
                  <a:srgbClr val="002060"/>
                </a:solidFill>
                <a:latin typeface="Marianne" panose="02000000000000000000" pitchFamily="2" charset="0"/>
              </a:rPr>
              <a:t>(inversement </a:t>
            </a:r>
            <a:r>
              <a:rPr lang="fr-FR" sz="1600" dirty="0">
                <a:solidFill>
                  <a:srgbClr val="002060"/>
                </a:solidFill>
                <a:latin typeface="Marianne" panose="02000000000000000000" pitchFamily="2" charset="0"/>
              </a:rPr>
              <a:t>sous</a:t>
            </a:r>
            <a:r>
              <a:rPr lang="fr" sz="1600" dirty="0">
                <a:solidFill>
                  <a:srgbClr val="002060"/>
                </a:solidFill>
                <a:latin typeface="Marianne" panose="02000000000000000000" pitchFamily="2" charset="0"/>
              </a:rPr>
              <a:t>-pondérer les zones plus aisées)</a:t>
            </a:r>
          </a:p>
          <a:p>
            <a:pPr marL="457200" lvl="0" indent="-330200" algn="l" rtl="0">
              <a:spcBef>
                <a:spcPts val="0"/>
              </a:spcBef>
              <a:spcAft>
                <a:spcPts val="0"/>
              </a:spcAft>
              <a:buSzPts val="1600"/>
              <a:buChar char="●"/>
            </a:pPr>
            <a:endParaRPr lang="fr" sz="1600" dirty="0"/>
          </a:p>
        </p:txBody>
      </p:sp>
    </p:spTree>
    <p:extLst>
      <p:ext uri="{BB962C8B-B14F-4D97-AF65-F5344CB8AC3E}">
        <p14:creationId xmlns:p14="http://schemas.microsoft.com/office/powerpoint/2010/main" val="40627287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0484D-5716-5C07-290B-CB3BAE2239E1}"/>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5A04FDD-D694-A1BC-9B62-091AEAD8CF38}"/>
              </a:ext>
            </a:extLst>
          </p:cNvPr>
          <p:cNvSpPr>
            <a:spLocks noGrp="1"/>
          </p:cNvSpPr>
          <p:nvPr>
            <p:ph type="sldNum" sz="quarter" idx="12"/>
          </p:nvPr>
        </p:nvSpPr>
        <p:spPr/>
        <p:txBody>
          <a:bodyPr/>
          <a:lstStyle/>
          <a:p>
            <a:fld id="{733122C9-A0B9-462F-8757-0847AD287B63}" type="slidenum">
              <a:rPr lang="fr-FR" smtClean="0"/>
              <a:pPr/>
              <a:t>27</a:t>
            </a:fld>
            <a:endParaRPr lang="fr-FR" dirty="0"/>
          </a:p>
        </p:txBody>
      </p:sp>
      <p:sp>
        <p:nvSpPr>
          <p:cNvPr id="7" name="Titre 4">
            <a:extLst>
              <a:ext uri="{FF2B5EF4-FFF2-40B4-BE49-F238E27FC236}">
                <a16:creationId xmlns:a16="http://schemas.microsoft.com/office/drawing/2014/main" id="{5554EDD9-1A81-D0B8-43A0-24188B8C2368}"/>
              </a:ext>
            </a:extLst>
          </p:cNvPr>
          <p:cNvSpPr>
            <a:spLocks noGrp="1"/>
          </p:cNvSpPr>
          <p:nvPr>
            <p:ph type="title"/>
          </p:nvPr>
        </p:nvSpPr>
        <p:spPr>
          <a:xfrm>
            <a:off x="2339751" y="195486"/>
            <a:ext cx="6588731" cy="539991"/>
          </a:xfrm>
        </p:spPr>
        <p:txBody>
          <a:bodyPr>
            <a:noAutofit/>
          </a:bodyPr>
          <a:lstStyle/>
          <a:p>
            <a:r>
              <a:rPr lang="fr-FR" sz="2000" dirty="0">
                <a:solidFill>
                  <a:srgbClr val="FFC000"/>
                </a:solidFill>
                <a:latin typeface="Marianne" panose="02000000000000000000" pitchFamily="2" charset="0"/>
              </a:rPr>
              <a:t>Proposition d’indicateurs et de pondérations</a:t>
            </a:r>
          </a:p>
        </p:txBody>
      </p:sp>
      <p:sp>
        <p:nvSpPr>
          <p:cNvPr id="2" name="ZoneTexte 1">
            <a:extLst>
              <a:ext uri="{FF2B5EF4-FFF2-40B4-BE49-F238E27FC236}">
                <a16:creationId xmlns:a16="http://schemas.microsoft.com/office/drawing/2014/main" id="{45E517CE-2B16-EAE9-998A-AC7D9C1962EE}"/>
              </a:ext>
            </a:extLst>
          </p:cNvPr>
          <p:cNvSpPr txBox="1"/>
          <p:nvPr/>
        </p:nvSpPr>
        <p:spPr>
          <a:xfrm>
            <a:off x="218844" y="1635646"/>
            <a:ext cx="9002975" cy="2178802"/>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fr-FR" sz="1400" b="1" dirty="0">
                <a:latin typeface="Marianne" panose="02000000000000000000" pitchFamily="2" charset="0"/>
              </a:rPr>
              <a:t>Proportion de mineurs (obligatoire) </a:t>
            </a:r>
            <a:r>
              <a:rPr lang="fr-FR" sz="1400" dirty="0">
                <a:latin typeface="Marianne" panose="02000000000000000000" pitchFamily="2" charset="0"/>
              </a:rPr>
              <a:t>: 50% des répondants ont choisi une pondération de </a:t>
            </a:r>
            <a:r>
              <a:rPr lang="fr-FR" sz="1400" b="1" dirty="0">
                <a:latin typeface="Marianne" panose="02000000000000000000" pitchFamily="2" charset="0"/>
              </a:rPr>
              <a:t>20%</a:t>
            </a:r>
          </a:p>
          <a:p>
            <a:pPr marL="285750" indent="-285750">
              <a:lnSpc>
                <a:spcPct val="200000"/>
              </a:lnSpc>
              <a:buFont typeface="Arial" panose="020B0604020202020204" pitchFamily="34" charset="0"/>
              <a:buChar char="•"/>
            </a:pPr>
            <a:r>
              <a:rPr lang="fr-FR" sz="1400" b="1" dirty="0">
                <a:solidFill>
                  <a:srgbClr val="002060"/>
                </a:solidFill>
                <a:latin typeface="Marianne" panose="02000000000000000000" pitchFamily="2" charset="0"/>
              </a:rPr>
              <a:t>Taux de pauvreté (obligatoire) </a:t>
            </a:r>
            <a:r>
              <a:rPr lang="fr-FR" sz="1400" dirty="0">
                <a:latin typeface="Marianne" panose="02000000000000000000" pitchFamily="2" charset="0"/>
              </a:rPr>
              <a:t>: 62,5% des répondants ont choisi une pondération de </a:t>
            </a:r>
            <a:r>
              <a:rPr lang="fr-FR" sz="1400" b="1" dirty="0">
                <a:latin typeface="Marianne" panose="02000000000000000000" pitchFamily="2" charset="0"/>
              </a:rPr>
              <a:t>10%</a:t>
            </a:r>
          </a:p>
          <a:p>
            <a:pPr marL="285750" indent="-285750">
              <a:lnSpc>
                <a:spcPct val="200000"/>
              </a:lnSpc>
              <a:buFont typeface="Arial" panose="020B0604020202020204" pitchFamily="34" charset="0"/>
              <a:buChar char="•"/>
            </a:pPr>
            <a:r>
              <a:rPr lang="fr-FR" sz="1400" b="1" dirty="0">
                <a:solidFill>
                  <a:srgbClr val="002060"/>
                </a:solidFill>
                <a:latin typeface="Marianne" panose="02000000000000000000" pitchFamily="2" charset="0"/>
              </a:rPr>
              <a:t>Taux de chômage </a:t>
            </a:r>
            <a:r>
              <a:rPr lang="fr-FR" sz="1400" dirty="0">
                <a:solidFill>
                  <a:srgbClr val="002060"/>
                </a:solidFill>
                <a:latin typeface="Marianne" panose="02000000000000000000" pitchFamily="2" charset="0"/>
              </a:rPr>
              <a:t>: </a:t>
            </a:r>
            <a:r>
              <a:rPr lang="fr-FR" sz="1400" dirty="0">
                <a:latin typeface="Marianne" panose="02000000000000000000" pitchFamily="2" charset="0"/>
              </a:rPr>
              <a:t>75% des répondants ont choisi une pondération de </a:t>
            </a:r>
            <a:r>
              <a:rPr lang="fr-FR" sz="1400" b="1" dirty="0">
                <a:latin typeface="Marianne" panose="02000000000000000000" pitchFamily="2" charset="0"/>
              </a:rPr>
              <a:t>10%</a:t>
            </a:r>
          </a:p>
          <a:p>
            <a:pPr marL="285750" indent="-285750">
              <a:lnSpc>
                <a:spcPct val="200000"/>
              </a:lnSpc>
              <a:buFont typeface="Arial" panose="020B0604020202020204" pitchFamily="34" charset="0"/>
              <a:buChar char="•"/>
            </a:pPr>
            <a:r>
              <a:rPr lang="fr-FR" sz="1400" b="1" dirty="0">
                <a:solidFill>
                  <a:srgbClr val="002060"/>
                </a:solidFill>
                <a:latin typeface="Marianne" panose="02000000000000000000" pitchFamily="2" charset="0"/>
              </a:rPr>
              <a:t>Part de familles monoparentales </a:t>
            </a:r>
            <a:r>
              <a:rPr lang="fr-FR" sz="1400" dirty="0">
                <a:latin typeface="Marianne" panose="02000000000000000000" pitchFamily="2" charset="0"/>
              </a:rPr>
              <a:t>: 75% des répondants ont choisi une pondération de </a:t>
            </a:r>
            <a:r>
              <a:rPr lang="fr-FR" sz="1400" b="1" dirty="0">
                <a:latin typeface="Marianne" panose="02000000000000000000" pitchFamily="2" charset="0"/>
              </a:rPr>
              <a:t>10%</a:t>
            </a:r>
          </a:p>
          <a:p>
            <a:pPr marL="285750" indent="-285750">
              <a:lnSpc>
                <a:spcPct val="200000"/>
              </a:lnSpc>
              <a:buFont typeface="Arial" panose="020B0604020202020204" pitchFamily="34" charset="0"/>
              <a:buChar char="•"/>
            </a:pPr>
            <a:r>
              <a:rPr lang="fr-FR" sz="1400" b="1" dirty="0">
                <a:latin typeface="Marianne" panose="02000000000000000000" pitchFamily="2" charset="0"/>
              </a:rPr>
              <a:t>Densité de psychiatres de ville (dpt) </a:t>
            </a:r>
            <a:r>
              <a:rPr lang="fr-FR" sz="1400" dirty="0">
                <a:latin typeface="Marianne" panose="02000000000000000000" pitchFamily="2" charset="0"/>
              </a:rPr>
              <a:t>: 62,5% des répondants ont choisi une pondération de </a:t>
            </a:r>
            <a:r>
              <a:rPr lang="fr-FR" sz="1400" b="1" dirty="0">
                <a:latin typeface="Marianne" panose="02000000000000000000" pitchFamily="2" charset="0"/>
              </a:rPr>
              <a:t>0%</a:t>
            </a:r>
          </a:p>
        </p:txBody>
      </p:sp>
      <p:sp>
        <p:nvSpPr>
          <p:cNvPr id="9" name="ZoneTexte 8">
            <a:extLst>
              <a:ext uri="{FF2B5EF4-FFF2-40B4-BE49-F238E27FC236}">
                <a16:creationId xmlns:a16="http://schemas.microsoft.com/office/drawing/2014/main" id="{B9585C47-E802-ADE2-34CF-7132D9845024}"/>
              </a:ext>
            </a:extLst>
          </p:cNvPr>
          <p:cNvSpPr txBox="1"/>
          <p:nvPr/>
        </p:nvSpPr>
        <p:spPr>
          <a:xfrm>
            <a:off x="255252" y="4007245"/>
            <a:ext cx="8712968" cy="830997"/>
          </a:xfrm>
          <a:prstGeom prst="rect">
            <a:avLst/>
          </a:prstGeom>
          <a:noFill/>
        </p:spPr>
        <p:txBody>
          <a:bodyPr wrap="square">
            <a:spAutoFit/>
          </a:bodyPr>
          <a:lstStyle/>
          <a:p>
            <a:r>
              <a:rPr lang="fr-FR" sz="1600" kern="0" dirty="0">
                <a:solidFill>
                  <a:srgbClr val="C00000"/>
                </a:solidFill>
                <a:latin typeface="Marianne" panose="02000000000000000000" pitchFamily="2" charset="0"/>
              </a:rPr>
              <a:t>Le paramétrage retenu pour cette délégation sera réinterrogé dès 2026 notamment pour permettre l’inclusion d’autres indicateurs - fournis ou non par l’outil </a:t>
            </a:r>
          </a:p>
          <a:p>
            <a:r>
              <a:rPr lang="fr-FR" sz="1600" kern="0" dirty="0">
                <a:solidFill>
                  <a:srgbClr val="C00000"/>
                </a:solidFill>
                <a:latin typeface="Marianne" panose="02000000000000000000" pitchFamily="2" charset="0"/>
              </a:rPr>
              <a:t>(part de + 75 ans, densité de population, File active SSC…)</a:t>
            </a:r>
          </a:p>
        </p:txBody>
      </p:sp>
      <p:sp>
        <p:nvSpPr>
          <p:cNvPr id="10" name="ZoneTexte 9">
            <a:extLst>
              <a:ext uri="{FF2B5EF4-FFF2-40B4-BE49-F238E27FC236}">
                <a16:creationId xmlns:a16="http://schemas.microsoft.com/office/drawing/2014/main" id="{E906D600-02FC-341C-F2FA-E2794980AD5A}"/>
              </a:ext>
            </a:extLst>
          </p:cNvPr>
          <p:cNvSpPr txBox="1"/>
          <p:nvPr/>
        </p:nvSpPr>
        <p:spPr>
          <a:xfrm>
            <a:off x="236749" y="908891"/>
            <a:ext cx="8532946" cy="923330"/>
          </a:xfrm>
          <a:prstGeom prst="rect">
            <a:avLst/>
          </a:prstGeom>
          <a:noFill/>
        </p:spPr>
        <p:txBody>
          <a:bodyPr wrap="square" rtlCol="0">
            <a:spAutoFit/>
          </a:bodyPr>
          <a:lstStyle/>
          <a:p>
            <a:r>
              <a:rPr lang="fr-FR" dirty="0">
                <a:solidFill>
                  <a:srgbClr val="002060"/>
                </a:solidFill>
                <a:latin typeface="Marianne" panose="02000000000000000000" pitchFamily="2" charset="0"/>
              </a:rPr>
              <a:t>La liste des indicateurs a été élaborée en séance, le choix des pondérations a fait l’objet d’un sondage :</a:t>
            </a:r>
          </a:p>
          <a:p>
            <a:endParaRPr lang="fr-FR" dirty="0"/>
          </a:p>
        </p:txBody>
      </p:sp>
    </p:spTree>
    <p:extLst>
      <p:ext uri="{BB962C8B-B14F-4D97-AF65-F5344CB8AC3E}">
        <p14:creationId xmlns:p14="http://schemas.microsoft.com/office/powerpoint/2010/main" val="3500891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Losange 30">
            <a:extLst>
              <a:ext uri="{FF2B5EF4-FFF2-40B4-BE49-F238E27FC236}">
                <a16:creationId xmlns:a16="http://schemas.microsoft.com/office/drawing/2014/main" id="{597B86FF-4600-B213-7D87-D902B85A4BC1}"/>
              </a:ext>
            </a:extLst>
          </p:cNvPr>
          <p:cNvSpPr/>
          <p:nvPr/>
        </p:nvSpPr>
        <p:spPr>
          <a:xfrm>
            <a:off x="5348983" y="843558"/>
            <a:ext cx="1044929" cy="1028386"/>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lIns="0" tIns="34290" rIns="0" bIns="34290" rtlCol="0" anchor="ctr"/>
          <a:lstStyle/>
          <a:p>
            <a:pPr algn="ctr" defTabSz="685800"/>
            <a:r>
              <a:rPr lang="fr-FR" sz="2700" b="1" dirty="0">
                <a:solidFill>
                  <a:srgbClr val="FFFFFF"/>
                </a:solidFill>
                <a:latin typeface="Ubuntu"/>
              </a:rPr>
              <a:t>T</a:t>
            </a:r>
            <a:endParaRPr lang="fr-FR" sz="1350" b="1" dirty="0">
              <a:solidFill>
                <a:srgbClr val="FFFFFF"/>
              </a:solidFill>
              <a:latin typeface="Ubuntu"/>
            </a:endParaRPr>
          </a:p>
        </p:txBody>
      </p:sp>
      <p:pic>
        <p:nvPicPr>
          <p:cNvPr id="14" name="Graphique 13" descr="Hôpital avec un remplissage uni">
            <a:extLst>
              <a:ext uri="{FF2B5EF4-FFF2-40B4-BE49-F238E27FC236}">
                <a16:creationId xmlns:a16="http://schemas.microsoft.com/office/drawing/2014/main" id="{A9929BDB-C8E3-19E3-9B60-600C4902B6B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44987" y="2864505"/>
            <a:ext cx="685800" cy="685800"/>
          </a:xfrm>
          <a:prstGeom prst="rect">
            <a:avLst/>
          </a:prstGeom>
        </p:spPr>
      </p:pic>
      <p:pic>
        <p:nvPicPr>
          <p:cNvPr id="53" name="Graphique 52" descr="Hôpital avec un remplissage uni">
            <a:extLst>
              <a:ext uri="{FF2B5EF4-FFF2-40B4-BE49-F238E27FC236}">
                <a16:creationId xmlns:a16="http://schemas.microsoft.com/office/drawing/2014/main" id="{7E42CC5B-CE57-D225-D832-7C371349D1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54085" y="2864505"/>
            <a:ext cx="685800" cy="685800"/>
          </a:xfrm>
          <a:prstGeom prst="rect">
            <a:avLst/>
          </a:prstGeom>
        </p:spPr>
      </p:pic>
      <p:pic>
        <p:nvPicPr>
          <p:cNvPr id="54" name="Graphique 53" descr="Hôpital avec un remplissage uni">
            <a:extLst>
              <a:ext uri="{FF2B5EF4-FFF2-40B4-BE49-F238E27FC236}">
                <a16:creationId xmlns:a16="http://schemas.microsoft.com/office/drawing/2014/main" id="{B9FEB08F-264E-F404-4F68-B608E887F8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63183" y="2864505"/>
            <a:ext cx="685800" cy="685800"/>
          </a:xfrm>
          <a:prstGeom prst="rect">
            <a:avLst/>
          </a:prstGeom>
        </p:spPr>
      </p:pic>
      <p:pic>
        <p:nvPicPr>
          <p:cNvPr id="56" name="Graphique 55" descr="Hôpital avec un remplissage uni">
            <a:extLst>
              <a:ext uri="{FF2B5EF4-FFF2-40B4-BE49-F238E27FC236}">
                <a16:creationId xmlns:a16="http://schemas.microsoft.com/office/drawing/2014/main" id="{D57FD43C-E910-EA79-E531-637A6206F9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71720" y="2864505"/>
            <a:ext cx="685800" cy="685800"/>
          </a:xfrm>
          <a:prstGeom prst="rect">
            <a:avLst/>
          </a:prstGeom>
        </p:spPr>
      </p:pic>
      <p:pic>
        <p:nvPicPr>
          <p:cNvPr id="58" name="Graphique 57" descr="Hôpital avec un remplissage uni">
            <a:extLst>
              <a:ext uri="{FF2B5EF4-FFF2-40B4-BE49-F238E27FC236}">
                <a16:creationId xmlns:a16="http://schemas.microsoft.com/office/drawing/2014/main" id="{4AFF439D-5C79-9C6C-2814-418FDCCF3A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0256" y="2864505"/>
            <a:ext cx="685800" cy="685800"/>
          </a:xfrm>
          <a:prstGeom prst="rect">
            <a:avLst/>
          </a:prstGeom>
        </p:spPr>
      </p:pic>
      <p:pic>
        <p:nvPicPr>
          <p:cNvPr id="60" name="Graphique 59" descr="Hôpital avec un remplissage uni">
            <a:extLst>
              <a:ext uri="{FF2B5EF4-FFF2-40B4-BE49-F238E27FC236}">
                <a16:creationId xmlns:a16="http://schemas.microsoft.com/office/drawing/2014/main" id="{77094ECB-437C-FC3E-8704-564A877BF55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88793" y="2859782"/>
            <a:ext cx="685800" cy="685800"/>
          </a:xfrm>
          <a:prstGeom prst="rect">
            <a:avLst/>
          </a:prstGeom>
        </p:spPr>
      </p:pic>
      <p:cxnSp>
        <p:nvCxnSpPr>
          <p:cNvPr id="41" name="Connecteur droit avec flèche 40">
            <a:extLst>
              <a:ext uri="{FF2B5EF4-FFF2-40B4-BE49-F238E27FC236}">
                <a16:creationId xmlns:a16="http://schemas.microsoft.com/office/drawing/2014/main" id="{BB1F66F6-4950-DECD-844B-ED8F2333556F}"/>
              </a:ext>
            </a:extLst>
          </p:cNvPr>
          <p:cNvCxnSpPr>
            <a:stCxn id="31" idx="2"/>
          </p:cNvCxnSpPr>
          <p:nvPr/>
        </p:nvCxnSpPr>
        <p:spPr>
          <a:xfrm flipH="1">
            <a:off x="3443775" y="1871943"/>
            <a:ext cx="2427673" cy="1042229"/>
          </a:xfrm>
          <a:prstGeom prst="straightConnector1">
            <a:avLst/>
          </a:prstGeom>
          <a:ln w="66675">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A31C29CB-389B-35FE-E795-FAF2A26AF97A}"/>
              </a:ext>
            </a:extLst>
          </p:cNvPr>
          <p:cNvCxnSpPr>
            <a:stCxn id="31" idx="2"/>
          </p:cNvCxnSpPr>
          <p:nvPr/>
        </p:nvCxnSpPr>
        <p:spPr>
          <a:xfrm flipH="1">
            <a:off x="5061970" y="1871943"/>
            <a:ext cx="809477" cy="1042229"/>
          </a:xfrm>
          <a:prstGeom prst="straightConnector1">
            <a:avLst/>
          </a:prstGeom>
          <a:ln w="28575">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ED75C8AA-DA85-6A5B-BBA8-A5204219FBFA}"/>
              </a:ext>
            </a:extLst>
          </p:cNvPr>
          <p:cNvCxnSpPr>
            <a:stCxn id="31" idx="2"/>
          </p:cNvCxnSpPr>
          <p:nvPr/>
        </p:nvCxnSpPr>
        <p:spPr>
          <a:xfrm flipH="1">
            <a:off x="5870506" y="1871943"/>
            <a:ext cx="941" cy="1042229"/>
          </a:xfrm>
          <a:prstGeom prst="straightConnector1">
            <a:avLst/>
          </a:prstGeom>
          <a:ln w="254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a:extLst>
              <a:ext uri="{FF2B5EF4-FFF2-40B4-BE49-F238E27FC236}">
                <a16:creationId xmlns:a16="http://schemas.microsoft.com/office/drawing/2014/main" id="{72267FC2-08D9-14EA-E85E-14A9C2024942}"/>
              </a:ext>
            </a:extLst>
          </p:cNvPr>
          <p:cNvCxnSpPr>
            <a:stCxn id="31" idx="2"/>
          </p:cNvCxnSpPr>
          <p:nvPr/>
        </p:nvCxnSpPr>
        <p:spPr>
          <a:xfrm>
            <a:off x="5871447" y="1871944"/>
            <a:ext cx="1616133" cy="1037506"/>
          </a:xfrm>
          <a:prstGeom prst="straightConnector1">
            <a:avLst/>
          </a:prstGeom>
          <a:ln w="127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F10D933E-7EA5-FADD-1924-C76531843699}"/>
              </a:ext>
            </a:extLst>
          </p:cNvPr>
          <p:cNvSpPr txBox="1"/>
          <p:nvPr/>
        </p:nvSpPr>
        <p:spPr>
          <a:xfrm>
            <a:off x="329063" y="4016409"/>
            <a:ext cx="8208912" cy="807913"/>
          </a:xfrm>
          <a:prstGeom prst="rect">
            <a:avLst/>
          </a:prstGeom>
          <a:noFill/>
        </p:spPr>
        <p:txBody>
          <a:bodyPr wrap="square" lIns="68580" tIns="34290" rIns="68580" bIns="34290" rtlCol="0" anchor="t">
            <a:spAutoFit/>
          </a:bodyPr>
          <a:lstStyle/>
          <a:p>
            <a:pPr algn="just" defTabSz="685800"/>
            <a:r>
              <a:rPr lang="fr-FR" sz="1600" dirty="0">
                <a:solidFill>
                  <a:srgbClr val="002060"/>
                </a:solidFill>
                <a:latin typeface="Marianne" panose="02000000000000000000" pitchFamily="2" charset="0"/>
              </a:rPr>
              <a:t>L’enveloppe territoriale est ensuite répartie entre établissements, en fonction de la contribution à la prise en charge de chacun des établissements qui ont soigné des patients issus de ce territoire pour la population concernée (ex : adulte)</a:t>
            </a:r>
          </a:p>
        </p:txBody>
      </p:sp>
      <p:pic>
        <p:nvPicPr>
          <p:cNvPr id="21" name="Image 20"/>
          <p:cNvPicPr>
            <a:picLocks noChangeAspect="1"/>
          </p:cNvPicPr>
          <p:nvPr/>
        </p:nvPicPr>
        <p:blipFill>
          <a:blip r:embed="rId4"/>
          <a:stretch>
            <a:fillRect/>
          </a:stretch>
        </p:blipFill>
        <p:spPr>
          <a:xfrm>
            <a:off x="251520" y="91426"/>
            <a:ext cx="1800225" cy="590550"/>
          </a:xfrm>
          <a:prstGeom prst="rect">
            <a:avLst/>
          </a:prstGeom>
        </p:spPr>
      </p:pic>
      <p:sp>
        <p:nvSpPr>
          <p:cNvPr id="24" name="Rectangle 23"/>
          <p:cNvSpPr/>
          <p:nvPr/>
        </p:nvSpPr>
        <p:spPr>
          <a:xfrm>
            <a:off x="2051745" y="301866"/>
            <a:ext cx="164456" cy="31591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Titre 1">
            <a:extLst>
              <a:ext uri="{FF2B5EF4-FFF2-40B4-BE49-F238E27FC236}">
                <a16:creationId xmlns:a16="http://schemas.microsoft.com/office/drawing/2014/main" id="{513A5124-4C1B-5FC7-B039-388298B8A3DC}"/>
              </a:ext>
            </a:extLst>
          </p:cNvPr>
          <p:cNvSpPr>
            <a:spLocks noGrp="1"/>
          </p:cNvSpPr>
          <p:nvPr>
            <p:ph type="title"/>
          </p:nvPr>
        </p:nvSpPr>
        <p:spPr>
          <a:xfrm>
            <a:off x="2051745" y="-38445"/>
            <a:ext cx="6258840" cy="646331"/>
          </a:xfrm>
        </p:spPr>
        <p:txBody>
          <a:bodyPr/>
          <a:lstStyle/>
          <a:p>
            <a:r>
              <a:rPr lang="fr-FR" sz="2000" dirty="0">
                <a:solidFill>
                  <a:srgbClr val="FFC000"/>
                </a:solidFill>
                <a:latin typeface="Marianne" panose="02000000000000000000" pitchFamily="2" charset="0"/>
              </a:rPr>
              <a:t>étape « des territoires vers les établissements »</a:t>
            </a:r>
          </a:p>
        </p:txBody>
      </p:sp>
      <p:sp>
        <p:nvSpPr>
          <p:cNvPr id="2" name="ZoneTexte 1">
            <a:extLst>
              <a:ext uri="{FF2B5EF4-FFF2-40B4-BE49-F238E27FC236}">
                <a16:creationId xmlns:a16="http://schemas.microsoft.com/office/drawing/2014/main" id="{70423128-75F5-BD41-D9B7-2022A89023AB}"/>
              </a:ext>
            </a:extLst>
          </p:cNvPr>
          <p:cNvSpPr txBox="1"/>
          <p:nvPr/>
        </p:nvSpPr>
        <p:spPr>
          <a:xfrm>
            <a:off x="702993" y="1680359"/>
            <a:ext cx="1800226" cy="1323439"/>
          </a:xfrm>
          <a:prstGeom prst="rect">
            <a:avLst/>
          </a:prstGeom>
          <a:noFill/>
        </p:spPr>
        <p:txBody>
          <a:bodyPr wrap="square" rtlCol="0">
            <a:spAutoFit/>
          </a:bodyPr>
          <a:lstStyle/>
          <a:p>
            <a:pPr defTabSz="685800"/>
            <a:r>
              <a:rPr lang="fr-FR" sz="1600" dirty="0">
                <a:solidFill>
                  <a:srgbClr val="002060"/>
                </a:solidFill>
                <a:latin typeface="Marianne" panose="02000000000000000000" pitchFamily="2" charset="0"/>
              </a:rPr>
              <a:t>Choix de la métrique </a:t>
            </a:r>
          </a:p>
          <a:p>
            <a:pPr defTabSz="685800"/>
            <a:r>
              <a:rPr lang="fr-FR" sz="1600" dirty="0">
                <a:solidFill>
                  <a:srgbClr val="002060"/>
                </a:solidFill>
                <a:latin typeface="Marianne" panose="02000000000000000000" pitchFamily="2" charset="0"/>
              </a:rPr>
              <a:t>(file active ou nombre de journées/actes)</a:t>
            </a:r>
          </a:p>
        </p:txBody>
      </p:sp>
      <p:cxnSp>
        <p:nvCxnSpPr>
          <p:cNvPr id="4" name="Connecteur droit 3">
            <a:extLst>
              <a:ext uri="{FF2B5EF4-FFF2-40B4-BE49-F238E27FC236}">
                <a16:creationId xmlns:a16="http://schemas.microsoft.com/office/drawing/2014/main" id="{42F3C8E1-074F-BEF0-2F49-630E783582E1}"/>
              </a:ext>
            </a:extLst>
          </p:cNvPr>
          <p:cNvCxnSpPr>
            <a:cxnSpLocks/>
          </p:cNvCxnSpPr>
          <p:nvPr/>
        </p:nvCxnSpPr>
        <p:spPr>
          <a:xfrm>
            <a:off x="634354" y="1624763"/>
            <a:ext cx="0" cy="1414854"/>
          </a:xfrm>
          <a:prstGeom prst="line">
            <a:avLst/>
          </a:prstGeom>
          <a:ln w="101600">
            <a:solidFill>
              <a:schemeClr val="accent2"/>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290944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30A94-3999-11AA-FE09-4A90147879B7}"/>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F78A01D-44D7-9D41-364A-6CEB2DA7217E}"/>
              </a:ext>
            </a:extLst>
          </p:cNvPr>
          <p:cNvSpPr>
            <a:spLocks noGrp="1"/>
          </p:cNvSpPr>
          <p:nvPr>
            <p:ph type="sldNum" sz="quarter" idx="12"/>
          </p:nvPr>
        </p:nvSpPr>
        <p:spPr/>
        <p:txBody>
          <a:bodyPr/>
          <a:lstStyle/>
          <a:p>
            <a:fld id="{733122C9-A0B9-462F-8757-0847AD287B63}" type="slidenum">
              <a:rPr lang="fr-FR" smtClean="0"/>
              <a:pPr/>
              <a:t>29</a:t>
            </a:fld>
            <a:endParaRPr lang="fr-FR" dirty="0"/>
          </a:p>
        </p:txBody>
      </p:sp>
      <p:sp>
        <p:nvSpPr>
          <p:cNvPr id="8" name="Espace réservé du texte 7">
            <a:extLst>
              <a:ext uri="{FF2B5EF4-FFF2-40B4-BE49-F238E27FC236}">
                <a16:creationId xmlns:a16="http://schemas.microsoft.com/office/drawing/2014/main" id="{EF6E6D1D-70D3-D005-BCBD-8E7A3831D664}"/>
              </a:ext>
            </a:extLst>
          </p:cNvPr>
          <p:cNvSpPr>
            <a:spLocks noGrp="1"/>
          </p:cNvSpPr>
          <p:nvPr>
            <p:ph type="body" sz="quarter" idx="14"/>
          </p:nvPr>
        </p:nvSpPr>
        <p:spPr>
          <a:xfrm>
            <a:off x="395536" y="1059582"/>
            <a:ext cx="8208912" cy="1987724"/>
          </a:xfrm>
          <a:prstGeom prst="rect">
            <a:avLst/>
          </a:prstGeom>
        </p:spPr>
        <p:txBody>
          <a:bodyPr wrap="square">
            <a:spAutoFit/>
          </a:bodyPr>
          <a:lstStyle/>
          <a:p>
            <a:pPr lvl="0" algn="just">
              <a:lnSpc>
                <a:spcPct val="150000"/>
              </a:lnSpc>
            </a:pPr>
            <a:r>
              <a:rPr lang="fr-FR" sz="2000" kern="0" dirty="0">
                <a:solidFill>
                  <a:srgbClr val="002060"/>
                </a:solidFill>
                <a:latin typeface="Marianne" panose="02000000000000000000" pitchFamily="2" charset="0"/>
              </a:rPr>
              <a:t>Les échanges en séance et le résultat du sondage ont conduits à retenir une métrique équilibrée :</a:t>
            </a:r>
          </a:p>
          <a:p>
            <a:pPr lvl="1" indent="0" algn="just">
              <a:lnSpc>
                <a:spcPct val="150000"/>
              </a:lnSpc>
              <a:buNone/>
            </a:pPr>
            <a:r>
              <a:rPr lang="fr-FR" sz="2000" kern="0" dirty="0">
                <a:solidFill>
                  <a:srgbClr val="002060"/>
                </a:solidFill>
                <a:latin typeface="Marianne" panose="02000000000000000000" pitchFamily="2" charset="0"/>
              </a:rPr>
              <a:t>50% File active </a:t>
            </a:r>
          </a:p>
          <a:p>
            <a:pPr lvl="1" indent="0" algn="just">
              <a:buNone/>
            </a:pPr>
            <a:r>
              <a:rPr lang="fr-FR" sz="2000" kern="0" dirty="0">
                <a:solidFill>
                  <a:srgbClr val="002060"/>
                </a:solidFill>
                <a:latin typeface="Marianne" panose="02000000000000000000" pitchFamily="2" charset="0"/>
              </a:rPr>
              <a:t>50 % Journées/actes</a:t>
            </a:r>
          </a:p>
        </p:txBody>
      </p:sp>
      <p:sp>
        <p:nvSpPr>
          <p:cNvPr id="5" name="Titre 4">
            <a:extLst>
              <a:ext uri="{FF2B5EF4-FFF2-40B4-BE49-F238E27FC236}">
                <a16:creationId xmlns:a16="http://schemas.microsoft.com/office/drawing/2014/main" id="{5041407A-7345-9366-C99C-D00A4BA15CEA}"/>
              </a:ext>
            </a:extLst>
          </p:cNvPr>
          <p:cNvSpPr txBox="1">
            <a:spLocks/>
          </p:cNvSpPr>
          <p:nvPr/>
        </p:nvSpPr>
        <p:spPr>
          <a:xfrm>
            <a:off x="2339751" y="195486"/>
            <a:ext cx="6588731" cy="539991"/>
          </a:xfrm>
          <a:prstGeom prst="rect">
            <a:avLst/>
          </a:prstGeom>
        </p:spPr>
        <p:txBody>
          <a:bodyPr vert="horz" lIns="91440" tIns="45720" rIns="91440" bIns="45720" rtlCol="0" anchor="ctr">
            <a:noAutofit/>
          </a:bodyPr>
          <a:lst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a:lstStyle>
          <a:p>
            <a:r>
              <a:rPr lang="fr-FR" sz="2000" dirty="0">
                <a:solidFill>
                  <a:srgbClr val="FFC000"/>
                </a:solidFill>
                <a:latin typeface="Marianne" panose="02000000000000000000" pitchFamily="2" charset="0"/>
              </a:rPr>
              <a:t>Proposition de métrique de contribution à la prise en charge</a:t>
            </a:r>
          </a:p>
        </p:txBody>
      </p:sp>
    </p:spTree>
    <p:extLst>
      <p:ext uri="{BB962C8B-B14F-4D97-AF65-F5344CB8AC3E}">
        <p14:creationId xmlns:p14="http://schemas.microsoft.com/office/powerpoint/2010/main" val="3451021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2" name="Espace réservé de la date 1"/>
          <p:cNvSpPr>
            <a:spLocks noGrp="1"/>
          </p:cNvSpPr>
          <p:nvPr>
            <p:ph type="dt" sz="half" idx="2"/>
          </p:nvPr>
        </p:nvSpPr>
        <p:spPr/>
        <p:txBody>
          <a:bodyPr/>
          <a:lstStyle/>
          <a:p>
            <a:fld id="{9E4F9C7A-68E5-0042-9946-4669E134DC3E}" type="datetime1">
              <a:rPr lang="fr-FR" cap="all" smtClean="0"/>
              <a:t>16/01/2026</a:t>
            </a:fld>
            <a:endParaRPr lang="fr-FR" cap="all" dirty="0"/>
          </a:p>
        </p:txBody>
      </p:sp>
      <p:sp>
        <p:nvSpPr>
          <p:cNvPr id="5" name="Titre 4">
            <a:extLst>
              <a:ext uri="{FF2B5EF4-FFF2-40B4-BE49-F238E27FC236}">
                <a16:creationId xmlns:a16="http://schemas.microsoft.com/office/drawing/2014/main" id="{7FECE53A-9267-D842-B87E-F184AF518E9F}"/>
              </a:ext>
            </a:extLst>
          </p:cNvPr>
          <p:cNvSpPr>
            <a:spLocks noGrp="1"/>
          </p:cNvSpPr>
          <p:nvPr>
            <p:ph type="title"/>
          </p:nvPr>
        </p:nvSpPr>
        <p:spPr>
          <a:xfrm>
            <a:off x="323850" y="123478"/>
            <a:ext cx="8424863" cy="539991"/>
          </a:xfrm>
        </p:spPr>
        <p:txBody>
          <a:bodyPr/>
          <a:lstStyle/>
          <a:p>
            <a:pPr algn="ctr"/>
            <a:r>
              <a:rPr lang="fr-FR" dirty="0">
                <a:solidFill>
                  <a:srgbClr val="002060"/>
                </a:solidFill>
              </a:rPr>
              <a:t>Ordre du jour :</a:t>
            </a:r>
          </a:p>
        </p:txBody>
      </p:sp>
      <p:sp>
        <p:nvSpPr>
          <p:cNvPr id="8" name="Espace réservé du texte 7"/>
          <p:cNvSpPr>
            <a:spLocks noGrp="1"/>
          </p:cNvSpPr>
          <p:nvPr>
            <p:ph type="body" sz="quarter" idx="14"/>
          </p:nvPr>
        </p:nvSpPr>
        <p:spPr>
          <a:xfrm>
            <a:off x="359532" y="1479414"/>
            <a:ext cx="8424936" cy="2474011"/>
          </a:xfrm>
          <a:prstGeom prst="rect">
            <a:avLst/>
          </a:prstGeom>
        </p:spPr>
        <p:txBody>
          <a:bodyPr wrap="square">
            <a:spAutoFit/>
          </a:bodyPr>
          <a:lstStyle/>
          <a:p>
            <a:pPr algn="just">
              <a:spcBef>
                <a:spcPct val="20000"/>
              </a:spcBef>
              <a:buSzPct val="55000"/>
              <a:defRPr/>
            </a:pPr>
            <a:r>
              <a:rPr lang="fr-FR" kern="0" dirty="0"/>
              <a:t>1. Information composition comité</a:t>
            </a:r>
          </a:p>
          <a:p>
            <a:pPr algn="just">
              <a:spcBef>
                <a:spcPct val="20000"/>
              </a:spcBef>
              <a:buSzPct val="55000"/>
              <a:defRPr/>
            </a:pPr>
            <a:r>
              <a:rPr lang="fr-FR" kern="0" dirty="0"/>
              <a:t>2. Rappel sur le calendrier de déploiement de la réforme du financement</a:t>
            </a:r>
          </a:p>
          <a:p>
            <a:pPr algn="just">
              <a:spcBef>
                <a:spcPct val="20000"/>
              </a:spcBef>
              <a:buSzPct val="55000"/>
              <a:defRPr/>
            </a:pPr>
            <a:r>
              <a:rPr lang="fr-FR" kern="0" dirty="0"/>
              <a:t>3. Dotation populationnelle 2025 : 	</a:t>
            </a:r>
          </a:p>
          <a:p>
            <a:pPr algn="just">
              <a:spcBef>
                <a:spcPct val="20000"/>
              </a:spcBef>
              <a:buSzPct val="55000"/>
              <a:defRPr/>
            </a:pPr>
            <a:r>
              <a:rPr lang="fr-FR" kern="0" dirty="0"/>
              <a:t>	3.1 Première phase (rappel)</a:t>
            </a:r>
          </a:p>
          <a:p>
            <a:pPr algn="just">
              <a:spcBef>
                <a:spcPct val="20000"/>
              </a:spcBef>
              <a:buSzPct val="55000"/>
              <a:defRPr/>
            </a:pPr>
            <a:r>
              <a:rPr lang="fr-FR" kern="0" dirty="0"/>
              <a:t>	3.2 Deuxième phase (proposition)</a:t>
            </a:r>
          </a:p>
          <a:p>
            <a:pPr algn="just">
              <a:spcBef>
                <a:spcPct val="20000"/>
              </a:spcBef>
              <a:buSzPct val="55000"/>
              <a:defRPr/>
            </a:pPr>
            <a:r>
              <a:rPr lang="fr-FR" kern="0" dirty="0"/>
              <a:t>4</a:t>
            </a:r>
            <a:r>
              <a:rPr lang="fr-FR" sz="1400" kern="0" dirty="0"/>
              <a:t>. Focus fraction « Appel à projets »</a:t>
            </a:r>
          </a:p>
          <a:p>
            <a:pPr algn="just">
              <a:spcBef>
                <a:spcPct val="20000"/>
              </a:spcBef>
              <a:buSzPct val="55000"/>
              <a:defRPr/>
            </a:pPr>
            <a:r>
              <a:rPr lang="fr-FR" kern="0" dirty="0"/>
              <a:t>5. Focus fraction « outil ANAP » </a:t>
            </a:r>
          </a:p>
          <a:p>
            <a:pPr algn="just">
              <a:spcBef>
                <a:spcPct val="20000"/>
              </a:spcBef>
              <a:buSzPct val="55000"/>
              <a:defRPr/>
            </a:pPr>
            <a:r>
              <a:rPr lang="fr-FR" kern="0" dirty="0"/>
              <a:t>6. Echanges et vote</a:t>
            </a:r>
          </a:p>
        </p:txBody>
      </p:sp>
    </p:spTree>
    <p:extLst>
      <p:ext uri="{BB962C8B-B14F-4D97-AF65-F5344CB8AC3E}">
        <p14:creationId xmlns:p14="http://schemas.microsoft.com/office/powerpoint/2010/main" val="1982567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0B6DC-A032-668A-1468-19AA1CD70B87}"/>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C6E2B12D-D5C7-BAF4-AD11-BC2BB624E07A}"/>
              </a:ext>
            </a:extLst>
          </p:cNvPr>
          <p:cNvSpPr>
            <a:spLocks noGrp="1"/>
          </p:cNvSpPr>
          <p:nvPr>
            <p:ph type="sldNum" sz="quarter" idx="12"/>
          </p:nvPr>
        </p:nvSpPr>
        <p:spPr/>
        <p:txBody>
          <a:bodyPr/>
          <a:lstStyle/>
          <a:p>
            <a:fld id="{733122C9-A0B9-462F-8757-0847AD287B63}" type="slidenum">
              <a:rPr lang="fr-FR" smtClean="0"/>
              <a:pPr/>
              <a:t>30</a:t>
            </a:fld>
            <a:endParaRPr lang="fr-FR" dirty="0"/>
          </a:p>
        </p:txBody>
      </p:sp>
      <p:sp>
        <p:nvSpPr>
          <p:cNvPr id="2" name="ZoneTexte 1">
            <a:extLst>
              <a:ext uri="{FF2B5EF4-FFF2-40B4-BE49-F238E27FC236}">
                <a16:creationId xmlns:a16="http://schemas.microsoft.com/office/drawing/2014/main" id="{A56F6F9D-58D4-4178-FB7F-6CEF33A79403}"/>
              </a:ext>
            </a:extLst>
          </p:cNvPr>
          <p:cNvSpPr txBox="1"/>
          <p:nvPr/>
        </p:nvSpPr>
        <p:spPr>
          <a:xfrm>
            <a:off x="2123728" y="195486"/>
            <a:ext cx="5904656" cy="400110"/>
          </a:xfrm>
          <a:prstGeom prst="rect">
            <a:avLst/>
          </a:prstGeom>
          <a:noFill/>
        </p:spPr>
        <p:txBody>
          <a:bodyPr wrap="square" rtlCol="0">
            <a:spAutoFit/>
          </a:bodyPr>
          <a:lstStyle/>
          <a:p>
            <a:pPr algn="just"/>
            <a:r>
              <a:rPr lang="fr-FR" sz="2000" b="1" dirty="0">
                <a:solidFill>
                  <a:srgbClr val="FFC000"/>
                </a:solidFill>
                <a:latin typeface="Marianne" panose="02000000000000000000" pitchFamily="2" charset="0"/>
              </a:rPr>
              <a:t>Présentation synthétique des effets</a:t>
            </a:r>
          </a:p>
        </p:txBody>
      </p:sp>
      <p:sp>
        <p:nvSpPr>
          <p:cNvPr id="3" name="ZoneTexte 2">
            <a:extLst>
              <a:ext uri="{FF2B5EF4-FFF2-40B4-BE49-F238E27FC236}">
                <a16:creationId xmlns:a16="http://schemas.microsoft.com/office/drawing/2014/main" id="{2CB85D44-51C7-74B5-7ECE-9187857680C5}"/>
              </a:ext>
            </a:extLst>
          </p:cNvPr>
          <p:cNvSpPr txBox="1"/>
          <p:nvPr/>
        </p:nvSpPr>
        <p:spPr>
          <a:xfrm>
            <a:off x="291579" y="843558"/>
            <a:ext cx="8457134" cy="4062651"/>
          </a:xfrm>
          <a:prstGeom prst="rect">
            <a:avLst/>
          </a:prstGeom>
          <a:noFill/>
        </p:spPr>
        <p:txBody>
          <a:bodyPr wrap="square" rtlCol="0">
            <a:spAutoFit/>
          </a:bodyPr>
          <a:lstStyle/>
          <a:p>
            <a:r>
              <a:rPr lang="fr-FR" dirty="0">
                <a:solidFill>
                  <a:srgbClr val="002060"/>
                </a:solidFill>
                <a:latin typeface="Marianne" panose="02000000000000000000" pitchFamily="2" charset="0"/>
              </a:rPr>
              <a:t>Une référence pour la comparaison : la structure de répartition des dotations sécurisées</a:t>
            </a:r>
          </a:p>
          <a:p>
            <a:endParaRPr lang="fr-FR" sz="1400" dirty="0">
              <a:solidFill>
                <a:srgbClr val="002060"/>
              </a:solidFill>
              <a:latin typeface="Marianne" panose="02000000000000000000" pitchFamily="2" charset="0"/>
            </a:endParaRPr>
          </a:p>
          <a:p>
            <a:r>
              <a:rPr lang="fr-FR" dirty="0">
                <a:solidFill>
                  <a:srgbClr val="002060"/>
                </a:solidFill>
                <a:latin typeface="Marianne" panose="02000000000000000000" pitchFamily="2" charset="0"/>
              </a:rPr>
              <a:t>Sur les 53 établissements concernés par la dotation populationnelle en région (29 ex-OQN et 24 ex-DAF) :</a:t>
            </a:r>
          </a:p>
          <a:p>
            <a:endParaRPr lang="fr-FR" sz="1400" dirty="0">
              <a:solidFill>
                <a:srgbClr val="002060"/>
              </a:solidFill>
              <a:latin typeface="Marianne" panose="02000000000000000000" pitchFamily="2" charset="0"/>
            </a:endParaRPr>
          </a:p>
          <a:p>
            <a:r>
              <a:rPr lang="fr-FR" dirty="0">
                <a:solidFill>
                  <a:srgbClr val="002060"/>
                </a:solidFill>
                <a:latin typeface="Marianne" panose="02000000000000000000" pitchFamily="2" charset="0"/>
              </a:rPr>
              <a:t>24 établissements avec un effet revenu positif (14 ex-OQN, 10 ex-DAF)</a:t>
            </a:r>
          </a:p>
          <a:p>
            <a:r>
              <a:rPr lang="fr-FR" dirty="0">
                <a:solidFill>
                  <a:srgbClr val="002060"/>
                </a:solidFill>
                <a:latin typeface="Marianne" panose="02000000000000000000" pitchFamily="2" charset="0"/>
              </a:rPr>
              <a:t>29 établissements avec un effet revenu négatif (15 ex-OQN, 14 ex-DAF </a:t>
            </a:r>
          </a:p>
          <a:p>
            <a:endParaRPr lang="fr-FR" sz="1400" dirty="0">
              <a:solidFill>
                <a:srgbClr val="002060"/>
              </a:solidFill>
              <a:latin typeface="Marianne" panose="02000000000000000000" pitchFamily="2" charset="0"/>
            </a:endParaRPr>
          </a:p>
          <a:p>
            <a:r>
              <a:rPr lang="fr-FR" dirty="0">
                <a:solidFill>
                  <a:srgbClr val="002060"/>
                </a:solidFill>
                <a:latin typeface="Marianne" panose="02000000000000000000" pitchFamily="2" charset="0"/>
              </a:rPr>
              <a:t>Les effets moyens sont massifs :</a:t>
            </a:r>
          </a:p>
          <a:p>
            <a:r>
              <a:rPr lang="fr-FR" dirty="0">
                <a:solidFill>
                  <a:srgbClr val="002060"/>
                </a:solidFill>
                <a:latin typeface="Marianne" panose="02000000000000000000" pitchFamily="2" charset="0"/>
              </a:rPr>
              <a:t>effet positif moyen 36%, effet négatif moyen -26%</a:t>
            </a:r>
          </a:p>
          <a:p>
            <a:endParaRPr lang="fr-FR" sz="1400" b="1" dirty="0">
              <a:solidFill>
                <a:srgbClr val="FF0000"/>
              </a:solidFill>
              <a:latin typeface="Marianne" panose="02000000000000000000" pitchFamily="2" charset="0"/>
            </a:endParaRPr>
          </a:p>
          <a:p>
            <a:r>
              <a:rPr lang="fr-FR" dirty="0">
                <a:solidFill>
                  <a:srgbClr val="C00000"/>
                </a:solidFill>
                <a:latin typeface="Marianne" panose="02000000000000000000" pitchFamily="2" charset="0"/>
              </a:rPr>
              <a:t>NB : la délégation de dotation intervenant en C3 est un incrément par rapport à n-1 -&gt; par construction il n’y a que des évolutions positives de dot pop entre 2024 et 2025.</a:t>
            </a:r>
            <a:endParaRPr lang="fr-FR" b="1" dirty="0">
              <a:solidFill>
                <a:srgbClr val="C00000"/>
              </a:solidFill>
              <a:latin typeface="Marianne" panose="02000000000000000000" pitchFamily="2" charset="0"/>
            </a:endParaRPr>
          </a:p>
        </p:txBody>
      </p:sp>
    </p:spTree>
    <p:extLst>
      <p:ext uri="{BB962C8B-B14F-4D97-AF65-F5344CB8AC3E}">
        <p14:creationId xmlns:p14="http://schemas.microsoft.com/office/powerpoint/2010/main" val="3660559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AE90F-19B5-2414-65F0-6E59208A7CBD}"/>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C23712A2-47D1-8D99-951C-F4E6394A570B}"/>
              </a:ext>
            </a:extLst>
          </p:cNvPr>
          <p:cNvSpPr>
            <a:spLocks noGrp="1"/>
          </p:cNvSpPr>
          <p:nvPr>
            <p:ph type="sldNum" sz="quarter" idx="12"/>
          </p:nvPr>
        </p:nvSpPr>
        <p:spPr/>
        <p:txBody>
          <a:bodyPr/>
          <a:lstStyle/>
          <a:p>
            <a:fld id="{733122C9-A0B9-462F-8757-0847AD287B63}" type="slidenum">
              <a:rPr lang="fr-FR" smtClean="0"/>
              <a:pPr/>
              <a:t>31</a:t>
            </a:fld>
            <a:endParaRPr lang="fr-FR" dirty="0"/>
          </a:p>
        </p:txBody>
      </p:sp>
      <p:sp>
        <p:nvSpPr>
          <p:cNvPr id="8" name="Espace réservé du texte 7">
            <a:extLst>
              <a:ext uri="{FF2B5EF4-FFF2-40B4-BE49-F238E27FC236}">
                <a16:creationId xmlns:a16="http://schemas.microsoft.com/office/drawing/2014/main" id="{ECD4E284-7FD9-A908-F906-77863F966A89}"/>
              </a:ext>
            </a:extLst>
          </p:cNvPr>
          <p:cNvSpPr>
            <a:spLocks noGrp="1"/>
          </p:cNvSpPr>
          <p:nvPr>
            <p:ph type="body" sz="quarter" idx="14"/>
          </p:nvPr>
        </p:nvSpPr>
        <p:spPr>
          <a:xfrm>
            <a:off x="323527" y="2692515"/>
            <a:ext cx="8208913" cy="929550"/>
          </a:xfrm>
          <a:prstGeom prst="rect">
            <a:avLst/>
          </a:prstGeom>
          <a:solidFill>
            <a:schemeClr val="bg1"/>
          </a:solidFill>
        </p:spPr>
        <p:txBody>
          <a:bodyPr wrap="square">
            <a:spAutoFit/>
          </a:bodyPr>
          <a:lstStyle/>
          <a:p>
            <a:pPr lvl="0" algn="just">
              <a:lnSpc>
                <a:spcPct val="150000"/>
              </a:lnSpc>
            </a:pPr>
            <a:r>
              <a:rPr lang="fr-FR" i="1" dirty="0"/>
              <a:t>« Cependant, les ARS peuvent modifier les masses allouées par l’outil pour prendre en compte les orientations stratégiques de transformation de l’offre de soins ou les financements historiques alloués aux établissements. »</a:t>
            </a:r>
          </a:p>
        </p:txBody>
      </p:sp>
      <p:sp>
        <p:nvSpPr>
          <p:cNvPr id="7" name="Titre 4">
            <a:extLst>
              <a:ext uri="{FF2B5EF4-FFF2-40B4-BE49-F238E27FC236}">
                <a16:creationId xmlns:a16="http://schemas.microsoft.com/office/drawing/2014/main" id="{9B32AE16-578A-0C00-846B-04E97DF2D87F}"/>
              </a:ext>
            </a:extLst>
          </p:cNvPr>
          <p:cNvSpPr>
            <a:spLocks noGrp="1"/>
          </p:cNvSpPr>
          <p:nvPr>
            <p:ph type="title"/>
          </p:nvPr>
        </p:nvSpPr>
        <p:spPr>
          <a:xfrm>
            <a:off x="2339752" y="195486"/>
            <a:ext cx="6192688" cy="539991"/>
          </a:xfrm>
        </p:spPr>
        <p:txBody>
          <a:bodyPr>
            <a:normAutofit fontScale="90000"/>
          </a:bodyPr>
          <a:lstStyle/>
          <a:p>
            <a:r>
              <a:rPr lang="fr-FR" dirty="0">
                <a:solidFill>
                  <a:srgbClr val="FFC000"/>
                </a:solidFill>
                <a:latin typeface="Marianne" panose="02000000000000000000" pitchFamily="2" charset="0"/>
              </a:rPr>
              <a:t>Sécurisation et évolution des dotations</a:t>
            </a:r>
            <a:endParaRPr lang="fr-FR" dirty="0">
              <a:solidFill>
                <a:srgbClr val="FF0000"/>
              </a:solidFill>
              <a:latin typeface="Marianne" panose="02000000000000000000" pitchFamily="2" charset="0"/>
            </a:endParaRPr>
          </a:p>
        </p:txBody>
      </p:sp>
      <p:sp>
        <p:nvSpPr>
          <p:cNvPr id="2" name="ZoneTexte 1">
            <a:extLst>
              <a:ext uri="{FF2B5EF4-FFF2-40B4-BE49-F238E27FC236}">
                <a16:creationId xmlns:a16="http://schemas.microsoft.com/office/drawing/2014/main" id="{11E38BD1-BA14-0D06-DA19-E2EDA20094C7}"/>
              </a:ext>
            </a:extLst>
          </p:cNvPr>
          <p:cNvSpPr txBox="1"/>
          <p:nvPr/>
        </p:nvSpPr>
        <p:spPr>
          <a:xfrm>
            <a:off x="323527" y="915566"/>
            <a:ext cx="8425185" cy="1754326"/>
          </a:xfrm>
          <a:prstGeom prst="rect">
            <a:avLst/>
          </a:prstGeom>
          <a:noFill/>
        </p:spPr>
        <p:txBody>
          <a:bodyPr wrap="square" rtlCol="0">
            <a:spAutoFit/>
          </a:bodyPr>
          <a:lstStyle/>
          <a:p>
            <a:pPr algn="just"/>
            <a:r>
              <a:rPr lang="fr-FR" kern="0" dirty="0">
                <a:solidFill>
                  <a:srgbClr val="002060"/>
                </a:solidFill>
                <a:latin typeface="Marianne" panose="02000000000000000000" pitchFamily="2" charset="0"/>
              </a:rPr>
              <a:t>L’ampleur des impacts résultant de l’approche populationnelle dans un contexte de diminution future de la sécurisation plaide pour la mise en place d’un mécanisme protecteur en termes d’évolution des dotations populationnelles.</a:t>
            </a:r>
          </a:p>
          <a:p>
            <a:endParaRPr lang="fr-FR" kern="0" dirty="0">
              <a:solidFill>
                <a:srgbClr val="002060"/>
              </a:solidFill>
              <a:latin typeface="Marianne" panose="02000000000000000000" pitchFamily="2" charset="0"/>
            </a:endParaRPr>
          </a:p>
          <a:p>
            <a:r>
              <a:rPr lang="fr-FR" kern="0" dirty="0">
                <a:solidFill>
                  <a:srgbClr val="002060"/>
                </a:solidFill>
                <a:latin typeface="Marianne" panose="02000000000000000000" pitchFamily="2" charset="0"/>
              </a:rPr>
              <a:t>Cette approche est par ailleurs envisagée dans l’instruction elle-même :</a:t>
            </a:r>
          </a:p>
        </p:txBody>
      </p:sp>
      <p:sp>
        <p:nvSpPr>
          <p:cNvPr id="5" name="ZoneTexte 4">
            <a:extLst>
              <a:ext uri="{FF2B5EF4-FFF2-40B4-BE49-F238E27FC236}">
                <a16:creationId xmlns:a16="http://schemas.microsoft.com/office/drawing/2014/main" id="{6CC57F0D-8FE5-1388-32BC-53D75DFE5903}"/>
              </a:ext>
            </a:extLst>
          </p:cNvPr>
          <p:cNvSpPr txBox="1"/>
          <p:nvPr/>
        </p:nvSpPr>
        <p:spPr>
          <a:xfrm>
            <a:off x="323527" y="3941643"/>
            <a:ext cx="8064612" cy="646331"/>
          </a:xfrm>
          <a:prstGeom prst="rect">
            <a:avLst/>
          </a:prstGeom>
          <a:noFill/>
        </p:spPr>
        <p:txBody>
          <a:bodyPr wrap="square">
            <a:spAutoFit/>
          </a:bodyPr>
          <a:lstStyle/>
          <a:p>
            <a:r>
              <a:rPr lang="fr-FR" kern="0" dirty="0">
                <a:solidFill>
                  <a:srgbClr val="002060"/>
                </a:solidFill>
                <a:latin typeface="Marianne" panose="02000000000000000000" pitchFamily="2" charset="0"/>
              </a:rPr>
              <a:t>Une consultation formelle du CCAR est prévue sur cette question dès la C1 2026 (avec </a:t>
            </a:r>
            <a:r>
              <a:rPr lang="fr-FR" kern="0">
                <a:solidFill>
                  <a:srgbClr val="002060"/>
                </a:solidFill>
                <a:latin typeface="Marianne" panose="02000000000000000000" pitchFamily="2" charset="0"/>
              </a:rPr>
              <a:t>travaux GT en amont)</a:t>
            </a:r>
            <a:endParaRPr lang="fr-FR" dirty="0"/>
          </a:p>
        </p:txBody>
      </p:sp>
    </p:spTree>
    <p:extLst>
      <p:ext uri="{BB962C8B-B14F-4D97-AF65-F5344CB8AC3E}">
        <p14:creationId xmlns:p14="http://schemas.microsoft.com/office/powerpoint/2010/main" val="1244714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DBC8E-045B-9D48-EA2B-8F28E5D3DE2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7828489-85D9-41F1-C3C1-1C386B679424}"/>
              </a:ext>
            </a:extLst>
          </p:cNvPr>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a:extLst>
              <a:ext uri="{FF2B5EF4-FFF2-40B4-BE49-F238E27FC236}">
                <a16:creationId xmlns:a16="http://schemas.microsoft.com/office/drawing/2014/main" id="{EF92F0D3-FDC0-F69D-DABB-17A59360C9F6}"/>
              </a:ext>
            </a:extLst>
          </p:cNvPr>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a:extLst>
              <a:ext uri="{FF2B5EF4-FFF2-40B4-BE49-F238E27FC236}">
                <a16:creationId xmlns:a16="http://schemas.microsoft.com/office/drawing/2014/main" id="{3CE8162B-0E35-767C-AAE4-9658A656D583}"/>
              </a:ext>
            </a:extLst>
          </p:cNvPr>
          <p:cNvSpPr>
            <a:spLocks noGrp="1"/>
          </p:cNvSpPr>
          <p:nvPr>
            <p:ph type="title"/>
          </p:nvPr>
        </p:nvSpPr>
        <p:spPr/>
        <p:txBody>
          <a:bodyPr/>
          <a:lstStyle/>
          <a:p>
            <a:pPr marL="0" indent="0">
              <a:buNone/>
            </a:pPr>
            <a:r>
              <a:rPr lang="fr-FR" dirty="0"/>
              <a:t>Echanges / vote</a:t>
            </a:r>
          </a:p>
        </p:txBody>
      </p:sp>
      <p:sp>
        <p:nvSpPr>
          <p:cNvPr id="11" name="Espace réservé du numéro de diapositive 10">
            <a:extLst>
              <a:ext uri="{FF2B5EF4-FFF2-40B4-BE49-F238E27FC236}">
                <a16:creationId xmlns:a16="http://schemas.microsoft.com/office/drawing/2014/main" id="{613B8BC9-5D3E-0A40-FEAE-877DB30A7C94}"/>
              </a:ext>
            </a:extLst>
          </p:cNvPr>
          <p:cNvSpPr>
            <a:spLocks noGrp="1"/>
          </p:cNvSpPr>
          <p:nvPr>
            <p:ph type="sldNum" sz="quarter" idx="4"/>
          </p:nvPr>
        </p:nvSpPr>
        <p:spPr/>
        <p:txBody>
          <a:bodyPr/>
          <a:lstStyle/>
          <a:p>
            <a:fld id="{733122C9-A0B9-462F-8757-0847AD287B63}" type="slidenum">
              <a:rPr lang="fr-FR" smtClean="0"/>
              <a:pPr/>
              <a:t>32</a:t>
            </a:fld>
            <a:endParaRPr lang="fr-FR" dirty="0"/>
          </a:p>
        </p:txBody>
      </p:sp>
    </p:spTree>
    <p:extLst>
      <p:ext uri="{BB962C8B-B14F-4D97-AF65-F5344CB8AC3E}">
        <p14:creationId xmlns:p14="http://schemas.microsoft.com/office/powerpoint/2010/main" val="30973927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733122C9-A0B9-462F-8757-0847AD287B63}" type="slidenum">
              <a:rPr lang="fr-FR" smtClean="0"/>
              <a:pPr/>
              <a:t>33</a:t>
            </a:fld>
            <a:endParaRPr lang="fr-FR" dirty="0"/>
          </a:p>
        </p:txBody>
      </p:sp>
      <p:sp>
        <p:nvSpPr>
          <p:cNvPr id="2" name="Espace réservé de la date 1"/>
          <p:cNvSpPr>
            <a:spLocks noGrp="1"/>
          </p:cNvSpPr>
          <p:nvPr>
            <p:ph type="dt" sz="half" idx="2"/>
          </p:nvPr>
        </p:nvSpPr>
        <p:spPr/>
        <p:txBody>
          <a:bodyPr/>
          <a:lstStyle/>
          <a:p>
            <a:fld id="{9E4F9C7A-68E5-0042-9946-4669E134DC3E}" type="datetime1">
              <a:rPr lang="fr-FR" cap="all" smtClean="0"/>
              <a:t>16/01/2026</a:t>
            </a:fld>
            <a:endParaRPr lang="fr-FR" cap="all" dirty="0"/>
          </a:p>
        </p:txBody>
      </p:sp>
      <p:sp>
        <p:nvSpPr>
          <p:cNvPr id="7" name="ZoneTexte 6"/>
          <p:cNvSpPr txBox="1"/>
          <p:nvPr/>
        </p:nvSpPr>
        <p:spPr>
          <a:xfrm>
            <a:off x="276570" y="1740753"/>
            <a:ext cx="8496944" cy="1661993"/>
          </a:xfrm>
          <a:prstGeom prst="rect">
            <a:avLst/>
          </a:prstGeom>
          <a:noFill/>
        </p:spPr>
        <p:txBody>
          <a:bodyPr wrap="square" rtlCol="0">
            <a:spAutoFit/>
          </a:bodyPr>
          <a:lstStyle/>
          <a:p>
            <a:pPr marL="285750" indent="-285750" algn="just">
              <a:buFont typeface="Wingdings" panose="05000000000000000000" pitchFamily="2" charset="2"/>
              <a:buChar char="Ø"/>
            </a:pPr>
            <a:r>
              <a:rPr lang="fr" b="1" dirty="0">
                <a:solidFill>
                  <a:srgbClr val="002060"/>
                </a:solidFill>
                <a:latin typeface="Marianne" panose="02000000000000000000" pitchFamily="2" charset="0"/>
                <a:ea typeface="Roboto Condensed"/>
                <a:cs typeface="Roboto Condensed"/>
                <a:sym typeface="Roboto Condensed"/>
              </a:rPr>
              <a:t>Avis sur la méthode de ventilation de la croissance non fléchée de la dotation populationnelle (9,9 M€) et des crédits rétractés (0,6 M€) :</a:t>
            </a:r>
          </a:p>
          <a:p>
            <a:pPr lvl="1" algn="just"/>
            <a:endParaRPr lang="fr" sz="1600" b="1" dirty="0">
              <a:solidFill>
                <a:srgbClr val="002060"/>
              </a:solidFill>
              <a:latin typeface="Marianne" panose="02000000000000000000" pitchFamily="2" charset="0"/>
              <a:ea typeface="Roboto Condensed"/>
              <a:cs typeface="Roboto Condensed"/>
              <a:sym typeface="Roboto Condensed"/>
            </a:endParaRPr>
          </a:p>
          <a:p>
            <a:pPr marL="742950" lvl="1" indent="-285750">
              <a:buFont typeface="Arial" panose="020B0604020202020204" pitchFamily="34" charset="0"/>
              <a:buChar char="•"/>
            </a:pPr>
            <a:r>
              <a:rPr lang="fr-FR" sz="1600" b="1" dirty="0">
                <a:latin typeface="Marianne" panose="02000000000000000000" pitchFamily="2" charset="0"/>
                <a:ea typeface="Roboto Condensed"/>
                <a:cs typeface="Roboto Condensed"/>
                <a:sym typeface="Roboto Condensed"/>
              </a:rPr>
              <a:t>sur la base des </a:t>
            </a:r>
            <a:r>
              <a:rPr lang="fr" sz="1600" b="1" dirty="0">
                <a:latin typeface="Marianne" panose="02000000000000000000" pitchFamily="2" charset="0"/>
                <a:ea typeface="Roboto Condensed"/>
                <a:cs typeface="Roboto Condensed"/>
                <a:sym typeface="Roboto Condensed"/>
              </a:rPr>
              <a:t>retours des appels à projet pour 3,9 M€</a:t>
            </a:r>
          </a:p>
          <a:p>
            <a:pPr lvl="1" algn="just"/>
            <a:endParaRPr lang="fr" b="1" dirty="0">
              <a:latin typeface="Marianne" panose="02000000000000000000" pitchFamily="2" charset="0"/>
              <a:ea typeface="Roboto Condensed"/>
              <a:cs typeface="Roboto Condensed"/>
              <a:sym typeface="Roboto Condensed"/>
            </a:endParaRPr>
          </a:p>
          <a:p>
            <a:pPr marL="742950" lvl="1" indent="-285750">
              <a:buFont typeface="Arial" panose="020B0604020202020204" pitchFamily="34" charset="0"/>
              <a:buChar char="•"/>
            </a:pPr>
            <a:r>
              <a:rPr lang="fr-FR" sz="1600" b="1" dirty="0">
                <a:latin typeface="Marianne" panose="02000000000000000000" pitchFamily="2" charset="0"/>
                <a:ea typeface="Roboto Condensed"/>
                <a:cs typeface="Roboto Condensed"/>
              </a:rPr>
              <a:t>sur la base des simulations issues de l’outil </a:t>
            </a:r>
            <a:r>
              <a:rPr lang="fr-FR" sz="1600" b="1" dirty="0" err="1">
                <a:latin typeface="Marianne" panose="02000000000000000000" pitchFamily="2" charset="0"/>
                <a:ea typeface="Roboto Condensed"/>
                <a:cs typeface="Roboto Condensed"/>
              </a:rPr>
              <a:t>Anap</a:t>
            </a:r>
            <a:r>
              <a:rPr lang="fr-FR" sz="1600" b="1" dirty="0">
                <a:latin typeface="Marianne" panose="02000000000000000000" pitchFamily="2" charset="0"/>
                <a:ea typeface="Roboto Condensed"/>
                <a:cs typeface="Roboto Condensed"/>
              </a:rPr>
              <a:t> </a:t>
            </a:r>
            <a:r>
              <a:rPr lang="fr" sz="1600" b="1" dirty="0">
                <a:latin typeface="Marianne" panose="02000000000000000000" pitchFamily="2" charset="0"/>
                <a:ea typeface="Roboto Condensed"/>
                <a:cs typeface="Roboto Condensed"/>
                <a:sym typeface="Roboto Condensed"/>
              </a:rPr>
              <a:t>pour 6,5 M€ </a:t>
            </a:r>
            <a:endParaRPr lang="fr-FR" sz="1600" b="1" dirty="0">
              <a:latin typeface="Marianne" panose="02000000000000000000" pitchFamily="2" charset="0"/>
              <a:ea typeface="Roboto Condensed"/>
              <a:cs typeface="Roboto Condensed"/>
            </a:endParaRPr>
          </a:p>
        </p:txBody>
      </p:sp>
      <p:sp>
        <p:nvSpPr>
          <p:cNvPr id="9" name="Google Shape;54;p13"/>
          <p:cNvSpPr txBox="1">
            <a:spLocks/>
          </p:cNvSpPr>
          <p:nvPr/>
        </p:nvSpPr>
        <p:spPr>
          <a:xfrm>
            <a:off x="1187624" y="-9035"/>
            <a:ext cx="7008432" cy="720080"/>
          </a:xfrm>
          <a:prstGeom prst="rect">
            <a:avLst/>
          </a:prstGeom>
        </p:spPr>
        <p:txBody>
          <a:bodyPr spcFirstLastPara="1" vert="horz" wrap="square" lIns="91425" tIns="91425" rIns="91425" bIns="91425" rtlCol="0" anchor="b" anchorCtr="0">
            <a:noAutofit/>
          </a:bodyPr>
          <a:lst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a:lstStyle>
          <a:p>
            <a:pPr marL="0" algn="ctr">
              <a:spcBef>
                <a:spcPts val="0"/>
              </a:spcBef>
            </a:pPr>
            <a:r>
              <a:rPr lang="fr-FR" sz="2400" dirty="0">
                <a:solidFill>
                  <a:srgbClr val="FFC000"/>
                </a:solidFill>
                <a:latin typeface="Marianne" panose="02000000000000000000" pitchFamily="2" charset="0"/>
                <a:ea typeface="Roboto Condensed"/>
                <a:cs typeface="Roboto Condensed"/>
              </a:rPr>
              <a:t>Proposition soumise au vote</a:t>
            </a:r>
            <a:endParaRPr lang="fr-FR" sz="2400" dirty="0">
              <a:solidFill>
                <a:srgbClr val="FFC000"/>
              </a:solidFill>
              <a:latin typeface="Marianne" panose="02000000000000000000" pitchFamily="2" charset="0"/>
              <a:ea typeface="Roboto Condensed"/>
              <a:cs typeface="Roboto Condensed"/>
              <a:sym typeface="Roboto Condensed"/>
            </a:endParaRPr>
          </a:p>
        </p:txBody>
      </p:sp>
      <p:sp>
        <p:nvSpPr>
          <p:cNvPr id="3" name="Ellipse 2">
            <a:extLst>
              <a:ext uri="{FF2B5EF4-FFF2-40B4-BE49-F238E27FC236}">
                <a16:creationId xmlns:a16="http://schemas.microsoft.com/office/drawing/2014/main" id="{14E8842D-7765-441F-9A1D-877284F8ADFB}"/>
              </a:ext>
            </a:extLst>
          </p:cNvPr>
          <p:cNvSpPr/>
          <p:nvPr/>
        </p:nvSpPr>
        <p:spPr>
          <a:xfrm rot="20818555">
            <a:off x="1768407" y="3721232"/>
            <a:ext cx="5846867" cy="1041954"/>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ZoneTexte 4">
            <a:extLst>
              <a:ext uri="{FF2B5EF4-FFF2-40B4-BE49-F238E27FC236}">
                <a16:creationId xmlns:a16="http://schemas.microsoft.com/office/drawing/2014/main" id="{A8984D10-F11C-0D89-A35C-5D64A210511F}"/>
              </a:ext>
            </a:extLst>
          </p:cNvPr>
          <p:cNvSpPr txBox="1"/>
          <p:nvPr/>
        </p:nvSpPr>
        <p:spPr>
          <a:xfrm rot="20818555">
            <a:off x="1895218" y="4057543"/>
            <a:ext cx="5363003" cy="369332"/>
          </a:xfrm>
          <a:prstGeom prst="rect">
            <a:avLst/>
          </a:prstGeom>
          <a:noFill/>
        </p:spPr>
        <p:txBody>
          <a:bodyPr wrap="square" rtlCol="0">
            <a:spAutoFit/>
          </a:bodyPr>
          <a:lstStyle/>
          <a:p>
            <a:pPr algn="ctr"/>
            <a:r>
              <a:rPr lang="fr-FR" b="1" dirty="0"/>
              <a:t>Avis favorable à l’unanimité des votants</a:t>
            </a:r>
          </a:p>
        </p:txBody>
      </p:sp>
    </p:spTree>
    <p:extLst>
      <p:ext uri="{BB962C8B-B14F-4D97-AF65-F5344CB8AC3E}">
        <p14:creationId xmlns:p14="http://schemas.microsoft.com/office/powerpoint/2010/main" val="1778731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a:xfrm>
            <a:off x="364285" y="1707653"/>
            <a:ext cx="8424000" cy="2334985"/>
          </a:xfrm>
        </p:spPr>
        <p:txBody>
          <a:bodyPr>
            <a:normAutofit/>
          </a:bodyPr>
          <a:lstStyle/>
          <a:p>
            <a:pPr marL="0" indent="0">
              <a:buNone/>
            </a:pPr>
            <a:r>
              <a:rPr lang="fr-FR" dirty="0"/>
              <a:t>Annexes</a:t>
            </a:r>
            <a:br>
              <a:rPr lang="fr-FR" dirty="0"/>
            </a:br>
            <a:r>
              <a:rPr lang="fr-FR" sz="2800" dirty="0"/>
              <a:t>(détail réponses sondage)</a:t>
            </a:r>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34</a:t>
            </a:fld>
            <a:endParaRPr lang="fr-FR" dirty="0"/>
          </a:p>
        </p:txBody>
      </p:sp>
    </p:spTree>
    <p:extLst>
      <p:ext uri="{BB962C8B-B14F-4D97-AF65-F5344CB8AC3E}">
        <p14:creationId xmlns:p14="http://schemas.microsoft.com/office/powerpoint/2010/main" val="1484910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35</a:t>
            </a:fld>
            <a:endParaRPr lang="fr-FR">
              <a:solidFill>
                <a:srgbClr val="000000"/>
              </a:solidFill>
              <a:latin typeface="Arial"/>
            </a:endParaRPr>
          </a:p>
        </p:txBody>
      </p:sp>
      <p:sp>
        <p:nvSpPr>
          <p:cNvPr id="2" name="Rectangle 1"/>
          <p:cNvSpPr/>
          <p:nvPr/>
        </p:nvSpPr>
        <p:spPr>
          <a:xfrm>
            <a:off x="2123728" y="215269"/>
            <a:ext cx="6778836" cy="313932"/>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Souhait de pondération associée à la proportion de mineurs</a:t>
            </a:r>
          </a:p>
        </p:txBody>
      </p:sp>
      <p:graphicFrame>
        <p:nvGraphicFramePr>
          <p:cNvPr id="17" name="Graphique 16">
            <a:extLst>
              <a:ext uri="{FF2B5EF4-FFF2-40B4-BE49-F238E27FC236}">
                <a16:creationId xmlns:a16="http://schemas.microsoft.com/office/drawing/2014/main" id="{333AAD57-7C63-ADD2-F5B3-0CDC34446920}"/>
              </a:ext>
            </a:extLst>
          </p:cNvPr>
          <p:cNvGraphicFramePr>
            <a:graphicFrameLocks/>
          </p:cNvGraphicFramePr>
          <p:nvPr/>
        </p:nvGraphicFramePr>
        <p:xfrm>
          <a:off x="1143000" y="816726"/>
          <a:ext cx="6858000" cy="35100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32501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DAEC9-4682-548E-B65D-9F2308495CF7}"/>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6542680-91D0-9786-C219-06E9626D0D43}"/>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36</a:t>
            </a:fld>
            <a:endParaRPr lang="fr-FR">
              <a:solidFill>
                <a:srgbClr val="000000"/>
              </a:solidFill>
              <a:latin typeface="Arial"/>
            </a:endParaRPr>
          </a:p>
        </p:txBody>
      </p:sp>
      <p:sp>
        <p:nvSpPr>
          <p:cNvPr id="2" name="Rectangle 1">
            <a:extLst>
              <a:ext uri="{FF2B5EF4-FFF2-40B4-BE49-F238E27FC236}">
                <a16:creationId xmlns:a16="http://schemas.microsoft.com/office/drawing/2014/main" id="{35BD3AB8-32A1-6460-109C-3A82CC6A3925}"/>
              </a:ext>
            </a:extLst>
          </p:cNvPr>
          <p:cNvSpPr/>
          <p:nvPr/>
        </p:nvSpPr>
        <p:spPr>
          <a:xfrm>
            <a:off x="2123728" y="215269"/>
            <a:ext cx="6778836" cy="313932"/>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Souhait de pondération associée au taux de pauvreté</a:t>
            </a:r>
          </a:p>
        </p:txBody>
      </p:sp>
      <p:graphicFrame>
        <p:nvGraphicFramePr>
          <p:cNvPr id="5" name="Graphique 4">
            <a:extLst>
              <a:ext uri="{FF2B5EF4-FFF2-40B4-BE49-F238E27FC236}">
                <a16:creationId xmlns:a16="http://schemas.microsoft.com/office/drawing/2014/main" id="{58ED1786-2370-D9DC-A2CD-621027689104}"/>
              </a:ext>
            </a:extLst>
          </p:cNvPr>
          <p:cNvGraphicFramePr>
            <a:graphicFrameLocks/>
          </p:cNvGraphicFramePr>
          <p:nvPr/>
        </p:nvGraphicFramePr>
        <p:xfrm>
          <a:off x="1143000" y="816750"/>
          <a:ext cx="6858000" cy="35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18735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FFCB7-53FF-FA0D-FE21-786DE187AD80}"/>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045DCBC7-2417-CD22-04B8-9BA1008A46A2}"/>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37</a:t>
            </a:fld>
            <a:endParaRPr lang="fr-FR">
              <a:solidFill>
                <a:srgbClr val="000000"/>
              </a:solidFill>
              <a:latin typeface="Arial"/>
            </a:endParaRPr>
          </a:p>
        </p:txBody>
      </p:sp>
      <p:sp>
        <p:nvSpPr>
          <p:cNvPr id="2" name="Rectangle 1">
            <a:extLst>
              <a:ext uri="{FF2B5EF4-FFF2-40B4-BE49-F238E27FC236}">
                <a16:creationId xmlns:a16="http://schemas.microsoft.com/office/drawing/2014/main" id="{182EE92E-2DD5-7862-1DBD-CA456E73DF16}"/>
              </a:ext>
            </a:extLst>
          </p:cNvPr>
          <p:cNvSpPr/>
          <p:nvPr/>
        </p:nvSpPr>
        <p:spPr>
          <a:xfrm>
            <a:off x="2123728" y="215269"/>
            <a:ext cx="6778836" cy="313932"/>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Souhait de pondération associée au taux de chômage</a:t>
            </a:r>
          </a:p>
        </p:txBody>
      </p:sp>
      <p:graphicFrame>
        <p:nvGraphicFramePr>
          <p:cNvPr id="3" name="Graphique 2">
            <a:extLst>
              <a:ext uri="{FF2B5EF4-FFF2-40B4-BE49-F238E27FC236}">
                <a16:creationId xmlns:a16="http://schemas.microsoft.com/office/drawing/2014/main" id="{1BABC484-6638-F924-4287-182E521EE259}"/>
              </a:ext>
            </a:extLst>
          </p:cNvPr>
          <p:cNvGraphicFramePr>
            <a:graphicFrameLocks/>
          </p:cNvGraphicFramePr>
          <p:nvPr/>
        </p:nvGraphicFramePr>
        <p:xfrm>
          <a:off x="1143000" y="816750"/>
          <a:ext cx="6858000" cy="35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73003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AFCD8-3B95-768C-CEBE-0E11CE7AB854}"/>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6E0581A3-A8DB-D39D-50FA-27F650793995}"/>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38</a:t>
            </a:fld>
            <a:endParaRPr lang="fr-FR">
              <a:solidFill>
                <a:srgbClr val="000000"/>
              </a:solidFill>
              <a:latin typeface="Arial"/>
            </a:endParaRPr>
          </a:p>
        </p:txBody>
      </p:sp>
      <p:sp>
        <p:nvSpPr>
          <p:cNvPr id="2" name="Rectangle 1">
            <a:extLst>
              <a:ext uri="{FF2B5EF4-FFF2-40B4-BE49-F238E27FC236}">
                <a16:creationId xmlns:a16="http://schemas.microsoft.com/office/drawing/2014/main" id="{C76E9C0A-C994-CD37-A3ED-2486C853E688}"/>
              </a:ext>
            </a:extLst>
          </p:cNvPr>
          <p:cNvSpPr/>
          <p:nvPr/>
        </p:nvSpPr>
        <p:spPr>
          <a:xfrm>
            <a:off x="1934936" y="215269"/>
            <a:ext cx="6967628" cy="535531"/>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Souhait de pondération associée à la part de familles monoparentales</a:t>
            </a:r>
          </a:p>
        </p:txBody>
      </p:sp>
      <p:graphicFrame>
        <p:nvGraphicFramePr>
          <p:cNvPr id="3" name="Graphique 2">
            <a:extLst>
              <a:ext uri="{FF2B5EF4-FFF2-40B4-BE49-F238E27FC236}">
                <a16:creationId xmlns:a16="http://schemas.microsoft.com/office/drawing/2014/main" id="{16581E3A-4266-70D0-64FC-58F72232D150}"/>
              </a:ext>
            </a:extLst>
          </p:cNvPr>
          <p:cNvGraphicFramePr>
            <a:graphicFrameLocks/>
          </p:cNvGraphicFramePr>
          <p:nvPr/>
        </p:nvGraphicFramePr>
        <p:xfrm>
          <a:off x="1143000" y="816750"/>
          <a:ext cx="6858000" cy="35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48192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4767A-8147-11F3-46BD-DBDFFB7D504D}"/>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FFB6F286-6C80-AF17-16FC-44390716087F}"/>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39</a:t>
            </a:fld>
            <a:endParaRPr lang="fr-FR">
              <a:solidFill>
                <a:srgbClr val="000000"/>
              </a:solidFill>
              <a:latin typeface="Arial"/>
            </a:endParaRPr>
          </a:p>
        </p:txBody>
      </p:sp>
      <p:sp>
        <p:nvSpPr>
          <p:cNvPr id="2" name="Rectangle 1">
            <a:extLst>
              <a:ext uri="{FF2B5EF4-FFF2-40B4-BE49-F238E27FC236}">
                <a16:creationId xmlns:a16="http://schemas.microsoft.com/office/drawing/2014/main" id="{47DC56B5-A04D-4875-27C3-E1F71CEEDE7B}"/>
              </a:ext>
            </a:extLst>
          </p:cNvPr>
          <p:cNvSpPr/>
          <p:nvPr/>
        </p:nvSpPr>
        <p:spPr>
          <a:xfrm>
            <a:off x="2123728" y="215269"/>
            <a:ext cx="6778836" cy="535531"/>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Souhait de pondération associée à la densité de psychiatres de ville</a:t>
            </a:r>
          </a:p>
        </p:txBody>
      </p:sp>
      <p:graphicFrame>
        <p:nvGraphicFramePr>
          <p:cNvPr id="3" name="Graphique 2">
            <a:extLst>
              <a:ext uri="{FF2B5EF4-FFF2-40B4-BE49-F238E27FC236}">
                <a16:creationId xmlns:a16="http://schemas.microsoft.com/office/drawing/2014/main" id="{FB256190-E326-AA69-B5EC-E950B93039B9}"/>
              </a:ext>
            </a:extLst>
          </p:cNvPr>
          <p:cNvGraphicFramePr>
            <a:graphicFrameLocks/>
          </p:cNvGraphicFramePr>
          <p:nvPr/>
        </p:nvGraphicFramePr>
        <p:xfrm>
          <a:off x="1143000" y="816750"/>
          <a:ext cx="6858000" cy="35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0089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p:txBody>
          <a:bodyPr/>
          <a:lstStyle/>
          <a:p>
            <a:pPr marL="0" indent="0">
              <a:buNone/>
            </a:pPr>
            <a:r>
              <a:rPr lang="fr-FR" sz="3600" kern="0" dirty="0"/>
              <a:t>Information sur la composition du comité</a:t>
            </a:r>
            <a:br>
              <a:rPr lang="fr-FR" sz="3600" kern="0" dirty="0"/>
            </a:br>
            <a:r>
              <a:rPr lang="fr-FR" dirty="0"/>
              <a:t> </a:t>
            </a:r>
            <a:endParaRPr lang="fr-FR" dirty="0">
              <a:cs typeface="Arial"/>
            </a:endParaRPr>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4</a:t>
            </a:fld>
            <a:endParaRPr lang="fr-FR" dirty="0"/>
          </a:p>
        </p:txBody>
      </p:sp>
    </p:spTree>
    <p:extLst>
      <p:ext uri="{BB962C8B-B14F-4D97-AF65-F5344CB8AC3E}">
        <p14:creationId xmlns:p14="http://schemas.microsoft.com/office/powerpoint/2010/main" val="28700930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F71DE-254F-0422-87AD-05C38745BC08}"/>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45A6CFF8-4EC6-5762-4734-5C59AD8AF7D8}"/>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40</a:t>
            </a:fld>
            <a:endParaRPr lang="fr-FR">
              <a:solidFill>
                <a:srgbClr val="000000"/>
              </a:solidFill>
              <a:latin typeface="Arial"/>
            </a:endParaRPr>
          </a:p>
        </p:txBody>
      </p:sp>
      <p:sp>
        <p:nvSpPr>
          <p:cNvPr id="2" name="Rectangle 1">
            <a:extLst>
              <a:ext uri="{FF2B5EF4-FFF2-40B4-BE49-F238E27FC236}">
                <a16:creationId xmlns:a16="http://schemas.microsoft.com/office/drawing/2014/main" id="{D6E4E149-7E82-D6B5-9D2D-3A107627B592}"/>
              </a:ext>
            </a:extLst>
          </p:cNvPr>
          <p:cNvSpPr/>
          <p:nvPr/>
        </p:nvSpPr>
        <p:spPr>
          <a:xfrm>
            <a:off x="2123728" y="215269"/>
            <a:ext cx="6778836" cy="313932"/>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 Suggestions de nouveaux indicateurs</a:t>
            </a:r>
          </a:p>
        </p:txBody>
      </p:sp>
      <p:graphicFrame>
        <p:nvGraphicFramePr>
          <p:cNvPr id="3" name="Graphique 2">
            <a:extLst>
              <a:ext uri="{FF2B5EF4-FFF2-40B4-BE49-F238E27FC236}">
                <a16:creationId xmlns:a16="http://schemas.microsoft.com/office/drawing/2014/main" id="{4B981FFC-3AD0-5464-442D-103E6418C234}"/>
              </a:ext>
            </a:extLst>
          </p:cNvPr>
          <p:cNvGraphicFramePr>
            <a:graphicFrameLocks/>
          </p:cNvGraphicFramePr>
          <p:nvPr>
            <p:extLst>
              <p:ext uri="{D42A27DB-BD31-4B8C-83A1-F6EECF244321}">
                <p14:modId xmlns:p14="http://schemas.microsoft.com/office/powerpoint/2010/main" val="2233431847"/>
              </p:ext>
            </p:extLst>
          </p:nvPr>
        </p:nvGraphicFramePr>
        <p:xfrm>
          <a:off x="1043608" y="1349283"/>
          <a:ext cx="6858000" cy="351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A6307A01-B06F-0049-E728-DA1885407A60}"/>
              </a:ext>
            </a:extLst>
          </p:cNvPr>
          <p:cNvSpPr txBox="1"/>
          <p:nvPr/>
        </p:nvSpPr>
        <p:spPr>
          <a:xfrm>
            <a:off x="387473" y="677632"/>
            <a:ext cx="8170270" cy="523220"/>
          </a:xfrm>
          <a:prstGeom prst="rect">
            <a:avLst/>
          </a:prstGeom>
          <a:noFill/>
        </p:spPr>
        <p:txBody>
          <a:bodyPr wrap="square" rtlCol="0">
            <a:spAutoFit/>
          </a:bodyPr>
          <a:lstStyle/>
          <a:p>
            <a:r>
              <a:rPr lang="fr-FR" sz="1400" dirty="0"/>
              <a:t>Suggestions de nouveaux indicateurs parmi la liste d’indicateurs aujourd’hui proposés dans l’outil et qui n’ont pas été retenus en 2023 </a:t>
            </a:r>
          </a:p>
        </p:txBody>
      </p:sp>
    </p:spTree>
    <p:extLst>
      <p:ext uri="{BB962C8B-B14F-4D97-AF65-F5344CB8AC3E}">
        <p14:creationId xmlns:p14="http://schemas.microsoft.com/office/powerpoint/2010/main" val="39444427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01BDE-2968-1E92-3EAB-2578C300F85C}"/>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F5EA8751-18CA-5F3C-24D8-9213289ED878}"/>
              </a:ext>
            </a:extLst>
          </p:cNvPr>
          <p:cNvSpPr>
            <a:spLocks noGrp="1"/>
          </p:cNvSpPr>
          <p:nvPr>
            <p:ph type="sldNum" idx="12"/>
          </p:nvPr>
        </p:nvSpPr>
        <p:spPr/>
        <p:txBody>
          <a:bodyPr/>
          <a:lstStyle/>
          <a:p>
            <a:pPr defTabSz="914378">
              <a:defRPr/>
            </a:pPr>
            <a:fld id="{00000000-1234-1234-1234-123412341234}" type="slidenum">
              <a:rPr lang="fr-FR">
                <a:solidFill>
                  <a:srgbClr val="000000"/>
                </a:solidFill>
                <a:latin typeface="Arial"/>
              </a:rPr>
              <a:pPr defTabSz="914378">
                <a:defRPr/>
              </a:pPr>
              <a:t>41</a:t>
            </a:fld>
            <a:endParaRPr lang="fr-FR">
              <a:solidFill>
                <a:srgbClr val="000000"/>
              </a:solidFill>
              <a:latin typeface="Arial"/>
            </a:endParaRPr>
          </a:p>
        </p:txBody>
      </p:sp>
      <p:sp>
        <p:nvSpPr>
          <p:cNvPr id="2" name="Rectangle 1">
            <a:extLst>
              <a:ext uri="{FF2B5EF4-FFF2-40B4-BE49-F238E27FC236}">
                <a16:creationId xmlns:a16="http://schemas.microsoft.com/office/drawing/2014/main" id="{634D36A3-71CB-BFFC-DA1C-2AF2BCCD2D6C}"/>
              </a:ext>
            </a:extLst>
          </p:cNvPr>
          <p:cNvSpPr/>
          <p:nvPr/>
        </p:nvSpPr>
        <p:spPr>
          <a:xfrm>
            <a:off x="2123728" y="215269"/>
            <a:ext cx="6778836" cy="535531"/>
          </a:xfrm>
          <a:prstGeom prst="rect">
            <a:avLst/>
          </a:prstGeom>
        </p:spPr>
        <p:txBody>
          <a:bodyPr wrap="square">
            <a:spAutoFit/>
          </a:bodyPr>
          <a:lstStyle/>
          <a:p>
            <a:pPr marL="14288" defTabSz="914378">
              <a:lnSpc>
                <a:spcPct val="90000"/>
              </a:lnSpc>
              <a:spcBef>
                <a:spcPct val="0"/>
              </a:spcBef>
              <a:defRPr/>
            </a:pPr>
            <a:r>
              <a:rPr lang="fr-FR" sz="1600" b="1" dirty="0">
                <a:solidFill>
                  <a:srgbClr val="005841"/>
                </a:solidFill>
                <a:latin typeface="Arial"/>
              </a:rPr>
              <a:t>Souhait du poids des deux métriques de la contribution à la prise en charge</a:t>
            </a:r>
          </a:p>
        </p:txBody>
      </p:sp>
      <p:graphicFrame>
        <p:nvGraphicFramePr>
          <p:cNvPr id="3" name="Graphique 2">
            <a:extLst>
              <a:ext uri="{FF2B5EF4-FFF2-40B4-BE49-F238E27FC236}">
                <a16:creationId xmlns:a16="http://schemas.microsoft.com/office/drawing/2014/main" id="{BCE1E5DC-42B9-F4A3-E399-19F790843D13}"/>
              </a:ext>
            </a:extLst>
          </p:cNvPr>
          <p:cNvGraphicFramePr>
            <a:graphicFrameLocks/>
          </p:cNvGraphicFramePr>
          <p:nvPr/>
        </p:nvGraphicFramePr>
        <p:xfrm>
          <a:off x="1143000" y="816750"/>
          <a:ext cx="6858000" cy="351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031C93FB-EDF8-4A88-F411-6331B9F8C460}"/>
              </a:ext>
            </a:extLst>
          </p:cNvPr>
          <p:cNvSpPr txBox="1"/>
          <p:nvPr/>
        </p:nvSpPr>
        <p:spPr>
          <a:xfrm>
            <a:off x="1253144" y="4326750"/>
            <a:ext cx="6858000" cy="300082"/>
          </a:xfrm>
          <a:prstGeom prst="rect">
            <a:avLst/>
          </a:prstGeom>
          <a:noFill/>
        </p:spPr>
        <p:txBody>
          <a:bodyPr wrap="square" rtlCol="0">
            <a:spAutoFit/>
          </a:bodyPr>
          <a:lstStyle/>
          <a:p>
            <a:r>
              <a:rPr lang="fr-FR" sz="1350" u="sng" dirty="0"/>
              <a:t>Lecture :</a:t>
            </a:r>
            <a:r>
              <a:rPr lang="fr-FR" sz="1350" dirty="0"/>
              <a:t> FA correspond à « File active » et JA correspond à « Journées/Actes ».</a:t>
            </a:r>
          </a:p>
        </p:txBody>
      </p:sp>
    </p:spTree>
    <p:extLst>
      <p:ext uri="{BB962C8B-B14F-4D97-AF65-F5344CB8AC3E}">
        <p14:creationId xmlns:p14="http://schemas.microsoft.com/office/powerpoint/2010/main" val="2676213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4" name="Google Shape;173;p18"/>
          <p:cNvSpPr txBox="1">
            <a:spLocks/>
          </p:cNvSpPr>
          <p:nvPr/>
        </p:nvSpPr>
        <p:spPr bwMode="gray">
          <a:xfrm>
            <a:off x="395536" y="123478"/>
            <a:ext cx="8520600" cy="792600"/>
          </a:xfrm>
          <a:prstGeom prst="rect">
            <a:avLst/>
          </a:prstGeom>
        </p:spPr>
        <p:txBody>
          <a:bodyPr spcFirstLastPara="1" vert="horz" wrap="square" lIns="91425" tIns="91425" rIns="91425" bIns="91425" rtlCol="0" anchor="t" anchorCtr="0">
            <a:normAutofit/>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nSpc>
                <a:spcPct val="110000"/>
              </a:lnSpc>
              <a:buSzPts val="5200"/>
            </a:pPr>
            <a:r>
              <a:rPr lang="fr-FR" sz="2200" b="1" dirty="0">
                <a:solidFill>
                  <a:srgbClr val="002060"/>
                </a:solidFill>
                <a:latin typeface="Roboto Condensed"/>
                <a:ea typeface="Roboto Condensed"/>
                <a:cs typeface="Roboto Condensed"/>
              </a:rPr>
              <a:t>Changement de composition</a:t>
            </a:r>
            <a:r>
              <a:rPr lang="fr-FR" sz="2400" b="1" dirty="0">
                <a:solidFill>
                  <a:srgbClr val="FF0000"/>
                </a:solidFill>
                <a:latin typeface="Roboto Condensed"/>
                <a:ea typeface="Roboto Condensed"/>
                <a:cs typeface="Roboto Condensed"/>
              </a:rPr>
              <a:t> </a:t>
            </a:r>
          </a:p>
        </p:txBody>
      </p:sp>
      <p:sp>
        <p:nvSpPr>
          <p:cNvPr id="9" name="ZoneTexte 8"/>
          <p:cNvSpPr txBox="1"/>
          <p:nvPr/>
        </p:nvSpPr>
        <p:spPr>
          <a:xfrm>
            <a:off x="251520" y="4371950"/>
            <a:ext cx="8892480" cy="338554"/>
          </a:xfrm>
          <a:prstGeom prst="rect">
            <a:avLst/>
          </a:prstGeom>
          <a:noFill/>
        </p:spPr>
        <p:txBody>
          <a:bodyPr wrap="square" rtlCol="0">
            <a:spAutoFit/>
          </a:bodyPr>
          <a:lstStyle/>
          <a:p>
            <a:r>
              <a:rPr lang="fr-FR" sz="1600" dirty="0"/>
              <a:t>Arrêté de nomination complet disponible sur le site de l’agence (page CCAR, section psychiatrie)</a:t>
            </a:r>
          </a:p>
        </p:txBody>
      </p:sp>
      <p:sp>
        <p:nvSpPr>
          <p:cNvPr id="3" name="ZoneTexte 2"/>
          <p:cNvSpPr txBox="1"/>
          <p:nvPr/>
        </p:nvSpPr>
        <p:spPr>
          <a:xfrm>
            <a:off x="413616" y="1347614"/>
            <a:ext cx="8316768" cy="1846659"/>
          </a:xfrm>
          <a:prstGeom prst="rect">
            <a:avLst/>
          </a:prstGeom>
          <a:noFill/>
        </p:spPr>
        <p:txBody>
          <a:bodyPr wrap="square" rtlCol="0">
            <a:spAutoFit/>
          </a:bodyPr>
          <a:lstStyle/>
          <a:p>
            <a:endParaRPr lang="fr-FR" dirty="0">
              <a:solidFill>
                <a:srgbClr val="FF0000"/>
              </a:solidFill>
            </a:endParaRPr>
          </a:p>
          <a:p>
            <a:pPr>
              <a:spcAft>
                <a:spcPts val="0"/>
              </a:spcAft>
            </a:pPr>
            <a:r>
              <a:rPr lang="fr-FR" sz="1600" dirty="0">
                <a:latin typeface="Arial" panose="020B0604020202020204" pitchFamily="34" charset="0"/>
                <a:ea typeface="Calibri" panose="020F0502020204030204" pitchFamily="34" charset="0"/>
                <a:cs typeface="Arial" panose="020B0604020202020204" pitchFamily="34" charset="0"/>
              </a:rPr>
              <a:t>Les modifications sont les suivantes :</a:t>
            </a:r>
          </a:p>
          <a:p>
            <a:pPr>
              <a:spcAft>
                <a:spcPts val="0"/>
              </a:spcAft>
            </a:pPr>
            <a:endParaRPr lang="fr-FR" sz="16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fr-FR" sz="1600" dirty="0">
                <a:latin typeface="Arial" panose="020B0604020202020204" pitchFamily="34" charset="0"/>
                <a:ea typeface="Calibri" panose="020F0502020204030204" pitchFamily="34" charset="0"/>
                <a:cs typeface="Arial" panose="020B0604020202020204" pitchFamily="34" charset="0"/>
              </a:rPr>
              <a:t>M. Eric MATTEO, Délégué régional adjoint à la Fédération Hospitalière de France, remplace Mme Florence ARNOUX, en tant que suppléant de Marie-Laure PIQUEMAL-RATOUIT pour la FHF.</a:t>
            </a:r>
          </a:p>
          <a:p>
            <a:pPr>
              <a:spcAft>
                <a:spcPts val="0"/>
              </a:spcAft>
            </a:pPr>
            <a:endParaRPr lang="fr-FR" sz="1600" dirty="0">
              <a:solidFill>
                <a:srgbClr val="FF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1253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ce réservé du contenu 2"/>
          <p:cNvSpPr>
            <a:spLocks noGrp="1"/>
          </p:cNvSpPr>
          <p:nvPr>
            <p:ph idx="1"/>
          </p:nvPr>
        </p:nvSpPr>
        <p:spPr bwMode="auto">
          <a:xfrm>
            <a:off x="899592" y="86917"/>
            <a:ext cx="7560840" cy="4573066"/>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Autofit/>
          </a:bodyPr>
          <a:lstStyle/>
          <a:p>
            <a:pPr algn="just">
              <a:defRPr/>
            </a:pPr>
            <a:endParaRPr lang="fr-FR" altLang="fr-FR" dirty="0"/>
          </a:p>
          <a:p>
            <a:pPr marL="0" algn="just">
              <a:defRPr/>
            </a:pPr>
            <a:r>
              <a:rPr lang="fr-FR" altLang="fr-FR" b="1" dirty="0">
                <a:solidFill>
                  <a:srgbClr val="002060"/>
                </a:solidFill>
              </a:rPr>
              <a:t>Article 12.2. La déclaration publique d’intérêts (DPI) pour les membres du CCAR</a:t>
            </a:r>
          </a:p>
          <a:p>
            <a:pPr marL="285750" indent="-285750" algn="just">
              <a:buFont typeface="Arial" panose="020B0604020202020204" pitchFamily="34" charset="0"/>
              <a:buChar char="•"/>
              <a:defRPr/>
            </a:pPr>
            <a:endParaRPr lang="fr-FR" altLang="fr-FR" dirty="0"/>
          </a:p>
          <a:p>
            <a:pPr marL="377825" indent="-285750" algn="just">
              <a:buFont typeface="Arial" panose="020B0604020202020204" pitchFamily="34" charset="0"/>
              <a:buChar char="•"/>
              <a:defRPr/>
            </a:pPr>
            <a:r>
              <a:rPr lang="fr-FR" altLang="fr-FR" dirty="0"/>
              <a:t>«Les membres désignés ou nommés sont soumis à l’obligation d’établir une déclaration d’intérêts conformément à l’article L. 1451-1 du code de la santé publique .</a:t>
            </a:r>
          </a:p>
          <a:p>
            <a:pPr marL="377825" indent="-285750" algn="just">
              <a:buFont typeface="Arial" panose="020B0604020202020204" pitchFamily="34" charset="0"/>
              <a:buChar char="•"/>
              <a:defRPr/>
            </a:pPr>
            <a:r>
              <a:rPr lang="fr-FR" altLang="fr-FR" dirty="0"/>
              <a:t>Afin que chacun puisse s’assurer de l’absence de risques de conflits d’intérêts ou, </a:t>
            </a:r>
            <a:r>
              <a:rPr lang="fr-FR" altLang="fr-FR" i="1" dirty="0"/>
              <a:t>a contrario</a:t>
            </a:r>
            <a:r>
              <a:rPr lang="fr-FR" altLang="fr-FR" dirty="0"/>
              <a:t>, vérifier l’existence possible ou avérée d’un conflit d’intérêts, les membres du CCAR (titulaires et suppléants) doivent établir une télédéclaration des liens d’intérêts sur le site unique mentionné à l’article R.1451-3 du code de la santé publique et s’engagent à actualiser leur DPI dès qu’une modification intervient concernant les liens d’intérêt ou que de nouveaux liens sont noués :  </a:t>
            </a:r>
            <a:r>
              <a:rPr lang="fr-FR" altLang="fr-FR" b="1" dirty="0"/>
              <a:t>https://dpi.sante.gouv.fr/dpi-public-webapp/app/home</a:t>
            </a:r>
          </a:p>
          <a:p>
            <a:pPr marL="377825" indent="-285750" algn="just">
              <a:buFont typeface="Arial" panose="020B0604020202020204" pitchFamily="34" charset="0"/>
              <a:buChar char="•"/>
              <a:defRPr/>
            </a:pPr>
            <a:endParaRPr lang="fr-FR" altLang="fr-FR" dirty="0"/>
          </a:p>
          <a:p>
            <a:pPr marL="377825" indent="-285750" algn="just">
              <a:buFont typeface="Arial" panose="020B0604020202020204" pitchFamily="34" charset="0"/>
              <a:buChar char="•"/>
              <a:defRPr/>
            </a:pPr>
            <a:r>
              <a:rPr lang="fr-FR" altLang="fr-FR" dirty="0"/>
              <a:t>La déclaration est rendue publique sur le site Internet de l’agence, pendant une durée de 5 ans qui suit le mandat, sauf pour les mentions des liens de parenté prévue et les sommes perçues ou participations financières qui ne sont pas rendus publiques. </a:t>
            </a:r>
          </a:p>
          <a:p>
            <a:pPr marL="377825" indent="-285750" algn="just">
              <a:buFont typeface="Arial" panose="020B0604020202020204" pitchFamily="34" charset="0"/>
              <a:buChar char="•"/>
              <a:defRPr/>
            </a:pPr>
            <a:endParaRPr lang="fr-FR" altLang="fr-FR" dirty="0"/>
          </a:p>
          <a:p>
            <a:pPr marL="377825" indent="-285750" algn="just">
              <a:buFont typeface="Arial" panose="020B0604020202020204" pitchFamily="34" charset="0"/>
              <a:buChar char="•"/>
              <a:defRPr/>
            </a:pPr>
            <a:r>
              <a:rPr lang="fr-FR" altLang="fr-FR" dirty="0"/>
              <a:t>En cas de manquement à ces dispositions par les membres du CCAR, le Directeur général de l’ARS peut mettre fin à leurs fonctions.</a:t>
            </a:r>
          </a:p>
          <a:p>
            <a:pPr marL="0" algn="just">
              <a:defRPr/>
            </a:pPr>
            <a:endParaRPr lang="fr-FR" altLang="fr-FR" dirty="0"/>
          </a:p>
          <a:p>
            <a:pPr marL="0" algn="just">
              <a:defRPr/>
            </a:pPr>
            <a:endParaRPr lang="fr-FR" altLang="fr-FR" dirty="0"/>
          </a:p>
          <a:p>
            <a:pPr algn="just">
              <a:defRPr/>
            </a:pPr>
            <a:endParaRPr lang="fr-FR" altLang="fr-FR" dirty="0"/>
          </a:p>
          <a:p>
            <a:pPr marL="0" algn="just">
              <a:defRPr/>
            </a:pPr>
            <a:endParaRPr lang="fr-FR" altLang="fr-FR" dirty="0"/>
          </a:p>
        </p:txBody>
      </p:sp>
    </p:spTree>
    <p:extLst>
      <p:ext uri="{BB962C8B-B14F-4D97-AF65-F5344CB8AC3E}">
        <p14:creationId xmlns:p14="http://schemas.microsoft.com/office/powerpoint/2010/main" val="53011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4" name="Google Shape;174;p18"/>
          <p:cNvSpPr txBox="1"/>
          <p:nvPr/>
        </p:nvSpPr>
        <p:spPr>
          <a:xfrm>
            <a:off x="375482" y="1347614"/>
            <a:ext cx="8540653" cy="2277516"/>
          </a:xfrm>
          <a:prstGeom prst="rect">
            <a:avLst/>
          </a:prstGeom>
          <a:noFill/>
          <a:ln>
            <a:noFill/>
          </a:ln>
        </p:spPr>
        <p:txBody>
          <a:bodyPr spcFirstLastPara="1" wrap="square" lIns="91425" tIns="91425" rIns="91425" bIns="91425" anchor="t" anchorCtr="0">
            <a:spAutoFit/>
          </a:bodyPr>
          <a:lstStyle/>
          <a:p>
            <a:pPr>
              <a:defRPr/>
            </a:pPr>
            <a:r>
              <a:rPr lang="fr-FR" altLang="fr-FR" sz="1600" dirty="0"/>
              <a:t>La section Psychiatrie est consultée pour avis par le Directeur Général de l’ARS  sur :</a:t>
            </a:r>
          </a:p>
          <a:p>
            <a:pPr>
              <a:defRPr/>
            </a:pPr>
            <a:endParaRPr lang="fr-FR" altLang="fr-FR" sz="800" dirty="0">
              <a:solidFill>
                <a:srgbClr val="FF0000"/>
              </a:solidFill>
            </a:endParaRPr>
          </a:p>
          <a:p>
            <a:pPr marL="285750" indent="-285750">
              <a:buFont typeface="Arial" panose="020B0604020202020204" pitchFamily="34" charset="0"/>
              <a:buChar char="•"/>
              <a:defRPr/>
            </a:pPr>
            <a:r>
              <a:rPr lang="fr-FR" sz="1600" dirty="0">
                <a:solidFill>
                  <a:srgbClr val="000000"/>
                </a:solidFill>
                <a:latin typeface="Arial" panose="020B0604020202020204" pitchFamily="34" charset="0"/>
                <a:ea typeface="Times New Roman" panose="02020603050405020304" pitchFamily="18" charset="0"/>
              </a:rPr>
              <a:t>Les critères de répartition de la dotation populationnelle régionale entre les établissements de santé ;</a:t>
            </a:r>
          </a:p>
          <a:p>
            <a:pPr marL="285750" indent="-285750">
              <a:buFont typeface="Arial" panose="020B0604020202020204" pitchFamily="34" charset="0"/>
              <a:buChar char="•"/>
              <a:defRPr/>
            </a:pPr>
            <a:endParaRPr lang="fr-FR" sz="1600" dirty="0">
              <a:solidFill>
                <a:srgbClr val="000000"/>
              </a:solidFill>
              <a:latin typeface="Arial" panose="020B0604020202020204" pitchFamily="34" charset="0"/>
              <a:ea typeface="Times New Roman" panose="02020603050405020304" pitchFamily="18" charset="0"/>
            </a:endParaRPr>
          </a:p>
          <a:p>
            <a:pPr marL="285750" indent="-285750">
              <a:buFont typeface="Arial" panose="020B0604020202020204" pitchFamily="34" charset="0"/>
              <a:buChar char="•"/>
              <a:defRPr/>
            </a:pPr>
            <a:r>
              <a:rPr lang="fr-FR" sz="1600" dirty="0">
                <a:solidFill>
                  <a:srgbClr val="000000"/>
                </a:solidFill>
                <a:latin typeface="Arial" panose="020B0604020202020204" pitchFamily="34" charset="0"/>
                <a:ea typeface="Times New Roman" panose="02020603050405020304" pitchFamily="18" charset="0"/>
              </a:rPr>
              <a:t>Les objectifs de transformation de l'offre de soins</a:t>
            </a:r>
            <a:endParaRPr lang="fr-FR" sz="16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sz="1600" b="0" i="0" u="none" strike="noStrike" kern="1200" cap="none" spc="0" normalizeH="0" baseline="0" noProof="0" dirty="0">
              <a:ln>
                <a:noFill/>
              </a:ln>
              <a:solidFill>
                <a:srgbClr val="FF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effectLst/>
                <a:uLnTx/>
                <a:uFillTx/>
                <a:latin typeface="Arial"/>
                <a:ea typeface="+mn-ea"/>
                <a:cs typeface="+mn-cs"/>
              </a:rPr>
              <a:t>Le CCAR-section</a:t>
            </a:r>
            <a:r>
              <a:rPr kumimoji="0" lang="fr-FR" sz="1600" b="0" i="0" u="none" strike="noStrike" kern="1200" cap="none" spc="0" normalizeH="0" noProof="0" dirty="0">
                <a:ln>
                  <a:noFill/>
                </a:ln>
                <a:effectLst/>
                <a:uLnTx/>
                <a:uFillTx/>
                <a:latin typeface="Arial"/>
                <a:ea typeface="+mn-ea"/>
                <a:cs typeface="+mn-cs"/>
              </a:rPr>
              <a:t> « psy »</a:t>
            </a:r>
            <a:r>
              <a:rPr kumimoji="0" lang="fr-FR" sz="1600" b="0" i="0" u="none" strike="noStrike" kern="1200" cap="none" spc="0" normalizeH="0" baseline="0" noProof="0" dirty="0">
                <a:ln>
                  <a:noFill/>
                </a:ln>
                <a:effectLst/>
                <a:uLnTx/>
                <a:uFillTx/>
                <a:latin typeface="Arial"/>
                <a:ea typeface="+mn-ea"/>
                <a:cs typeface="+mn-cs"/>
              </a:rPr>
              <a:t> de la région PACA</a:t>
            </a:r>
            <a:r>
              <a:rPr kumimoji="0" lang="fr-FR" sz="1600" b="0" i="0" u="none" strike="noStrike" kern="1200" cap="none" spc="0" normalizeH="0" noProof="0" dirty="0">
                <a:ln>
                  <a:noFill/>
                </a:ln>
                <a:effectLst/>
                <a:uLnTx/>
                <a:uFillTx/>
                <a:latin typeface="Arial"/>
                <a:ea typeface="+mn-ea"/>
                <a:cs typeface="+mn-cs"/>
              </a:rPr>
              <a:t> </a:t>
            </a:r>
            <a:r>
              <a:rPr kumimoji="0" lang="fr-FR" sz="1600" b="0" i="0" u="none" strike="noStrike" kern="1200" cap="none" spc="0" normalizeH="0" baseline="0" noProof="0" dirty="0">
                <a:ln>
                  <a:noFill/>
                </a:ln>
                <a:effectLst/>
                <a:uLnTx/>
                <a:uFillTx/>
                <a:latin typeface="Arial"/>
                <a:ea typeface="+mn-ea"/>
                <a:cs typeface="+mn-cs"/>
              </a:rPr>
              <a:t>s’est doté d’un groupe de travail</a:t>
            </a:r>
            <a:r>
              <a:rPr kumimoji="0" lang="fr-FR" sz="1600" b="0" i="0" u="none" strike="noStrike" kern="1200" cap="none" spc="0" normalizeH="0" noProof="0" dirty="0">
                <a:ln>
                  <a:noFill/>
                </a:ln>
                <a:effectLst/>
                <a:uLnTx/>
                <a:uFillTx/>
                <a:latin typeface="Arial"/>
                <a:ea typeface="+mn-ea"/>
                <a:cs typeface="+mn-cs"/>
              </a:rPr>
              <a:t> technique sur ces sujets.</a:t>
            </a:r>
            <a:r>
              <a:rPr kumimoji="0" lang="fr-FR" sz="1600" b="0" i="0" u="none" strike="noStrike" kern="1200" cap="none" spc="0" normalizeH="0" baseline="0" noProof="0" dirty="0">
                <a:ln>
                  <a:noFill/>
                </a:ln>
                <a:effectLst/>
                <a:uLnTx/>
                <a:uFillTx/>
                <a:latin typeface="Arial"/>
                <a:ea typeface="+mn-ea"/>
                <a:cs typeface="+mn-cs"/>
              </a:rPr>
              <a:t> </a:t>
            </a:r>
            <a:endParaRPr kumimoji="0" sz="1600" b="0" i="0" u="none" strike="noStrike" kern="1200" cap="none" spc="0" normalizeH="0" baseline="0" noProof="0" dirty="0">
              <a:ln>
                <a:noFill/>
              </a:ln>
              <a:effectLst/>
              <a:uLnTx/>
              <a:uFillTx/>
              <a:latin typeface="Arial"/>
              <a:ea typeface="+mn-ea"/>
              <a:cs typeface="+mn-cs"/>
            </a:endParaRPr>
          </a:p>
        </p:txBody>
      </p:sp>
      <p:sp>
        <p:nvSpPr>
          <p:cNvPr id="4" name="Google Shape;173;p18"/>
          <p:cNvSpPr txBox="1">
            <a:spLocks/>
          </p:cNvSpPr>
          <p:nvPr/>
        </p:nvSpPr>
        <p:spPr bwMode="gray">
          <a:xfrm>
            <a:off x="395536" y="123478"/>
            <a:ext cx="8520600" cy="792600"/>
          </a:xfrm>
          <a:prstGeom prst="rect">
            <a:avLst/>
          </a:prstGeom>
        </p:spPr>
        <p:txBody>
          <a:bodyPr spcFirstLastPara="1" vert="horz" wrap="square" lIns="91425" tIns="91425" rIns="91425" bIns="91425" rtlCol="0" anchor="t" anchorCtr="0">
            <a:normAutofit/>
          </a:bodyPr>
          <a:lstStyle>
            <a:lvl1pPr marL="92075" lvl="0" indent="0" algn="ctr" defTabSz="914400" rtl="0" eaLnBrk="1" latinLnBrk="0" hangingPunct="1">
              <a:lnSpc>
                <a:spcPct val="100000"/>
              </a:lnSpc>
              <a:spcBef>
                <a:spcPts val="0"/>
              </a:spcBef>
              <a:spcAft>
                <a:spcPts val="0"/>
              </a:spcAft>
              <a:buSzPts val="2800"/>
              <a:buFont typeface="Arial" pitchFamily="34" charset="0"/>
              <a:buNone/>
              <a:tabLst/>
              <a:defRPr sz="2800" b="0" kern="1200">
                <a:solidFill>
                  <a:schemeClr val="tx1"/>
                </a:solidFill>
                <a:latin typeface="+mn-lt"/>
                <a:ea typeface="+mn-ea"/>
                <a:cs typeface="+mn-cs"/>
              </a:defRPr>
            </a:lvl1pPr>
            <a:lvl2pPr marL="351450" lvl="1"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2pPr>
            <a:lvl3pPr marL="531450" lvl="2"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3pPr>
            <a:lvl4pPr marL="711450" lvl="3" indent="-171450" algn="ctr" defTabSz="914400" rtl="0" eaLnBrk="1" latinLnBrk="0" hangingPunct="1">
              <a:lnSpc>
                <a:spcPct val="100000"/>
              </a:lnSpc>
              <a:spcBef>
                <a:spcPts val="0"/>
              </a:spcBef>
              <a:spcAft>
                <a:spcPts val="0"/>
              </a:spcAft>
              <a:buSzPts val="2800"/>
              <a:buFont typeface="Arial" panose="020B0604020202020204" pitchFamily="34" charset="0"/>
              <a:buNone/>
              <a:defRPr sz="2800" kern="1200">
                <a:solidFill>
                  <a:schemeClr val="tx1"/>
                </a:solidFill>
                <a:latin typeface="+mn-lt"/>
                <a:ea typeface="+mn-ea"/>
                <a:cs typeface="+mn-cs"/>
              </a:defRPr>
            </a:lvl4pPr>
            <a:lvl5pPr marL="927450" lvl="4" indent="-171450" algn="ctr" defTabSz="914400" rtl="0" eaLnBrk="1" latinLnBrk="0" hangingPunct="1">
              <a:lnSpc>
                <a:spcPct val="100000"/>
              </a:lnSpc>
              <a:spcBef>
                <a:spcPts val="0"/>
              </a:spcBef>
              <a:spcAft>
                <a:spcPts val="0"/>
              </a:spcAft>
              <a:buSzPts val="2800"/>
              <a:buFont typeface="Wingdings" pitchFamily="2" charset="2"/>
              <a:buNone/>
              <a:defRPr sz="2800" kern="1200">
                <a:solidFill>
                  <a:schemeClr val="tx1"/>
                </a:solidFill>
                <a:latin typeface="+mn-lt"/>
                <a:ea typeface="+mn-ea"/>
                <a:cs typeface="+mn-cs"/>
              </a:defRPr>
            </a:lvl5pPr>
            <a:lvl6pPr marL="2514600" lvl="5"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6pPr>
            <a:lvl7pPr marL="2971800" lvl="6"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7pPr>
            <a:lvl8pPr marL="3200400" lvl="7" indent="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8pPr>
            <a:lvl9pPr marL="3886200" lvl="8" indent="-228600" algn="ctr" defTabSz="914400" rtl="0" eaLnBrk="1" latinLnBrk="0" hangingPunct="1">
              <a:lnSpc>
                <a:spcPct val="100000"/>
              </a:lnSpc>
              <a:spcBef>
                <a:spcPts val="0"/>
              </a:spcBef>
              <a:spcAft>
                <a:spcPts val="0"/>
              </a:spcAft>
              <a:buSzPts val="2800"/>
              <a:buFont typeface="Arial" pitchFamily="34" charset="0"/>
              <a:buNone/>
              <a:defRPr sz="2800" kern="1200">
                <a:solidFill>
                  <a:schemeClr val="tx1"/>
                </a:solidFill>
                <a:latin typeface="+mn-lt"/>
                <a:ea typeface="+mn-ea"/>
                <a:cs typeface="+mn-cs"/>
              </a:defRPr>
            </a:lvl9pPr>
          </a:lstStyle>
          <a:p>
            <a:pPr marL="0">
              <a:lnSpc>
                <a:spcPct val="110000"/>
              </a:lnSpc>
              <a:buSzPts val="5200"/>
            </a:pPr>
            <a:r>
              <a:rPr lang="fr-FR" sz="2400" b="1" dirty="0">
                <a:solidFill>
                  <a:srgbClr val="002060"/>
                </a:solidFill>
                <a:latin typeface="Roboto Condensed"/>
                <a:ea typeface="Roboto Condensed"/>
                <a:cs typeface="Roboto Condensed"/>
              </a:rPr>
              <a:t>Rappel missions du CCAR</a:t>
            </a:r>
          </a:p>
        </p:txBody>
      </p:sp>
    </p:spTree>
    <p:extLst>
      <p:ext uri="{BB962C8B-B14F-4D97-AF65-F5344CB8AC3E}">
        <p14:creationId xmlns:p14="http://schemas.microsoft.com/office/powerpoint/2010/main" val="1327074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4379"/>
            <a:ext cx="9144000" cy="39399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e la date 3"/>
          <p:cNvSpPr>
            <a:spLocks noGrp="1"/>
          </p:cNvSpPr>
          <p:nvPr>
            <p:ph type="dt" sz="half" idx="2"/>
          </p:nvPr>
        </p:nvSpPr>
        <p:spPr/>
        <p:txBody>
          <a:bodyPr/>
          <a:lstStyle/>
          <a:p>
            <a:fld id="{EA8FAAC2-ECC7-674E-BA6D-9C8C798446C6}" type="datetime1">
              <a:rPr lang="fr-FR" cap="all" smtClean="0"/>
              <a:t>16/01/2026</a:t>
            </a:fld>
            <a:endParaRPr lang="fr-FR" cap="all" dirty="0"/>
          </a:p>
        </p:txBody>
      </p:sp>
      <p:sp>
        <p:nvSpPr>
          <p:cNvPr id="6" name="Titre 5"/>
          <p:cNvSpPr>
            <a:spLocks noGrp="1"/>
          </p:cNvSpPr>
          <p:nvPr>
            <p:ph type="title"/>
          </p:nvPr>
        </p:nvSpPr>
        <p:spPr>
          <a:xfrm>
            <a:off x="359999" y="738000"/>
            <a:ext cx="7524369" cy="4046400"/>
          </a:xfrm>
        </p:spPr>
        <p:txBody>
          <a:bodyPr/>
          <a:lstStyle/>
          <a:p>
            <a:pPr marL="0" indent="0">
              <a:buNone/>
            </a:pPr>
            <a:r>
              <a:rPr lang="fr-FR" sz="3600" kern="0" dirty="0"/>
              <a:t>Rappels sur le calendrier de déploiement de la réforme</a:t>
            </a:r>
            <a:br>
              <a:rPr lang="fr-FR" sz="3600" kern="0" dirty="0"/>
            </a:br>
            <a:endParaRPr lang="fr-FR" sz="2800" dirty="0"/>
          </a:p>
        </p:txBody>
      </p:sp>
      <p:sp>
        <p:nvSpPr>
          <p:cNvPr id="11" name="Espace réservé du numéro de diapositive 10"/>
          <p:cNvSpPr>
            <a:spLocks noGrp="1"/>
          </p:cNvSpPr>
          <p:nvPr>
            <p:ph type="sldNum" sz="quarter" idx="4"/>
          </p:nvPr>
        </p:nvSpPr>
        <p:spPr/>
        <p:txBody>
          <a:bodyPr/>
          <a:lstStyle/>
          <a:p>
            <a:fld id="{733122C9-A0B9-462F-8757-0847AD287B63}" type="slidenum">
              <a:rPr lang="fr-FR" smtClean="0"/>
              <a:pPr/>
              <a:t>8</a:t>
            </a:fld>
            <a:endParaRPr lang="fr-FR" dirty="0"/>
          </a:p>
        </p:txBody>
      </p:sp>
    </p:spTree>
    <p:extLst>
      <p:ext uri="{BB962C8B-B14F-4D97-AF65-F5344CB8AC3E}">
        <p14:creationId xmlns:p14="http://schemas.microsoft.com/office/powerpoint/2010/main" val="4220574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C9310-294B-4E58-F114-37D9C2EDB8BC}"/>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C0C92D64-2180-0167-7ABE-43BDB5DEB597}"/>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2" name="ZoneTexte 1">
            <a:extLst>
              <a:ext uri="{FF2B5EF4-FFF2-40B4-BE49-F238E27FC236}">
                <a16:creationId xmlns:a16="http://schemas.microsoft.com/office/drawing/2014/main" id="{051446B8-BF26-D8A6-46FB-0F6CFC6C21D5}"/>
              </a:ext>
            </a:extLst>
          </p:cNvPr>
          <p:cNvSpPr txBox="1"/>
          <p:nvPr/>
        </p:nvSpPr>
        <p:spPr>
          <a:xfrm>
            <a:off x="2123727" y="195486"/>
            <a:ext cx="6728693" cy="400110"/>
          </a:xfrm>
          <a:prstGeom prst="rect">
            <a:avLst/>
          </a:prstGeom>
          <a:noFill/>
        </p:spPr>
        <p:txBody>
          <a:bodyPr wrap="square" rtlCol="0">
            <a:spAutoFit/>
          </a:bodyPr>
          <a:lstStyle/>
          <a:p>
            <a:pPr algn="just"/>
            <a:r>
              <a:rPr lang="fr-FR" sz="2000" b="1" dirty="0">
                <a:solidFill>
                  <a:srgbClr val="FFC000"/>
                </a:solidFill>
                <a:latin typeface="Marianne" panose="02000000000000000000" pitchFamily="2" charset="0"/>
              </a:rPr>
              <a:t>Extension de la période de sécurisation</a:t>
            </a:r>
          </a:p>
        </p:txBody>
      </p:sp>
      <p:sp>
        <p:nvSpPr>
          <p:cNvPr id="3" name="ZoneTexte 2">
            <a:extLst>
              <a:ext uri="{FF2B5EF4-FFF2-40B4-BE49-F238E27FC236}">
                <a16:creationId xmlns:a16="http://schemas.microsoft.com/office/drawing/2014/main" id="{A254ACCD-C110-B1A7-B8A7-C4C7EC14E8FF}"/>
              </a:ext>
            </a:extLst>
          </p:cNvPr>
          <p:cNvSpPr txBox="1"/>
          <p:nvPr/>
        </p:nvSpPr>
        <p:spPr>
          <a:xfrm>
            <a:off x="291579" y="915566"/>
            <a:ext cx="8457134" cy="3508653"/>
          </a:xfrm>
          <a:prstGeom prst="rect">
            <a:avLst/>
          </a:prstGeom>
          <a:noFill/>
        </p:spPr>
        <p:txBody>
          <a:bodyPr wrap="square" rtlCol="0">
            <a:spAutoFit/>
          </a:bodyPr>
          <a:lstStyle/>
          <a:p>
            <a:r>
              <a:rPr lang="fr-FR" sz="1600" b="1" dirty="0">
                <a:solidFill>
                  <a:srgbClr val="002060"/>
                </a:solidFill>
                <a:latin typeface="Marianne" panose="02000000000000000000" pitchFamily="2" charset="0"/>
              </a:rPr>
              <a:t>La DGOS propose de prolonger la période de sécurisation jusqu’en 2028, en fixant </a:t>
            </a:r>
            <a:r>
              <a:rPr lang="fr-FR" sz="1600" b="1" i="1" dirty="0">
                <a:solidFill>
                  <a:srgbClr val="002060"/>
                </a:solidFill>
                <a:latin typeface="Marianne" panose="02000000000000000000" pitchFamily="2" charset="0"/>
              </a:rPr>
              <a:t>ex ante </a:t>
            </a:r>
            <a:r>
              <a:rPr lang="fr-FR" sz="1600" b="1" dirty="0">
                <a:solidFill>
                  <a:srgbClr val="002060"/>
                </a:solidFill>
                <a:latin typeface="Marianne" panose="02000000000000000000" pitchFamily="2" charset="0"/>
              </a:rPr>
              <a:t>le rythme de dégressivité </a:t>
            </a:r>
          </a:p>
          <a:p>
            <a:endParaRPr lang="fr-FR" sz="1400" dirty="0">
              <a:latin typeface="Marianne" panose="02000000000000000000" pitchFamily="2" charset="0"/>
            </a:endParaRPr>
          </a:p>
          <a:p>
            <a:r>
              <a:rPr lang="fr-FR" sz="1600" dirty="0">
                <a:latin typeface="Marianne" panose="02000000000000000000" pitchFamily="2" charset="0"/>
              </a:rPr>
              <a:t>Deux compartiments concernés (DFA et dot pop) et selon les mêmes règles pour tous les statuts d’établissements.</a:t>
            </a:r>
          </a:p>
          <a:p>
            <a:endParaRPr lang="fr-FR" sz="1600" dirty="0">
              <a:latin typeface="Marianne" panose="02000000000000000000" pitchFamily="2" charset="0"/>
            </a:endParaRPr>
          </a:p>
          <a:p>
            <a:r>
              <a:rPr lang="fr-FR" sz="1600" dirty="0">
                <a:latin typeface="Marianne" panose="02000000000000000000" pitchFamily="2" charset="0"/>
              </a:rPr>
              <a:t>Avec un niveau de sécurisation fixé à l’avance :</a:t>
            </a:r>
          </a:p>
          <a:p>
            <a:r>
              <a:rPr lang="fr-FR" sz="1600" dirty="0">
                <a:latin typeface="Marianne" panose="02000000000000000000" pitchFamily="2" charset="0"/>
              </a:rPr>
              <a:t> </a:t>
            </a:r>
          </a:p>
          <a:p>
            <a:r>
              <a:rPr lang="fr-FR" sz="1600" dirty="0">
                <a:latin typeface="Marianne" panose="02000000000000000000" pitchFamily="2" charset="0"/>
              </a:rPr>
              <a:t>2025 : 100 % </a:t>
            </a:r>
          </a:p>
          <a:p>
            <a:r>
              <a:rPr lang="fr-FR" sz="1600" dirty="0">
                <a:latin typeface="Marianne" panose="02000000000000000000" pitchFamily="2" charset="0"/>
              </a:rPr>
              <a:t>2026 : 97,5 % </a:t>
            </a:r>
          </a:p>
          <a:p>
            <a:r>
              <a:rPr lang="fr-FR" sz="1600" dirty="0">
                <a:latin typeface="Marianne" panose="02000000000000000000" pitchFamily="2" charset="0"/>
              </a:rPr>
              <a:t>2027 : 95 % </a:t>
            </a:r>
          </a:p>
          <a:p>
            <a:r>
              <a:rPr lang="fr-FR" sz="1600" dirty="0">
                <a:latin typeface="Marianne" panose="02000000000000000000" pitchFamily="2" charset="0"/>
              </a:rPr>
              <a:t>2028 : 90 %</a:t>
            </a:r>
          </a:p>
          <a:p>
            <a:endParaRPr lang="fr-FR" sz="1600" dirty="0">
              <a:latin typeface="Marianne" panose="02000000000000000000" pitchFamily="2" charset="0"/>
            </a:endParaRPr>
          </a:p>
          <a:p>
            <a:r>
              <a:rPr lang="fr-FR" sz="1600" dirty="0">
                <a:latin typeface="Marianne" panose="02000000000000000000" pitchFamily="2" charset="0"/>
              </a:rPr>
              <a:t>Cette trajectoire sera précisée par Décret en Conseil d’Etat d’ici la fin de l’année</a:t>
            </a:r>
          </a:p>
        </p:txBody>
      </p:sp>
      <p:sp>
        <p:nvSpPr>
          <p:cNvPr id="5" name="ZoneTexte 4">
            <a:extLst>
              <a:ext uri="{FF2B5EF4-FFF2-40B4-BE49-F238E27FC236}">
                <a16:creationId xmlns:a16="http://schemas.microsoft.com/office/drawing/2014/main" id="{AC02BCB5-6FD1-BD8F-F04A-407CBEA41301}"/>
              </a:ext>
            </a:extLst>
          </p:cNvPr>
          <p:cNvSpPr txBox="1"/>
          <p:nvPr/>
        </p:nvSpPr>
        <p:spPr>
          <a:xfrm>
            <a:off x="1957477" y="3257371"/>
            <a:ext cx="4009431" cy="338554"/>
          </a:xfrm>
          <a:prstGeom prst="rect">
            <a:avLst/>
          </a:prstGeom>
          <a:noFill/>
        </p:spPr>
        <p:txBody>
          <a:bodyPr wrap="none" rtlCol="0">
            <a:spAutoFit/>
          </a:bodyPr>
          <a:lstStyle/>
          <a:p>
            <a:r>
              <a:rPr lang="fr-FR" sz="1600" dirty="0">
                <a:latin typeface="Marianne" panose="02000000000000000000" pitchFamily="2" charset="0"/>
              </a:rPr>
              <a:t>pour DFA </a:t>
            </a:r>
            <a:r>
              <a:rPr lang="fr-FR" sz="1600" u="sng" dirty="0">
                <a:latin typeface="Marianne" panose="02000000000000000000" pitchFamily="2" charset="0"/>
              </a:rPr>
              <a:t>et</a:t>
            </a:r>
            <a:r>
              <a:rPr lang="fr-FR" sz="1600" dirty="0">
                <a:latin typeface="Marianne" panose="02000000000000000000" pitchFamily="2" charset="0"/>
              </a:rPr>
              <a:t> dot pop (sur montant n-1)</a:t>
            </a:r>
          </a:p>
        </p:txBody>
      </p:sp>
      <p:sp>
        <p:nvSpPr>
          <p:cNvPr id="6" name="Accolade fermante 5">
            <a:extLst>
              <a:ext uri="{FF2B5EF4-FFF2-40B4-BE49-F238E27FC236}">
                <a16:creationId xmlns:a16="http://schemas.microsoft.com/office/drawing/2014/main" id="{02EAFBDB-0D3C-8209-B0B0-304D44AF0BC7}"/>
              </a:ext>
            </a:extLst>
          </p:cNvPr>
          <p:cNvSpPr/>
          <p:nvPr/>
        </p:nvSpPr>
        <p:spPr>
          <a:xfrm>
            <a:off x="1764749" y="2931790"/>
            <a:ext cx="192728" cy="98971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1996730967"/>
      </p:ext>
    </p:extLst>
  </p:cSld>
  <p:clrMapOvr>
    <a:masterClrMapping/>
  </p:clrMapOvr>
</p:sld>
</file>

<file path=ppt/theme/theme1.xml><?xml version="1.0" encoding="utf-8"?>
<a:theme xmlns:a="http://schemas.openxmlformats.org/drawingml/2006/main" name="TEMPLATE_ARS_OCCITANIE 16-9">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5" id="{CCAA3B1F-37AD-D142-9B00-F2952BC71F32}" vid="{8780E14E-37A2-0148-9F40-6587BA01BE6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947EEB254EA34E9A8097DDB79EAA7B" ma:contentTypeVersion="5" ma:contentTypeDescription="Crée un document." ma:contentTypeScope="" ma:versionID="9722ea7796f7026b67a3fddf830b410a">
  <xsd:schema xmlns:xsd="http://www.w3.org/2001/XMLSchema" xmlns:xs="http://www.w3.org/2001/XMLSchema" xmlns:p="http://schemas.microsoft.com/office/2006/metadata/properties" xmlns:ns3="6a6562eb-508b-42a6-a3a1-3caf6e56f0c8" targetNamespace="http://schemas.microsoft.com/office/2006/metadata/properties" ma:root="true" ma:fieldsID="4f1e10c64ec1f86d139dae128a00c214" ns3:_="">
    <xsd:import namespace="6a6562eb-508b-42a6-a3a1-3caf6e56f0c8"/>
    <xsd:element name="properties">
      <xsd:complexType>
        <xsd:sequence>
          <xsd:element name="documentManagement">
            <xsd:complexType>
              <xsd:all>
                <xsd:element ref="ns3:_activity"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6562eb-508b-42a6-a3a1-3caf6e56f0c8"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6a6562eb-508b-42a6-a3a1-3caf6e56f0c8" xsi:nil="true"/>
  </documentManagement>
</p:properties>
</file>

<file path=customXml/itemProps1.xml><?xml version="1.0" encoding="utf-8"?>
<ds:datastoreItem xmlns:ds="http://schemas.openxmlformats.org/officeDocument/2006/customXml" ds:itemID="{3FBF3BD0-92D2-44B4-85B9-67DC3A135D01}">
  <ds:schemaRefs>
    <ds:schemaRef ds:uri="http://schemas.microsoft.com/sharepoint/v3/contenttype/forms"/>
  </ds:schemaRefs>
</ds:datastoreItem>
</file>

<file path=customXml/itemProps2.xml><?xml version="1.0" encoding="utf-8"?>
<ds:datastoreItem xmlns:ds="http://schemas.openxmlformats.org/officeDocument/2006/customXml" ds:itemID="{3B843E82-5EC9-4563-ACA2-71118BBF87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6562eb-508b-42a6-a3a1-3caf6e56f0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9996A93-19E4-4D58-83A5-B05C627D8737}">
  <ds:schemaRefs>
    <ds:schemaRef ds:uri="http://www.w3.org/XML/1998/namespace"/>
    <ds:schemaRef ds:uri="http://purl.org/dc/elements/1.1/"/>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6a6562eb-508b-42a6-a3a1-3caf6e56f0c8"/>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4979</TotalTime>
  <Words>2598</Words>
  <Application>Microsoft Office PowerPoint</Application>
  <PresentationFormat>Affichage à l'écran (16:9)</PresentationFormat>
  <Paragraphs>363</Paragraphs>
  <Slides>41</Slides>
  <Notes>5</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41</vt:i4>
      </vt:variant>
    </vt:vector>
  </HeadingPairs>
  <TitlesOfParts>
    <vt:vector size="52" baseType="lpstr">
      <vt:lpstr>Aptos</vt:lpstr>
      <vt:lpstr>Aptos Narrow</vt:lpstr>
      <vt:lpstr>Arial</vt:lpstr>
      <vt:lpstr>Calibri</vt:lpstr>
      <vt:lpstr>Marianne</vt:lpstr>
      <vt:lpstr>Roboto Condensed</vt:lpstr>
      <vt:lpstr>Ubuntu</vt:lpstr>
      <vt:lpstr>Ubuntu Light</vt:lpstr>
      <vt:lpstr>Ubuntu Medium</vt:lpstr>
      <vt:lpstr>Wingdings</vt:lpstr>
      <vt:lpstr>TEMPLATE_ARS_OCCITANIE 16-9</vt:lpstr>
      <vt:lpstr>Présentation PowerPoint</vt:lpstr>
      <vt:lpstr>Rappel</vt:lpstr>
      <vt:lpstr>Ordre du jour :</vt:lpstr>
      <vt:lpstr>Information sur la composition du comité  </vt:lpstr>
      <vt:lpstr>Présentation PowerPoint</vt:lpstr>
      <vt:lpstr>Présentation PowerPoint</vt:lpstr>
      <vt:lpstr>Présentation PowerPoint</vt:lpstr>
      <vt:lpstr>Rappels sur le calendrier de déploiement de la réforme </vt:lpstr>
      <vt:lpstr>Présentation PowerPoint</vt:lpstr>
      <vt:lpstr>Dotation populationnelle 2025  Première phase (rappel)</vt:lpstr>
      <vt:lpstr>Présentation PowerPoint</vt:lpstr>
      <vt:lpstr>Dotation populationnelle 2025  Deuxième Phase (proposition pour C3)</vt:lpstr>
      <vt:lpstr>Présentation PowerPoint</vt:lpstr>
      <vt:lpstr>Présentation PowerPoint</vt:lpstr>
      <vt:lpstr>Focus fraction « Appels à Projets » (retour sur 2024 et présentation 2025)</vt:lpstr>
      <vt:lpstr>Extension des enveloppes AAP :  Retour sur 2024</vt:lpstr>
      <vt:lpstr>Extension des enveloppes AAP :  Retour sur 2024</vt:lpstr>
      <vt:lpstr>Présentation PowerPoint</vt:lpstr>
      <vt:lpstr>Présentation PowerPoint</vt:lpstr>
      <vt:lpstr>Focus fraction « outil ANAP » (proposition du Groupe de Travail)</vt:lpstr>
      <vt:lpstr>Présentation PowerPoint</vt:lpstr>
      <vt:lpstr>Le pas à pas actualisé de l’allocation de la dotation populationnelle :</vt:lpstr>
      <vt:lpstr>Présentation PowerPoint</vt:lpstr>
      <vt:lpstr>Synthèse graphique de la méthode de répartition</vt:lpstr>
      <vt:lpstr>Présentation PowerPoint</vt:lpstr>
      <vt:lpstr>Rappels sur le rôle des indicateurs</vt:lpstr>
      <vt:lpstr>Proposition d’indicateurs et de pondérations</vt:lpstr>
      <vt:lpstr>étape « des territoires vers les établissements »</vt:lpstr>
      <vt:lpstr>Présentation PowerPoint</vt:lpstr>
      <vt:lpstr>Présentation PowerPoint</vt:lpstr>
      <vt:lpstr>Sécurisation et évolution des dotations</vt:lpstr>
      <vt:lpstr>Echanges / vote</vt:lpstr>
      <vt:lpstr>Présentation PowerPoint</vt:lpstr>
      <vt:lpstr>Annexes (détail réponses sondage)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Ministère des affaires sociales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JARDIN, Mathieu (ARS-PACA/DOS/DPFES)</dc:creator>
  <cp:lastModifiedBy>JARDIN, Mathieu (ARS-PACA/DOS/DPFES)</cp:lastModifiedBy>
  <cp:revision>327</cp:revision>
  <cp:lastPrinted>2023-03-24T10:55:16Z</cp:lastPrinted>
  <dcterms:created xsi:type="dcterms:W3CDTF">2022-05-30T14:50:29Z</dcterms:created>
  <dcterms:modified xsi:type="dcterms:W3CDTF">2026-01-16T14:03:05Z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0x01010002947EEB254EA34E9A8097DDB79EAA7B</vt:lpwstr>
  </property>
  <property fmtid="{D5CDD505-2E9C-101B-9397-08002B2CF9AE}" pid="3" name="MediaServiceImageTags">
    <vt:lpwstr/>
  </property>
  <property fmtid="{D5CDD505-2E9C-101B-9397-08002B2CF9AE}" pid="4" name="MSIP_Label_3094c1fb-3db8-4cce-b079-9b022302847f_Enabled">
    <vt:lpwstr>true</vt:lpwstr>
  </property>
  <property fmtid="{D5CDD505-2E9C-101B-9397-08002B2CF9AE}" pid="5" name="MSIP_Label_3094c1fb-3db8-4cce-b079-9b022302847f_SetDate">
    <vt:lpwstr>2025-12-15T09:19:21Z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5e5d98de-9ee5-4b49-ab50-91146247f8ba</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