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notesMasterIdLst>
    <p:notesMasterId r:id="rId36"/>
  </p:notesMasterIdLst>
  <p:sldIdLst>
    <p:sldId id="364" r:id="rId2"/>
    <p:sldId id="372" r:id="rId3"/>
    <p:sldId id="466" r:id="rId4"/>
    <p:sldId id="468" r:id="rId5"/>
    <p:sldId id="554" r:id="rId6"/>
    <p:sldId id="500" r:id="rId7"/>
    <p:sldId id="467" r:id="rId8"/>
    <p:sldId id="511" r:id="rId9"/>
    <p:sldId id="553" r:id="rId10"/>
    <p:sldId id="522" r:id="rId11"/>
    <p:sldId id="523" r:id="rId12"/>
    <p:sldId id="528" r:id="rId13"/>
    <p:sldId id="531" r:id="rId14"/>
    <p:sldId id="535" r:id="rId15"/>
    <p:sldId id="540" r:id="rId16"/>
    <p:sldId id="537" r:id="rId17"/>
    <p:sldId id="530" r:id="rId18"/>
    <p:sldId id="526" r:id="rId19"/>
    <p:sldId id="529" r:id="rId20"/>
    <p:sldId id="538" r:id="rId21"/>
    <p:sldId id="542" r:id="rId22"/>
    <p:sldId id="543" r:id="rId23"/>
    <p:sldId id="544" r:id="rId24"/>
    <p:sldId id="547" r:id="rId25"/>
    <p:sldId id="548" r:id="rId26"/>
    <p:sldId id="545" r:id="rId27"/>
    <p:sldId id="520" r:id="rId28"/>
    <p:sldId id="550" r:id="rId29"/>
    <p:sldId id="551" r:id="rId30"/>
    <p:sldId id="552" r:id="rId31"/>
    <p:sldId id="555" r:id="rId32"/>
    <p:sldId id="437" r:id="rId33"/>
    <p:sldId id="515" r:id="rId34"/>
    <p:sldId id="492" r:id="rId35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OLFO, Capucine (ARS-PACA/DOS/DOH)" initials="AC(" lastIdx="1" clrIdx="0">
    <p:extLst>
      <p:ext uri="{19B8F6BF-5375-455C-9EA6-DF929625EA0E}">
        <p15:presenceInfo xmlns:p15="http://schemas.microsoft.com/office/powerpoint/2012/main" userId="S-1-5-21-3177125315-431800771-2236886301-6229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88" autoAdjust="0"/>
    <p:restoredTop sz="94660"/>
  </p:normalViewPr>
  <p:slideViewPr>
    <p:cSldViewPr showGuides="1">
      <p:cViewPr varScale="1">
        <p:scale>
          <a:sx n="86" d="100"/>
          <a:sy n="86" d="100"/>
        </p:scale>
        <p:origin x="750" y="78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10/12/2025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99029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922FD2AF-6178-2DE0-2F46-90308D7C4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100F4B4F-E782-AE77-B037-E392CE61C3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6151371F-5C89-974E-EFBB-85E6A9FDAE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9895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CF10F7A8-1100-07C1-EC40-34F05439E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B3E14AB7-821C-B99F-CDDB-D72E93EA03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9AC491F0-5AF1-BBEC-1996-39A910B74C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74504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08A0F015-C8CA-5E39-5281-4C8513203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3BB070F1-713C-1287-FEC0-3E8C8339FD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D64C6CC5-EAC6-FEA2-4D2C-AC8EB454F9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36084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077303D3-C3E3-3C10-A708-71BBC125E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8B16944F-B1E8-CD8D-0E52-A0AAAA9CC9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C8C78201-5523-0BDE-6E30-2E65F03527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29796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336AEE98-9BDA-6726-B515-A6995A380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84C33359-26C5-1823-0EB3-0BC01903E6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C5ADA4CA-87B4-E335-3F62-3AC9CB4AD5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45184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1217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C133ED1A-656D-2798-115D-C645337F7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60AB938A-A0C4-EB93-E0DB-34E695332F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3ACFA837-F7D9-2092-112A-809990FA7F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26899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2ED9A152-B258-0238-5E67-B1F23410C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5A7AB766-4073-E403-741B-FB64711EE6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156DCCC4-DC8D-9F7B-F376-9BA7243550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77379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7ABBA2F7-04B8-2036-381F-4CD5326E2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EF56EB2E-E51A-B5EE-1F31-6F53E1BCE6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6AE58544-9121-1F5C-8197-496E3C8954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76207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7AFDF635-2AC5-0336-0BAD-240613DFD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31B30C0A-6FCA-CB9E-CCB3-E945A6044F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CA0CA761-7F58-0812-0595-9ACCF209CE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5878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3B48FFA4-B645-B976-4B18-A0A4C7D2D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D99B32DF-D39F-3445-95D9-6BD71EE900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95B4CAC1-2430-DF66-8930-F26C755535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2026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06810AD-B7B0-5135-98B7-738BC4C22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745E7C85-CE79-CA50-99DA-4E91B1840C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0525033A-CEF8-9307-4406-C863DDE3D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05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932F32BE-D64B-AB58-5F94-96A16600D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6FF1AFC6-61F6-C90E-7CD4-FF02868BB3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D5C5F471-5067-A842-B867-B08E9064A9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2329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33C9E935-F015-F705-21F6-3CD2ABC6A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F954FD2E-1FD3-4FEF-590A-5B8884F4B6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960BD396-BDA2-870B-F4C1-AF8BD37DC5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5191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AAC46D8-60A7-3FC4-2D65-712A8B962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BE0727BB-978F-B8AE-2438-4E62E376BB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6BA78A56-7C94-D0F8-DE66-B161EA9605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261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AB40310-7008-618B-2E5E-F55925C02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EF013148-1D10-10A3-9D62-0338475FC0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CBFE382A-031F-0178-1AA5-9509779901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74665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0686B98-7301-9DA7-040B-96A8A3640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FA895BBB-B74A-862A-BD55-D14D2C7369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C9149B72-4265-0ED2-F974-2C8859FF69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99997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E8077252-BC7D-D9DB-E288-DFE135632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4a8b679a8_1_8:notes">
            <a:extLst>
              <a:ext uri="{FF2B5EF4-FFF2-40B4-BE49-F238E27FC236}">
                <a16:creationId xmlns:a16="http://schemas.microsoft.com/office/drawing/2014/main" id="{2EDC66B3-8E0C-AA5A-8B56-C60D411B49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4a8b679a8_1_8:notes">
            <a:extLst>
              <a:ext uri="{FF2B5EF4-FFF2-40B4-BE49-F238E27FC236}">
                <a16:creationId xmlns:a16="http://schemas.microsoft.com/office/drawing/2014/main" id="{F8DB2002-79F8-C519-8DE5-778CA4A0B8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9965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10/12/2025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0255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10/12/2025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10/12/2025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10/12/2025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10/12/2025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29DF172-12F0-D244-8F51-E16DC0507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2000" y="252000"/>
            <a:ext cx="1440000" cy="1440000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10/12/2025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67944" y="195486"/>
            <a:ext cx="4680769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B5534E2-19C3-C848-AD92-C2BA62CED4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093316" y="349801"/>
            <a:ext cx="1938692" cy="115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43958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10/12/2025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10/12/2025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61558" y="542033"/>
            <a:ext cx="2329060" cy="138164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5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69511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82801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B858D49A-5A7A-574D-A0ED-52B5C1EFA876}" type="datetime1">
              <a:rPr lang="fr-FR" cap="all" smtClean="0"/>
              <a:pPr/>
              <a:t>10/12/2025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5C7551C4-641A-D343-AA7E-79AE4711BFA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83724" y="186432"/>
            <a:ext cx="585158" cy="34712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921EE98-A0EA-AE49-A902-478042AA6CF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5" r:id="rId10"/>
  </p:sldLayoutIdLst>
  <p:hf hd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23D62-17A8-6547-AF6B-323A348324DB}" type="datetime1">
              <a:rPr lang="fr-FR" smtClean="0"/>
              <a:t>10/12/2025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49842" y="4600995"/>
            <a:ext cx="2844316" cy="447947"/>
          </a:xfrm>
        </p:spPr>
        <p:txBody>
          <a:bodyPr/>
          <a:lstStyle/>
          <a:p>
            <a:pPr algn="ctr"/>
            <a:r>
              <a:rPr lang="fr-FR" sz="1200" dirty="0">
                <a:solidFill>
                  <a:srgbClr val="FFC000"/>
                </a:solidFill>
                <a:latin typeface="Marianne" panose="02000000000000000000" pitchFamily="2" charset="0"/>
              </a:rPr>
              <a:t>Direction de l’Organisation des Soins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gray">
          <a:xfrm>
            <a:off x="467544" y="2571750"/>
            <a:ext cx="8460110" cy="18002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100" b="1" kern="1200">
                <a:solidFill>
                  <a:schemeClr val="tx1">
                    <a:alpha val="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defRPr/>
            </a:pPr>
            <a:r>
              <a:rPr lang="fr-FR" altLang="fr-FR" sz="2600" cap="small" dirty="0">
                <a:solidFill>
                  <a:srgbClr val="002060"/>
                </a:solidFill>
                <a:latin typeface="Marianne" panose="02000000000000000000" pitchFamily="2" charset="0"/>
                <a:ea typeface="+mn-ea"/>
                <a:cs typeface="+mn-cs"/>
              </a:rPr>
              <a:t>COMITE CONSULTATIF D’ALLOCATION DES RESSOURCES </a:t>
            </a:r>
          </a:p>
          <a:p>
            <a:pPr algn="ctr">
              <a:lnSpc>
                <a:spcPct val="150000"/>
              </a:lnSpc>
              <a:defRPr/>
            </a:pPr>
            <a:r>
              <a:rPr lang="fr-FR" altLang="fr-FR" sz="2600" cap="small" dirty="0">
                <a:solidFill>
                  <a:srgbClr val="002060"/>
                </a:solidFill>
                <a:latin typeface="Marianne" panose="02000000000000000000" pitchFamily="2" charset="0"/>
                <a:ea typeface="+mn-ea"/>
                <a:cs typeface="+mn-cs"/>
              </a:rPr>
              <a:t>Section - SMR</a:t>
            </a:r>
          </a:p>
          <a:p>
            <a:pPr algn="ctr">
              <a:lnSpc>
                <a:spcPct val="150000"/>
              </a:lnSpc>
              <a:defRPr/>
            </a:pPr>
            <a:r>
              <a:rPr lang="fr-FR" altLang="fr-FR" sz="1800" cap="small" dirty="0">
                <a:solidFill>
                  <a:srgbClr val="002060"/>
                </a:solidFill>
                <a:latin typeface="Marianne" panose="02000000000000000000" pitchFamily="2" charset="0"/>
                <a:ea typeface="+mn-ea"/>
                <a:cs typeface="+mn-cs"/>
              </a:rPr>
              <a:t>10 décembre 2025</a:t>
            </a:r>
          </a:p>
        </p:txBody>
      </p:sp>
    </p:spTree>
    <p:extLst>
      <p:ext uri="{BB962C8B-B14F-4D97-AF65-F5344CB8AC3E}">
        <p14:creationId xmlns:p14="http://schemas.microsoft.com/office/powerpoint/2010/main" val="760121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8F29CBB1-5898-E7B4-2220-D90CF69BE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86C7E62-A537-F143-17CF-2016FF016A66}"/>
              </a:ext>
            </a:extLst>
          </p:cNvPr>
          <p:cNvSpPr txBox="1"/>
          <p:nvPr/>
        </p:nvSpPr>
        <p:spPr>
          <a:xfrm>
            <a:off x="251520" y="1059582"/>
            <a:ext cx="85689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</a:rPr>
              <a:t>Un séjour « </a:t>
            </a:r>
            <a:r>
              <a:rPr lang="fr-FR" dirty="0" err="1">
                <a:solidFill>
                  <a:srgbClr val="002060"/>
                </a:solidFill>
              </a:rPr>
              <a:t>bed</a:t>
            </a:r>
            <a:r>
              <a:rPr lang="fr-FR" dirty="0">
                <a:solidFill>
                  <a:srgbClr val="002060"/>
                </a:solidFill>
              </a:rPr>
              <a:t> </a:t>
            </a:r>
            <a:r>
              <a:rPr lang="fr-FR" dirty="0" err="1">
                <a:solidFill>
                  <a:srgbClr val="002060"/>
                </a:solidFill>
              </a:rPr>
              <a:t>blocker</a:t>
            </a:r>
            <a:r>
              <a:rPr lang="fr-FR" dirty="0">
                <a:solidFill>
                  <a:srgbClr val="002060"/>
                </a:solidFill>
              </a:rPr>
              <a:t> » est un séjour hospitalier dont la durée dépasse ce qui est médicalement justifié.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</a:rPr>
              <a:t>Ces séjours </a:t>
            </a:r>
            <a:r>
              <a:rPr lang="fr-FR" u="sng" dirty="0">
                <a:solidFill>
                  <a:srgbClr val="002060"/>
                </a:solidFill>
              </a:rPr>
              <a:t>sont subis </a:t>
            </a:r>
            <a:r>
              <a:rPr lang="fr-FR" dirty="0">
                <a:solidFill>
                  <a:srgbClr val="002060"/>
                </a:solidFill>
              </a:rPr>
              <a:t>par les établissements d’accueil car :</a:t>
            </a:r>
          </a:p>
          <a:p>
            <a:pPr marL="742950" lvl="1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</a:rPr>
              <a:t>Ils perturbent le flux des patients et donc nuisent à l’accès aux soins pour d’autres patients</a:t>
            </a:r>
          </a:p>
          <a:p>
            <a:pPr marL="742950" lvl="1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</a:rPr>
              <a:t>Ils démobilisent le personnel car ne nécessitent plus les soins normalement prodigués</a:t>
            </a:r>
          </a:p>
          <a:p>
            <a:pPr marL="742950" lvl="1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</a:rPr>
              <a:t>Ils entraînent des coûts non justifiés (en particulier des coûts fixes)</a:t>
            </a:r>
            <a:endParaRPr lang="fr-FR" dirty="0"/>
          </a:p>
          <a:p>
            <a:endParaRPr lang="fr-FR" dirty="0">
              <a:solidFill>
                <a:srgbClr val="FF0000"/>
              </a:solidFill>
            </a:endParaRPr>
          </a:p>
          <a:p>
            <a:r>
              <a:rPr lang="fr-FR" b="1" dirty="0"/>
              <a:t>En régime de croisière (après 2025) : </a:t>
            </a:r>
            <a:r>
              <a:rPr lang="fr-FR" dirty="0"/>
              <a:t>objectif d’intégrer un indicateur explicite relatif au taux de séjour prolongé dans les critères d’allocation de la dotation populationnelle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1C2E02A-8E27-68B0-6779-AEAA78D69CD5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Intro et éléments généraux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295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46B12702-E87B-642E-C259-D34C3C7F0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EB5F7FA-57BD-326D-F4AD-518F5E79159D}"/>
              </a:ext>
            </a:extLst>
          </p:cNvPr>
          <p:cNvSpPr txBox="1"/>
          <p:nvPr/>
        </p:nvSpPr>
        <p:spPr>
          <a:xfrm>
            <a:off x="0" y="1426587"/>
            <a:ext cx="34918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Réplication d’une étude de l’ARSIF </a:t>
            </a:r>
            <a:r>
              <a:rPr lang="en-US" dirty="0">
                <a:solidFill>
                  <a:srgbClr val="002060"/>
                </a:solidFill>
                <a:latin typeface="Marianne" panose="02000000000000000000" pitchFamily="2" charset="0"/>
              </a:rPr>
              <a:t> par le dpt. études, </a:t>
            </a:r>
            <a:r>
              <a:rPr lang="en-US" dirty="0" err="1">
                <a:solidFill>
                  <a:srgbClr val="002060"/>
                </a:solidFill>
                <a:latin typeface="Marianne" panose="02000000000000000000" pitchFamily="2" charset="0"/>
              </a:rPr>
              <a:t>enquêtes</a:t>
            </a:r>
            <a:r>
              <a:rPr lang="en-US" dirty="0">
                <a:solidFill>
                  <a:srgbClr val="002060"/>
                </a:solidFill>
                <a:latin typeface="Marianne" panose="02000000000000000000" pitchFamily="2" charset="0"/>
              </a:rPr>
              <a:t> et </a:t>
            </a:r>
            <a:r>
              <a:rPr lang="en-US" dirty="0" err="1">
                <a:solidFill>
                  <a:srgbClr val="002060"/>
                </a:solidFill>
                <a:latin typeface="Marianne" panose="02000000000000000000" pitchFamily="2" charset="0"/>
              </a:rPr>
              <a:t>évaluation</a:t>
            </a:r>
            <a:r>
              <a:rPr lang="en-US" dirty="0">
                <a:solidFill>
                  <a:srgbClr val="002060"/>
                </a:solidFill>
                <a:latin typeface="Marianne" panose="02000000000000000000" pitchFamily="2" charset="0"/>
              </a:rPr>
              <a:t> de </a:t>
            </a:r>
            <a:r>
              <a:rPr lang="en-US" dirty="0" err="1">
                <a:solidFill>
                  <a:srgbClr val="002060"/>
                </a:solidFill>
                <a:latin typeface="Marianne" panose="02000000000000000000" pitchFamily="2" charset="0"/>
              </a:rPr>
              <a:t>l’ARS</a:t>
            </a:r>
            <a:r>
              <a:rPr lang="en-US" dirty="0">
                <a:solidFill>
                  <a:srgbClr val="002060"/>
                </a:solidFill>
                <a:latin typeface="Marianne" panose="02000000000000000000" pitchFamily="2" charset="0"/>
              </a:rPr>
              <a:t> PACA</a:t>
            </a:r>
          </a:p>
          <a:p>
            <a:pPr indent="268288"/>
            <a:r>
              <a:rPr lang="en-US" dirty="0">
                <a:solidFill>
                  <a:srgbClr val="002060"/>
                </a:solidFill>
                <a:latin typeface="Marianne" panose="02000000000000000000" pitchFamily="2" charset="0"/>
              </a:rPr>
              <a:t>(sur données PACA)</a:t>
            </a:r>
          </a:p>
          <a:p>
            <a:pPr indent="268288"/>
            <a:endParaRPr lang="en-US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002060"/>
                </a:solidFill>
                <a:latin typeface="Marianne" panose="02000000000000000000" pitchFamily="2" charset="0"/>
              </a:rPr>
              <a:t>Gage de </a:t>
            </a:r>
            <a:r>
              <a:rPr lang="en-US" dirty="0" err="1">
                <a:solidFill>
                  <a:srgbClr val="002060"/>
                </a:solidFill>
                <a:latin typeface="Marianne" panose="02000000000000000000" pitchFamily="2" charset="0"/>
              </a:rPr>
              <a:t>robustesse</a:t>
            </a:r>
            <a:r>
              <a:rPr lang="en-US" dirty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Marianne" panose="02000000000000000000" pitchFamily="2" charset="0"/>
              </a:rPr>
              <a:t>statistique</a:t>
            </a:r>
            <a:r>
              <a:rPr lang="en-US" dirty="0">
                <a:solidFill>
                  <a:srgbClr val="002060"/>
                </a:solidFill>
                <a:latin typeface="Marianne" panose="02000000000000000000" pitchFamily="2" charset="0"/>
              </a:rPr>
              <a:t> car publication dans </a:t>
            </a:r>
            <a:r>
              <a:rPr lang="en-US" dirty="0">
                <a:latin typeface="Marianne" panose="02000000000000000000" pitchFamily="2" charset="0"/>
              </a:rPr>
              <a:t>Annals of Physical and Rehabilitation Medicine</a:t>
            </a:r>
            <a:r>
              <a:rPr lang="en-US" dirty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9CDFC03-23B8-4195-AB0D-62DA77817B7F}"/>
              </a:ext>
            </a:extLst>
          </p:cNvPr>
          <p:cNvSpPr txBox="1"/>
          <p:nvPr/>
        </p:nvSpPr>
        <p:spPr>
          <a:xfrm>
            <a:off x="2267744" y="195486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Méthode retenue pour la construction d’un panorama régional sur la question</a:t>
            </a:r>
            <a:endParaRPr lang="fr-FR" dirty="0">
              <a:solidFill>
                <a:schemeClr val="bg2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D375BF9-244E-4F21-A328-931A107326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1635646"/>
            <a:ext cx="5291440" cy="2472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988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5BE1CD18-F655-3B11-749F-E6D783A43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BC4DD29-BAE9-D8EA-19E3-AE683DA361CD}"/>
              </a:ext>
            </a:extLst>
          </p:cNvPr>
          <p:cNvSpPr txBox="1"/>
          <p:nvPr/>
        </p:nvSpPr>
        <p:spPr>
          <a:xfrm>
            <a:off x="179512" y="1203598"/>
            <a:ext cx="87849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</a:rPr>
              <a:t>Le seuil de durée de séjour retenu ne peut pas être identique pour tous les domaines. 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Il doit être fonction de la pathologie (Catégorie Majeure) et de l’unité médicale (Autorisation)</a:t>
            </a:r>
          </a:p>
          <a:p>
            <a:r>
              <a:rPr lang="fr-FR" dirty="0">
                <a:solidFill>
                  <a:srgbClr val="002060"/>
                </a:solidFill>
              </a:rPr>
              <a:t>ex : différence de durée de séjour entre l’AVC en neuro et celui en gériatrie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</a:endParaRPr>
          </a:p>
          <a:p>
            <a:r>
              <a:rPr lang="fr-FR" dirty="0">
                <a:solidFill>
                  <a:srgbClr val="002060"/>
                </a:solidFill>
              </a:rPr>
              <a:t>Proposition de seuil « </a:t>
            </a:r>
            <a:r>
              <a:rPr lang="fr-FR" dirty="0" err="1">
                <a:solidFill>
                  <a:srgbClr val="002060"/>
                </a:solidFill>
              </a:rPr>
              <a:t>bed</a:t>
            </a:r>
            <a:r>
              <a:rPr lang="fr-FR" dirty="0">
                <a:solidFill>
                  <a:srgbClr val="002060"/>
                </a:solidFill>
              </a:rPr>
              <a:t> </a:t>
            </a:r>
            <a:r>
              <a:rPr lang="fr-FR" dirty="0" err="1">
                <a:solidFill>
                  <a:srgbClr val="002060"/>
                </a:solidFill>
              </a:rPr>
              <a:t>blocker</a:t>
            </a:r>
            <a:r>
              <a:rPr lang="fr-FR" dirty="0">
                <a:solidFill>
                  <a:srgbClr val="002060"/>
                </a:solidFill>
              </a:rPr>
              <a:t> » = </a:t>
            </a:r>
            <a:r>
              <a:rPr lang="fr-FR" dirty="0">
                <a:solidFill>
                  <a:srgbClr val="FFC000"/>
                </a:solidFill>
              </a:rPr>
              <a:t>DMS du couple « UM-CMC » + 1,5 Ecart-Type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FFC000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algn="ctr"/>
            <a:r>
              <a:rPr lang="fr-FR" dirty="0"/>
              <a:t>-&gt; Un séjour est considéré comme « </a:t>
            </a:r>
            <a:r>
              <a:rPr lang="fr-FR" dirty="0" err="1"/>
              <a:t>bed</a:t>
            </a:r>
            <a:r>
              <a:rPr lang="fr-FR" dirty="0"/>
              <a:t> </a:t>
            </a:r>
            <a:r>
              <a:rPr lang="fr-FR" dirty="0" err="1"/>
              <a:t>blocker</a:t>
            </a:r>
            <a:r>
              <a:rPr lang="fr-FR" dirty="0"/>
              <a:t> » si sa durée est supérieure à ce seuil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DD0491F-A3F4-8B11-944F-D8C16C4F2AD3}"/>
              </a:ext>
            </a:extLst>
          </p:cNvPr>
          <p:cNvSpPr txBox="1"/>
          <p:nvPr/>
        </p:nvSpPr>
        <p:spPr>
          <a:xfrm>
            <a:off x="2015208" y="227424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Définition du seuil de durée de séjour « </a:t>
            </a:r>
            <a:r>
              <a:rPr lang="fr-FR" dirty="0" err="1"/>
              <a:t>bed</a:t>
            </a:r>
            <a:r>
              <a:rPr lang="fr-FR" dirty="0"/>
              <a:t> </a:t>
            </a:r>
            <a:r>
              <a:rPr lang="fr-FR" dirty="0" err="1"/>
              <a:t>blockers</a:t>
            </a:r>
            <a:r>
              <a:rPr lang="fr-FR" dirty="0"/>
              <a:t> »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153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A455787F-25A2-BE8F-E1BF-DE9981BB1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2C6A14E-5A63-49DC-7BB0-F6FA9A259AA2}"/>
              </a:ext>
            </a:extLst>
          </p:cNvPr>
          <p:cNvSpPr txBox="1"/>
          <p:nvPr/>
        </p:nvSpPr>
        <p:spPr>
          <a:xfrm>
            <a:off x="125760" y="771550"/>
            <a:ext cx="88924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On retient l’ensemble des séjours dont au moins une séquence (une semaine) a eu lieu en 2024 en PACA, soit environ 94 000 séjours pour 3,6 M de journées.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On calcule un seuil pour chaque couple UM-CMC présents dans l’échantillon (153 couples)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630F5D0-9DA5-85A0-035C-E46195D1ECF0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Construction du périmètre de l’étude (1/3)</a:t>
            </a:r>
            <a:endParaRPr lang="fr-FR" dirty="0">
              <a:solidFill>
                <a:schemeClr val="bg2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CE278F1-6052-803C-9133-6EC67DCE1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2067694"/>
            <a:ext cx="6877050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150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34289E1-A8B8-06F1-CB1D-CE92714FAC3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14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EF2A6B8-C64C-8A40-7975-F01E3A76E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008" y="1006485"/>
            <a:ext cx="4876800" cy="36385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5A137328-A704-E516-19BF-61B02608CEA7}"/>
              </a:ext>
            </a:extLst>
          </p:cNvPr>
          <p:cNvSpPr txBox="1"/>
          <p:nvPr/>
        </p:nvSpPr>
        <p:spPr>
          <a:xfrm>
            <a:off x="235858" y="1224637"/>
            <a:ext cx="345638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Introduction d’une référence à la France entière pour certains couples dans un souci de robustesse statistique : 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concerne 51 couples à moins de 30 séjours 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correspond à 0,6% des séjours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725A9AE-0CF3-27F5-9C3D-8DBBF33633D0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Construction du périmètre de l’étude (2/3)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489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B719DD3-CD85-5265-3A50-2426657C1D8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15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D24B7A1-444A-02EB-5058-FD4BB7898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106954"/>
            <a:ext cx="6686550" cy="154305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1B5D9F0-4FEE-005E-79FF-C3AE4B553E05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Construction du périmètre de l’étude (3/3)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BA9C76D-F2B0-6DE5-87D9-3F2E4A2E694B}"/>
              </a:ext>
            </a:extLst>
          </p:cNvPr>
          <p:cNvSpPr txBox="1"/>
          <p:nvPr/>
        </p:nvSpPr>
        <p:spPr>
          <a:xfrm>
            <a:off x="467544" y="915566"/>
            <a:ext cx="78488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Au sein des séjours dont la durée excède le seuil, seules les journées au-delà du seuil sont comptabilisées comme « 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Bed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Blockées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 ».</a:t>
            </a:r>
          </a:p>
        </p:txBody>
      </p:sp>
    </p:spTree>
    <p:extLst>
      <p:ext uri="{BB962C8B-B14F-4D97-AF65-F5344CB8AC3E}">
        <p14:creationId xmlns:p14="http://schemas.microsoft.com/office/powerpoint/2010/main" val="1924058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CCF362B2-2E9C-9AFE-E48F-F73338ADD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FE35654-15D4-8C5C-E313-AFE5FB988DAF}"/>
              </a:ext>
            </a:extLst>
          </p:cNvPr>
          <p:cNvSpPr txBox="1"/>
          <p:nvPr/>
        </p:nvSpPr>
        <p:spPr>
          <a:xfrm>
            <a:off x="201463" y="858947"/>
            <a:ext cx="8568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</a:rPr>
              <a:t>53A cardio-vasculaire adulte - 05 Affections de l'appareil circulatoire : </a:t>
            </a:r>
            <a:r>
              <a:rPr lang="fr-FR" u="sng" dirty="0">
                <a:solidFill>
                  <a:srgbClr val="002060"/>
                </a:solidFill>
              </a:rPr>
              <a:t>seuil 41 jours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D793376-304D-6B6A-8483-C65C30356CFB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Illustration avec le couple (53A-05)</a:t>
            </a:r>
            <a:endParaRPr lang="fr-FR" dirty="0">
              <a:solidFill>
                <a:schemeClr val="bg2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79B5378-9983-F902-6EDF-B48454718B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942" y="1491630"/>
            <a:ext cx="5992546" cy="3335630"/>
          </a:xfrm>
          <a:prstGeom prst="rect">
            <a:avLst/>
          </a:prstGeom>
          <a:noFill/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86050102-DE82-CC58-86EE-03A6F8C54FC0}"/>
              </a:ext>
            </a:extLst>
          </p:cNvPr>
          <p:cNvSpPr txBox="1"/>
          <p:nvPr/>
        </p:nvSpPr>
        <p:spPr>
          <a:xfrm>
            <a:off x="179512" y="1707654"/>
            <a:ext cx="266429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002060"/>
                </a:solidFill>
              </a:rPr>
              <a:t>En séjours :</a:t>
            </a:r>
          </a:p>
          <a:p>
            <a:r>
              <a:rPr lang="fr-FR" sz="1600" dirty="0">
                <a:solidFill>
                  <a:srgbClr val="002060"/>
                </a:solidFill>
              </a:rPr>
              <a:t>5 667 séjours</a:t>
            </a:r>
          </a:p>
          <a:p>
            <a:r>
              <a:rPr lang="fr-FR" sz="1600" dirty="0">
                <a:solidFill>
                  <a:srgbClr val="002060"/>
                </a:solidFill>
              </a:rPr>
              <a:t>298 séjours au-delà du seuil</a:t>
            </a:r>
          </a:p>
          <a:p>
            <a:r>
              <a:rPr lang="fr-FR" sz="1600" dirty="0">
                <a:solidFill>
                  <a:srgbClr val="002060"/>
                </a:solidFill>
              </a:rPr>
              <a:t>(soit 5,3% des séjours)</a:t>
            </a:r>
          </a:p>
          <a:p>
            <a:endParaRPr lang="fr-FR" sz="1600" dirty="0">
              <a:solidFill>
                <a:srgbClr val="FF0000"/>
              </a:solidFill>
            </a:endParaRPr>
          </a:p>
          <a:p>
            <a:r>
              <a:rPr lang="fr-FR" sz="1600" dirty="0">
                <a:solidFill>
                  <a:srgbClr val="002060"/>
                </a:solidFill>
              </a:rPr>
              <a:t>En journées :</a:t>
            </a:r>
          </a:p>
          <a:p>
            <a:r>
              <a:rPr lang="fr-FR" sz="1600" dirty="0">
                <a:solidFill>
                  <a:srgbClr val="002060"/>
                </a:solidFill>
              </a:rPr>
              <a:t>125 071 journées dont</a:t>
            </a:r>
          </a:p>
          <a:p>
            <a:r>
              <a:rPr lang="fr-FR" sz="1600" dirty="0">
                <a:solidFill>
                  <a:srgbClr val="002060"/>
                </a:solidFill>
              </a:rPr>
              <a:t>4 597 journées « BB »</a:t>
            </a:r>
          </a:p>
          <a:p>
            <a:r>
              <a:rPr lang="fr-FR" sz="1600" dirty="0">
                <a:solidFill>
                  <a:srgbClr val="002060"/>
                </a:solidFill>
              </a:rPr>
              <a:t>(soit 4% des journées du couple)</a:t>
            </a:r>
          </a:p>
          <a:p>
            <a:endParaRPr lang="fr-FR" sz="1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9983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8272AB4E-137C-AF5B-DD36-C49AA15D2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4EC61C5-0D6A-1FDB-D8D9-6F6E2F5AA0C8}"/>
              </a:ext>
            </a:extLst>
          </p:cNvPr>
          <p:cNvSpPr txBox="1"/>
          <p:nvPr/>
        </p:nvSpPr>
        <p:spPr>
          <a:xfrm>
            <a:off x="201463" y="858947"/>
            <a:ext cx="8568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</a:rPr>
              <a:t>53A cardio-vasculaire adulte - 05 Affections de l'appareil circulatoire : </a:t>
            </a:r>
            <a:r>
              <a:rPr lang="fr-FR" u="sng" dirty="0">
                <a:solidFill>
                  <a:srgbClr val="002060"/>
                </a:solidFill>
              </a:rPr>
              <a:t>seuil 41 jours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4E5AE1F-1320-660B-5336-98036483D058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Illustration avec le couple (53A-05)</a:t>
            </a:r>
            <a:endParaRPr lang="fr-FR" dirty="0">
              <a:solidFill>
                <a:schemeClr val="bg2"/>
              </a:solidFill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9A0FFF3-FDEF-A787-72EF-D4B199A46B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463" y="1347614"/>
            <a:ext cx="8261086" cy="3431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661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FE871AD8-E044-F15A-5E1A-6F2602E6D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BAC4411-D7B5-9324-26A1-1A1E18024781}"/>
              </a:ext>
            </a:extLst>
          </p:cNvPr>
          <p:cNvSpPr txBox="1"/>
          <p:nvPr/>
        </p:nvSpPr>
        <p:spPr>
          <a:xfrm>
            <a:off x="251520" y="699542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Pour les établissements SMR de la région PACA en 2024, on compte 94 803 séjours dont 5 661 sont « BB » soit 6% des séjours. De même on dénombre 3,6 M de journées dont 0,3 M sont « BB » soit 8% des journées.</a:t>
            </a:r>
            <a:endParaRPr lang="fr-FR" sz="1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D970FD3-9DD3-22ED-F8B8-EEECE3ADDA0F}"/>
              </a:ext>
            </a:extLst>
          </p:cNvPr>
          <p:cNvSpPr txBox="1"/>
          <p:nvPr/>
        </p:nvSpPr>
        <p:spPr>
          <a:xfrm>
            <a:off x="2339752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Panorama régional (1/3)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B490061-09F6-4A4A-6208-9F309AC772A2}"/>
              </a:ext>
            </a:extLst>
          </p:cNvPr>
          <p:cNvSpPr txBox="1"/>
          <p:nvPr/>
        </p:nvSpPr>
        <p:spPr>
          <a:xfrm>
            <a:off x="251520" y="1779662"/>
            <a:ext cx="30243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Une distribution des journées « BB » qui fait apparaitre une tension plus particulière sur plusieurs départements : 04, 13 et 83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0B0149D-E22E-CC27-08D0-3A99686C5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572" y="1613006"/>
            <a:ext cx="5177908" cy="3461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690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A45F9479-F348-C7C3-89E1-245A49868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1FAF94A-523E-FDDF-F4F7-062002895EFF}"/>
              </a:ext>
            </a:extLst>
          </p:cNvPr>
          <p:cNvSpPr txBox="1"/>
          <p:nvPr/>
        </p:nvSpPr>
        <p:spPr>
          <a:xfrm>
            <a:off x="251520" y="1248311"/>
            <a:ext cx="25030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Une distribution des journées « BB » qui fait apparaitre une tension plus particulière sur les établissements ex-DGF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5C924BB-4870-7E39-E15C-A36ED7CE7FBC}"/>
              </a:ext>
            </a:extLst>
          </p:cNvPr>
          <p:cNvSpPr txBox="1"/>
          <p:nvPr/>
        </p:nvSpPr>
        <p:spPr>
          <a:xfrm>
            <a:off x="2387346" y="267494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Panorama régional (2/3)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8CD07F4-9CC4-EF41-5E62-0D7A1D701B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3848" y="1058283"/>
            <a:ext cx="5419814" cy="362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647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323528" y="771550"/>
            <a:ext cx="8208912" cy="3780978"/>
          </a:xfr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algn="just">
              <a:spcAft>
                <a:spcPts val="1000"/>
              </a:spcAft>
              <a:defRPr/>
            </a:pPr>
            <a:r>
              <a:rPr lang="fr-FR" altLang="fr-FR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Article 12.2. La déclaration publique d’intérêts (DPI) pour les membres du CCAR :</a:t>
            </a:r>
            <a:endParaRPr lang="fr-FR" altLang="fr-FR" kern="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Les membres désignés ou nommés sont soumis à l’obligation d’établir une déclaration d’intérêts conformément à l’article L. 1451-1 du code de la santé publique .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Afin que chacun puisse s’assurer de l’absence de risques de conflits d’intérêts ou, a contrario, vérifier l’existence possible ou avérée d’un conflit d’intérêts, les membres du CCAR (titulaires et suppléants) doivent établir une télédéclaration des liens d’intérêts sur le site unique mentionné à l’article R.1451-3 du code de la santé publique et s’engagent à actualiser leur DPI dès qu’une modification intervient concernant les liens d’intérêt ou que de nouveaux liens sont noués :</a:t>
            </a:r>
          </a:p>
          <a:p>
            <a:pPr algn="just"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	https://dpi.sante.gouv.fr/dpi-public-webapp/app/home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La déclaration est rendue publique sur le site Internet de l’agence, pendant une durée de 5 ans qui suit le mandat, sauf pour les mentions des liens de parenté prévue et les montants des sommes perçues ou des participations financières qui ne sont pas rendus publics. 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En cas de manquement à ces dispositions par les membres du CCAR, le Directeur général de l’ARS peut mettre fin à leurs fonctions.</a:t>
            </a: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algn="just">
              <a:defRPr/>
            </a:pPr>
            <a:endParaRPr lang="fr-FR" altLang="fr-FR" dirty="0">
              <a:solidFill>
                <a:srgbClr val="002060"/>
              </a:solidFill>
            </a:endParaRPr>
          </a:p>
          <a:p>
            <a:pPr marL="0" algn="just">
              <a:defRPr/>
            </a:pPr>
            <a:endParaRPr lang="fr-FR" alt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114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B78778FD-A79C-9461-7BE3-5F8CB9DBB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BE990966-E9EF-BBF0-5B0F-1087E8BAF216}"/>
              </a:ext>
            </a:extLst>
          </p:cNvPr>
          <p:cNvSpPr txBox="1"/>
          <p:nvPr/>
        </p:nvSpPr>
        <p:spPr>
          <a:xfrm>
            <a:off x="2339752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Panorama régional (3/3)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4BD621B-C8D8-A5CC-2DBF-690E92B7C2D1}"/>
              </a:ext>
            </a:extLst>
          </p:cNvPr>
          <p:cNvSpPr txBox="1"/>
          <p:nvPr/>
        </p:nvSpPr>
        <p:spPr>
          <a:xfrm>
            <a:off x="179511" y="987574"/>
            <a:ext cx="28610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Une distribution des journées « BB » qui fait apparaitre une tension plus particulière sur certaines autorisations :</a:t>
            </a: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Polyvalent, </a:t>
            </a: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système nerveux et 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onco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-hémato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835F1F2-9EFA-FB66-C5AC-565E6C09F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0563" y="843558"/>
            <a:ext cx="5852667" cy="3913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0189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B1D400F2-C387-26CF-2144-E05B76D4A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E17E3BC-6B73-F85B-4334-11C9066E195D}"/>
              </a:ext>
            </a:extLst>
          </p:cNvPr>
          <p:cNvSpPr txBox="1"/>
          <p:nvPr/>
        </p:nvSpPr>
        <p:spPr>
          <a:xfrm>
            <a:off x="2267744" y="195486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pPr algn="l"/>
            <a:r>
              <a:rPr lang="fr-FR" dirty="0"/>
              <a:t>Réponse en termes de dotation populationnelle (nr)</a:t>
            </a:r>
          </a:p>
          <a:p>
            <a:pPr algn="l"/>
            <a:r>
              <a:rPr lang="fr-FR" dirty="0"/>
              <a:t>Proposition du GT :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CCE445E-B081-4370-3823-2B5EBFDE6C2F}"/>
              </a:ext>
            </a:extLst>
          </p:cNvPr>
          <p:cNvSpPr txBox="1"/>
          <p:nvPr/>
        </p:nvSpPr>
        <p:spPr>
          <a:xfrm>
            <a:off x="103847" y="1059582"/>
            <a:ext cx="87849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Proposition d’une distribution de dotation populationnelle sur la base de la part du total régional de journées « BB » pris en charge par les établissements. </a:t>
            </a: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(enveloppe de 5 M€)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Au prorata des fractions prises en charges</a:t>
            </a: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129 établissements concernés :</a:t>
            </a: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61 ex-DGF pour 1,9 M€, 68 ex-OQN pour 3,1 M€, </a:t>
            </a: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montant moyen 39k€, montant max 277 k€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Cette délégation est </a:t>
            </a:r>
            <a:r>
              <a:rPr lang="fr-FR" u="sng" dirty="0">
                <a:solidFill>
                  <a:srgbClr val="002060"/>
                </a:solidFill>
                <a:latin typeface="Marianne" panose="02000000000000000000" pitchFamily="2" charset="0"/>
              </a:rPr>
              <a:t>non reconductible 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et intervient dans l’attente d’une prise en compte pérenne de la problématique « BB » dans la méthodologie de répartition de la dotation populationnelle régionale.</a:t>
            </a:r>
            <a:endParaRPr lang="fr-FR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7495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17861-00A8-681E-F9D4-D7592EA2C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3C9E4E-704B-8490-1D18-6ACFE0A09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236B6E-0BEC-2262-68FA-DF0E19481E39}"/>
              </a:ext>
            </a:extLst>
          </p:cNvPr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6FC4385-A7AE-3F31-A029-2953E3358525}"/>
              </a:ext>
            </a:extLst>
          </p:cNvPr>
          <p:cNvSpPr txBox="1"/>
          <p:nvPr/>
        </p:nvSpPr>
        <p:spPr>
          <a:xfrm>
            <a:off x="1115616" y="1845197"/>
            <a:ext cx="65527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378"/>
            <a:r>
              <a:rPr lang="fr-FR" sz="40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Travaux GT</a:t>
            </a:r>
          </a:p>
          <a:p>
            <a:pPr algn="just" defTabSz="914378"/>
            <a:r>
              <a:rPr lang="fr-FR" sz="32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FOCUS Molécules Onéreuses</a:t>
            </a:r>
          </a:p>
          <a:p>
            <a:pPr algn="just" defTabSz="914378"/>
            <a:endParaRPr lang="fr-FR" sz="1800" b="1" kern="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9479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4CC8AF7E-F0E0-D3E2-BBCA-3AFB1A0AE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2FCC95B-1E9F-CE00-3424-B7F80718ACA4}"/>
              </a:ext>
            </a:extLst>
          </p:cNvPr>
          <p:cNvSpPr txBox="1"/>
          <p:nvPr/>
        </p:nvSpPr>
        <p:spPr>
          <a:xfrm>
            <a:off x="2267744" y="195486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pPr algn="l"/>
            <a:r>
              <a:rPr lang="fr-FR" dirty="0"/>
              <a:t>Eléments de contexte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FEAE7F3-4660-A18E-6D68-11BE028F8468}"/>
              </a:ext>
            </a:extLst>
          </p:cNvPr>
          <p:cNvSpPr txBox="1"/>
          <p:nvPr/>
        </p:nvSpPr>
        <p:spPr>
          <a:xfrm>
            <a:off x="221761" y="843558"/>
            <a:ext cx="50703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Parmi les nouveaux compartiments constitutifs du modèle cible, celui dévolu au financement des molécules onéreuses a fait l’objet de plusieurs aménagements : 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- au 1er juillet 2023, la liste dite « MO» pour les établissements SMR a été modifiée</a:t>
            </a: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- les modalités d’inscription sur cette liste ont évolué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ctr"/>
            <a:r>
              <a:rPr lang="fr-FR" dirty="0">
                <a:solidFill>
                  <a:srgbClr val="C00000"/>
                </a:solidFill>
                <a:latin typeface="Marianne" panose="02000000000000000000" pitchFamily="2" charset="0"/>
              </a:rPr>
              <a:t>La période d’appropriation de ces changements par les acteurs du secteur a entrainé des retards dans la valorisation de certaines molécules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6EC60FC-65E3-34D9-AB29-15395C4EE2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9964" y="1033248"/>
            <a:ext cx="3296110" cy="307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883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D727F98-A777-6C3B-DFF6-D707EA7D0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1AD78016-E49C-E0F9-55A7-E69E0FA1F458}"/>
              </a:ext>
            </a:extLst>
          </p:cNvPr>
          <p:cNvSpPr txBox="1"/>
          <p:nvPr/>
        </p:nvSpPr>
        <p:spPr>
          <a:xfrm>
            <a:off x="221761" y="843558"/>
            <a:ext cx="87849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Reconduction de l’enquête 2024 auprès de l’ensemble des établissements SMR de la région. 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Objectif d’un recensement exhaustif des prescriptions de molécules qui apparaissaient sur l’ancienne liste en sus SMR et qui ne sont plus valorisées aujourd’hui. 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La période retenue pour cette enquête est celle couvrant le deuxième semestre 2024 et le premier semestre 2025.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Retours attendus pour le 03/12/2025 (période finalement étendue)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224FEEB-1F40-2C90-6AF3-F6D8780E1F9C}"/>
              </a:ext>
            </a:extLst>
          </p:cNvPr>
          <p:cNvSpPr txBox="1"/>
          <p:nvPr/>
        </p:nvSpPr>
        <p:spPr>
          <a:xfrm>
            <a:off x="2267744" y="195486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pPr algn="l"/>
            <a:r>
              <a:rPr lang="fr-FR" dirty="0"/>
              <a:t>Méthode 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132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319F377F-9915-691E-277C-6719B65C3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02954FD7-3283-90D0-AF8A-60EA9185BC0F}"/>
              </a:ext>
            </a:extLst>
          </p:cNvPr>
          <p:cNvSpPr txBox="1"/>
          <p:nvPr/>
        </p:nvSpPr>
        <p:spPr>
          <a:xfrm>
            <a:off x="221761" y="843558"/>
            <a:ext cx="8784976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002060"/>
                </a:solidFill>
                <a:latin typeface="Marianne" panose="02000000000000000000" pitchFamily="2" charset="0"/>
              </a:rPr>
              <a:t>Enveloppe régionale de 2 M€ ventilées au prorata des moindres recettes</a:t>
            </a:r>
            <a:r>
              <a:rPr lang="fr-FR" sz="2000" dirty="0">
                <a:latin typeface="Marianne" panose="02000000000000000000" pitchFamily="2" charset="0"/>
              </a:rPr>
              <a:t> (en 2024 : 1M€ sur enveloppe DGOS) </a:t>
            </a:r>
            <a:endParaRPr lang="fr-FR" sz="200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sz="2000" b="1" dirty="0">
              <a:solidFill>
                <a:srgbClr val="FFC000"/>
              </a:solidFill>
              <a:latin typeface="Marianne" panose="02000000000000000000" pitchFamily="2" charset="0"/>
            </a:endParaRPr>
          </a:p>
          <a:p>
            <a:r>
              <a:rPr lang="fr-FR" sz="2000" b="1" dirty="0">
                <a:solidFill>
                  <a:srgbClr val="FFC000"/>
                </a:solidFill>
                <a:latin typeface="Marianne" panose="02000000000000000000" pitchFamily="2" charset="0"/>
              </a:rPr>
              <a:t>Retours de l’enquête 2025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Consolidation des moindres recettes au niveau régional : </a:t>
            </a: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3,2 M€ pour 82 établissements concernés </a:t>
            </a:r>
            <a:r>
              <a:rPr lang="fr-FR" dirty="0">
                <a:latin typeface="Marianne" panose="02000000000000000000" pitchFamily="2" charset="0"/>
              </a:rPr>
              <a:t>(en 2024 : 1,3 M€ pour 70 ES)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-&gt; couverture environ 62%, montant moyen 24 k€, max 80 k€ </a:t>
            </a:r>
            <a:r>
              <a:rPr lang="fr-FR" dirty="0">
                <a:latin typeface="Marianne" panose="02000000000000000000" pitchFamily="2" charset="0"/>
              </a:rPr>
              <a:t>(en 2024 : 18% de couverture, montant moyen 14 k€, max 80 k€)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CBEDAE3-FE12-BF2D-6F59-C6738E881340}"/>
              </a:ext>
            </a:extLst>
          </p:cNvPr>
          <p:cNvSpPr txBox="1"/>
          <p:nvPr/>
        </p:nvSpPr>
        <p:spPr>
          <a:xfrm>
            <a:off x="207408" y="3838277"/>
            <a:ext cx="861306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Cette délégation est </a:t>
            </a:r>
            <a:r>
              <a:rPr lang="fr-FR" u="sng" dirty="0">
                <a:solidFill>
                  <a:srgbClr val="002060"/>
                </a:solidFill>
                <a:latin typeface="Marianne" panose="02000000000000000000" pitchFamily="2" charset="0"/>
              </a:rPr>
              <a:t>non reconductible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car elle intervient dans l’attente d’une résolution du problème au niveau national (auto-saisine du ministère en cours de préparation et fusion des listes SMR et MCO).</a:t>
            </a:r>
            <a:endParaRPr lang="fr-FR" dirty="0">
              <a:solidFill>
                <a:srgbClr val="FF0000"/>
              </a:solidFill>
              <a:latin typeface="Marianne" panose="02000000000000000000" pitchFamily="2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76C2FEA-D741-EBBB-8892-D45DFD769A7C}"/>
              </a:ext>
            </a:extLst>
          </p:cNvPr>
          <p:cNvSpPr txBox="1"/>
          <p:nvPr/>
        </p:nvSpPr>
        <p:spPr>
          <a:xfrm>
            <a:off x="2195735" y="27950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pPr algn="l"/>
            <a:r>
              <a:rPr lang="fr-FR" dirty="0"/>
              <a:t>Réponse en termes de dotation populationnelle (nr)</a:t>
            </a:r>
          </a:p>
          <a:p>
            <a:pPr algn="l"/>
            <a:r>
              <a:rPr lang="fr-FR" dirty="0"/>
              <a:t>Proposition du GT :</a:t>
            </a:r>
          </a:p>
        </p:txBody>
      </p:sp>
    </p:spTree>
    <p:extLst>
      <p:ext uri="{BB962C8B-B14F-4D97-AF65-F5344CB8AC3E}">
        <p14:creationId xmlns:p14="http://schemas.microsoft.com/office/powerpoint/2010/main" val="10023688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968CB-2AF8-14D1-F898-EBF68FAE9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937A89-972A-54CD-A09E-2827272D8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73984F-6F77-1241-328D-EEB2E81B04AF}"/>
              </a:ext>
            </a:extLst>
          </p:cNvPr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BCB7D8-41E8-C376-ACCE-F9CAD9B0437E}"/>
              </a:ext>
            </a:extLst>
          </p:cNvPr>
          <p:cNvSpPr/>
          <p:nvPr/>
        </p:nvSpPr>
        <p:spPr>
          <a:xfrm>
            <a:off x="1115616" y="1781537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378"/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Autres propositions d’utilisation </a:t>
            </a:r>
          </a:p>
          <a:p>
            <a:pPr algn="just" defTabSz="914378"/>
            <a:r>
              <a:rPr lang="fr-FR" sz="24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(hors périmètre des travaux du GT)</a:t>
            </a:r>
          </a:p>
        </p:txBody>
      </p:sp>
    </p:spTree>
    <p:extLst>
      <p:ext uri="{BB962C8B-B14F-4D97-AF65-F5344CB8AC3E}">
        <p14:creationId xmlns:p14="http://schemas.microsoft.com/office/powerpoint/2010/main" val="3347750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524" y="1635646"/>
            <a:ext cx="8568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Accompagner des reconnaissances de lits en soins palliatifs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Compenser les effets pervers à court terme de la dotation de transition</a:t>
            </a:r>
          </a:p>
          <a:p>
            <a:endParaRPr lang="fr-FR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  Redistribuer le reliquat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267744" y="195486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Autres pistes d’utilisation des croissances 2024 &amp; 2025 et de la mise en réserve (soit 12-7 = 5M€)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7878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F1A6E152-30D7-7BCB-1CDE-361266B30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032EADC-A314-2ADC-A6C7-4776FAF93D77}"/>
              </a:ext>
            </a:extLst>
          </p:cNvPr>
          <p:cNvSpPr txBox="1"/>
          <p:nvPr/>
        </p:nvSpPr>
        <p:spPr>
          <a:xfrm>
            <a:off x="287524" y="1279088"/>
            <a:ext cx="85689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L’instruction interministérielle n° DGOS/R4/DGS/DGCS/2023/76 du 21 juin 2023, relative à la structuration des filières territoriales de soins palliatifs pour la stratégie décennale 2024-2034, fixe un objectif minimal de </a:t>
            </a:r>
            <a:r>
              <a:rPr lang="fr-FR" b="1" dirty="0"/>
              <a:t>3 lits identifiés en soins palliatifs (LISP) par service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Engagement d’accompagnement pris dès le CCAR de 2024 en lien avec le PRS :</a:t>
            </a:r>
          </a:p>
          <a:p>
            <a:endParaRPr lang="fr-FR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Traduction en région : 9 lits accompagnés pour 9 es concernés soit env. 108 k€/an</a:t>
            </a: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54A9616-9ACD-4375-1F3F-2E3D4768C7BE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Lits Identifiés en Soins Palliatifs (r)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256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4CCC20C-93C0-9ACA-C2E6-20975AB66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64DDA00-D42C-6872-9F50-2D99C6FB138A}"/>
              </a:ext>
            </a:extLst>
          </p:cNvPr>
          <p:cNvSpPr txBox="1"/>
          <p:nvPr/>
        </p:nvSpPr>
        <p:spPr>
          <a:xfrm>
            <a:off x="179512" y="854586"/>
            <a:ext cx="856895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</a:rPr>
              <a:t>A l’instar de ce qui avait été voté lors du CCAR 2024, on cherche à atténuer les effets pervers du mécanisme de transition à court terme :</a:t>
            </a:r>
          </a:p>
          <a:p>
            <a:r>
              <a:rPr lang="fr-FR" dirty="0">
                <a:solidFill>
                  <a:srgbClr val="002060"/>
                </a:solidFill>
              </a:rPr>
              <a:t>Les établissements identifiés comme sous-doté historiquement et qui doivent bénéficier d’effets revenus positifs dans le nouveau modèle de financement sont pénalisés en début de période. </a:t>
            </a:r>
          </a:p>
          <a:p>
            <a:endParaRPr lang="fr-FR" dirty="0"/>
          </a:p>
          <a:p>
            <a:pPr lvl="0">
              <a:defRPr/>
            </a:pPr>
            <a:r>
              <a:rPr lang="fr-FR" dirty="0"/>
              <a:t>On passe de 5M€ de compensation en 2024 à 3,8 M€ (soit une diminution de 75% en lien avec la chronique d’extinction de la dotation de transition). </a:t>
            </a:r>
          </a:p>
          <a:p>
            <a:pPr lvl="0">
              <a:defRPr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Ces crédits sont ventilés en faveur des ES « sous-dotés » au prorata des 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sous-dotations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.  </a:t>
            </a:r>
            <a:endParaRPr lang="fr-FR" dirty="0">
              <a:solidFill>
                <a:srgbClr val="002060"/>
              </a:solidFill>
            </a:endParaRPr>
          </a:p>
          <a:p>
            <a:endParaRPr lang="fr-FR" sz="16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Etablissement bénéficiaires :</a:t>
            </a: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74 es (49 FHP, 13 FHF, 12 FEHAP) </a:t>
            </a:r>
          </a:p>
          <a:p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montant moyen 49 k€, montant max 219 k€</a:t>
            </a:r>
          </a:p>
          <a:p>
            <a:pPr marL="285750" indent="-285750">
              <a:buFontTx/>
              <a:buChar char="-"/>
            </a:pPr>
            <a:endParaRPr lang="fr-FR" sz="16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34E4600-7D44-DCB8-6A2A-2E2043A15829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Dotation de transition (nr)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4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415283" y="1147977"/>
            <a:ext cx="8712646" cy="2999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alt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1. Changement de composition du comité</a:t>
            </a:r>
            <a:endParaRPr lang="fr-FR" sz="1800" kern="0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defTabSz="914378">
              <a:buSzPct val="55000"/>
              <a:defRPr/>
            </a:pPr>
            <a:r>
              <a:rPr lang="fr-FR" alt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2. </a:t>
            </a:r>
            <a:r>
              <a:rPr 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Mandat dotation populationnelle</a:t>
            </a:r>
          </a:p>
          <a:p>
            <a:pPr defTabSz="914378">
              <a:buSzPct val="55000"/>
              <a:defRPr/>
            </a:pPr>
            <a:r>
              <a:rPr lang="fr-FR" alt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	</a:t>
            </a: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Rappels des éléments de cadrage/méthode</a:t>
            </a:r>
          </a:p>
          <a:p>
            <a:pPr defTabSz="914378">
              <a:buSzPct val="55000"/>
              <a:defRPr/>
            </a:pPr>
            <a:r>
              <a:rPr lang="fr-FR" alt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3. Travaux GT</a:t>
            </a:r>
          </a:p>
          <a:p>
            <a:pPr defTabSz="914378">
              <a:buSzPct val="55000"/>
              <a:defRPr/>
            </a:pPr>
            <a:r>
              <a:rPr lang="fr-FR" alt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	</a:t>
            </a: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Focus « </a:t>
            </a:r>
            <a:r>
              <a:rPr lang="fr-FR" altLang="fr-FR" kern="0" dirty="0" err="1">
                <a:solidFill>
                  <a:srgbClr val="002060"/>
                </a:solidFill>
                <a:latin typeface="Marianne" panose="02000000000000000000" pitchFamily="2" charset="0"/>
              </a:rPr>
              <a:t>Bed</a:t>
            </a: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  <a:r>
              <a:rPr lang="fr-FR" altLang="fr-FR" kern="0" dirty="0" err="1">
                <a:solidFill>
                  <a:srgbClr val="002060"/>
                </a:solidFill>
                <a:latin typeface="Marianne" panose="02000000000000000000" pitchFamily="2" charset="0"/>
              </a:rPr>
              <a:t>blockers</a:t>
            </a: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 »</a:t>
            </a:r>
          </a:p>
          <a:p>
            <a:pPr defTabSz="914378">
              <a:buSzPct val="55000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	Focus Molécules onéreuses (MO)</a:t>
            </a:r>
          </a:p>
          <a:p>
            <a:pPr defTabSz="914378">
              <a:buSzPct val="55000"/>
              <a:defRPr/>
            </a:pPr>
            <a:r>
              <a:rPr lang="fr-FR" alt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4. Autres propositions d’utilisation </a:t>
            </a:r>
          </a:p>
          <a:p>
            <a:pPr defTabSz="914378">
              <a:buSzPct val="55000"/>
              <a:defRPr/>
            </a:pPr>
            <a:r>
              <a:rPr lang="fr-FR" altLang="fr-FR" kern="0" dirty="0">
                <a:solidFill>
                  <a:srgbClr val="002060"/>
                </a:solidFill>
                <a:latin typeface="Marianne" panose="02000000000000000000" pitchFamily="2" charset="0"/>
              </a:rPr>
              <a:t>	(LISP, compensation dotation de transition…)</a:t>
            </a:r>
          </a:p>
          <a:p>
            <a:pPr>
              <a:spcBef>
                <a:spcPct val="20000"/>
              </a:spcBef>
              <a:buSzPct val="55000"/>
              <a:defRPr/>
            </a:pPr>
            <a:r>
              <a:rPr lang="fr-FR" altLang="fr-FR" sz="1800" kern="0" dirty="0">
                <a:solidFill>
                  <a:srgbClr val="002060"/>
                </a:solidFill>
                <a:latin typeface="Marianne" panose="02000000000000000000" pitchFamily="2" charset="0"/>
              </a:rPr>
              <a:t>5. Echanges et vote</a:t>
            </a:r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783" y="195486"/>
            <a:ext cx="6120929" cy="539991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C000"/>
                </a:solidFill>
                <a:latin typeface="Marianne" panose="02000000000000000000" pitchFamily="2" charset="0"/>
              </a:rPr>
              <a:t>Ordre du jour</a:t>
            </a:r>
            <a:endParaRPr lang="fr-FR" dirty="0">
              <a:solidFill>
                <a:srgbClr val="FF000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0055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2B232349-9C30-729D-B5D4-872919619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4A514A5-6520-A340-E24F-45046B7C043B}"/>
              </a:ext>
            </a:extLst>
          </p:cNvPr>
          <p:cNvSpPr txBox="1"/>
          <p:nvPr/>
        </p:nvSpPr>
        <p:spPr>
          <a:xfrm>
            <a:off x="179512" y="1347614"/>
            <a:ext cx="8568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 cumul des réponses aux problématique ciblées en 2025 en termes de dotation populationnelle s’élève à 10,9 M€</a:t>
            </a:r>
          </a:p>
          <a:p>
            <a:endParaRPr lang="fr-FR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résultante est un reliquat s’élevant à 1,1 M€ (sur l’ensemble des crédits mis en réserve et constitutifs des croissances 2024 &amp; 2025 soit 12 M€).</a:t>
            </a:r>
          </a:p>
          <a:p>
            <a:endParaRPr lang="fr-FR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Ce reliquat sera intégralement redélégué à l’ensemble des établissements de la région au prorata des dotations C1 2025.</a:t>
            </a:r>
          </a:p>
          <a:p>
            <a:pPr indent="88900"/>
            <a:endParaRPr lang="fr-FR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EC6DD13-09C4-B568-789B-B0E5355807C6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Redistribution du reliquat (r)</a:t>
            </a:r>
          </a:p>
        </p:txBody>
      </p:sp>
    </p:spTree>
    <p:extLst>
      <p:ext uri="{BB962C8B-B14F-4D97-AF65-F5344CB8AC3E}">
        <p14:creationId xmlns:p14="http://schemas.microsoft.com/office/powerpoint/2010/main" val="39840014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2D40A16E-41E7-36A8-E89E-F5A42E75A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F017F0D-BB20-BAF0-7DC8-73B71FBF49F3}"/>
              </a:ext>
            </a:extLst>
          </p:cNvPr>
          <p:cNvSpPr txBox="1"/>
          <p:nvPr/>
        </p:nvSpPr>
        <p:spPr>
          <a:xfrm>
            <a:off x="179512" y="1094422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Conformément à l’engagement pris, les modalités de répartition de la dotation populationnelle en C3 ne viennent pas déformer la structure par statut de la dotation régionale.</a:t>
            </a:r>
            <a:endParaRPr lang="fr-FR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5D6F5F6-518D-4B96-3F5A-DC8A99C0886D}"/>
              </a:ext>
            </a:extLst>
          </p:cNvPr>
          <p:cNvSpPr txBox="1"/>
          <p:nvPr/>
        </p:nvSpPr>
        <p:spPr>
          <a:xfrm>
            <a:off x="2267744" y="19548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sz="2000" b="1">
                <a:solidFill>
                  <a:srgbClr val="FFC000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 dirty="0"/>
              <a:t>Stabilité de la structure par statut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13ACDC0-93B1-FFB8-F208-BB42AE2627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2516578"/>
            <a:ext cx="5859202" cy="1767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035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32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5616" y="2211710"/>
            <a:ext cx="2448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378"/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Echanges</a:t>
            </a:r>
          </a:p>
        </p:txBody>
      </p:sp>
    </p:spTree>
    <p:extLst>
      <p:ext uri="{BB962C8B-B14F-4D97-AF65-F5344CB8AC3E}">
        <p14:creationId xmlns:p14="http://schemas.microsoft.com/office/powerpoint/2010/main" val="41787687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33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5616" y="2211710"/>
            <a:ext cx="2448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378"/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Vote</a:t>
            </a:r>
          </a:p>
        </p:txBody>
      </p:sp>
    </p:spTree>
    <p:extLst>
      <p:ext uri="{BB962C8B-B14F-4D97-AF65-F5344CB8AC3E}">
        <p14:creationId xmlns:p14="http://schemas.microsoft.com/office/powerpoint/2010/main" val="23886129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34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555776" y="195486"/>
            <a:ext cx="71471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>
                <a:solidFill>
                  <a:srgbClr val="FFC000"/>
                </a:solidFill>
                <a:latin typeface="Marianne" panose="02000000000000000000" pitchFamily="2" charset="0"/>
              </a:rPr>
              <a:t>Proposition soumise</a:t>
            </a:r>
            <a:r>
              <a:rPr lang="fr-FR" sz="2000" b="1" dirty="0">
                <a:solidFill>
                  <a:schemeClr val="bg2"/>
                </a:solidFill>
                <a:latin typeface="Marianne" panose="02000000000000000000" pitchFamily="2" charset="0"/>
              </a:rPr>
              <a:t> </a:t>
            </a:r>
            <a:r>
              <a:rPr lang="fr-FR" sz="2000" b="1" dirty="0">
                <a:solidFill>
                  <a:srgbClr val="FFC000"/>
                </a:solidFill>
                <a:latin typeface="Marianne" panose="02000000000000000000" pitchFamily="2" charset="0"/>
              </a:rPr>
              <a:t>au vote</a:t>
            </a:r>
          </a:p>
          <a:p>
            <a:pPr algn="just"/>
            <a:endParaRPr lang="fr-FR" sz="2000" b="1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48" y="1083136"/>
            <a:ext cx="89642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Avis sur la proposition de délégation en deuxième étape (12 M€, C3 2025) :</a:t>
            </a:r>
          </a:p>
          <a:p>
            <a:pPr lvl="1"/>
            <a:endParaRPr lang="fr-FR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lvl="1" algn="just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- « 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Bed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blockers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 » : 5 M€ en fonction du niveau d’effort relatif (129 es)</a:t>
            </a:r>
          </a:p>
          <a:p>
            <a:pPr lvl="1" algn="just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- « MO » : 2M€ au prorata des moindres recettes (82 es) </a:t>
            </a:r>
          </a:p>
          <a:p>
            <a:pPr marL="742950" lvl="1" indent="-285750" algn="just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LISP : 0,1 M€ (10 es)</a:t>
            </a:r>
          </a:p>
          <a:p>
            <a:pPr marL="742950" lvl="1" indent="-285750" algn="just">
              <a:buFontTx/>
              <a:buChar char="-"/>
            </a:pP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Restitution 4,9 M€</a:t>
            </a:r>
          </a:p>
          <a:p>
            <a:pPr lvl="2" algn="just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- Dont compensation des dotations de transition : 3,8 M€ au prorata des </a:t>
            </a:r>
            <a:r>
              <a:rPr lang="fr-FR" dirty="0" err="1">
                <a:solidFill>
                  <a:srgbClr val="002060"/>
                </a:solidFill>
                <a:latin typeface="Marianne" panose="02000000000000000000" pitchFamily="2" charset="0"/>
              </a:rPr>
              <a:t>sous-dotations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(74 es)</a:t>
            </a:r>
          </a:p>
          <a:p>
            <a:pPr lvl="1" algn="just"/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	- Dont distribution du reliquat : 1,1 M€ au prorata historique (136 es)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514C50B-2BBC-812D-BDB5-A692ED21220D}"/>
              </a:ext>
            </a:extLst>
          </p:cNvPr>
          <p:cNvSpPr txBox="1"/>
          <p:nvPr/>
        </p:nvSpPr>
        <p:spPr>
          <a:xfrm>
            <a:off x="-180528" y="3884094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dirty="0">
                <a:latin typeface="Marianne" panose="02000000000000000000" pitchFamily="2" charset="0"/>
              </a:rPr>
              <a:t>Favorable</a:t>
            </a:r>
          </a:p>
          <a:p>
            <a:pPr lvl="1"/>
            <a:r>
              <a:rPr lang="fr-FR" dirty="0">
                <a:latin typeface="Marianne" panose="02000000000000000000" pitchFamily="2" charset="0"/>
              </a:rPr>
              <a:t>Abstention</a:t>
            </a:r>
          </a:p>
          <a:p>
            <a:pPr lvl="1"/>
            <a:r>
              <a:rPr lang="fr-FR" dirty="0">
                <a:latin typeface="Marianne" panose="02000000000000000000" pitchFamily="2" charset="0"/>
              </a:rPr>
              <a:t>Défavorable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7037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2123728" y="76924"/>
            <a:ext cx="5472608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288" algn="l">
              <a:lnSpc>
                <a:spcPct val="90000"/>
              </a:lnSpc>
              <a:spcBef>
                <a:spcPct val="0"/>
              </a:spcBef>
              <a:buSzPts val="5200"/>
            </a:pPr>
            <a:r>
              <a:rPr lang="fr-FR" sz="2600" b="1" dirty="0">
                <a:solidFill>
                  <a:srgbClr val="FFC000"/>
                </a:solidFill>
                <a:latin typeface="Marianne" panose="02000000000000000000" pitchFamily="2" charset="0"/>
                <a:ea typeface="+mj-ea"/>
                <a:cs typeface="+mj-cs"/>
              </a:rPr>
              <a:t>Changements de composition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23528" y="4371950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Arrêté de nomination complet disponible sur le site de l’agence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79512" y="1112341"/>
            <a:ext cx="86541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kern="0" dirty="0">
                <a:latin typeface="Marianne" panose="02000000000000000000" pitchFamily="2" charset="0"/>
              </a:rPr>
              <a:t>Les modifications :</a:t>
            </a:r>
          </a:p>
          <a:p>
            <a:pPr algn="just"/>
            <a:endParaRPr lang="fr-FR" sz="1600" kern="0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 Frédéric WOLF (Directeur régional </a:t>
            </a:r>
            <a:r>
              <a:rPr lang="fr-FR" sz="1600" dirty="0">
                <a:latin typeface="Arial" panose="020B0604020202020204" pitchFamily="34" charset="0"/>
                <a:ea typeface="Times New Roman" panose="02020603050405020304" pitchFamily="18" charset="0"/>
              </a:rPr>
              <a:t>EMEIS) </a:t>
            </a:r>
            <a:r>
              <a:rPr lang="fr-F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devient titulaire à la place de </a:t>
            </a:r>
          </a:p>
          <a:p>
            <a:pPr algn="just"/>
            <a:r>
              <a:rPr lang="fr-F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Mme Carine DUSSART (Directrice régionale CLINEA) pour la FHP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600" kern="0" dirty="0">
              <a:solidFill>
                <a:srgbClr val="FF000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077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FB1FC-4F2E-7444-242F-149C53648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781E15-0292-FE39-414E-F66A0BFA5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C59CBC-8AFC-7057-EA8E-F4426A94A227}"/>
              </a:ext>
            </a:extLst>
          </p:cNvPr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89A70F-5547-5AAC-AC76-1C47820F7F28}"/>
              </a:ext>
            </a:extLst>
          </p:cNvPr>
          <p:cNvSpPr/>
          <p:nvPr/>
        </p:nvSpPr>
        <p:spPr>
          <a:xfrm>
            <a:off x="1115616" y="1781537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378"/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Mandat dotation populationnelle</a:t>
            </a:r>
            <a:endParaRPr lang="fr-FR" sz="2400" b="1" kern="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461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452320" y="4790540"/>
            <a:ext cx="1350000" cy="3600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195736" y="123478"/>
            <a:ext cx="71471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Focus dotation populationnelle  </a:t>
            </a:r>
            <a:r>
              <a:rPr lang="fr-FR" sz="2000" b="1" dirty="0">
                <a:solidFill>
                  <a:srgbClr val="FFC000"/>
                </a:solidFill>
                <a:latin typeface="Marianne" panose="02000000000000000000" pitchFamily="2" charset="0"/>
              </a:rPr>
              <a:t>En cible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528" y="1923678"/>
            <a:ext cx="828116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400" dirty="0">
                <a:solidFill>
                  <a:srgbClr val="002060"/>
                </a:solidFill>
                <a:latin typeface="Marianne" panose="02000000000000000000" pitchFamily="2" charset="0"/>
              </a:rPr>
              <a:t>Au niveau de l’établissement, il serait plus juste de parler d’une dotation issue de la dotation populationnelle régionale qui sera allouée par l’ARS dans le cadre d’une gouvernance impliquant le CCAR</a:t>
            </a:r>
            <a:endParaRPr lang="fr-FR" sz="160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858109" y="843558"/>
            <a:ext cx="6552977" cy="991966"/>
          </a:xfrm>
          <a:prstGeom prst="roundRect">
            <a:avLst>
              <a:gd name="adj" fmla="val 6393"/>
            </a:avLst>
          </a:prstGeom>
          <a:solidFill>
            <a:schemeClr val="bg1"/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09538" algn="just">
              <a:buFont typeface="Arial" panose="020B0604020202020204" pitchFamily="34" charset="0"/>
              <a:buChar char="•"/>
            </a:pPr>
            <a:r>
              <a:rPr lang="fr-FR" sz="1000" b="1" dirty="0">
                <a:solidFill>
                  <a:schemeClr val="accent2">
                    <a:lumMod val="50000"/>
                  </a:schemeClr>
                </a:solidFill>
              </a:rPr>
              <a:t>Chaque région détermine ses propres critères d’allocation </a:t>
            </a:r>
            <a:r>
              <a:rPr lang="fr-FR" sz="1000" b="1" dirty="0" err="1">
                <a:solidFill>
                  <a:schemeClr val="accent2">
                    <a:lumMod val="50000"/>
                  </a:schemeClr>
                </a:solidFill>
              </a:rPr>
              <a:t>infra-régionale</a:t>
            </a:r>
            <a:r>
              <a:rPr lang="fr-FR" sz="1000" b="1" dirty="0">
                <a:solidFill>
                  <a:schemeClr val="accent2">
                    <a:lumMod val="50000"/>
                  </a:schemeClr>
                </a:solidFill>
              </a:rPr>
              <a:t>, en concertation avec le Comité d’Allocation des Ressources. L’allocation aux établissements se fait selon des modalités et critères fixés en amont et en concertation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611560" y="1068945"/>
            <a:ext cx="1260000" cy="339388"/>
          </a:xfrm>
          <a:prstGeom prst="rect">
            <a:avLst/>
          </a:prstGeom>
          <a:solidFill>
            <a:srgbClr val="E0E0F4"/>
          </a:solidFill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accent2">
                    <a:lumMod val="50000"/>
                  </a:schemeClr>
                </a:solidFill>
              </a:rPr>
              <a:t>Comment ça fonctionne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41680" y="2662342"/>
            <a:ext cx="864096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è"/>
            </a:pPr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création d’un </a:t>
            </a:r>
            <a:r>
              <a:rPr lang="fr-FR" sz="1600" dirty="0">
                <a:solidFill>
                  <a:srgbClr val="FFC000"/>
                </a:solidFill>
                <a:latin typeface="Marianne" panose="02000000000000000000" pitchFamily="2" charset="0"/>
              </a:rPr>
              <a:t>Groupe de Travail </a:t>
            </a:r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dédié</a:t>
            </a:r>
          </a:p>
          <a:p>
            <a:endParaRPr lang="fr-FR" sz="1600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En termes de méthode de travail le GT et les services de l’agence travaillent conjointement à une méthode. Le comité est ensuite consulté pour validation</a:t>
            </a:r>
          </a:p>
          <a:p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(en plusieurs étapes).</a:t>
            </a:r>
          </a:p>
          <a:p>
            <a:endParaRPr lang="fr-FR" dirty="0"/>
          </a:p>
          <a:p>
            <a:r>
              <a:rPr lang="fr-FR" dirty="0"/>
              <a:t>Dans l’attente d’un outil d’aide à la ventilation de la dotation populationnelle développé par l’ATIH, le GT est mobilisé sur des problématiques plus ciblées </a:t>
            </a:r>
          </a:p>
        </p:txBody>
      </p:sp>
    </p:spTree>
    <p:extLst>
      <p:ext uri="{BB962C8B-B14F-4D97-AF65-F5344CB8AC3E}">
        <p14:creationId xmlns:p14="http://schemas.microsoft.com/office/powerpoint/2010/main" val="384749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217" y="1203598"/>
            <a:ext cx="7848872" cy="2880320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fr-FR" sz="1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Groupe de Travail :</a:t>
            </a:r>
          </a:p>
          <a:p>
            <a:pPr marL="0" indent="0" algn="just">
              <a:spcAft>
                <a:spcPts val="0"/>
              </a:spcAft>
              <a:buNone/>
            </a:pPr>
            <a:endParaRPr lang="fr-FR" sz="1600" kern="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0" algn="just">
              <a:spcAft>
                <a:spcPts val="1000"/>
              </a:spcAft>
              <a:defRPr/>
            </a:pPr>
            <a:r>
              <a:rPr lang="fr-FR" sz="1600" kern="0" dirty="0">
                <a:solidFill>
                  <a:srgbClr val="002060"/>
                </a:solidFill>
                <a:latin typeface="Marianne" panose="02000000000000000000" pitchFamily="2" charset="0"/>
              </a:rPr>
              <a:t>	1 séance d’installation (10/04) </a:t>
            </a:r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Présentation des membres, du r</a:t>
            </a:r>
            <a:r>
              <a:rPr lang="fr-FR" sz="1600" dirty="0">
                <a:latin typeface="Calibri" panose="020F050202020403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ôle du GT et de la finalité de ses travaux. Choix des thématiques abordées en 2025</a:t>
            </a:r>
            <a:endParaRPr lang="fr-FR" sz="1600" kern="0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fr-FR" sz="1600" kern="0" dirty="0">
                <a:solidFill>
                  <a:srgbClr val="002060"/>
                </a:solidFill>
                <a:latin typeface="Marianne" panose="02000000000000000000" pitchFamily="2" charset="0"/>
              </a:rPr>
              <a:t>	2 séances de travail les 12 et 26 novembre </a:t>
            </a:r>
            <a:r>
              <a:rPr lang="fr-FR" sz="1600" kern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fr-FR" sz="1600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ocus successifs sur </a:t>
            </a:r>
            <a:r>
              <a:rPr lang="fr-FR" sz="1600" kern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Bed</a:t>
            </a:r>
            <a:r>
              <a:rPr lang="fr-FR" sz="1600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kern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Blocker</a:t>
            </a:r>
            <a:r>
              <a:rPr lang="fr-FR" sz="1600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et Molécules onéreuses puis info sur autres pistes d’utilisation</a:t>
            </a:r>
          </a:p>
          <a:p>
            <a:pPr marL="0" indent="0" algn="just">
              <a:spcAft>
                <a:spcPts val="0"/>
              </a:spcAft>
              <a:buNone/>
            </a:pPr>
            <a:endParaRPr lang="fr-FR" sz="1600" kern="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fr-FR" sz="1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CCAR-section SMR :</a:t>
            </a:r>
          </a:p>
          <a:p>
            <a:pPr marL="0" indent="0" algn="just">
              <a:spcAft>
                <a:spcPts val="0"/>
              </a:spcAft>
              <a:buNone/>
            </a:pPr>
            <a:endParaRPr lang="fr-FR" sz="1600" kern="0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fr-FR" sz="1600" kern="0" dirty="0">
                <a:solidFill>
                  <a:srgbClr val="002060"/>
                </a:solidFill>
                <a:latin typeface="Marianne" panose="02000000000000000000" pitchFamily="2" charset="0"/>
              </a:rPr>
              <a:t>	9 juillet  : </a:t>
            </a:r>
            <a:r>
              <a:rPr lang="fr-FR" sz="1600" kern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Décision de création d’une marge de manœuvre 2025 (env. 12 M€)</a:t>
            </a:r>
          </a:p>
          <a:p>
            <a:pPr marL="0" indent="0" algn="just">
              <a:spcAft>
                <a:spcPts val="0"/>
              </a:spcAft>
              <a:buNone/>
            </a:pPr>
            <a:endParaRPr lang="fr-FR" sz="1600" kern="0" dirty="0">
              <a:solidFill>
                <a:srgbClr val="FF0000"/>
              </a:solidFill>
              <a:latin typeface="Marianne" panose="02000000000000000000" pitchFamily="2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fr-FR" sz="1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	10 Décembre : Avis sur utilisation de cette marge</a:t>
            </a:r>
          </a:p>
        </p:txBody>
      </p:sp>
      <p:sp>
        <p:nvSpPr>
          <p:cNvPr id="160772" name="Accolade fermante 3"/>
          <p:cNvSpPr>
            <a:spLocks/>
          </p:cNvSpPr>
          <p:nvPr/>
        </p:nvSpPr>
        <p:spPr bwMode="auto">
          <a:xfrm>
            <a:off x="3437335" y="1977628"/>
            <a:ext cx="34528" cy="207749"/>
          </a:xfrm>
          <a:prstGeom prst="rightBrace">
            <a:avLst>
              <a:gd name="adj1" fmla="val 8321"/>
              <a:gd name="adj2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altLang="fr-FR" sz="750"/>
          </a:p>
        </p:txBody>
      </p:sp>
      <p:sp>
        <p:nvSpPr>
          <p:cNvPr id="160773" name="Accolade fermante 5"/>
          <p:cNvSpPr>
            <a:spLocks/>
          </p:cNvSpPr>
          <p:nvPr/>
        </p:nvSpPr>
        <p:spPr bwMode="auto">
          <a:xfrm>
            <a:off x="3865960" y="1934767"/>
            <a:ext cx="161925" cy="213777"/>
          </a:xfrm>
          <a:prstGeom prst="rightBrace">
            <a:avLst>
              <a:gd name="adj1" fmla="val 8356"/>
              <a:gd name="adj2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altLang="fr-FR" sz="750"/>
          </a:p>
        </p:txBody>
      </p:sp>
      <p:sp>
        <p:nvSpPr>
          <p:cNvPr id="160774" name="Rectangle 9"/>
          <p:cNvSpPr>
            <a:spLocks noChangeArrowheads="1"/>
          </p:cNvSpPr>
          <p:nvPr/>
        </p:nvSpPr>
        <p:spPr bwMode="auto">
          <a:xfrm>
            <a:off x="1601391" y="3327798"/>
            <a:ext cx="5724525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altLang="fr-FR" sz="750"/>
          </a:p>
        </p:txBody>
      </p:sp>
      <p:sp>
        <p:nvSpPr>
          <p:cNvPr id="160775" name="Rectangle à coins arrondis 11"/>
          <p:cNvSpPr>
            <a:spLocks noChangeArrowheads="1"/>
          </p:cNvSpPr>
          <p:nvPr/>
        </p:nvSpPr>
        <p:spPr bwMode="auto">
          <a:xfrm>
            <a:off x="5706666" y="5218510"/>
            <a:ext cx="685800" cy="22985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altLang="fr-FR" sz="75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2483768" y="134057"/>
            <a:ext cx="5688632" cy="4631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2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altLang="fr-FR" sz="2600" dirty="0">
                <a:solidFill>
                  <a:srgbClr val="FFC000"/>
                </a:solidFill>
                <a:latin typeface="Marianne" panose="02000000000000000000" pitchFamily="2" charset="0"/>
              </a:rPr>
              <a:t>Calendrier réforme de financement SMR 2025 </a:t>
            </a:r>
            <a:endParaRPr lang="fr-FR" altLang="fr-FR" dirty="0">
              <a:solidFill>
                <a:srgbClr val="FFC00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452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488748" y="109960"/>
            <a:ext cx="6259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>
                <a:solidFill>
                  <a:srgbClr val="FFC000"/>
                </a:solidFill>
                <a:latin typeface="Marianne" panose="02000000000000000000" pitchFamily="2" charset="0"/>
              </a:rPr>
              <a:t>Rappel : une délégation en deux phases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23527" y="1131590"/>
            <a:ext cx="1236477" cy="352839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i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1684277" y="1991289"/>
            <a:ext cx="1181140" cy="2668689"/>
          </a:xfrm>
          <a:prstGeom prst="roundRect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/>
              <a:t> 327 M€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690598" y="1614970"/>
            <a:ext cx="1166272" cy="35233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900" dirty="0"/>
              <a:t>Croissance 2025 4,7 M€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23527" y="798555"/>
            <a:ext cx="312683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b="1" dirty="0">
                <a:solidFill>
                  <a:srgbClr val="002060"/>
                </a:solidFill>
              </a:rPr>
              <a:t>Dotation Populationnelle SMR PACA 2025</a:t>
            </a:r>
          </a:p>
        </p:txBody>
      </p:sp>
      <p:sp>
        <p:nvSpPr>
          <p:cNvPr id="14" name="Ellipse 13"/>
          <p:cNvSpPr/>
          <p:nvPr/>
        </p:nvSpPr>
        <p:spPr>
          <a:xfrm>
            <a:off x="2754606" y="2932143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2700232" y="2912045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p1</a:t>
            </a:r>
            <a:endParaRPr lang="fr-FR" sz="1200" dirty="0"/>
          </a:p>
        </p:txBody>
      </p:sp>
      <p:sp>
        <p:nvSpPr>
          <p:cNvPr id="3" name="Rectangle 2"/>
          <p:cNvSpPr/>
          <p:nvPr/>
        </p:nvSpPr>
        <p:spPr>
          <a:xfrm>
            <a:off x="5148064" y="1363134"/>
            <a:ext cx="380633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0070C0"/>
                </a:solidFill>
              </a:rPr>
              <a:t>Les délégations de dot pop intervenues en première circulaire budgétaire :</a:t>
            </a:r>
          </a:p>
          <a:p>
            <a:endParaRPr lang="fr-FR" sz="1400" b="1" dirty="0">
              <a:solidFill>
                <a:srgbClr val="0070C0"/>
              </a:solidFill>
            </a:endParaRPr>
          </a:p>
          <a:p>
            <a:pPr marL="266700" indent="-266700"/>
            <a:r>
              <a:rPr lang="fr-FR" sz="1400" dirty="0">
                <a:ea typeface="Calibri" panose="020F0502020204030204" pitchFamily="34" charset="0"/>
              </a:rPr>
              <a:t>- 	Notification de 99% de la base reconductible 2024</a:t>
            </a:r>
          </a:p>
          <a:p>
            <a:endParaRPr lang="fr-FR" sz="14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fr-FR" sz="1400" dirty="0">
                <a:ea typeface="Calibri" panose="020F0502020204030204" pitchFamily="34" charset="0"/>
                <a:cs typeface="Times New Roman" panose="02020603050405020304" pitchFamily="18" charset="0"/>
              </a:rPr>
              <a:t>Notification des mesures RH</a:t>
            </a:r>
            <a:endParaRPr lang="fr-FR" sz="1400" dirty="0">
              <a:ea typeface="Calibri" panose="020F0502020204030204" pitchFamily="34" charset="0"/>
            </a:endParaRPr>
          </a:p>
        </p:txBody>
      </p:sp>
      <p:sp>
        <p:nvSpPr>
          <p:cNvPr id="11" name="Rectangle à coins arrondis 8">
            <a:extLst>
              <a:ext uri="{FF2B5EF4-FFF2-40B4-BE49-F238E27FC236}">
                <a16:creationId xmlns:a16="http://schemas.microsoft.com/office/drawing/2014/main" id="{A5DE87D8-D484-1C35-51AD-9B20ECC02736}"/>
              </a:ext>
            </a:extLst>
          </p:cNvPr>
          <p:cNvSpPr/>
          <p:nvPr/>
        </p:nvSpPr>
        <p:spPr>
          <a:xfrm>
            <a:off x="1690598" y="1158936"/>
            <a:ext cx="1166272" cy="43204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900" dirty="0">
                <a:solidFill>
                  <a:schemeClr val="tx1"/>
                </a:solidFill>
              </a:rPr>
              <a:t>Croissance non fléchée 2024 </a:t>
            </a:r>
          </a:p>
          <a:p>
            <a:r>
              <a:rPr lang="fr-FR" sz="900" dirty="0">
                <a:solidFill>
                  <a:schemeClr val="tx1"/>
                </a:solidFill>
              </a:rPr>
              <a:t>5 M€</a:t>
            </a:r>
          </a:p>
        </p:txBody>
      </p:sp>
      <p:sp>
        <p:nvSpPr>
          <p:cNvPr id="21" name="Rectangle à coins arrondis 8">
            <a:extLst>
              <a:ext uri="{FF2B5EF4-FFF2-40B4-BE49-F238E27FC236}">
                <a16:creationId xmlns:a16="http://schemas.microsoft.com/office/drawing/2014/main" id="{B1B193F1-1E5D-3C00-22C3-1FB595154073}"/>
              </a:ext>
            </a:extLst>
          </p:cNvPr>
          <p:cNvSpPr/>
          <p:nvPr/>
        </p:nvSpPr>
        <p:spPr>
          <a:xfrm>
            <a:off x="3325660" y="2379425"/>
            <a:ext cx="1265343" cy="36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900" dirty="0">
                <a:solidFill>
                  <a:schemeClr val="tx1"/>
                </a:solidFill>
              </a:rPr>
              <a:t>Mise en réserve 1% (3,2 M€)</a:t>
            </a: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21626789-FEDD-F192-CC00-E7117B4C49F1}"/>
              </a:ext>
            </a:extLst>
          </p:cNvPr>
          <p:cNvCxnSpPr>
            <a:cxnSpLocks/>
            <a:stCxn id="9" idx="3"/>
            <a:endCxn id="31" idx="1"/>
          </p:cNvCxnSpPr>
          <p:nvPr/>
        </p:nvCxnSpPr>
        <p:spPr>
          <a:xfrm flipV="1">
            <a:off x="2856870" y="1592648"/>
            <a:ext cx="458466" cy="198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8558A2FA-A830-4DAB-6B8B-B49056E90DC8}"/>
              </a:ext>
            </a:extLst>
          </p:cNvPr>
          <p:cNvCxnSpPr>
            <a:cxnSpLocks/>
            <a:stCxn id="9" idx="3"/>
            <a:endCxn id="29" idx="1"/>
          </p:cNvCxnSpPr>
          <p:nvPr/>
        </p:nvCxnSpPr>
        <p:spPr>
          <a:xfrm>
            <a:off x="2856870" y="1791137"/>
            <a:ext cx="449480" cy="3284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à coins arrondis 8">
            <a:extLst>
              <a:ext uri="{FF2B5EF4-FFF2-40B4-BE49-F238E27FC236}">
                <a16:creationId xmlns:a16="http://schemas.microsoft.com/office/drawing/2014/main" id="{B2863A93-D8EE-22BB-E210-01D285231D29}"/>
              </a:ext>
            </a:extLst>
          </p:cNvPr>
          <p:cNvSpPr/>
          <p:nvPr/>
        </p:nvSpPr>
        <p:spPr>
          <a:xfrm>
            <a:off x="3306350" y="1943384"/>
            <a:ext cx="1274329" cy="352333"/>
          </a:xfrm>
          <a:prstGeom prst="roundRect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900" dirty="0">
                <a:solidFill>
                  <a:schemeClr val="tx1"/>
                </a:solidFill>
              </a:rPr>
              <a:t>Mesures RH 0,9 M€</a:t>
            </a:r>
          </a:p>
        </p:txBody>
      </p:sp>
      <p:sp>
        <p:nvSpPr>
          <p:cNvPr id="31" name="Rectangle à coins arrondis 8">
            <a:extLst>
              <a:ext uri="{FF2B5EF4-FFF2-40B4-BE49-F238E27FC236}">
                <a16:creationId xmlns:a16="http://schemas.microsoft.com/office/drawing/2014/main" id="{E9EE722B-836A-6C25-60AF-6D5F3F5086D4}"/>
              </a:ext>
            </a:extLst>
          </p:cNvPr>
          <p:cNvSpPr/>
          <p:nvPr/>
        </p:nvSpPr>
        <p:spPr>
          <a:xfrm>
            <a:off x="3315336" y="1416481"/>
            <a:ext cx="1265343" cy="35233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900" dirty="0">
                <a:solidFill>
                  <a:schemeClr val="tx1"/>
                </a:solidFill>
              </a:rPr>
              <a:t>Croissance non fléchée 3,8 M€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A952D6A0-027C-9590-46DE-CF5EEA22BA69}"/>
              </a:ext>
            </a:extLst>
          </p:cNvPr>
          <p:cNvSpPr/>
          <p:nvPr/>
        </p:nvSpPr>
        <p:spPr>
          <a:xfrm>
            <a:off x="4513279" y="1959747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F50A9869-5BA1-E55F-FD2D-9B388A947F14}"/>
              </a:ext>
            </a:extLst>
          </p:cNvPr>
          <p:cNvSpPr txBox="1"/>
          <p:nvPr/>
        </p:nvSpPr>
        <p:spPr>
          <a:xfrm>
            <a:off x="4471337" y="1958084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p1</a:t>
            </a:r>
            <a:endParaRPr lang="fr-FR" sz="1200" dirty="0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50A62200-8A55-473D-C872-D7661390C463}"/>
              </a:ext>
            </a:extLst>
          </p:cNvPr>
          <p:cNvSpPr/>
          <p:nvPr/>
        </p:nvSpPr>
        <p:spPr>
          <a:xfrm>
            <a:off x="4512039" y="1425571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59F083AA-F89F-B626-CD73-E46B36EC6DEE}"/>
              </a:ext>
            </a:extLst>
          </p:cNvPr>
          <p:cNvSpPr txBox="1"/>
          <p:nvPr/>
        </p:nvSpPr>
        <p:spPr>
          <a:xfrm>
            <a:off x="4446860" y="1413577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p2</a:t>
            </a:r>
            <a:endParaRPr lang="fr-FR" sz="1200" dirty="0"/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7357A90B-155F-0C01-7C90-4B143D814D57}"/>
              </a:ext>
            </a:extLst>
          </p:cNvPr>
          <p:cNvSpPr/>
          <p:nvPr/>
        </p:nvSpPr>
        <p:spPr>
          <a:xfrm>
            <a:off x="2759612" y="1267855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4557BDAC-4DDC-FF22-8E9E-C41FFF259C64}"/>
              </a:ext>
            </a:extLst>
          </p:cNvPr>
          <p:cNvSpPr txBox="1"/>
          <p:nvPr/>
        </p:nvSpPr>
        <p:spPr>
          <a:xfrm>
            <a:off x="2694433" y="1255861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p2</a:t>
            </a:r>
            <a:endParaRPr lang="fr-FR" sz="1200" dirty="0"/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04E32F11-9DCE-0317-48F3-6C934C4C1088}"/>
              </a:ext>
            </a:extLst>
          </p:cNvPr>
          <p:cNvSpPr/>
          <p:nvPr/>
        </p:nvSpPr>
        <p:spPr>
          <a:xfrm>
            <a:off x="4520972" y="2389980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8CDD8BB6-B2C8-DCEC-A931-90415A5B32B3}"/>
              </a:ext>
            </a:extLst>
          </p:cNvPr>
          <p:cNvSpPr txBox="1"/>
          <p:nvPr/>
        </p:nvSpPr>
        <p:spPr>
          <a:xfrm>
            <a:off x="4455793" y="2377986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p2</a:t>
            </a:r>
            <a:endParaRPr lang="fr-FR" sz="1200" dirty="0"/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D9146FB8-24B6-E42F-7059-E10A6C755C3C}"/>
              </a:ext>
            </a:extLst>
          </p:cNvPr>
          <p:cNvCxnSpPr/>
          <p:nvPr/>
        </p:nvCxnSpPr>
        <p:spPr>
          <a:xfrm flipH="1">
            <a:off x="323527" y="1986127"/>
            <a:ext cx="1236477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>
            <a:extLst>
              <a:ext uri="{FF2B5EF4-FFF2-40B4-BE49-F238E27FC236}">
                <a16:creationId xmlns:a16="http://schemas.microsoft.com/office/drawing/2014/main" id="{8EDA3162-BE8E-AACE-67B4-09C36895BA64}"/>
              </a:ext>
            </a:extLst>
          </p:cNvPr>
          <p:cNvSpPr txBox="1"/>
          <p:nvPr/>
        </p:nvSpPr>
        <p:spPr>
          <a:xfrm>
            <a:off x="323527" y="2042086"/>
            <a:ext cx="1273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Base reconductible</a:t>
            </a:r>
          </a:p>
          <a:p>
            <a:pPr algn="ctr"/>
            <a:r>
              <a:rPr lang="fr-FR" sz="1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(330,2 M€)</a:t>
            </a:r>
          </a:p>
        </p:txBody>
      </p: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D26E970A-7EF0-4D83-177B-7C28F528FC75}"/>
              </a:ext>
            </a:extLst>
          </p:cNvPr>
          <p:cNvCxnSpPr>
            <a:cxnSpLocks/>
            <a:endCxn id="21" idx="1"/>
          </p:cNvCxnSpPr>
          <p:nvPr/>
        </p:nvCxnSpPr>
        <p:spPr>
          <a:xfrm>
            <a:off x="2488748" y="2033052"/>
            <a:ext cx="836912" cy="526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61F40334-0368-AB01-D49E-13FE34803A2E}"/>
              </a:ext>
            </a:extLst>
          </p:cNvPr>
          <p:cNvCxnSpPr>
            <a:cxnSpLocks/>
          </p:cNvCxnSpPr>
          <p:nvPr/>
        </p:nvCxnSpPr>
        <p:spPr>
          <a:xfrm flipH="1">
            <a:off x="1763688" y="2042086"/>
            <a:ext cx="990918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ZoneTexte 70">
            <a:extLst>
              <a:ext uri="{FF2B5EF4-FFF2-40B4-BE49-F238E27FC236}">
                <a16:creationId xmlns:a16="http://schemas.microsoft.com/office/drawing/2014/main" id="{2633AC34-1986-0C6A-6C7C-AD6115CB5134}"/>
              </a:ext>
            </a:extLst>
          </p:cNvPr>
          <p:cNvSpPr txBox="1"/>
          <p:nvPr/>
        </p:nvSpPr>
        <p:spPr>
          <a:xfrm>
            <a:off x="517437" y="1403585"/>
            <a:ext cx="7357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lt1"/>
                </a:solidFill>
              </a:rPr>
              <a:t>339 M€</a:t>
            </a:r>
          </a:p>
        </p:txBody>
      </p:sp>
      <p:sp>
        <p:nvSpPr>
          <p:cNvPr id="72" name="Ellipse 71">
            <a:extLst>
              <a:ext uri="{FF2B5EF4-FFF2-40B4-BE49-F238E27FC236}">
                <a16:creationId xmlns:a16="http://schemas.microsoft.com/office/drawing/2014/main" id="{B2705AC6-B6CF-7B79-97D5-8E276558AA36}"/>
              </a:ext>
            </a:extLst>
          </p:cNvPr>
          <p:cNvSpPr/>
          <p:nvPr/>
        </p:nvSpPr>
        <p:spPr>
          <a:xfrm>
            <a:off x="4283968" y="3291830"/>
            <a:ext cx="4507507" cy="924098"/>
          </a:xfrm>
          <a:prstGeom prst="ellipse">
            <a:avLst/>
          </a:prstGeom>
          <a:noFill/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8ECD86FB-3FBF-2514-E8B4-52EB1C764A13}"/>
              </a:ext>
            </a:extLst>
          </p:cNvPr>
          <p:cNvSpPr txBox="1"/>
          <p:nvPr/>
        </p:nvSpPr>
        <p:spPr>
          <a:xfrm>
            <a:off x="5100668" y="3530650"/>
            <a:ext cx="3672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accent4">
                    <a:lumMod val="40000"/>
                    <a:lumOff val="60000"/>
                  </a:schemeClr>
                </a:solidFill>
                <a:ea typeface="Calibri" panose="020F0502020204030204" pitchFamily="34" charset="0"/>
              </a:rPr>
              <a:t>Total en phase 2 : 12 M€</a:t>
            </a:r>
          </a:p>
        </p:txBody>
      </p:sp>
    </p:spTree>
    <p:extLst>
      <p:ext uri="{BB962C8B-B14F-4D97-AF65-F5344CB8AC3E}">
        <p14:creationId xmlns:p14="http://schemas.microsoft.com/office/powerpoint/2010/main" val="3921292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F329B-BB6B-4E13-CD9F-0F170809A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041567-6C06-6374-84E4-7D67D8FE7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B27646-BC38-B37F-33F2-6975B35096CC}"/>
              </a:ext>
            </a:extLst>
          </p:cNvPr>
          <p:cNvSpPr/>
          <p:nvPr/>
        </p:nvSpPr>
        <p:spPr>
          <a:xfrm>
            <a:off x="682627" y="1781537"/>
            <a:ext cx="72008" cy="15121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8"/>
            <a:endParaRPr lang="fr-FR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555E26-77A4-C162-780F-5A16E79BE190}"/>
              </a:ext>
            </a:extLst>
          </p:cNvPr>
          <p:cNvSpPr/>
          <p:nvPr/>
        </p:nvSpPr>
        <p:spPr>
          <a:xfrm>
            <a:off x="1115616" y="1781537"/>
            <a:ext cx="777686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378"/>
            <a:r>
              <a:rPr lang="fr-FR" sz="36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Travaux GT</a:t>
            </a:r>
          </a:p>
          <a:p>
            <a:pPr algn="just" defTabSz="914378"/>
            <a:r>
              <a:rPr lang="fr-FR" sz="32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Focus </a:t>
            </a:r>
            <a:r>
              <a:rPr lang="fr-FR" sz="3200" b="1" kern="0" dirty="0" err="1">
                <a:solidFill>
                  <a:srgbClr val="002060"/>
                </a:solidFill>
                <a:latin typeface="Marianne" panose="02000000000000000000" pitchFamily="2" charset="0"/>
              </a:rPr>
              <a:t>Bed</a:t>
            </a:r>
            <a:r>
              <a:rPr lang="fr-FR" sz="3200" b="1" kern="0" dirty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  <a:r>
              <a:rPr lang="fr-FR" sz="3200" b="1" kern="0" dirty="0" err="1">
                <a:solidFill>
                  <a:srgbClr val="002060"/>
                </a:solidFill>
                <a:latin typeface="Marianne" panose="02000000000000000000" pitchFamily="2" charset="0"/>
              </a:rPr>
              <a:t>Blockers</a:t>
            </a:r>
            <a:endParaRPr lang="fr-FR" sz="2000" b="1" kern="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34017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ARS_OCCITANIE 16-9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5" id="{CCAA3B1F-37AD-D142-9B00-F2952BC71F32}" vid="{8780E14E-37A2-0148-9F40-6587BA01BE6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6352</TotalTime>
  <Words>2157</Words>
  <Application>Microsoft Office PowerPoint</Application>
  <PresentationFormat>Affichage à l'écran (16:9)</PresentationFormat>
  <Paragraphs>237</Paragraphs>
  <Slides>34</Slides>
  <Notes>19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9" baseType="lpstr">
      <vt:lpstr>Arial</vt:lpstr>
      <vt:lpstr>Calibri</vt:lpstr>
      <vt:lpstr>Marianne</vt:lpstr>
      <vt:lpstr>Wingdings</vt:lpstr>
      <vt:lpstr>TEMPLATE_ARS_OCCITANIE 16-9</vt:lpstr>
      <vt:lpstr>Présentation PowerPoint</vt:lpstr>
      <vt:lpstr>Présentation PowerPoint</vt:lpstr>
      <vt:lpstr>Ordre du jour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Client</Manager>
  <Company>Ministère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JARDIN, Mathieu (ARS-PACA/DOS/DPFES)</dc:creator>
  <cp:lastModifiedBy>JARDIN, Mathieu (ARS-PACA/DOS/DPFES)</cp:lastModifiedBy>
  <cp:revision>227</cp:revision>
  <cp:lastPrinted>2022-06-02T15:02:40Z</cp:lastPrinted>
  <dcterms:created xsi:type="dcterms:W3CDTF">2022-05-30T14:50:29Z</dcterms:created>
  <dcterms:modified xsi:type="dcterms:W3CDTF">2025-12-10T08:32:37Z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2025-10-13T12:26:56Z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55b280e7-95c6-4ab4-b9fe-eb1c2fbeb12e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