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6"/>
  </p:notesMasterIdLst>
  <p:sldIdLst>
    <p:sldId id="257" r:id="rId5"/>
    <p:sldId id="2145708033" r:id="rId6"/>
    <p:sldId id="2145708073" r:id="rId7"/>
    <p:sldId id="2145708075" r:id="rId8"/>
    <p:sldId id="2145708077" r:id="rId9"/>
    <p:sldId id="2145708078" r:id="rId10"/>
    <p:sldId id="258" r:id="rId11"/>
    <p:sldId id="2145708047" r:id="rId12"/>
    <p:sldId id="2145708044" r:id="rId13"/>
    <p:sldId id="2145708045" r:id="rId14"/>
    <p:sldId id="2145708046" r:id="rId15"/>
    <p:sldId id="2145708061" r:id="rId16"/>
    <p:sldId id="2145708055" r:id="rId17"/>
    <p:sldId id="2145708048" r:id="rId18"/>
    <p:sldId id="2145708049" r:id="rId19"/>
    <p:sldId id="2145708064" r:id="rId20"/>
    <p:sldId id="2145708050" r:id="rId21"/>
    <p:sldId id="2145708052" r:id="rId22"/>
    <p:sldId id="263" r:id="rId23"/>
    <p:sldId id="2145708056" r:id="rId24"/>
    <p:sldId id="2145708057" r:id="rId25"/>
    <p:sldId id="2145708059" r:id="rId26"/>
    <p:sldId id="2145708053" r:id="rId27"/>
    <p:sldId id="273" r:id="rId28"/>
    <p:sldId id="276" r:id="rId29"/>
    <p:sldId id="2145708060" r:id="rId30"/>
    <p:sldId id="2145708054" r:id="rId31"/>
    <p:sldId id="1048" r:id="rId32"/>
    <p:sldId id="256" r:id="rId33"/>
    <p:sldId id="2145708065" r:id="rId34"/>
    <p:sldId id="2145708066" r:id="rId35"/>
    <p:sldId id="2145708068" r:id="rId36"/>
    <p:sldId id="2145708069" r:id="rId37"/>
    <p:sldId id="2145708070" r:id="rId38"/>
    <p:sldId id="2145708071" r:id="rId39"/>
    <p:sldId id="350" r:id="rId40"/>
    <p:sldId id="2145708072" r:id="rId41"/>
    <p:sldId id="468" r:id="rId42"/>
    <p:sldId id="2145708079" r:id="rId43"/>
    <p:sldId id="265" r:id="rId44"/>
    <p:sldId id="262"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9C7"/>
    <a:srgbClr val="84CB26"/>
    <a:srgbClr val="012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49A7AD-A953-4070-B1ED-DAB9E53C5059}" v="2" dt="2026-02-13T07:47:31.62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56"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ffrey CHIRON" userId="971d57db-dc8b-4a90-8e47-8af9e3ed2fe1" providerId="ADAL" clId="{79D03F24-6647-444C-A503-D7245CD56F59}"/>
    <pc:docChg chg="custSel addSld delSld modSld sldOrd">
      <pc:chgData name="Joffrey CHIRON" userId="971d57db-dc8b-4a90-8e47-8af9e3ed2fe1" providerId="ADAL" clId="{79D03F24-6647-444C-A503-D7245CD56F59}" dt="2026-02-13T12:48:38.909" v="356" actId="1036"/>
      <pc:docMkLst>
        <pc:docMk/>
      </pc:docMkLst>
      <pc:sldChg chg="del">
        <pc:chgData name="Joffrey CHIRON" userId="971d57db-dc8b-4a90-8e47-8af9e3ed2fe1" providerId="ADAL" clId="{79D03F24-6647-444C-A503-D7245CD56F59}" dt="2026-02-13T07:49:33.143" v="33" actId="47"/>
        <pc:sldMkLst>
          <pc:docMk/>
          <pc:sldMk cId="3075820552" sldId="274"/>
        </pc:sldMkLst>
      </pc:sldChg>
      <pc:sldChg chg="del">
        <pc:chgData name="Joffrey CHIRON" userId="971d57db-dc8b-4a90-8e47-8af9e3ed2fe1" providerId="ADAL" clId="{79D03F24-6647-444C-A503-D7245CD56F59}" dt="2026-02-13T07:49:52.254" v="34" actId="47"/>
        <pc:sldMkLst>
          <pc:docMk/>
          <pc:sldMk cId="2465394522" sldId="446"/>
        </pc:sldMkLst>
      </pc:sldChg>
      <pc:sldChg chg="modSp mod">
        <pc:chgData name="Joffrey CHIRON" userId="971d57db-dc8b-4a90-8e47-8af9e3ed2fe1" providerId="ADAL" clId="{79D03F24-6647-444C-A503-D7245CD56F59}" dt="2026-02-13T07:50:30.919" v="85" actId="1037"/>
        <pc:sldMkLst>
          <pc:docMk/>
          <pc:sldMk cId="1566622610" sldId="468"/>
        </pc:sldMkLst>
        <pc:picChg chg="mod">
          <ac:chgData name="Joffrey CHIRON" userId="971d57db-dc8b-4a90-8e47-8af9e3ed2fe1" providerId="ADAL" clId="{79D03F24-6647-444C-A503-D7245CD56F59}" dt="2026-02-13T07:50:30.919" v="85" actId="1037"/>
          <ac:picMkLst>
            <pc:docMk/>
            <pc:sldMk cId="1566622610" sldId="468"/>
            <ac:picMk id="7" creationId="{7F5A9865-F134-BFEF-4B8E-AAF2019A851C}"/>
          </ac:picMkLst>
        </pc:picChg>
      </pc:sldChg>
      <pc:sldChg chg="del">
        <pc:chgData name="Joffrey CHIRON" userId="971d57db-dc8b-4a90-8e47-8af9e3ed2fe1" providerId="ADAL" clId="{79D03F24-6647-444C-A503-D7245CD56F59}" dt="2026-02-13T07:50:13.127" v="35" actId="47"/>
        <pc:sldMkLst>
          <pc:docMk/>
          <pc:sldMk cId="2826243409" sldId="1049"/>
        </pc:sldMkLst>
      </pc:sldChg>
      <pc:sldChg chg="modSp mod">
        <pc:chgData name="Joffrey CHIRON" userId="971d57db-dc8b-4a90-8e47-8af9e3ed2fe1" providerId="ADAL" clId="{79D03F24-6647-444C-A503-D7245CD56F59}" dt="2026-02-13T07:47:31.629" v="31" actId="404"/>
        <pc:sldMkLst>
          <pc:docMk/>
          <pc:sldMk cId="1833280664" sldId="2145708049"/>
        </pc:sldMkLst>
        <pc:graphicFrameChg chg="mod">
          <ac:chgData name="Joffrey CHIRON" userId="971d57db-dc8b-4a90-8e47-8af9e3ed2fe1" providerId="ADAL" clId="{79D03F24-6647-444C-A503-D7245CD56F59}" dt="2026-02-13T07:47:31.629" v="31" actId="404"/>
          <ac:graphicFrameMkLst>
            <pc:docMk/>
            <pc:sldMk cId="1833280664" sldId="2145708049"/>
            <ac:graphicFrameMk id="9" creationId="{00000000-0008-0000-0100-000003000000}"/>
          </ac:graphicFrameMkLst>
        </pc:graphicFrameChg>
      </pc:sldChg>
      <pc:sldChg chg="del">
        <pc:chgData name="Joffrey CHIRON" userId="971d57db-dc8b-4a90-8e47-8af9e3ed2fe1" providerId="ADAL" clId="{79D03F24-6647-444C-A503-D7245CD56F59}" dt="2026-02-13T07:49:00.634" v="32" actId="47"/>
        <pc:sldMkLst>
          <pc:docMk/>
          <pc:sldMk cId="3688723826" sldId="2145708051"/>
        </pc:sldMkLst>
      </pc:sldChg>
      <pc:sldChg chg="addSp modSp add mod ord">
        <pc:chgData name="Joffrey CHIRON" userId="971d57db-dc8b-4a90-8e47-8af9e3ed2fe1" providerId="ADAL" clId="{79D03F24-6647-444C-A503-D7245CD56F59}" dt="2026-02-13T12:48:38.909" v="356" actId="1036"/>
        <pc:sldMkLst>
          <pc:docMk/>
          <pc:sldMk cId="4091176913" sldId="2145708079"/>
        </pc:sldMkLst>
        <pc:spChg chg="mod">
          <ac:chgData name="Joffrey CHIRON" userId="971d57db-dc8b-4a90-8e47-8af9e3ed2fe1" providerId="ADAL" clId="{79D03F24-6647-444C-A503-D7245CD56F59}" dt="2026-02-13T12:43:59.949" v="135" actId="20577"/>
          <ac:spMkLst>
            <pc:docMk/>
            <pc:sldMk cId="4091176913" sldId="2145708079"/>
            <ac:spMk id="6" creationId="{6CA046DB-FF34-4B0B-1635-62EACEFAE3C9}"/>
          </ac:spMkLst>
        </pc:spChg>
        <pc:spChg chg="mod">
          <ac:chgData name="Joffrey CHIRON" userId="971d57db-dc8b-4a90-8e47-8af9e3ed2fe1" providerId="ADAL" clId="{79D03F24-6647-444C-A503-D7245CD56F59}" dt="2026-02-13T12:48:28.911" v="347" actId="20577"/>
          <ac:spMkLst>
            <pc:docMk/>
            <pc:sldMk cId="4091176913" sldId="2145708079"/>
            <ac:spMk id="11" creationId="{C234E5B0-77F3-830E-8FEC-895DDD4B64C1}"/>
          </ac:spMkLst>
        </pc:spChg>
        <pc:picChg chg="add mod">
          <ac:chgData name="Joffrey CHIRON" userId="971d57db-dc8b-4a90-8e47-8af9e3ed2fe1" providerId="ADAL" clId="{79D03F24-6647-444C-A503-D7245CD56F59}" dt="2026-02-13T12:48:38.909" v="356" actId="1036"/>
          <ac:picMkLst>
            <pc:docMk/>
            <pc:sldMk cId="4091176913" sldId="2145708079"/>
            <ac:picMk id="3" creationId="{BAB877B2-2DCE-9A69-01F3-137A86458E2C}"/>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Joffrey%20CHIRON\Downloads\Referents_graphiques_bleu_vert_v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offrey%20CHIRON\Downloads\Referents_graphiques_bleu_vert_v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offrey%20CHIRON\Downloads\Referents_APS_graphiques_simple_coherence_bleu_ver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Joffrey%20CHIRON\Downloads\Referents_graphiques_bleu_vert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fr-FR" sz="1600" dirty="0">
                <a:latin typeface="Nexa Bold" panose="02000000000000000000"/>
              </a:rPr>
              <a:t>Référents identifiés : ESMS Enfants vs Adultes</a:t>
            </a:r>
          </a:p>
        </c:rich>
      </c:tx>
      <c:overlay val="0"/>
    </c:title>
    <c:autoTitleDeleted val="0"/>
    <c:plotArea>
      <c:layout/>
      <c:pieChart>
        <c:varyColors val="1"/>
        <c:ser>
          <c:idx val="0"/>
          <c:order val="0"/>
          <c:tx>
            <c:strRef>
              <c:f>Données!$H$5</c:f>
              <c:strCache>
                <c:ptCount val="1"/>
                <c:pt idx="0">
                  <c:v>Nombre</c:v>
                </c:pt>
              </c:strCache>
            </c:strRef>
          </c:tx>
          <c:spPr>
            <a:ln>
              <a:prstDash val="solid"/>
            </a:ln>
          </c:spPr>
          <c:dPt>
            <c:idx val="0"/>
            <c:bubble3D val="0"/>
            <c:spPr>
              <a:solidFill>
                <a:srgbClr val="0038C0"/>
              </a:solidFill>
              <a:ln>
                <a:prstDash val="solid"/>
              </a:ln>
            </c:spPr>
            <c:extLst>
              <c:ext xmlns:c16="http://schemas.microsoft.com/office/drawing/2014/chart" uri="{C3380CC4-5D6E-409C-BE32-E72D297353CC}">
                <c16:uniqueId val="{00000001-09A9-4B11-9C92-AD8AF559DB83}"/>
              </c:ext>
            </c:extLst>
          </c:dPt>
          <c:dPt>
            <c:idx val="1"/>
            <c:bubble3D val="0"/>
            <c:spPr>
              <a:solidFill>
                <a:srgbClr val="80C820"/>
              </a:solidFill>
              <a:ln>
                <a:prstDash val="solid"/>
              </a:ln>
            </c:spPr>
            <c:extLst>
              <c:ext xmlns:c16="http://schemas.microsoft.com/office/drawing/2014/chart" uri="{C3380CC4-5D6E-409C-BE32-E72D297353CC}">
                <c16:uniqueId val="{00000003-09A9-4B11-9C92-AD8AF559DB83}"/>
              </c:ext>
            </c:extLst>
          </c:dPt>
          <c:dLbls>
            <c:dLbl>
              <c:idx val="0"/>
              <c:layout>
                <c:manualLayout>
                  <c:x val="-0.16944618055555555"/>
                  <c:y val="4.459791666666666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9A9-4B11-9C92-AD8AF559DB83}"/>
                </c:ext>
              </c:extLst>
            </c:dLbl>
            <c:dLbl>
              <c:idx val="1"/>
              <c:layout>
                <c:manualLayout>
                  <c:x val="0.1880449074074074"/>
                  <c:y val="-9.547222222222222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9A9-4B11-9C92-AD8AF559DB83}"/>
                </c:ext>
              </c:extLst>
            </c:dLbl>
            <c:spPr>
              <a:noFill/>
              <a:ln>
                <a:noFill/>
              </a:ln>
              <a:effectLst/>
            </c:spPr>
            <c:txPr>
              <a:bodyPr wrap="square" lIns="38100" tIns="19050" rIns="38100" bIns="19050" anchor="ctr">
                <a:spAutoFit/>
              </a:bodyPr>
              <a:lstStyle/>
              <a:p>
                <a:pPr>
                  <a:defRPr b="1">
                    <a:solidFill>
                      <a:schemeClr val="bg1"/>
                    </a:solidFill>
                  </a:defRPr>
                </a:pPr>
                <a:endParaRPr lang="fr-FR"/>
              </a:p>
            </c:txPr>
            <c:showLegendKey val="0"/>
            <c:showVal val="0"/>
            <c:showCatName val="1"/>
            <c:showSerName val="0"/>
            <c:showPercent val="1"/>
            <c:showBubbleSize val="0"/>
            <c:showLeaderLines val="1"/>
            <c:extLst>
              <c:ext xmlns:c15="http://schemas.microsoft.com/office/drawing/2012/chart" uri="{CE6537A1-D6FC-4f65-9D91-7224C49458BB}"/>
            </c:extLst>
          </c:dLbls>
          <c:cat>
            <c:strRef>
              <c:f>Données!$G$6:$G$7</c:f>
              <c:strCache>
                <c:ptCount val="2"/>
                <c:pt idx="0">
                  <c:v>Enfants</c:v>
                </c:pt>
                <c:pt idx="1">
                  <c:v>Adultes</c:v>
                </c:pt>
              </c:strCache>
            </c:strRef>
          </c:cat>
          <c:val>
            <c:numRef>
              <c:f>Données!$H$6:$H$7</c:f>
              <c:numCache>
                <c:formatCode>General</c:formatCode>
                <c:ptCount val="2"/>
                <c:pt idx="0">
                  <c:v>40</c:v>
                </c:pt>
                <c:pt idx="1">
                  <c:v>56</c:v>
                </c:pt>
              </c:numCache>
            </c:numRef>
          </c:val>
          <c:extLst>
            <c:ext xmlns:c16="http://schemas.microsoft.com/office/drawing/2014/chart" uri="{C3380CC4-5D6E-409C-BE32-E72D297353CC}">
              <c16:uniqueId val="{00000004-09A9-4B11-9C92-AD8AF559DB83}"/>
            </c:ext>
          </c:extLst>
        </c:ser>
        <c:dLbls>
          <c:showLegendKey val="0"/>
          <c:showVal val="0"/>
          <c:showCatName val="1"/>
          <c:showSerName val="0"/>
          <c:showPercent val="1"/>
          <c:showBubbleSize val="0"/>
          <c:showLeaderLines val="1"/>
        </c:dLbls>
        <c:firstSliceAng val="0"/>
      </c:pieChart>
    </c:plotArea>
    <c:plotVisOnly val="1"/>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Nexa Bold" panose="02000000000000000000"/>
              </a:defRPr>
            </a:pPr>
            <a:r>
              <a:rPr lang="fr-FR" dirty="0">
                <a:latin typeface="Nexa Bold" panose="02000000000000000000"/>
              </a:rPr>
              <a:t>Analyse départementale</a:t>
            </a:r>
          </a:p>
        </c:rich>
      </c:tx>
      <c:overlay val="0"/>
    </c:title>
    <c:autoTitleDeleted val="0"/>
    <c:plotArea>
      <c:layout/>
      <c:barChart>
        <c:barDir val="col"/>
        <c:grouping val="stacked"/>
        <c:varyColors val="1"/>
        <c:ser>
          <c:idx val="0"/>
          <c:order val="0"/>
          <c:tx>
            <c:strRef>
              <c:f>Données!$B$5</c:f>
              <c:strCache>
                <c:ptCount val="1"/>
                <c:pt idx="0">
                  <c:v>Référents identifiés</c:v>
                </c:pt>
              </c:strCache>
            </c:strRef>
          </c:tx>
          <c:spPr>
            <a:solidFill>
              <a:srgbClr val="0038C0"/>
            </a:solidFill>
            <a:ln>
              <a:prstDash val="solid"/>
            </a:ln>
          </c:spPr>
          <c:invertIfNegative val="1"/>
          <c:dLbls>
            <c:spPr>
              <a:noFill/>
              <a:ln>
                <a:noFill/>
              </a:ln>
              <a:effectLst/>
            </c:spPr>
            <c:txPr>
              <a:bodyPr wrap="square" lIns="38100" tIns="19050" rIns="38100" bIns="19050" anchor="ctr">
                <a:spAutoFit/>
              </a:bodyPr>
              <a:lstStyle/>
              <a:p>
                <a:pPr>
                  <a:defRPr>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Données!$A$6:$A$11</c:f>
              <c:strCache>
                <c:ptCount val="6"/>
                <c:pt idx="0">
                  <c:v>Alpes-de-Haute-Provence (04)</c:v>
                </c:pt>
                <c:pt idx="1">
                  <c:v>Hautes-Alpes (05)</c:v>
                </c:pt>
                <c:pt idx="2">
                  <c:v>Alpes-Maritimes (06)</c:v>
                </c:pt>
                <c:pt idx="3">
                  <c:v>Bouches-du-Rhône (13)</c:v>
                </c:pt>
                <c:pt idx="4">
                  <c:v>Var (83)</c:v>
                </c:pt>
                <c:pt idx="5">
                  <c:v>Vaucluse (84)</c:v>
                </c:pt>
              </c:strCache>
            </c:strRef>
          </c:cat>
          <c:val>
            <c:numRef>
              <c:f>Données!$B$6:$B$11</c:f>
              <c:numCache>
                <c:formatCode>General</c:formatCode>
                <c:ptCount val="6"/>
                <c:pt idx="0">
                  <c:v>2</c:v>
                </c:pt>
                <c:pt idx="1">
                  <c:v>10</c:v>
                </c:pt>
                <c:pt idx="2">
                  <c:v>24</c:v>
                </c:pt>
                <c:pt idx="3">
                  <c:v>24</c:v>
                </c:pt>
                <c:pt idx="4">
                  <c:v>20</c:v>
                </c:pt>
                <c:pt idx="5">
                  <c:v>16</c:v>
                </c:pt>
              </c:numCache>
            </c:numRef>
          </c:val>
          <c:extLst>
            <c:ext xmlns:c14="http://schemas.microsoft.com/office/drawing/2007/8/2/chart" uri="{6F2FDCE9-48DA-4B69-8628-5D25D57E5C99}">
              <c14:invertSolidFillFmt>
                <c14:spPr xmlns:c14="http://schemas.microsoft.com/office/drawing/2007/8/2/chart">
                  <a:solidFill>
                    <a:srgbClr val="FFFFFF"/>
                  </a:solidFill>
                  <a:ln>
                    <a:prstDash val="solid"/>
                  </a:ln>
                </c14:spPr>
              </c14:invertSolidFillFmt>
            </c:ext>
            <c:ext xmlns:c16="http://schemas.microsoft.com/office/drawing/2014/chart" uri="{C3380CC4-5D6E-409C-BE32-E72D297353CC}">
              <c16:uniqueId val="{00000000-CEF3-4C03-B49B-E75C2BC7DD31}"/>
            </c:ext>
          </c:extLst>
        </c:ser>
        <c:ser>
          <c:idx val="1"/>
          <c:order val="1"/>
          <c:tx>
            <c:strRef>
              <c:f>Données!$D$5</c:f>
              <c:strCache>
                <c:ptCount val="1"/>
                <c:pt idx="0">
                  <c:v>Potentiel restant</c:v>
                </c:pt>
              </c:strCache>
            </c:strRef>
          </c:tx>
          <c:spPr>
            <a:solidFill>
              <a:srgbClr val="80C820"/>
            </a:solidFill>
            <a:ln>
              <a:prstDash val="solid"/>
            </a:ln>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Données!$A$6:$A$11</c:f>
              <c:strCache>
                <c:ptCount val="6"/>
                <c:pt idx="0">
                  <c:v>Alpes-de-Haute-Provence (04)</c:v>
                </c:pt>
                <c:pt idx="1">
                  <c:v>Hautes-Alpes (05)</c:v>
                </c:pt>
                <c:pt idx="2">
                  <c:v>Alpes-Maritimes (06)</c:v>
                </c:pt>
                <c:pt idx="3">
                  <c:v>Bouches-du-Rhône (13)</c:v>
                </c:pt>
                <c:pt idx="4">
                  <c:v>Var (83)</c:v>
                </c:pt>
                <c:pt idx="5">
                  <c:v>Vaucluse (84)</c:v>
                </c:pt>
              </c:strCache>
            </c:strRef>
          </c:cat>
          <c:val>
            <c:numRef>
              <c:f>Données!$D$6:$D$11</c:f>
              <c:numCache>
                <c:formatCode>General</c:formatCode>
                <c:ptCount val="6"/>
                <c:pt idx="0">
                  <c:v>11</c:v>
                </c:pt>
                <c:pt idx="1">
                  <c:v>18</c:v>
                </c:pt>
                <c:pt idx="2">
                  <c:v>62</c:v>
                </c:pt>
                <c:pt idx="3">
                  <c:v>125</c:v>
                </c:pt>
                <c:pt idx="4">
                  <c:v>72</c:v>
                </c:pt>
                <c:pt idx="5">
                  <c:v>39</c:v>
                </c:pt>
              </c:numCache>
            </c:numRef>
          </c:val>
          <c:extLst>
            <c:ext xmlns:c14="http://schemas.microsoft.com/office/drawing/2007/8/2/chart" uri="{6F2FDCE9-48DA-4B69-8628-5D25D57E5C99}">
              <c14:invertSolidFillFmt>
                <c14:spPr xmlns:c14="http://schemas.microsoft.com/office/drawing/2007/8/2/chart">
                  <a:solidFill>
                    <a:srgbClr val="FFFFFF"/>
                  </a:solidFill>
                  <a:ln>
                    <a:prstDash val="solid"/>
                  </a:ln>
                </c14:spPr>
              </c14:invertSolidFillFmt>
            </c:ext>
            <c:ext xmlns:c16="http://schemas.microsoft.com/office/drawing/2014/chart" uri="{C3380CC4-5D6E-409C-BE32-E72D297353CC}">
              <c16:uniqueId val="{00000001-CEF3-4C03-B49B-E75C2BC7DD31}"/>
            </c:ext>
          </c:extLst>
        </c:ser>
        <c:dLbls>
          <c:showLegendKey val="0"/>
          <c:showVal val="1"/>
          <c:showCatName val="0"/>
          <c:showSerName val="0"/>
          <c:showPercent val="0"/>
          <c:showBubbleSize val="0"/>
        </c:dLbls>
        <c:gapWidth val="95"/>
        <c:overlap val="100"/>
        <c:axId val="10"/>
        <c:axId val="100"/>
      </c:barChart>
      <c:lineChart>
        <c:grouping val="standard"/>
        <c:varyColors val="1"/>
        <c:ser>
          <c:idx val="2"/>
          <c:order val="2"/>
          <c:tx>
            <c:strRef>
              <c:f>Données!$E$5</c:f>
              <c:strCache>
                <c:ptCount val="1"/>
                <c:pt idx="0">
                  <c:v>Taux d'identification</c:v>
                </c:pt>
              </c:strCache>
            </c:strRef>
          </c:tx>
          <c:spPr>
            <a:ln>
              <a:solidFill>
                <a:srgbClr val="0038C0"/>
              </a:solidFill>
              <a:prstDash val="solid"/>
            </a:ln>
          </c:spPr>
          <c:marker>
            <c:symbol val="circle"/>
            <c:size val="6"/>
            <c:spPr>
              <a:solidFill>
                <a:srgbClr val="80C820"/>
              </a:solidFill>
              <a:ln>
                <a:solidFill>
                  <a:srgbClr val="80C820"/>
                </a:solidFill>
                <a:prstDash val="solid"/>
              </a:ln>
            </c:spPr>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Données!$A$6:$A$11</c:f>
              <c:strCache>
                <c:ptCount val="6"/>
                <c:pt idx="0">
                  <c:v>Alpes-de-Haute-Provence (04)</c:v>
                </c:pt>
                <c:pt idx="1">
                  <c:v>Hautes-Alpes (05)</c:v>
                </c:pt>
                <c:pt idx="2">
                  <c:v>Alpes-Maritimes (06)</c:v>
                </c:pt>
                <c:pt idx="3">
                  <c:v>Bouches-du-Rhône (13)</c:v>
                </c:pt>
                <c:pt idx="4">
                  <c:v>Var (83)</c:v>
                </c:pt>
                <c:pt idx="5">
                  <c:v>Vaucluse (84)</c:v>
                </c:pt>
              </c:strCache>
            </c:strRef>
          </c:cat>
          <c:val>
            <c:numRef>
              <c:f>Données!$E$6:$E$11</c:f>
              <c:numCache>
                <c:formatCode>0%</c:formatCode>
                <c:ptCount val="6"/>
                <c:pt idx="0">
                  <c:v>0.15384615384615391</c:v>
                </c:pt>
                <c:pt idx="1">
                  <c:v>0.35714285714285721</c:v>
                </c:pt>
                <c:pt idx="2">
                  <c:v>0.27906976744186052</c:v>
                </c:pt>
                <c:pt idx="3">
                  <c:v>0.16107382550335569</c:v>
                </c:pt>
                <c:pt idx="4">
                  <c:v>0.21739130434782611</c:v>
                </c:pt>
                <c:pt idx="5">
                  <c:v>0.29090909090909089</c:v>
                </c:pt>
              </c:numCache>
            </c:numRef>
          </c:val>
          <c:smooth val="1"/>
          <c:extLst>
            <c:ext xmlns:c16="http://schemas.microsoft.com/office/drawing/2014/chart" uri="{C3380CC4-5D6E-409C-BE32-E72D297353CC}">
              <c16:uniqueId val="{00000002-CEF3-4C03-B49B-E75C2BC7DD31}"/>
            </c:ext>
          </c:extLst>
        </c:ser>
        <c:dLbls>
          <c:showLegendKey val="0"/>
          <c:showVal val="1"/>
          <c:showCatName val="0"/>
          <c:showSerName val="0"/>
          <c:showPercent val="0"/>
          <c:showBubbleSize val="0"/>
        </c:dLbls>
        <c:marker val="1"/>
        <c:smooth val="0"/>
        <c:axId val="10"/>
        <c:axId val="200"/>
      </c:lineChart>
      <c:catAx>
        <c:axId val="10"/>
        <c:scaling>
          <c:orientation val="minMax"/>
        </c:scaling>
        <c:delete val="0"/>
        <c:axPos val="b"/>
        <c:numFmt formatCode="General" sourceLinked="1"/>
        <c:majorTickMark val="none"/>
        <c:minorTickMark val="none"/>
        <c:tickLblPos val="nextTo"/>
        <c:crossAx val="100"/>
        <c:crosses val="autoZero"/>
        <c:auto val="1"/>
        <c:lblAlgn val="ctr"/>
        <c:lblOffset val="100"/>
        <c:noMultiLvlLbl val="1"/>
      </c:catAx>
      <c:valAx>
        <c:axId val="100"/>
        <c:scaling>
          <c:orientation val="minMax"/>
        </c:scaling>
        <c:delete val="1"/>
        <c:axPos val="l"/>
        <c:numFmt formatCode="General" sourceLinked="1"/>
        <c:majorTickMark val="none"/>
        <c:minorTickMark val="none"/>
        <c:tickLblPos val="nextTo"/>
        <c:crossAx val="10"/>
        <c:crosses val="autoZero"/>
        <c:crossBetween val="between"/>
      </c:valAx>
      <c:valAx>
        <c:axId val="200"/>
        <c:scaling>
          <c:orientation val="minMax"/>
        </c:scaling>
        <c:delete val="1"/>
        <c:axPos val="r"/>
        <c:numFmt formatCode="0%" sourceLinked="0"/>
        <c:majorTickMark val="none"/>
        <c:minorTickMark val="none"/>
        <c:tickLblPos val="nextTo"/>
        <c:crossAx val="10"/>
        <c:crosses val="max"/>
        <c:crossBetween val="between"/>
      </c:valAx>
    </c:plotArea>
    <c:legend>
      <c:legendPos val="t"/>
      <c:overlay val="0"/>
    </c:legend>
    <c:plotVisOnly val="1"/>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FR" dirty="0">
                <a:latin typeface="Nexa Bold" panose="02000000000000000000"/>
              </a:rPr>
              <a:t>Profil des</a:t>
            </a:r>
            <a:r>
              <a:rPr lang="fr-FR" baseline="0" dirty="0">
                <a:latin typeface="Nexa Bold" panose="02000000000000000000"/>
              </a:rPr>
              <a:t> référents </a:t>
            </a:r>
            <a:r>
              <a:rPr lang="fr-FR" dirty="0">
                <a:latin typeface="Nexa Bold" panose="02000000000000000000"/>
              </a:rPr>
              <a:t>par fonction</a:t>
            </a:r>
          </a:p>
        </c:rich>
      </c:tx>
      <c:overlay val="0"/>
    </c:title>
    <c:autoTitleDeleted val="0"/>
    <c:plotArea>
      <c:layout/>
      <c:barChart>
        <c:barDir val="bar"/>
        <c:grouping val="clustered"/>
        <c:varyColors val="1"/>
        <c:ser>
          <c:idx val="0"/>
          <c:order val="0"/>
          <c:tx>
            <c:strRef>
              <c:f>'Données + graphiques'!$B$35</c:f>
              <c:strCache>
                <c:ptCount val="1"/>
                <c:pt idx="0">
                  <c:v>Valeur</c:v>
                </c:pt>
              </c:strCache>
            </c:strRef>
          </c:tx>
          <c:spPr>
            <a:ln>
              <a:prstDash val="solid"/>
            </a:ln>
          </c:spPr>
          <c:invertIfNegative val="1"/>
          <c:dPt>
            <c:idx val="0"/>
            <c:invertIfNegative val="1"/>
            <c:bubble3D val="0"/>
            <c:spPr>
              <a:solidFill>
                <a:srgbClr val="84CB26"/>
              </a:solidFill>
              <a:ln>
                <a:solidFill>
                  <a:srgbClr val="FFFFFF"/>
                </a:solidFill>
                <a:prstDash val="solid"/>
              </a:ln>
            </c:spPr>
            <c:extLst>
              <c:ext xmlns:c16="http://schemas.microsoft.com/office/drawing/2014/chart" uri="{C3380CC4-5D6E-409C-BE32-E72D297353CC}">
                <c16:uniqueId val="{00000001-8EB3-42C9-B087-867EBED8AC85}"/>
              </c:ext>
            </c:extLst>
          </c:dPt>
          <c:dPt>
            <c:idx val="1"/>
            <c:invertIfNegative val="1"/>
            <c:bubble3D val="0"/>
            <c:spPr>
              <a:solidFill>
                <a:srgbClr val="0139C7"/>
              </a:solidFill>
              <a:ln>
                <a:solidFill>
                  <a:srgbClr val="FFFFFF"/>
                </a:solidFill>
                <a:prstDash val="solid"/>
              </a:ln>
            </c:spPr>
            <c:extLst>
              <c:ext xmlns:c16="http://schemas.microsoft.com/office/drawing/2014/chart" uri="{C3380CC4-5D6E-409C-BE32-E72D297353CC}">
                <c16:uniqueId val="{00000003-8EB3-42C9-B087-867EBED8AC85}"/>
              </c:ext>
            </c:extLst>
          </c:dPt>
          <c:dPt>
            <c:idx val="2"/>
            <c:invertIfNegative val="1"/>
            <c:bubble3D val="0"/>
            <c:spPr>
              <a:solidFill>
                <a:srgbClr val="AFDD71"/>
              </a:solidFill>
              <a:ln>
                <a:solidFill>
                  <a:srgbClr val="FFFFFF"/>
                </a:solidFill>
                <a:prstDash val="solid"/>
              </a:ln>
            </c:spPr>
            <c:extLst>
              <c:ext xmlns:c16="http://schemas.microsoft.com/office/drawing/2014/chart" uri="{C3380CC4-5D6E-409C-BE32-E72D297353CC}">
                <c16:uniqueId val="{00000005-8EB3-42C9-B087-867EBED8AC85}"/>
              </c:ext>
            </c:extLst>
          </c:dPt>
          <c:dPt>
            <c:idx val="3"/>
            <c:invertIfNegative val="1"/>
            <c:bubble3D val="0"/>
            <c:spPr>
              <a:solidFill>
                <a:srgbClr val="597EDA"/>
              </a:solidFill>
              <a:ln>
                <a:solidFill>
                  <a:srgbClr val="FFFFFF"/>
                </a:solidFill>
                <a:prstDash val="solid"/>
              </a:ln>
            </c:spPr>
            <c:extLst>
              <c:ext xmlns:c16="http://schemas.microsoft.com/office/drawing/2014/chart" uri="{C3380CC4-5D6E-409C-BE32-E72D297353CC}">
                <c16:uniqueId val="{00000007-8EB3-42C9-B087-867EBED8AC85}"/>
              </c:ext>
            </c:extLst>
          </c:dPt>
          <c:dPt>
            <c:idx val="4"/>
            <c:invertIfNegative val="1"/>
            <c:bubble3D val="0"/>
            <c:spPr>
              <a:solidFill>
                <a:srgbClr val="CDEAA8"/>
              </a:solidFill>
              <a:ln>
                <a:solidFill>
                  <a:srgbClr val="FFFFFF"/>
                </a:solidFill>
                <a:prstDash val="solid"/>
              </a:ln>
            </c:spPr>
            <c:extLst>
              <c:ext xmlns:c16="http://schemas.microsoft.com/office/drawing/2014/chart" uri="{C3380CC4-5D6E-409C-BE32-E72D297353CC}">
                <c16:uniqueId val="{00000009-8EB3-42C9-B087-867EBED8AC85}"/>
              </c:ext>
            </c:extLst>
          </c:dPt>
          <c:dPt>
            <c:idx val="5"/>
            <c:invertIfNegative val="1"/>
            <c:bubble3D val="0"/>
            <c:spPr>
              <a:solidFill>
                <a:srgbClr val="99AFE8"/>
              </a:solidFill>
              <a:ln>
                <a:solidFill>
                  <a:srgbClr val="FFFFFF"/>
                </a:solidFill>
                <a:prstDash val="solid"/>
              </a:ln>
            </c:spPr>
            <c:extLst>
              <c:ext xmlns:c16="http://schemas.microsoft.com/office/drawing/2014/chart" uri="{C3380CC4-5D6E-409C-BE32-E72D297353CC}">
                <c16:uniqueId val="{0000000B-8EB3-42C9-B087-867EBED8AC85}"/>
              </c:ext>
            </c:extLst>
          </c:dPt>
          <c:dPt>
            <c:idx val="6"/>
            <c:invertIfNegative val="1"/>
            <c:bubble3D val="0"/>
            <c:spPr>
              <a:solidFill>
                <a:srgbClr val="E0F2C8"/>
              </a:solidFill>
              <a:ln>
                <a:solidFill>
                  <a:srgbClr val="FFFFFF"/>
                </a:solidFill>
                <a:prstDash val="solid"/>
              </a:ln>
            </c:spPr>
            <c:extLst>
              <c:ext xmlns:c16="http://schemas.microsoft.com/office/drawing/2014/chart" uri="{C3380CC4-5D6E-409C-BE32-E72D297353CC}">
                <c16:uniqueId val="{0000000D-8EB3-42C9-B087-867EBED8AC85}"/>
              </c:ext>
            </c:extLst>
          </c:dPt>
          <c:dPt>
            <c:idx val="7"/>
            <c:invertIfNegative val="1"/>
            <c:bubble3D val="0"/>
            <c:spPr>
              <a:solidFill>
                <a:srgbClr val="BFCDF1"/>
              </a:solidFill>
              <a:ln>
                <a:solidFill>
                  <a:srgbClr val="FFFFFF"/>
                </a:solidFill>
                <a:prstDash val="solid"/>
              </a:ln>
            </c:spPr>
            <c:extLst>
              <c:ext xmlns:c16="http://schemas.microsoft.com/office/drawing/2014/chart" uri="{C3380CC4-5D6E-409C-BE32-E72D297353CC}">
                <c16:uniqueId val="{0000000F-8EB3-42C9-B087-867EBED8AC85}"/>
              </c:ext>
            </c:extLst>
          </c:dPt>
          <c:dPt>
            <c:idx val="8"/>
            <c:invertIfNegative val="1"/>
            <c:bubble3D val="0"/>
            <c:spPr>
              <a:solidFill>
                <a:srgbClr val="BFBFBF"/>
              </a:solidFill>
              <a:ln>
                <a:solidFill>
                  <a:srgbClr val="FFFFFF"/>
                </a:solidFill>
                <a:prstDash val="solid"/>
              </a:ln>
            </c:spPr>
            <c:extLst>
              <c:ext xmlns:c16="http://schemas.microsoft.com/office/drawing/2014/chart" uri="{C3380CC4-5D6E-409C-BE32-E72D297353CC}">
                <c16:uniqueId val="{00000011-8EB3-42C9-B087-867EBED8AC85}"/>
              </c:ext>
            </c:extLst>
          </c:dPt>
          <c:dPt>
            <c:idx val="9"/>
            <c:invertIfNegative val="1"/>
            <c:bubble3D val="0"/>
            <c:spPr>
              <a:solidFill>
                <a:srgbClr val="84CB26"/>
              </a:solidFill>
              <a:ln>
                <a:solidFill>
                  <a:srgbClr val="FFFFFF"/>
                </a:solidFill>
                <a:prstDash val="solid"/>
              </a:ln>
            </c:spPr>
            <c:extLst>
              <c:ext xmlns:c16="http://schemas.microsoft.com/office/drawing/2014/chart" uri="{C3380CC4-5D6E-409C-BE32-E72D297353CC}">
                <c16:uniqueId val="{00000013-8EB3-42C9-B087-867EBED8AC85}"/>
              </c:ext>
            </c:extLst>
          </c:dPt>
          <c:dPt>
            <c:idx val="10"/>
            <c:invertIfNegative val="1"/>
            <c:bubble3D val="0"/>
            <c:spPr>
              <a:solidFill>
                <a:srgbClr val="0139C7"/>
              </a:solidFill>
              <a:ln>
                <a:solidFill>
                  <a:srgbClr val="FFFFFF"/>
                </a:solidFill>
                <a:prstDash val="solid"/>
              </a:ln>
            </c:spPr>
            <c:extLst>
              <c:ext xmlns:c16="http://schemas.microsoft.com/office/drawing/2014/chart" uri="{C3380CC4-5D6E-409C-BE32-E72D297353CC}">
                <c16:uniqueId val="{00000015-8EB3-42C9-B087-867EBED8AC85}"/>
              </c:ext>
            </c:extLst>
          </c:dPt>
          <c:dPt>
            <c:idx val="11"/>
            <c:invertIfNegative val="1"/>
            <c:bubble3D val="0"/>
            <c:spPr>
              <a:solidFill>
                <a:srgbClr val="AFDD71"/>
              </a:solidFill>
              <a:ln>
                <a:solidFill>
                  <a:srgbClr val="FFFFFF"/>
                </a:solidFill>
                <a:prstDash val="solid"/>
              </a:ln>
            </c:spPr>
            <c:extLst>
              <c:ext xmlns:c16="http://schemas.microsoft.com/office/drawing/2014/chart" uri="{C3380CC4-5D6E-409C-BE32-E72D297353CC}">
                <c16:uniqueId val="{00000017-8EB3-42C9-B087-867EBED8AC85}"/>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'Données + graphiques'!$A$36:$A$47</c:f>
              <c:strCache>
                <c:ptCount val="12"/>
                <c:pt idx="0">
                  <c:v>APA / EAPA</c:v>
                </c:pt>
                <c:pt idx="1">
                  <c:v>Éducateur sportif</c:v>
                </c:pt>
                <c:pt idx="2">
                  <c:v>Éducateur spécialisé</c:v>
                </c:pt>
                <c:pt idx="3">
                  <c:v>Moniteur éducateur</c:v>
                </c:pt>
                <c:pt idx="4">
                  <c:v>Autre</c:v>
                </c:pt>
                <c:pt idx="5">
                  <c:v>Santé / paramédical</c:v>
                </c:pt>
                <c:pt idx="6">
                  <c:v>Professeur EPS</c:v>
                </c:pt>
                <c:pt idx="7">
                  <c:v>Animation</c:v>
                </c:pt>
                <c:pt idx="8">
                  <c:v>Direction</c:v>
                </c:pt>
                <c:pt idx="9">
                  <c:v>Atelier / ESAT</c:v>
                </c:pt>
                <c:pt idx="10">
                  <c:v>Encadrement / coordination</c:v>
                </c:pt>
                <c:pt idx="11">
                  <c:v>AES/AMP/AS</c:v>
                </c:pt>
              </c:strCache>
            </c:strRef>
          </c:cat>
          <c:val>
            <c:numRef>
              <c:f>'Données + graphiques'!$B$36:$B$47</c:f>
              <c:numCache>
                <c:formatCode>General</c:formatCode>
                <c:ptCount val="12"/>
                <c:pt idx="0">
                  <c:v>22</c:v>
                </c:pt>
                <c:pt idx="1">
                  <c:v>19</c:v>
                </c:pt>
                <c:pt idx="2">
                  <c:v>12</c:v>
                </c:pt>
                <c:pt idx="3">
                  <c:v>9</c:v>
                </c:pt>
                <c:pt idx="4">
                  <c:v>8</c:v>
                </c:pt>
                <c:pt idx="5">
                  <c:v>7</c:v>
                </c:pt>
                <c:pt idx="6">
                  <c:v>6</c:v>
                </c:pt>
                <c:pt idx="7">
                  <c:v>4</c:v>
                </c:pt>
                <c:pt idx="8">
                  <c:v>4</c:v>
                </c:pt>
                <c:pt idx="9">
                  <c:v>2</c:v>
                </c:pt>
                <c:pt idx="10">
                  <c:v>2</c:v>
                </c:pt>
                <c:pt idx="11">
                  <c:v>1</c:v>
                </c:pt>
              </c:numCache>
            </c:numRef>
          </c:val>
          <c:extLst>
            <c:ext xmlns:c16="http://schemas.microsoft.com/office/drawing/2014/chart" uri="{C3380CC4-5D6E-409C-BE32-E72D297353CC}">
              <c16:uniqueId val="{00000018-8EB3-42C9-B087-867EBED8AC85}"/>
            </c:ext>
          </c:extLst>
        </c:ser>
        <c:dLbls>
          <c:showLegendKey val="0"/>
          <c:showVal val="1"/>
          <c:showCatName val="0"/>
          <c:showSerName val="0"/>
          <c:showPercent val="0"/>
          <c:showBubbleSize val="0"/>
        </c:dLbls>
        <c:gapWidth val="150"/>
        <c:overlap val="-25"/>
        <c:axId val="10"/>
        <c:axId val="100"/>
      </c:barChart>
      <c:catAx>
        <c:axId val="10"/>
        <c:scaling>
          <c:orientation val="minMax"/>
        </c:scaling>
        <c:delete val="0"/>
        <c:axPos val="l"/>
        <c:numFmt formatCode="General" sourceLinked="1"/>
        <c:majorTickMark val="none"/>
        <c:minorTickMark val="none"/>
        <c:tickLblPos val="nextTo"/>
        <c:txPr>
          <a:bodyPr/>
          <a:lstStyle/>
          <a:p>
            <a:pPr>
              <a:defRPr b="1">
                <a:latin typeface="Nexa Bold" panose="02000000000000000000"/>
              </a:defRPr>
            </a:pPr>
            <a:endParaRPr lang="fr-FR"/>
          </a:p>
        </c:txPr>
        <c:crossAx val="100"/>
        <c:crosses val="autoZero"/>
        <c:auto val="1"/>
        <c:lblAlgn val="ctr"/>
        <c:lblOffset val="100"/>
        <c:noMultiLvlLbl val="1"/>
      </c:catAx>
      <c:valAx>
        <c:axId val="100"/>
        <c:scaling>
          <c:orientation val="minMax"/>
        </c:scaling>
        <c:delete val="1"/>
        <c:axPos val="b"/>
        <c:numFmt formatCode="General" sourceLinked="1"/>
        <c:majorTickMark val="none"/>
        <c:minorTickMark val="none"/>
        <c:tickLblPos val="nextTo"/>
        <c:crossAx val="10"/>
        <c:crosses val="autoZero"/>
        <c:crossBetween val="between"/>
      </c:valAx>
    </c:plotArea>
    <c:plotVisOnly val="1"/>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FR" dirty="0">
                <a:latin typeface="Nexa Bold" panose="02000000000000000000"/>
              </a:rPr>
              <a:t>Types d’ESMS</a:t>
            </a:r>
          </a:p>
        </c:rich>
      </c:tx>
      <c:overlay val="0"/>
    </c:title>
    <c:autoTitleDeleted val="0"/>
    <c:plotArea>
      <c:layout/>
      <c:barChart>
        <c:barDir val="bar"/>
        <c:grouping val="clustered"/>
        <c:varyColors val="1"/>
        <c:ser>
          <c:idx val="0"/>
          <c:order val="0"/>
          <c:tx>
            <c:strRef>
              <c:f>Données!$B$17</c:f>
              <c:strCache>
                <c:ptCount val="1"/>
                <c:pt idx="0">
                  <c:v>Nombre</c:v>
                </c:pt>
              </c:strCache>
            </c:strRef>
          </c:tx>
          <c:spPr>
            <a:ln>
              <a:prstDash val="solid"/>
            </a:ln>
          </c:spPr>
          <c:invertIfNegative val="1"/>
          <c:dPt>
            <c:idx val="0"/>
            <c:invertIfNegative val="1"/>
            <c:bubble3D val="0"/>
            <c:spPr>
              <a:solidFill>
                <a:srgbClr val="0038C0"/>
              </a:solidFill>
              <a:ln>
                <a:prstDash val="solid"/>
              </a:ln>
            </c:spPr>
            <c:extLst>
              <c:ext xmlns:c16="http://schemas.microsoft.com/office/drawing/2014/chart" uri="{C3380CC4-5D6E-409C-BE32-E72D297353CC}">
                <c16:uniqueId val="{00000001-FCDA-49AA-AA5C-34BE660F3510}"/>
              </c:ext>
            </c:extLst>
          </c:dPt>
          <c:dPt>
            <c:idx val="1"/>
            <c:invertIfNegative val="1"/>
            <c:bubble3D val="0"/>
            <c:spPr>
              <a:solidFill>
                <a:srgbClr val="80C820"/>
              </a:solidFill>
              <a:ln>
                <a:prstDash val="solid"/>
              </a:ln>
            </c:spPr>
            <c:extLst>
              <c:ext xmlns:c16="http://schemas.microsoft.com/office/drawing/2014/chart" uri="{C3380CC4-5D6E-409C-BE32-E72D297353CC}">
                <c16:uniqueId val="{00000003-FCDA-49AA-AA5C-34BE660F3510}"/>
              </c:ext>
            </c:extLst>
          </c:dPt>
          <c:dPt>
            <c:idx val="2"/>
            <c:invertIfNegative val="1"/>
            <c:bubble3D val="0"/>
            <c:spPr>
              <a:solidFill>
                <a:srgbClr val="5878D8"/>
              </a:solidFill>
              <a:ln>
                <a:prstDash val="solid"/>
              </a:ln>
            </c:spPr>
            <c:extLst>
              <c:ext xmlns:c16="http://schemas.microsoft.com/office/drawing/2014/chart" uri="{C3380CC4-5D6E-409C-BE32-E72D297353CC}">
                <c16:uniqueId val="{00000005-FCDA-49AA-AA5C-34BE660F3510}"/>
              </c:ext>
            </c:extLst>
          </c:dPt>
          <c:dPt>
            <c:idx val="3"/>
            <c:invertIfNegative val="1"/>
            <c:bubble3D val="0"/>
            <c:spPr>
              <a:solidFill>
                <a:srgbClr val="A8D870"/>
              </a:solidFill>
              <a:ln>
                <a:prstDash val="solid"/>
              </a:ln>
            </c:spPr>
            <c:extLst>
              <c:ext xmlns:c16="http://schemas.microsoft.com/office/drawing/2014/chart" uri="{C3380CC4-5D6E-409C-BE32-E72D297353CC}">
                <c16:uniqueId val="{00000007-FCDA-49AA-AA5C-34BE660F3510}"/>
              </c:ext>
            </c:extLst>
          </c:dPt>
          <c:dPt>
            <c:idx val="4"/>
            <c:invertIfNegative val="1"/>
            <c:bubble3D val="0"/>
            <c:spPr>
              <a:solidFill>
                <a:srgbClr val="98A8E8"/>
              </a:solidFill>
              <a:ln>
                <a:prstDash val="solid"/>
              </a:ln>
            </c:spPr>
            <c:extLst>
              <c:ext xmlns:c16="http://schemas.microsoft.com/office/drawing/2014/chart" uri="{C3380CC4-5D6E-409C-BE32-E72D297353CC}">
                <c16:uniqueId val="{00000009-FCDA-49AA-AA5C-34BE660F3510}"/>
              </c:ext>
            </c:extLst>
          </c:dPt>
          <c:dPt>
            <c:idx val="5"/>
            <c:invertIfNegative val="1"/>
            <c:bubble3D val="0"/>
            <c:spPr>
              <a:solidFill>
                <a:srgbClr val="C8E8A8"/>
              </a:solidFill>
              <a:ln>
                <a:prstDash val="solid"/>
              </a:ln>
            </c:spPr>
            <c:extLst>
              <c:ext xmlns:c16="http://schemas.microsoft.com/office/drawing/2014/chart" uri="{C3380CC4-5D6E-409C-BE32-E72D297353CC}">
                <c16:uniqueId val="{0000000B-FCDA-49AA-AA5C-34BE660F3510}"/>
              </c:ext>
            </c:extLst>
          </c:dPt>
          <c:dPt>
            <c:idx val="6"/>
            <c:invertIfNegative val="1"/>
            <c:bubble3D val="0"/>
            <c:spPr>
              <a:solidFill>
                <a:srgbClr val="0038C0"/>
              </a:solidFill>
              <a:ln>
                <a:prstDash val="solid"/>
              </a:ln>
            </c:spPr>
            <c:extLst>
              <c:ext xmlns:c16="http://schemas.microsoft.com/office/drawing/2014/chart" uri="{C3380CC4-5D6E-409C-BE32-E72D297353CC}">
                <c16:uniqueId val="{0000000D-FCDA-49AA-AA5C-34BE660F3510}"/>
              </c:ext>
            </c:extLst>
          </c:dPt>
          <c:dPt>
            <c:idx val="7"/>
            <c:invertIfNegative val="1"/>
            <c:bubble3D val="0"/>
            <c:spPr>
              <a:solidFill>
                <a:srgbClr val="80C820"/>
              </a:solidFill>
              <a:ln>
                <a:prstDash val="solid"/>
              </a:ln>
            </c:spPr>
            <c:extLst>
              <c:ext xmlns:c16="http://schemas.microsoft.com/office/drawing/2014/chart" uri="{C3380CC4-5D6E-409C-BE32-E72D297353CC}">
                <c16:uniqueId val="{0000000F-FCDA-49AA-AA5C-34BE660F3510}"/>
              </c:ext>
            </c:extLst>
          </c:dPt>
          <c:dPt>
            <c:idx val="8"/>
            <c:invertIfNegative val="1"/>
            <c:bubble3D val="0"/>
            <c:spPr>
              <a:solidFill>
                <a:srgbClr val="5878D8"/>
              </a:solidFill>
              <a:ln>
                <a:prstDash val="solid"/>
              </a:ln>
            </c:spPr>
            <c:extLst>
              <c:ext xmlns:c16="http://schemas.microsoft.com/office/drawing/2014/chart" uri="{C3380CC4-5D6E-409C-BE32-E72D297353CC}">
                <c16:uniqueId val="{00000011-FCDA-49AA-AA5C-34BE660F3510}"/>
              </c:ext>
            </c:extLst>
          </c:dPt>
          <c:dPt>
            <c:idx val="9"/>
            <c:invertIfNegative val="1"/>
            <c:bubble3D val="0"/>
            <c:spPr>
              <a:solidFill>
                <a:srgbClr val="A8D870"/>
              </a:solidFill>
              <a:ln>
                <a:prstDash val="solid"/>
              </a:ln>
            </c:spPr>
            <c:extLst>
              <c:ext xmlns:c16="http://schemas.microsoft.com/office/drawing/2014/chart" uri="{C3380CC4-5D6E-409C-BE32-E72D297353CC}">
                <c16:uniqueId val="{00000013-FCDA-49AA-AA5C-34BE660F3510}"/>
              </c:ext>
            </c:extLst>
          </c:dPt>
          <c:dPt>
            <c:idx val="10"/>
            <c:invertIfNegative val="1"/>
            <c:bubble3D val="0"/>
            <c:spPr>
              <a:solidFill>
                <a:srgbClr val="80C820"/>
              </a:solidFill>
              <a:ln>
                <a:prstDash val="solid"/>
              </a:ln>
            </c:spPr>
            <c:extLst>
              <c:ext xmlns:c16="http://schemas.microsoft.com/office/drawing/2014/chart" uri="{C3380CC4-5D6E-409C-BE32-E72D297353CC}">
                <c16:uniqueId val="{00000015-FCDA-49AA-AA5C-34BE660F3510}"/>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Données!$A$18:$A$28</c:f>
              <c:strCache>
                <c:ptCount val="11"/>
                <c:pt idx="0">
                  <c:v>Institut médico-éducatif (IME)</c:v>
                </c:pt>
                <c:pt idx="1">
                  <c:v>Maison d'accueil spécialisée (MAS)</c:v>
                </c:pt>
                <c:pt idx="2">
                  <c:v>Foyer d'accueil médicalisé pour adultes handicapés (FAM)</c:v>
                </c:pt>
                <c:pt idx="3">
                  <c:v>Etablissement et service d'aide par le travail (ESAT)</c:v>
                </c:pt>
                <c:pt idx="4">
                  <c:v>Etablissement d'accueil médicalisé (EAM, FAM)</c:v>
                </c:pt>
                <c:pt idx="5">
                  <c:v>Établissement pour enfants et adolescents polyhandicapés (EEAP)</c:v>
                </c:pt>
                <c:pt idx="6">
                  <c:v>Dispositif (DITEP-DIME)</c:v>
                </c:pt>
                <c:pt idx="7">
                  <c:v>Établissements et Services de Réadaptation Professionnelle (ESRP)</c:v>
                </c:pt>
                <c:pt idx="8">
                  <c:v>Etablissement pour enfant et adolescent polyhandicapés (EEAP)</c:v>
                </c:pt>
                <c:pt idx="9">
                  <c:v>Etablissement d'accueil médicalisé pour personnes handicapées (EAM)</c:v>
                </c:pt>
                <c:pt idx="10">
                  <c:v>Autres</c:v>
                </c:pt>
              </c:strCache>
            </c:strRef>
          </c:cat>
          <c:val>
            <c:numRef>
              <c:f>Données!$B$18:$B$28</c:f>
              <c:numCache>
                <c:formatCode>General</c:formatCode>
                <c:ptCount val="11"/>
                <c:pt idx="0">
                  <c:v>26</c:v>
                </c:pt>
                <c:pt idx="1">
                  <c:v>14</c:v>
                </c:pt>
                <c:pt idx="2">
                  <c:v>11</c:v>
                </c:pt>
                <c:pt idx="3">
                  <c:v>11</c:v>
                </c:pt>
                <c:pt idx="4">
                  <c:v>10</c:v>
                </c:pt>
                <c:pt idx="5">
                  <c:v>5</c:v>
                </c:pt>
                <c:pt idx="6">
                  <c:v>3</c:v>
                </c:pt>
                <c:pt idx="7">
                  <c:v>3</c:v>
                </c:pt>
                <c:pt idx="8">
                  <c:v>3</c:v>
                </c:pt>
                <c:pt idx="9">
                  <c:v>2</c:v>
                </c:pt>
                <c:pt idx="10">
                  <c:v>8</c:v>
                </c:pt>
              </c:numCache>
            </c:numRef>
          </c:val>
          <c:extLst>
            <c:ext xmlns:c16="http://schemas.microsoft.com/office/drawing/2014/chart" uri="{C3380CC4-5D6E-409C-BE32-E72D297353CC}">
              <c16:uniqueId val="{00000016-FCDA-49AA-AA5C-34BE660F3510}"/>
            </c:ext>
          </c:extLst>
        </c:ser>
        <c:dLbls>
          <c:showLegendKey val="0"/>
          <c:showVal val="1"/>
          <c:showCatName val="0"/>
          <c:showSerName val="0"/>
          <c:showPercent val="0"/>
          <c:showBubbleSize val="0"/>
        </c:dLbls>
        <c:gapWidth val="75"/>
        <c:axId val="10"/>
        <c:axId val="100"/>
      </c:barChart>
      <c:catAx>
        <c:axId val="10"/>
        <c:scaling>
          <c:orientation val="minMax"/>
        </c:scaling>
        <c:delete val="0"/>
        <c:axPos val="l"/>
        <c:numFmt formatCode="General" sourceLinked="1"/>
        <c:majorTickMark val="none"/>
        <c:minorTickMark val="none"/>
        <c:tickLblPos val="nextTo"/>
        <c:crossAx val="100"/>
        <c:crosses val="autoZero"/>
        <c:auto val="1"/>
        <c:lblAlgn val="ctr"/>
        <c:lblOffset val="100"/>
        <c:noMultiLvlLbl val="1"/>
      </c:catAx>
      <c:valAx>
        <c:axId val="100"/>
        <c:scaling>
          <c:orientation val="minMax"/>
        </c:scaling>
        <c:delete val="0"/>
        <c:axPos val="b"/>
        <c:numFmt formatCode="General" sourceLinked="1"/>
        <c:majorTickMark val="none"/>
        <c:minorTickMark val="none"/>
        <c:tickLblPos val="nextTo"/>
        <c:crossAx val="10"/>
        <c:crosses val="autoZero"/>
        <c:crossBetween val="between"/>
      </c:valAx>
    </c:plotArea>
    <c:plotVisOnly val="1"/>
    <c:dispBlanksAs val="gap"/>
    <c:showDLblsOverMax val="1"/>
  </c:chart>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jpeg"/><Relationship Id="rId4" Type="http://schemas.openxmlformats.org/officeDocument/2006/relationships/image" Target="../media/image8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jpeg"/><Relationship Id="rId4" Type="http://schemas.openxmlformats.org/officeDocument/2006/relationships/image" Target="../media/image86.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F87611-8E51-4589-A38B-E4956FA2AC36}" type="doc">
      <dgm:prSet loTypeId="urn:microsoft.com/office/officeart/2005/8/layout/pyramid1" loCatId="pyramid" qsTypeId="urn:microsoft.com/office/officeart/2005/8/quickstyle/simple2" qsCatId="simple" csTypeId="urn:microsoft.com/office/officeart/2005/8/colors/colorful4" csCatId="colorful" phldr="1"/>
      <dgm:spPr/>
      <dgm:t>
        <a:bodyPr/>
        <a:lstStyle/>
        <a:p>
          <a:endParaRPr lang="fr-FR"/>
        </a:p>
      </dgm:t>
    </dgm:pt>
    <dgm:pt modelId="{6FF6498B-5E6C-4F40-A8FC-DC3811989042}">
      <dgm:prSet phldrT="[Texte]"/>
      <dgm:spPr/>
      <dgm:t>
        <a:bodyPr/>
        <a:lstStyle/>
        <a:p>
          <a:endParaRPr lang="fr-FR"/>
        </a:p>
        <a:p>
          <a:r>
            <a:rPr lang="fr-FR" b="1"/>
            <a:t>Siège </a:t>
          </a:r>
        </a:p>
        <a:p>
          <a:r>
            <a:rPr lang="fr-FR" b="1"/>
            <a:t>FFSA</a:t>
          </a:r>
        </a:p>
      </dgm:t>
    </dgm:pt>
    <dgm:pt modelId="{4135C654-B4B7-4285-91F6-EB572D937F89}" type="parTrans" cxnId="{64CD57A1-8B7E-4430-B127-476B768CA4EE}">
      <dgm:prSet/>
      <dgm:spPr/>
      <dgm:t>
        <a:bodyPr/>
        <a:lstStyle/>
        <a:p>
          <a:endParaRPr lang="fr-FR"/>
        </a:p>
      </dgm:t>
    </dgm:pt>
    <dgm:pt modelId="{A5DF6EE2-53BC-43AD-87CE-CFF6AFFBF51F}" type="sibTrans" cxnId="{64CD57A1-8B7E-4430-B127-476B768CA4EE}">
      <dgm:prSet/>
      <dgm:spPr/>
      <dgm:t>
        <a:bodyPr/>
        <a:lstStyle/>
        <a:p>
          <a:endParaRPr lang="fr-FR"/>
        </a:p>
      </dgm:t>
    </dgm:pt>
    <dgm:pt modelId="{4874F81E-2496-455F-A9B5-51DE53ADE016}">
      <dgm:prSet custT="1"/>
      <dgm:spPr/>
      <dgm:t>
        <a:bodyPr/>
        <a:lstStyle/>
        <a:p>
          <a:r>
            <a:rPr lang="fr-FR" sz="1600" b="1" i="0"/>
            <a:t>5348</a:t>
          </a:r>
          <a:r>
            <a:rPr lang="fr-FR" sz="1600" b="0" i="0"/>
            <a:t> </a:t>
          </a:r>
          <a:r>
            <a:rPr lang="fr-FR" sz="1600" b="1"/>
            <a:t>Licenciés </a:t>
          </a:r>
        </a:p>
        <a:p>
          <a:r>
            <a:rPr lang="fr-FR" sz="1600" b="1"/>
            <a:t> </a:t>
          </a:r>
          <a:r>
            <a:rPr lang="fr-FR" sz="1200" b="0" i="1"/>
            <a:t>sportifs, éducateurs, bénévoles, dirigeants, officiels</a:t>
          </a:r>
          <a:endParaRPr lang="fr-FR" sz="1600" b="0" i="1"/>
        </a:p>
      </dgm:t>
    </dgm:pt>
    <dgm:pt modelId="{56A47765-7004-467A-8505-9F607AC8CA28}" type="parTrans" cxnId="{5BCA7A4A-1C58-4DBC-948E-E9B8EE693BC5}">
      <dgm:prSet/>
      <dgm:spPr/>
      <dgm:t>
        <a:bodyPr/>
        <a:lstStyle/>
        <a:p>
          <a:endParaRPr lang="fr-FR"/>
        </a:p>
      </dgm:t>
    </dgm:pt>
    <dgm:pt modelId="{054D8349-7130-427E-915F-94CE02FBC002}" type="sibTrans" cxnId="{5BCA7A4A-1C58-4DBC-948E-E9B8EE693BC5}">
      <dgm:prSet/>
      <dgm:spPr/>
      <dgm:t>
        <a:bodyPr/>
        <a:lstStyle/>
        <a:p>
          <a:endParaRPr lang="fr-FR"/>
        </a:p>
      </dgm:t>
    </dgm:pt>
    <dgm:pt modelId="{49B1D4D6-5C4C-405B-AD45-B7EB46FA8550}">
      <dgm:prSet/>
      <dgm:spPr/>
      <dgm:t>
        <a:bodyPr/>
        <a:lstStyle/>
        <a:p>
          <a:r>
            <a:rPr lang="fr-FR" b="1"/>
            <a:t>103 Associations Affiliées</a:t>
          </a:r>
        </a:p>
      </dgm:t>
    </dgm:pt>
    <dgm:pt modelId="{FB639EC2-CF40-4575-86BC-DEBA6D13C223}" type="sibTrans" cxnId="{0CE11528-6299-4A3F-9CA9-D83DBC7BAE98}">
      <dgm:prSet/>
      <dgm:spPr/>
      <dgm:t>
        <a:bodyPr/>
        <a:lstStyle/>
        <a:p>
          <a:endParaRPr lang="fr-FR"/>
        </a:p>
      </dgm:t>
    </dgm:pt>
    <dgm:pt modelId="{578F194C-F00B-499B-B88C-8C5A10E88D2E}" type="parTrans" cxnId="{0CE11528-6299-4A3F-9CA9-D83DBC7BAE98}">
      <dgm:prSet/>
      <dgm:spPr/>
      <dgm:t>
        <a:bodyPr/>
        <a:lstStyle/>
        <a:p>
          <a:endParaRPr lang="fr-FR"/>
        </a:p>
      </dgm:t>
    </dgm:pt>
    <dgm:pt modelId="{7E092056-DAFF-481F-A7F3-BE2F870926E4}">
      <dgm:prSet phldrT="[Texte]" custT="1"/>
      <dgm:spPr/>
      <dgm:t>
        <a:bodyPr/>
        <a:lstStyle/>
        <a:p>
          <a:r>
            <a:rPr lang="fr-FR" sz="1600" b="1"/>
            <a:t>6 Comités Départementaux</a:t>
          </a:r>
        </a:p>
        <a:p>
          <a:r>
            <a:rPr lang="fr-FR" sz="1200" b="0" i="1"/>
            <a:t>2 salariés par département</a:t>
          </a:r>
        </a:p>
      </dgm:t>
    </dgm:pt>
    <dgm:pt modelId="{DAF1AC07-642B-418D-8722-D4F2A199C1C0}" type="sibTrans" cxnId="{F7E1D272-A8BA-4AAE-B2E3-95F71B1EFE7F}">
      <dgm:prSet/>
      <dgm:spPr/>
      <dgm:t>
        <a:bodyPr/>
        <a:lstStyle/>
        <a:p>
          <a:endParaRPr lang="fr-FR"/>
        </a:p>
      </dgm:t>
    </dgm:pt>
    <dgm:pt modelId="{C7ADBA90-0D42-4AE5-AC61-05339781F422}" type="parTrans" cxnId="{F7E1D272-A8BA-4AAE-B2E3-95F71B1EFE7F}">
      <dgm:prSet/>
      <dgm:spPr/>
      <dgm:t>
        <a:bodyPr/>
        <a:lstStyle/>
        <a:p>
          <a:endParaRPr lang="fr-FR"/>
        </a:p>
      </dgm:t>
    </dgm:pt>
    <dgm:pt modelId="{DBF0D24E-89ED-469A-824B-4F8AE10B6531}">
      <dgm:prSet phldrT="[Texte]"/>
      <dgm:spPr/>
      <dgm:t>
        <a:bodyPr/>
        <a:lstStyle/>
        <a:p>
          <a:r>
            <a:rPr lang="fr-FR" b="1"/>
            <a:t>Ligues</a:t>
          </a:r>
        </a:p>
      </dgm:t>
    </dgm:pt>
    <dgm:pt modelId="{C287D129-E300-4521-BE7D-ADB48139D695}" type="sibTrans" cxnId="{077F04E5-E7A0-459E-9F0C-9F31E9226C1A}">
      <dgm:prSet/>
      <dgm:spPr/>
      <dgm:t>
        <a:bodyPr/>
        <a:lstStyle/>
        <a:p>
          <a:endParaRPr lang="fr-FR"/>
        </a:p>
      </dgm:t>
    </dgm:pt>
    <dgm:pt modelId="{5C74F707-6C79-45A6-8963-7F91C3FC38E1}" type="parTrans" cxnId="{077F04E5-E7A0-459E-9F0C-9F31E9226C1A}">
      <dgm:prSet/>
      <dgm:spPr/>
      <dgm:t>
        <a:bodyPr/>
        <a:lstStyle/>
        <a:p>
          <a:endParaRPr lang="fr-FR"/>
        </a:p>
      </dgm:t>
    </dgm:pt>
    <dgm:pt modelId="{F08479DF-2926-45EF-AC9F-CF67D80860E1}" type="pres">
      <dgm:prSet presAssocID="{C1F87611-8E51-4589-A38B-E4956FA2AC36}" presName="Name0" presStyleCnt="0">
        <dgm:presLayoutVars>
          <dgm:dir/>
          <dgm:animLvl val="lvl"/>
          <dgm:resizeHandles val="exact"/>
        </dgm:presLayoutVars>
      </dgm:prSet>
      <dgm:spPr/>
    </dgm:pt>
    <dgm:pt modelId="{F83EE32D-12C7-47B1-B9CA-CCB6D4A8C070}" type="pres">
      <dgm:prSet presAssocID="{6FF6498B-5E6C-4F40-A8FC-DC3811989042}" presName="Name8" presStyleCnt="0"/>
      <dgm:spPr/>
    </dgm:pt>
    <dgm:pt modelId="{06C3A4F6-6C0D-4C1E-9C21-D98DE7137AD5}" type="pres">
      <dgm:prSet presAssocID="{6FF6498B-5E6C-4F40-A8FC-DC3811989042}" presName="level" presStyleLbl="node1" presStyleIdx="0" presStyleCnt="5">
        <dgm:presLayoutVars>
          <dgm:chMax val="1"/>
          <dgm:bulletEnabled val="1"/>
        </dgm:presLayoutVars>
      </dgm:prSet>
      <dgm:spPr/>
    </dgm:pt>
    <dgm:pt modelId="{9EC88E99-67FA-4E34-AA7B-2DEFFD53D910}" type="pres">
      <dgm:prSet presAssocID="{6FF6498B-5E6C-4F40-A8FC-DC3811989042}" presName="levelTx" presStyleLbl="revTx" presStyleIdx="0" presStyleCnt="0">
        <dgm:presLayoutVars>
          <dgm:chMax val="1"/>
          <dgm:bulletEnabled val="1"/>
        </dgm:presLayoutVars>
      </dgm:prSet>
      <dgm:spPr/>
    </dgm:pt>
    <dgm:pt modelId="{E698AEE9-195C-4CBC-87CE-ABF243CFAF79}" type="pres">
      <dgm:prSet presAssocID="{DBF0D24E-89ED-469A-824B-4F8AE10B6531}" presName="Name8" presStyleCnt="0"/>
      <dgm:spPr/>
    </dgm:pt>
    <dgm:pt modelId="{1D9B09CA-82F8-4A0F-89A7-2A508B55F117}" type="pres">
      <dgm:prSet presAssocID="{DBF0D24E-89ED-469A-824B-4F8AE10B6531}" presName="level" presStyleLbl="node1" presStyleIdx="1" presStyleCnt="5" custLinFactNeighborX="-947" custLinFactNeighborY="3497">
        <dgm:presLayoutVars>
          <dgm:chMax val="1"/>
          <dgm:bulletEnabled val="1"/>
        </dgm:presLayoutVars>
      </dgm:prSet>
      <dgm:spPr/>
    </dgm:pt>
    <dgm:pt modelId="{0FCCD839-7A73-4C6B-B3A1-9433900C0C16}" type="pres">
      <dgm:prSet presAssocID="{DBF0D24E-89ED-469A-824B-4F8AE10B6531}" presName="levelTx" presStyleLbl="revTx" presStyleIdx="0" presStyleCnt="0">
        <dgm:presLayoutVars>
          <dgm:chMax val="1"/>
          <dgm:bulletEnabled val="1"/>
        </dgm:presLayoutVars>
      </dgm:prSet>
      <dgm:spPr/>
    </dgm:pt>
    <dgm:pt modelId="{F75B8E73-E131-4C0E-8FA1-D4C1268579E7}" type="pres">
      <dgm:prSet presAssocID="{7E092056-DAFF-481F-A7F3-BE2F870926E4}" presName="Name8" presStyleCnt="0"/>
      <dgm:spPr/>
    </dgm:pt>
    <dgm:pt modelId="{12C26A4B-CC71-4E90-93FB-99E47BEC2CA0}" type="pres">
      <dgm:prSet presAssocID="{7E092056-DAFF-481F-A7F3-BE2F870926E4}" presName="level" presStyleLbl="node1" presStyleIdx="2" presStyleCnt="5">
        <dgm:presLayoutVars>
          <dgm:chMax val="1"/>
          <dgm:bulletEnabled val="1"/>
        </dgm:presLayoutVars>
      </dgm:prSet>
      <dgm:spPr/>
    </dgm:pt>
    <dgm:pt modelId="{166FDFB3-95E2-4E9C-9A4C-203390E1CA8D}" type="pres">
      <dgm:prSet presAssocID="{7E092056-DAFF-481F-A7F3-BE2F870926E4}" presName="levelTx" presStyleLbl="revTx" presStyleIdx="0" presStyleCnt="0">
        <dgm:presLayoutVars>
          <dgm:chMax val="1"/>
          <dgm:bulletEnabled val="1"/>
        </dgm:presLayoutVars>
      </dgm:prSet>
      <dgm:spPr/>
    </dgm:pt>
    <dgm:pt modelId="{5B7951B2-79B1-4141-AA33-25C4EBE09557}" type="pres">
      <dgm:prSet presAssocID="{49B1D4D6-5C4C-405B-AD45-B7EB46FA8550}" presName="Name8" presStyleCnt="0"/>
      <dgm:spPr/>
    </dgm:pt>
    <dgm:pt modelId="{9E2F8695-9D91-4B46-9F6C-12F6D2144A8A}" type="pres">
      <dgm:prSet presAssocID="{49B1D4D6-5C4C-405B-AD45-B7EB46FA8550}" presName="level" presStyleLbl="node1" presStyleIdx="3" presStyleCnt="5">
        <dgm:presLayoutVars>
          <dgm:chMax val="1"/>
          <dgm:bulletEnabled val="1"/>
        </dgm:presLayoutVars>
      </dgm:prSet>
      <dgm:spPr/>
    </dgm:pt>
    <dgm:pt modelId="{F8779BA5-C421-4C94-BCA8-B65F34BACC95}" type="pres">
      <dgm:prSet presAssocID="{49B1D4D6-5C4C-405B-AD45-B7EB46FA8550}" presName="levelTx" presStyleLbl="revTx" presStyleIdx="0" presStyleCnt="0">
        <dgm:presLayoutVars>
          <dgm:chMax val="1"/>
          <dgm:bulletEnabled val="1"/>
        </dgm:presLayoutVars>
      </dgm:prSet>
      <dgm:spPr/>
    </dgm:pt>
    <dgm:pt modelId="{216C2578-C9ED-4AD1-B898-D37DE7023EC6}" type="pres">
      <dgm:prSet presAssocID="{4874F81E-2496-455F-A9B5-51DE53ADE016}" presName="Name8" presStyleCnt="0"/>
      <dgm:spPr/>
    </dgm:pt>
    <dgm:pt modelId="{02D3ADEC-5637-4156-AC4B-2602596CB0B1}" type="pres">
      <dgm:prSet presAssocID="{4874F81E-2496-455F-A9B5-51DE53ADE016}" presName="level" presStyleLbl="node1" presStyleIdx="4" presStyleCnt="5">
        <dgm:presLayoutVars>
          <dgm:chMax val="1"/>
          <dgm:bulletEnabled val="1"/>
        </dgm:presLayoutVars>
      </dgm:prSet>
      <dgm:spPr/>
    </dgm:pt>
    <dgm:pt modelId="{D5DDA538-A042-4EAB-B16E-C439C37418C5}" type="pres">
      <dgm:prSet presAssocID="{4874F81E-2496-455F-A9B5-51DE53ADE016}" presName="levelTx" presStyleLbl="revTx" presStyleIdx="0" presStyleCnt="0">
        <dgm:presLayoutVars>
          <dgm:chMax val="1"/>
          <dgm:bulletEnabled val="1"/>
        </dgm:presLayoutVars>
      </dgm:prSet>
      <dgm:spPr/>
    </dgm:pt>
  </dgm:ptLst>
  <dgm:cxnLst>
    <dgm:cxn modelId="{53D8FD0B-3CCE-4D4C-A571-27E26CAAABAF}" type="presOf" srcId="{49B1D4D6-5C4C-405B-AD45-B7EB46FA8550}" destId="{9E2F8695-9D91-4B46-9F6C-12F6D2144A8A}" srcOrd="0" destOrd="0" presId="urn:microsoft.com/office/officeart/2005/8/layout/pyramid1"/>
    <dgm:cxn modelId="{0CE11528-6299-4A3F-9CA9-D83DBC7BAE98}" srcId="{C1F87611-8E51-4589-A38B-E4956FA2AC36}" destId="{49B1D4D6-5C4C-405B-AD45-B7EB46FA8550}" srcOrd="3" destOrd="0" parTransId="{578F194C-F00B-499B-B88C-8C5A10E88D2E}" sibTransId="{FB639EC2-CF40-4575-86BC-DEBA6D13C223}"/>
    <dgm:cxn modelId="{9213D032-322E-468C-B080-955C3EF5A2C1}" type="presOf" srcId="{DBF0D24E-89ED-469A-824B-4F8AE10B6531}" destId="{1D9B09CA-82F8-4A0F-89A7-2A508B55F117}" srcOrd="0" destOrd="0" presId="urn:microsoft.com/office/officeart/2005/8/layout/pyramid1"/>
    <dgm:cxn modelId="{5BCA7A4A-1C58-4DBC-948E-E9B8EE693BC5}" srcId="{C1F87611-8E51-4589-A38B-E4956FA2AC36}" destId="{4874F81E-2496-455F-A9B5-51DE53ADE016}" srcOrd="4" destOrd="0" parTransId="{56A47765-7004-467A-8505-9F607AC8CA28}" sibTransId="{054D8349-7130-427E-915F-94CE02FBC002}"/>
    <dgm:cxn modelId="{F7E1D272-A8BA-4AAE-B2E3-95F71B1EFE7F}" srcId="{C1F87611-8E51-4589-A38B-E4956FA2AC36}" destId="{7E092056-DAFF-481F-A7F3-BE2F870926E4}" srcOrd="2" destOrd="0" parTransId="{C7ADBA90-0D42-4AE5-AC61-05339781F422}" sibTransId="{DAF1AC07-642B-418D-8722-D4F2A199C1C0}"/>
    <dgm:cxn modelId="{D271C559-3D35-498F-9B06-04017C307B77}" type="presOf" srcId="{C1F87611-8E51-4589-A38B-E4956FA2AC36}" destId="{F08479DF-2926-45EF-AC9F-CF67D80860E1}" srcOrd="0" destOrd="0" presId="urn:microsoft.com/office/officeart/2005/8/layout/pyramid1"/>
    <dgm:cxn modelId="{5B487480-E1D3-4EC8-9887-33CB1C3BF748}" type="presOf" srcId="{4874F81E-2496-455F-A9B5-51DE53ADE016}" destId="{D5DDA538-A042-4EAB-B16E-C439C37418C5}" srcOrd="1" destOrd="0" presId="urn:microsoft.com/office/officeart/2005/8/layout/pyramid1"/>
    <dgm:cxn modelId="{5692238E-36B5-40CB-8BE1-C0E7C800DED9}" type="presOf" srcId="{7E092056-DAFF-481F-A7F3-BE2F870926E4}" destId="{12C26A4B-CC71-4E90-93FB-99E47BEC2CA0}" srcOrd="0" destOrd="0" presId="urn:microsoft.com/office/officeart/2005/8/layout/pyramid1"/>
    <dgm:cxn modelId="{B73DBB9E-EF0F-44A4-ADA4-6F5B5B6E2AD8}" type="presOf" srcId="{DBF0D24E-89ED-469A-824B-4F8AE10B6531}" destId="{0FCCD839-7A73-4C6B-B3A1-9433900C0C16}" srcOrd="1" destOrd="0" presId="urn:microsoft.com/office/officeart/2005/8/layout/pyramid1"/>
    <dgm:cxn modelId="{64CD57A1-8B7E-4430-B127-476B768CA4EE}" srcId="{C1F87611-8E51-4589-A38B-E4956FA2AC36}" destId="{6FF6498B-5E6C-4F40-A8FC-DC3811989042}" srcOrd="0" destOrd="0" parTransId="{4135C654-B4B7-4285-91F6-EB572D937F89}" sibTransId="{A5DF6EE2-53BC-43AD-87CE-CFF6AFFBF51F}"/>
    <dgm:cxn modelId="{5B758CB3-A4D9-4A51-B00A-D4847C26D405}" type="presOf" srcId="{7E092056-DAFF-481F-A7F3-BE2F870926E4}" destId="{166FDFB3-95E2-4E9C-9A4C-203390E1CA8D}" srcOrd="1" destOrd="0" presId="urn:microsoft.com/office/officeart/2005/8/layout/pyramid1"/>
    <dgm:cxn modelId="{3410A0DA-B54A-4DE9-8250-F811ED4083F5}" type="presOf" srcId="{4874F81E-2496-455F-A9B5-51DE53ADE016}" destId="{02D3ADEC-5637-4156-AC4B-2602596CB0B1}" srcOrd="0" destOrd="0" presId="urn:microsoft.com/office/officeart/2005/8/layout/pyramid1"/>
    <dgm:cxn modelId="{077F04E5-E7A0-459E-9F0C-9F31E9226C1A}" srcId="{C1F87611-8E51-4589-A38B-E4956FA2AC36}" destId="{DBF0D24E-89ED-469A-824B-4F8AE10B6531}" srcOrd="1" destOrd="0" parTransId="{5C74F707-6C79-45A6-8963-7F91C3FC38E1}" sibTransId="{C287D129-E300-4521-BE7D-ADB48139D695}"/>
    <dgm:cxn modelId="{99CEB6E7-62C0-4A45-9453-365BC4B1A60D}" type="presOf" srcId="{6FF6498B-5E6C-4F40-A8FC-DC3811989042}" destId="{06C3A4F6-6C0D-4C1E-9C21-D98DE7137AD5}" srcOrd="0" destOrd="0" presId="urn:microsoft.com/office/officeart/2005/8/layout/pyramid1"/>
    <dgm:cxn modelId="{04BCCEFE-13DA-4512-AC38-60ADA7A32BF0}" type="presOf" srcId="{6FF6498B-5E6C-4F40-A8FC-DC3811989042}" destId="{9EC88E99-67FA-4E34-AA7B-2DEFFD53D910}" srcOrd="1" destOrd="0" presId="urn:microsoft.com/office/officeart/2005/8/layout/pyramid1"/>
    <dgm:cxn modelId="{5BC5FBFE-1AC4-4440-9311-CC7C5F66C8B3}" type="presOf" srcId="{49B1D4D6-5C4C-405B-AD45-B7EB46FA8550}" destId="{F8779BA5-C421-4C94-BCA8-B65F34BACC95}" srcOrd="1" destOrd="0" presId="urn:microsoft.com/office/officeart/2005/8/layout/pyramid1"/>
    <dgm:cxn modelId="{5BB5A7C9-9F7F-48F4-89BC-B6A69F17ED03}" type="presParOf" srcId="{F08479DF-2926-45EF-AC9F-CF67D80860E1}" destId="{F83EE32D-12C7-47B1-B9CA-CCB6D4A8C070}" srcOrd="0" destOrd="0" presId="urn:microsoft.com/office/officeart/2005/8/layout/pyramid1"/>
    <dgm:cxn modelId="{6B607D8E-E869-4126-93A4-D7356B1CD0C5}" type="presParOf" srcId="{F83EE32D-12C7-47B1-B9CA-CCB6D4A8C070}" destId="{06C3A4F6-6C0D-4C1E-9C21-D98DE7137AD5}" srcOrd="0" destOrd="0" presId="urn:microsoft.com/office/officeart/2005/8/layout/pyramid1"/>
    <dgm:cxn modelId="{922BF77A-0115-4EB4-AC8F-64AF973702F9}" type="presParOf" srcId="{F83EE32D-12C7-47B1-B9CA-CCB6D4A8C070}" destId="{9EC88E99-67FA-4E34-AA7B-2DEFFD53D910}" srcOrd="1" destOrd="0" presId="urn:microsoft.com/office/officeart/2005/8/layout/pyramid1"/>
    <dgm:cxn modelId="{D6F0948A-9722-458B-945C-792B3031AF7D}" type="presParOf" srcId="{F08479DF-2926-45EF-AC9F-CF67D80860E1}" destId="{E698AEE9-195C-4CBC-87CE-ABF243CFAF79}" srcOrd="1" destOrd="0" presId="urn:microsoft.com/office/officeart/2005/8/layout/pyramid1"/>
    <dgm:cxn modelId="{8AE6FFFC-2F76-4983-A81E-44029DFD7F22}" type="presParOf" srcId="{E698AEE9-195C-4CBC-87CE-ABF243CFAF79}" destId="{1D9B09CA-82F8-4A0F-89A7-2A508B55F117}" srcOrd="0" destOrd="0" presId="urn:microsoft.com/office/officeart/2005/8/layout/pyramid1"/>
    <dgm:cxn modelId="{45515DE8-ABE1-4623-A217-9DA154A72064}" type="presParOf" srcId="{E698AEE9-195C-4CBC-87CE-ABF243CFAF79}" destId="{0FCCD839-7A73-4C6B-B3A1-9433900C0C16}" srcOrd="1" destOrd="0" presId="urn:microsoft.com/office/officeart/2005/8/layout/pyramid1"/>
    <dgm:cxn modelId="{98F1F389-AA88-4D9D-9D9D-E209E3319187}" type="presParOf" srcId="{F08479DF-2926-45EF-AC9F-CF67D80860E1}" destId="{F75B8E73-E131-4C0E-8FA1-D4C1268579E7}" srcOrd="2" destOrd="0" presId="urn:microsoft.com/office/officeart/2005/8/layout/pyramid1"/>
    <dgm:cxn modelId="{DE2E81FB-93B8-4FE6-9445-32281EE39BDA}" type="presParOf" srcId="{F75B8E73-E131-4C0E-8FA1-D4C1268579E7}" destId="{12C26A4B-CC71-4E90-93FB-99E47BEC2CA0}" srcOrd="0" destOrd="0" presId="urn:microsoft.com/office/officeart/2005/8/layout/pyramid1"/>
    <dgm:cxn modelId="{52059D3A-C096-4973-A249-E405C10C3680}" type="presParOf" srcId="{F75B8E73-E131-4C0E-8FA1-D4C1268579E7}" destId="{166FDFB3-95E2-4E9C-9A4C-203390E1CA8D}" srcOrd="1" destOrd="0" presId="urn:microsoft.com/office/officeart/2005/8/layout/pyramid1"/>
    <dgm:cxn modelId="{E3B82B41-01AA-4BCD-9582-152D1340B32A}" type="presParOf" srcId="{F08479DF-2926-45EF-AC9F-CF67D80860E1}" destId="{5B7951B2-79B1-4141-AA33-25C4EBE09557}" srcOrd="3" destOrd="0" presId="urn:microsoft.com/office/officeart/2005/8/layout/pyramid1"/>
    <dgm:cxn modelId="{532D3FC3-231B-4F07-80AB-1E029266230E}" type="presParOf" srcId="{5B7951B2-79B1-4141-AA33-25C4EBE09557}" destId="{9E2F8695-9D91-4B46-9F6C-12F6D2144A8A}" srcOrd="0" destOrd="0" presId="urn:microsoft.com/office/officeart/2005/8/layout/pyramid1"/>
    <dgm:cxn modelId="{73B43BE2-11FE-4C23-85B2-40E2870F670A}" type="presParOf" srcId="{5B7951B2-79B1-4141-AA33-25C4EBE09557}" destId="{F8779BA5-C421-4C94-BCA8-B65F34BACC95}" srcOrd="1" destOrd="0" presId="urn:microsoft.com/office/officeart/2005/8/layout/pyramid1"/>
    <dgm:cxn modelId="{EF901E0C-6BF9-49AC-83DF-1F03C99EF020}" type="presParOf" srcId="{F08479DF-2926-45EF-AC9F-CF67D80860E1}" destId="{216C2578-C9ED-4AD1-B898-D37DE7023EC6}" srcOrd="4" destOrd="0" presId="urn:microsoft.com/office/officeart/2005/8/layout/pyramid1"/>
    <dgm:cxn modelId="{B9E4B5D8-36DB-413D-BF83-B4A6141E7AF0}" type="presParOf" srcId="{216C2578-C9ED-4AD1-B898-D37DE7023EC6}" destId="{02D3ADEC-5637-4156-AC4B-2602596CB0B1}" srcOrd="0" destOrd="0" presId="urn:microsoft.com/office/officeart/2005/8/layout/pyramid1"/>
    <dgm:cxn modelId="{3F171A55-64FD-4EEB-AEE9-AA74D7C9C10A}" type="presParOf" srcId="{216C2578-C9ED-4AD1-B898-D37DE7023EC6}" destId="{D5DDA538-A042-4EAB-B16E-C439C37418C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8F4E17-A9D3-4AC8-A061-EF964B87669D}"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fr-FR"/>
        </a:p>
      </dgm:t>
    </dgm:pt>
    <dgm:pt modelId="{8BAF21FD-FFC5-4B28-BB38-D9396576EBAA}">
      <dgm:prSet phldrT="[Texte]" phldr="0"/>
      <dgm:spPr>
        <a:solidFill>
          <a:srgbClr val="004993"/>
        </a:solidFill>
      </dgm:spPr>
      <dgm:t>
        <a:bodyPr/>
        <a:lstStyle/>
        <a:p>
          <a:r>
            <a:rPr lang="fr-FR"/>
            <a:t>Promouvoir le mouvement Sport Adapté</a:t>
          </a:r>
        </a:p>
      </dgm:t>
    </dgm:pt>
    <dgm:pt modelId="{903CA502-CBC5-4D84-980D-E69FC10F2376}" type="parTrans" cxnId="{4A760E4E-60B9-4085-82F6-C69B2AA9C331}">
      <dgm:prSet/>
      <dgm:spPr/>
      <dgm:t>
        <a:bodyPr/>
        <a:lstStyle/>
        <a:p>
          <a:endParaRPr lang="fr-FR"/>
        </a:p>
      </dgm:t>
    </dgm:pt>
    <dgm:pt modelId="{5C277482-3A74-4537-8034-44B97282B7F2}" type="sibTrans" cxnId="{4A760E4E-60B9-4085-82F6-C69B2AA9C331}">
      <dgm:prSet/>
      <dgm:spPr/>
      <dgm:t>
        <a:bodyPr/>
        <a:lstStyle/>
        <a:p>
          <a:endParaRPr lang="fr-FR"/>
        </a:p>
      </dgm:t>
    </dgm:pt>
    <dgm:pt modelId="{6709D012-CB76-4A43-9E9B-7EB0E36D8789}">
      <dgm:prSet phldrT="[Texte]" phldr="0"/>
      <dgm:spPr>
        <a:solidFill>
          <a:srgbClr val="004993"/>
        </a:solidFill>
      </dgm:spPr>
      <dgm:t>
        <a:bodyPr/>
        <a:lstStyle/>
        <a:p>
          <a:r>
            <a:rPr lang="fr-FR"/>
            <a:t>Journées promotionnelles, Rencontre inter-établissement</a:t>
          </a:r>
        </a:p>
      </dgm:t>
    </dgm:pt>
    <dgm:pt modelId="{2E3184AC-3498-4AE6-BE18-D214C322366A}" type="parTrans" cxnId="{06AAA2A9-7115-49E7-9EC7-FB88B890D18B}">
      <dgm:prSet/>
      <dgm:spPr/>
      <dgm:t>
        <a:bodyPr/>
        <a:lstStyle/>
        <a:p>
          <a:endParaRPr lang="fr-FR"/>
        </a:p>
      </dgm:t>
    </dgm:pt>
    <dgm:pt modelId="{E5DC3F76-9A3E-4973-BA0B-6A5DCDB26BB3}" type="sibTrans" cxnId="{06AAA2A9-7115-49E7-9EC7-FB88B890D18B}">
      <dgm:prSet/>
      <dgm:spPr/>
      <dgm:t>
        <a:bodyPr/>
        <a:lstStyle/>
        <a:p>
          <a:endParaRPr lang="fr-FR"/>
        </a:p>
      </dgm:t>
    </dgm:pt>
    <dgm:pt modelId="{FCC39890-5EE4-4B1C-A146-52210883573F}">
      <dgm:prSet phldrT="[Texte]" phldr="0"/>
      <dgm:spPr>
        <a:solidFill>
          <a:srgbClr val="004993"/>
        </a:solidFill>
      </dgm:spPr>
      <dgm:t>
        <a:bodyPr/>
        <a:lstStyle/>
        <a:p>
          <a:r>
            <a:rPr lang="fr-FR"/>
            <a:t>Secteur Loisirs &amp; Compétitifs</a:t>
          </a:r>
        </a:p>
      </dgm:t>
    </dgm:pt>
    <dgm:pt modelId="{AF0181C3-3F30-4292-A276-E1D87700C5FF}" type="parTrans" cxnId="{456C0AA1-7D2A-4A49-9078-06919E38B427}">
      <dgm:prSet/>
      <dgm:spPr/>
      <dgm:t>
        <a:bodyPr/>
        <a:lstStyle/>
        <a:p>
          <a:endParaRPr lang="fr-FR"/>
        </a:p>
      </dgm:t>
    </dgm:pt>
    <dgm:pt modelId="{DC70C7D4-C20D-4B91-97F1-DE9455080639}" type="sibTrans" cxnId="{456C0AA1-7D2A-4A49-9078-06919E38B427}">
      <dgm:prSet/>
      <dgm:spPr/>
      <dgm:t>
        <a:bodyPr/>
        <a:lstStyle/>
        <a:p>
          <a:endParaRPr lang="fr-FR"/>
        </a:p>
      </dgm:t>
    </dgm:pt>
    <dgm:pt modelId="{4CB8C25D-58CC-4DBC-9C6F-E36232515223}">
      <dgm:prSet phldrT="[Texte]" phldr="0"/>
      <dgm:spPr>
        <a:solidFill>
          <a:srgbClr val="E52528"/>
        </a:solidFill>
      </dgm:spPr>
      <dgm:t>
        <a:bodyPr/>
        <a:lstStyle/>
        <a:p>
          <a:r>
            <a:rPr lang="fr-FR"/>
            <a:t>Former les acteurs du Sport Adapté</a:t>
          </a:r>
        </a:p>
      </dgm:t>
    </dgm:pt>
    <dgm:pt modelId="{9871B734-1560-4873-B868-73D8866EC46F}" type="parTrans" cxnId="{B42F6C86-AD97-4432-BBBA-BC6FB066B7CB}">
      <dgm:prSet/>
      <dgm:spPr/>
      <dgm:t>
        <a:bodyPr/>
        <a:lstStyle/>
        <a:p>
          <a:endParaRPr lang="fr-FR"/>
        </a:p>
      </dgm:t>
    </dgm:pt>
    <dgm:pt modelId="{32F374F7-D5E3-42D3-97D1-82B4DB79FD31}" type="sibTrans" cxnId="{B42F6C86-AD97-4432-BBBA-BC6FB066B7CB}">
      <dgm:prSet/>
      <dgm:spPr/>
      <dgm:t>
        <a:bodyPr/>
        <a:lstStyle/>
        <a:p>
          <a:endParaRPr lang="fr-FR"/>
        </a:p>
      </dgm:t>
    </dgm:pt>
    <dgm:pt modelId="{ACE111F8-2F64-4C6C-AE9A-D09416994DFA}">
      <dgm:prSet phldrT="[Texte]" phldr="0"/>
      <dgm:spPr>
        <a:solidFill>
          <a:srgbClr val="E52528"/>
        </a:solidFill>
      </dgm:spPr>
      <dgm:t>
        <a:bodyPr/>
        <a:lstStyle/>
        <a:p>
          <a:r>
            <a:rPr lang="fr-FR"/>
            <a:t>Organisme de Formation, certifié </a:t>
          </a:r>
          <a:r>
            <a:rPr lang="fr-FR" err="1"/>
            <a:t>Qualiopi</a:t>
          </a:r>
          <a:endParaRPr lang="fr-FR"/>
        </a:p>
      </dgm:t>
    </dgm:pt>
    <dgm:pt modelId="{766AE396-2151-483D-9C2B-52FA76EDEDED}" type="parTrans" cxnId="{D9929E67-C4B4-49E3-9EBD-D4AC21B51FA7}">
      <dgm:prSet/>
      <dgm:spPr/>
      <dgm:t>
        <a:bodyPr/>
        <a:lstStyle/>
        <a:p>
          <a:endParaRPr lang="fr-FR"/>
        </a:p>
      </dgm:t>
    </dgm:pt>
    <dgm:pt modelId="{A3A0D31E-4919-42EF-9947-7F656B0C6FDB}" type="sibTrans" cxnId="{D9929E67-C4B4-49E3-9EBD-D4AC21B51FA7}">
      <dgm:prSet/>
      <dgm:spPr/>
      <dgm:t>
        <a:bodyPr/>
        <a:lstStyle/>
        <a:p>
          <a:endParaRPr lang="fr-FR"/>
        </a:p>
      </dgm:t>
    </dgm:pt>
    <dgm:pt modelId="{2281BD1A-47F5-4A72-9B8A-9A3DAE9B6ED1}">
      <dgm:prSet phldrT="[Texte]" phldr="0"/>
      <dgm:spPr>
        <a:solidFill>
          <a:srgbClr val="E52528"/>
        </a:solidFill>
      </dgm:spPr>
      <dgm:t>
        <a:bodyPr/>
        <a:lstStyle/>
        <a:p>
          <a:r>
            <a:rPr lang="fr-FR"/>
            <a:t>Formation « Référent APS en ESMS »</a:t>
          </a:r>
        </a:p>
      </dgm:t>
    </dgm:pt>
    <dgm:pt modelId="{0D52BFDA-C2A4-4504-B247-DB1DC435904F}" type="parTrans" cxnId="{3C36B610-B1AB-488D-8203-8FC2844367D6}">
      <dgm:prSet/>
      <dgm:spPr/>
      <dgm:t>
        <a:bodyPr/>
        <a:lstStyle/>
        <a:p>
          <a:endParaRPr lang="fr-FR"/>
        </a:p>
      </dgm:t>
    </dgm:pt>
    <dgm:pt modelId="{F37E5276-D8F8-44C8-9B17-49E49D77AF54}" type="sibTrans" cxnId="{3C36B610-B1AB-488D-8203-8FC2844367D6}">
      <dgm:prSet/>
      <dgm:spPr/>
      <dgm:t>
        <a:bodyPr/>
        <a:lstStyle/>
        <a:p>
          <a:endParaRPr lang="fr-FR"/>
        </a:p>
      </dgm:t>
    </dgm:pt>
    <dgm:pt modelId="{1AD3C7C9-4F14-40A6-B8EE-CACF2B11B01C}">
      <dgm:prSet phldrT="[Texte]" phldr="0"/>
      <dgm:spPr>
        <a:solidFill>
          <a:srgbClr val="FECD5C"/>
        </a:solidFill>
      </dgm:spPr>
      <dgm:t>
        <a:bodyPr/>
        <a:lstStyle/>
        <a:p>
          <a:r>
            <a:rPr lang="fr-FR"/>
            <a:t>Mise en Réseau </a:t>
          </a:r>
        </a:p>
      </dgm:t>
    </dgm:pt>
    <dgm:pt modelId="{3A569EA2-C7F7-49DC-B559-3DE76448CB55}" type="parTrans" cxnId="{FF61AF26-49C9-4843-8F2D-65D84C78796B}">
      <dgm:prSet/>
      <dgm:spPr/>
      <dgm:t>
        <a:bodyPr/>
        <a:lstStyle/>
        <a:p>
          <a:endParaRPr lang="fr-FR"/>
        </a:p>
      </dgm:t>
    </dgm:pt>
    <dgm:pt modelId="{6AD73190-7102-4CAD-ADEE-0D8067451638}" type="sibTrans" cxnId="{FF61AF26-49C9-4843-8F2D-65D84C78796B}">
      <dgm:prSet/>
      <dgm:spPr/>
      <dgm:t>
        <a:bodyPr/>
        <a:lstStyle/>
        <a:p>
          <a:endParaRPr lang="fr-FR"/>
        </a:p>
      </dgm:t>
    </dgm:pt>
    <dgm:pt modelId="{0E56C0A3-5033-489B-A6BC-44472F7B95A5}">
      <dgm:prSet phldrT="[Texte]" phldr="0"/>
      <dgm:spPr>
        <a:solidFill>
          <a:srgbClr val="FECD5C"/>
        </a:solidFill>
      </dgm:spPr>
      <dgm:t>
        <a:bodyPr/>
        <a:lstStyle/>
        <a:p>
          <a:r>
            <a:rPr lang="fr-FR"/>
            <a:t>Lien avec Clubs, Comités Départementaux</a:t>
          </a:r>
        </a:p>
      </dgm:t>
    </dgm:pt>
    <dgm:pt modelId="{18E91A02-B5B6-489C-8BE5-9E52BEB039E0}" type="parTrans" cxnId="{AF873D01-5685-454D-8120-639BD7C89EDA}">
      <dgm:prSet/>
      <dgm:spPr/>
      <dgm:t>
        <a:bodyPr/>
        <a:lstStyle/>
        <a:p>
          <a:endParaRPr lang="fr-FR"/>
        </a:p>
      </dgm:t>
    </dgm:pt>
    <dgm:pt modelId="{B4433DF7-53F8-4A78-B04A-E86B12C7406A}" type="sibTrans" cxnId="{AF873D01-5685-454D-8120-639BD7C89EDA}">
      <dgm:prSet/>
      <dgm:spPr/>
      <dgm:t>
        <a:bodyPr/>
        <a:lstStyle/>
        <a:p>
          <a:endParaRPr lang="fr-FR"/>
        </a:p>
      </dgm:t>
    </dgm:pt>
    <dgm:pt modelId="{AA34933C-3278-4366-B605-0BF0F94365D5}">
      <dgm:prSet phldrT="[Texte]" phldr="0"/>
      <dgm:spPr>
        <a:solidFill>
          <a:srgbClr val="FECD5C"/>
        </a:solidFill>
      </dgm:spPr>
      <dgm:t>
        <a:bodyPr/>
        <a:lstStyle/>
        <a:p>
          <a:r>
            <a:rPr lang="fr-FR"/>
            <a:t>Lien entre Référent APS </a:t>
          </a:r>
        </a:p>
      </dgm:t>
    </dgm:pt>
    <dgm:pt modelId="{3010BC94-8910-4E82-822C-C3F2E89AE124}" type="parTrans" cxnId="{C6DEA036-F83E-4BD6-B3B5-A8EEF12BEDC0}">
      <dgm:prSet/>
      <dgm:spPr/>
      <dgm:t>
        <a:bodyPr/>
        <a:lstStyle/>
        <a:p>
          <a:endParaRPr lang="fr-FR"/>
        </a:p>
      </dgm:t>
    </dgm:pt>
    <dgm:pt modelId="{CB11B02E-F9B5-4153-8133-616E8950D579}" type="sibTrans" cxnId="{C6DEA036-F83E-4BD6-B3B5-A8EEF12BEDC0}">
      <dgm:prSet/>
      <dgm:spPr/>
      <dgm:t>
        <a:bodyPr/>
        <a:lstStyle/>
        <a:p>
          <a:endParaRPr lang="fr-FR"/>
        </a:p>
      </dgm:t>
    </dgm:pt>
    <dgm:pt modelId="{6B89EB03-90B3-45A3-8A29-F03FA64B8364}">
      <dgm:prSet phldrT="[Texte]" phldr="0"/>
      <dgm:spPr>
        <a:solidFill>
          <a:schemeClr val="bg2"/>
        </a:solidFill>
      </dgm:spPr>
      <dgm:t>
        <a:bodyPr/>
        <a:lstStyle/>
        <a:p>
          <a:r>
            <a:rPr lang="fr-FR" sz="1900">
              <a:solidFill>
                <a:schemeClr val="tx1"/>
              </a:solidFill>
            </a:rPr>
            <a:t>Facilité l’accessibilité à la pratique</a:t>
          </a:r>
        </a:p>
      </dgm:t>
    </dgm:pt>
    <dgm:pt modelId="{5AE3FC8F-3505-488B-B952-E1299BDAA8D9}" type="parTrans" cxnId="{92E93115-1D25-4B7E-8A6D-98D3E488243C}">
      <dgm:prSet/>
      <dgm:spPr/>
      <dgm:t>
        <a:bodyPr/>
        <a:lstStyle/>
        <a:p>
          <a:endParaRPr lang="fr-FR"/>
        </a:p>
      </dgm:t>
    </dgm:pt>
    <dgm:pt modelId="{93353E68-ADFA-447C-AB75-31FAD86FD3D9}" type="sibTrans" cxnId="{92E93115-1D25-4B7E-8A6D-98D3E488243C}">
      <dgm:prSet/>
      <dgm:spPr/>
      <dgm:t>
        <a:bodyPr/>
        <a:lstStyle/>
        <a:p>
          <a:endParaRPr lang="fr-FR"/>
        </a:p>
      </dgm:t>
    </dgm:pt>
    <dgm:pt modelId="{811D9856-3F98-4436-B950-F64887A1592C}">
      <dgm:prSet phldrT="[Texte]" phldr="0"/>
      <dgm:spPr>
        <a:solidFill>
          <a:schemeClr val="bg2"/>
        </a:solidFill>
      </dgm:spPr>
      <dgm:t>
        <a:bodyPr/>
        <a:lstStyle/>
        <a:p>
          <a:r>
            <a:rPr lang="fr-FR" sz="1500">
              <a:solidFill>
                <a:schemeClr val="tx1"/>
              </a:solidFill>
            </a:rPr>
            <a:t>Licence découverte</a:t>
          </a:r>
        </a:p>
      </dgm:t>
    </dgm:pt>
    <dgm:pt modelId="{2348DE84-A53E-494A-9218-8BA984CED43F}" type="parTrans" cxnId="{FEE45CB5-6844-4B21-94B0-6B390801A010}">
      <dgm:prSet/>
      <dgm:spPr/>
      <dgm:t>
        <a:bodyPr/>
        <a:lstStyle/>
        <a:p>
          <a:endParaRPr lang="fr-FR"/>
        </a:p>
      </dgm:t>
    </dgm:pt>
    <dgm:pt modelId="{BCE1CD94-C05C-4E64-BC77-071C3871A438}" type="sibTrans" cxnId="{FEE45CB5-6844-4B21-94B0-6B390801A010}">
      <dgm:prSet/>
      <dgm:spPr/>
      <dgm:t>
        <a:bodyPr/>
        <a:lstStyle/>
        <a:p>
          <a:endParaRPr lang="fr-FR"/>
        </a:p>
      </dgm:t>
    </dgm:pt>
    <dgm:pt modelId="{AB47FEE7-83DE-4FE3-8BD4-2CCE093AD4F2}">
      <dgm:prSet phldrT="[Texte]" phldr="0" custT="1"/>
      <dgm:spPr>
        <a:solidFill>
          <a:schemeClr val="bg2"/>
        </a:solidFill>
      </dgm:spPr>
      <dgm:t>
        <a:bodyPr/>
        <a:lstStyle/>
        <a:p>
          <a:r>
            <a:rPr lang="fr-FR" sz="1500">
              <a:solidFill>
                <a:schemeClr val="tx1"/>
              </a:solidFill>
            </a:rPr>
            <a:t>Forfait de Développement </a:t>
          </a:r>
          <a:r>
            <a:rPr lang="fr-FR" sz="1200" i="1">
              <a:solidFill>
                <a:schemeClr val="tx1"/>
              </a:solidFill>
            </a:rPr>
            <a:t>(50% de remise sur les licences)</a:t>
          </a:r>
          <a:endParaRPr lang="fr-FR" sz="1500" i="1">
            <a:solidFill>
              <a:schemeClr val="tx1"/>
            </a:solidFill>
          </a:endParaRPr>
        </a:p>
      </dgm:t>
    </dgm:pt>
    <dgm:pt modelId="{9B675032-3B78-44D4-8447-F7D9835ECDAA}" type="parTrans" cxnId="{A21D34F9-C7D6-4967-9F25-8380C1215109}">
      <dgm:prSet/>
      <dgm:spPr/>
      <dgm:t>
        <a:bodyPr/>
        <a:lstStyle/>
        <a:p>
          <a:endParaRPr lang="fr-FR"/>
        </a:p>
      </dgm:t>
    </dgm:pt>
    <dgm:pt modelId="{F561BE6A-E795-4D00-BD2D-4E70AD09D363}" type="sibTrans" cxnId="{A21D34F9-C7D6-4967-9F25-8380C1215109}">
      <dgm:prSet/>
      <dgm:spPr/>
      <dgm:t>
        <a:bodyPr/>
        <a:lstStyle/>
        <a:p>
          <a:endParaRPr lang="fr-FR"/>
        </a:p>
      </dgm:t>
    </dgm:pt>
    <dgm:pt modelId="{A49DB76C-5398-4F2C-810E-EFDC82EFC97A}" type="pres">
      <dgm:prSet presAssocID="{618F4E17-A9D3-4AC8-A061-EF964B87669D}" presName="linear" presStyleCnt="0">
        <dgm:presLayoutVars>
          <dgm:dir/>
          <dgm:resizeHandles val="exact"/>
        </dgm:presLayoutVars>
      </dgm:prSet>
      <dgm:spPr/>
    </dgm:pt>
    <dgm:pt modelId="{9575E9C1-0A49-4FC3-A47E-B97BA90BC6C8}" type="pres">
      <dgm:prSet presAssocID="{8BAF21FD-FFC5-4B28-BB38-D9396576EBAA}" presName="comp" presStyleCnt="0"/>
      <dgm:spPr/>
    </dgm:pt>
    <dgm:pt modelId="{8C41455A-9A58-4D51-868B-6E1361A0BC4F}" type="pres">
      <dgm:prSet presAssocID="{8BAF21FD-FFC5-4B28-BB38-D9396576EBAA}" presName="box" presStyleLbl="node1" presStyleIdx="0" presStyleCnt="4"/>
      <dgm:spPr/>
    </dgm:pt>
    <dgm:pt modelId="{1F85D83D-CE63-488A-8C2A-9260094961F3}" type="pres">
      <dgm:prSet presAssocID="{8BAF21FD-FFC5-4B28-BB38-D9396576EBAA}" presName="img" presStyleLbl="fgImgPlace1" presStyleIdx="0" presStyleCnt="4"/>
      <dgm:spPr>
        <a:blipFill dpi="0" rotWithShape="1">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l="-2270" t="-2033" r="2270" b="-65967"/>
          </a:stretch>
        </a:blipFill>
      </dgm:spPr>
    </dgm:pt>
    <dgm:pt modelId="{25083F81-F97D-4F83-9202-CF010D285D70}" type="pres">
      <dgm:prSet presAssocID="{8BAF21FD-FFC5-4B28-BB38-D9396576EBAA}" presName="text" presStyleLbl="node1" presStyleIdx="0" presStyleCnt="4">
        <dgm:presLayoutVars>
          <dgm:bulletEnabled val="1"/>
        </dgm:presLayoutVars>
      </dgm:prSet>
      <dgm:spPr/>
    </dgm:pt>
    <dgm:pt modelId="{0017A7D1-EDB9-4BDF-845A-7D08FD328A54}" type="pres">
      <dgm:prSet presAssocID="{5C277482-3A74-4537-8034-44B97282B7F2}" presName="spacer" presStyleCnt="0"/>
      <dgm:spPr/>
    </dgm:pt>
    <dgm:pt modelId="{EF6074B1-0EAC-4A74-BB0F-0CF9730B6C43}" type="pres">
      <dgm:prSet presAssocID="{6B89EB03-90B3-45A3-8A29-F03FA64B8364}" presName="comp" presStyleCnt="0"/>
      <dgm:spPr/>
    </dgm:pt>
    <dgm:pt modelId="{DFF0863D-131A-4B35-87FC-2BF88150D8B9}" type="pres">
      <dgm:prSet presAssocID="{6B89EB03-90B3-45A3-8A29-F03FA64B8364}" presName="box" presStyleLbl="node1" presStyleIdx="1" presStyleCnt="4"/>
      <dgm:spPr/>
    </dgm:pt>
    <dgm:pt modelId="{2A134F02-47F8-443E-871F-1C3042CE9E47}" type="pres">
      <dgm:prSet presAssocID="{6B89EB03-90B3-45A3-8A29-F03FA64B8364}" presName="img" presStyleLbl="fgImgPlace1" presStyleIdx="1" presStyleCnt="4"/>
      <dgm:spPr>
        <a:blipFill dpi="0" rotWithShape="1">
          <a:blip xmlns:r="http://schemas.openxmlformats.org/officeDocument/2006/relationships" r:embed="rId2">
            <a:duotone>
              <a:schemeClr val="accent3">
                <a:hueOff val="0"/>
                <a:satOff val="0"/>
                <a:lumOff val="0"/>
                <a:alphaOff val="0"/>
                <a:shade val="20000"/>
                <a:satMod val="200000"/>
              </a:schemeClr>
              <a:schemeClr val="accent3">
                <a:hueOff val="0"/>
                <a:satOff val="0"/>
                <a:lumOff val="0"/>
                <a:alphaOff val="0"/>
                <a:tint val="12000"/>
                <a:satMod val="190000"/>
              </a:schemeClr>
            </a:duotone>
          </a:blip>
          <a:srcRect/>
          <a:stretch>
            <a:fillRect l="14099" t="-14265" r="12225" b="-41927"/>
          </a:stretch>
        </a:blipFill>
      </dgm:spPr>
    </dgm:pt>
    <dgm:pt modelId="{BDEEE7EB-BF02-4C61-961E-7BC4ECF575E8}" type="pres">
      <dgm:prSet presAssocID="{6B89EB03-90B3-45A3-8A29-F03FA64B8364}" presName="text" presStyleLbl="node1" presStyleIdx="1" presStyleCnt="4">
        <dgm:presLayoutVars>
          <dgm:bulletEnabled val="1"/>
        </dgm:presLayoutVars>
      </dgm:prSet>
      <dgm:spPr/>
    </dgm:pt>
    <dgm:pt modelId="{65A5969E-E5A2-48D0-86BF-8B348CE8BCFE}" type="pres">
      <dgm:prSet presAssocID="{93353E68-ADFA-447C-AB75-31FAD86FD3D9}" presName="spacer" presStyleCnt="0"/>
      <dgm:spPr/>
    </dgm:pt>
    <dgm:pt modelId="{44C7CA30-C052-4F47-97DE-967E46B0024A}" type="pres">
      <dgm:prSet presAssocID="{4CB8C25D-58CC-4DBC-9C6F-E36232515223}" presName="comp" presStyleCnt="0"/>
      <dgm:spPr/>
    </dgm:pt>
    <dgm:pt modelId="{999AB2AD-0F62-40F9-98ED-8DFA85D89D0A}" type="pres">
      <dgm:prSet presAssocID="{4CB8C25D-58CC-4DBC-9C6F-E36232515223}" presName="box" presStyleLbl="node1" presStyleIdx="2" presStyleCnt="4"/>
      <dgm:spPr/>
    </dgm:pt>
    <dgm:pt modelId="{522B1683-7780-4619-9B3A-70DEE0DBF6EE}" type="pres">
      <dgm:prSet presAssocID="{4CB8C25D-58CC-4DBC-9C6F-E36232515223}" presName="img" presStyleLbl="fgImgPlace1" presStyleIdx="2" presStyleCnt="4"/>
      <dgm:spPr>
        <a:blipFill dpi="0" rotWithShape="1">
          <a:blip xmlns:r="http://schemas.openxmlformats.org/officeDocument/2006/relationships" r:embed="rId3">
            <a:duotone>
              <a:schemeClr val="accent4">
                <a:hueOff val="0"/>
                <a:satOff val="0"/>
                <a:lumOff val="0"/>
                <a:alphaOff val="0"/>
                <a:shade val="20000"/>
                <a:satMod val="200000"/>
              </a:schemeClr>
              <a:schemeClr val="accent4">
                <a:hueOff val="0"/>
                <a:satOff val="0"/>
                <a:lumOff val="0"/>
                <a:alphaOff val="0"/>
                <a:tint val="12000"/>
                <a:satMod val="190000"/>
              </a:schemeClr>
            </a:duotone>
          </a:blip>
          <a:srcRect/>
          <a:stretch>
            <a:fillRect l="10654" t="-8362" r="11184" b="-21385"/>
          </a:stretch>
        </a:blipFill>
      </dgm:spPr>
    </dgm:pt>
    <dgm:pt modelId="{768F51D1-B34F-459D-B61F-6ADBCF9C250C}" type="pres">
      <dgm:prSet presAssocID="{4CB8C25D-58CC-4DBC-9C6F-E36232515223}" presName="text" presStyleLbl="node1" presStyleIdx="2" presStyleCnt="4">
        <dgm:presLayoutVars>
          <dgm:bulletEnabled val="1"/>
        </dgm:presLayoutVars>
      </dgm:prSet>
      <dgm:spPr/>
    </dgm:pt>
    <dgm:pt modelId="{8545D945-CB6D-44C1-BBB8-0E7ADED4F071}" type="pres">
      <dgm:prSet presAssocID="{32F374F7-D5E3-42D3-97D1-82B4DB79FD31}" presName="spacer" presStyleCnt="0"/>
      <dgm:spPr/>
    </dgm:pt>
    <dgm:pt modelId="{4D04E16A-0EE8-4ABF-B08A-4D8F6D9E0955}" type="pres">
      <dgm:prSet presAssocID="{1AD3C7C9-4F14-40A6-B8EE-CACF2B11B01C}" presName="comp" presStyleCnt="0"/>
      <dgm:spPr/>
    </dgm:pt>
    <dgm:pt modelId="{276D70AE-5422-4CAC-ACA8-C955B43C7452}" type="pres">
      <dgm:prSet presAssocID="{1AD3C7C9-4F14-40A6-B8EE-CACF2B11B01C}" presName="box" presStyleLbl="node1" presStyleIdx="3" presStyleCnt="4"/>
      <dgm:spPr/>
    </dgm:pt>
    <dgm:pt modelId="{4E7E2474-8080-4A8A-92D1-8254A8DC360C}" type="pres">
      <dgm:prSet presAssocID="{1AD3C7C9-4F14-40A6-B8EE-CACF2B11B01C}" presName="img" presStyleLbl="fgImgPlace1" presStyleIdx="3" presStyleCnt="4"/>
      <dgm:spPr>
        <a:blipFill dpi="0" rotWithShape="1">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blip>
          <a:srcRect/>
          <a:stretch>
            <a:fillRect l="24295" t="1433" r="18521" b="3645"/>
          </a:stretch>
        </a:blipFill>
      </dgm:spPr>
    </dgm:pt>
    <dgm:pt modelId="{4F2215FD-5EB8-471D-B468-23EED1FFE944}" type="pres">
      <dgm:prSet presAssocID="{1AD3C7C9-4F14-40A6-B8EE-CACF2B11B01C}" presName="text" presStyleLbl="node1" presStyleIdx="3" presStyleCnt="4">
        <dgm:presLayoutVars>
          <dgm:bulletEnabled val="1"/>
        </dgm:presLayoutVars>
      </dgm:prSet>
      <dgm:spPr/>
    </dgm:pt>
  </dgm:ptLst>
  <dgm:cxnLst>
    <dgm:cxn modelId="{3E58C800-546C-4214-9CD3-28279587D431}" type="presOf" srcId="{8BAF21FD-FFC5-4B28-BB38-D9396576EBAA}" destId="{25083F81-F97D-4F83-9202-CF010D285D70}" srcOrd="1" destOrd="0" presId="urn:microsoft.com/office/officeart/2005/8/layout/vList4"/>
    <dgm:cxn modelId="{AF873D01-5685-454D-8120-639BD7C89EDA}" srcId="{1AD3C7C9-4F14-40A6-B8EE-CACF2B11B01C}" destId="{0E56C0A3-5033-489B-A6BC-44472F7B95A5}" srcOrd="0" destOrd="0" parTransId="{18E91A02-B5B6-489C-8BE5-9E52BEB039E0}" sibTransId="{B4433DF7-53F8-4A78-B04A-E86B12C7406A}"/>
    <dgm:cxn modelId="{1BAC6B08-E802-4211-A2F9-A1C3EEF9D75E}" type="presOf" srcId="{6B89EB03-90B3-45A3-8A29-F03FA64B8364}" destId="{DFF0863D-131A-4B35-87FC-2BF88150D8B9}" srcOrd="0" destOrd="0" presId="urn:microsoft.com/office/officeart/2005/8/layout/vList4"/>
    <dgm:cxn modelId="{2D5E8E0A-4481-4B39-892A-1E45CA9B07BE}" type="presOf" srcId="{0E56C0A3-5033-489B-A6BC-44472F7B95A5}" destId="{4F2215FD-5EB8-471D-B468-23EED1FFE944}" srcOrd="1" destOrd="1" presId="urn:microsoft.com/office/officeart/2005/8/layout/vList4"/>
    <dgm:cxn modelId="{3507170E-3DA7-4239-AFBA-A760404736D2}" type="presOf" srcId="{6709D012-CB76-4A43-9E9B-7EB0E36D8789}" destId="{25083F81-F97D-4F83-9202-CF010D285D70}" srcOrd="1" destOrd="1" presId="urn:microsoft.com/office/officeart/2005/8/layout/vList4"/>
    <dgm:cxn modelId="{E4BF2A0E-9CE2-4029-96BF-361ADD3534F6}" type="presOf" srcId="{4CB8C25D-58CC-4DBC-9C6F-E36232515223}" destId="{999AB2AD-0F62-40F9-98ED-8DFA85D89D0A}" srcOrd="0" destOrd="0" presId="urn:microsoft.com/office/officeart/2005/8/layout/vList4"/>
    <dgm:cxn modelId="{3C36B610-B1AB-488D-8203-8FC2844367D6}" srcId="{4CB8C25D-58CC-4DBC-9C6F-E36232515223}" destId="{2281BD1A-47F5-4A72-9B8A-9A3DAE9B6ED1}" srcOrd="1" destOrd="0" parTransId="{0D52BFDA-C2A4-4504-B247-DB1DC435904F}" sibTransId="{F37E5276-D8F8-44C8-9B17-49E49D77AF54}"/>
    <dgm:cxn modelId="{92E93115-1D25-4B7E-8A6D-98D3E488243C}" srcId="{618F4E17-A9D3-4AC8-A061-EF964B87669D}" destId="{6B89EB03-90B3-45A3-8A29-F03FA64B8364}" srcOrd="1" destOrd="0" parTransId="{5AE3FC8F-3505-488B-B952-E1299BDAA8D9}" sibTransId="{93353E68-ADFA-447C-AB75-31FAD86FD3D9}"/>
    <dgm:cxn modelId="{3850E41C-4CE7-4836-A8B0-416193C4B768}" type="presOf" srcId="{AB47FEE7-83DE-4FE3-8BD4-2CCE093AD4F2}" destId="{BDEEE7EB-BF02-4C61-961E-7BC4ECF575E8}" srcOrd="1" destOrd="2" presId="urn:microsoft.com/office/officeart/2005/8/layout/vList4"/>
    <dgm:cxn modelId="{FF61AF26-49C9-4843-8F2D-65D84C78796B}" srcId="{618F4E17-A9D3-4AC8-A061-EF964B87669D}" destId="{1AD3C7C9-4F14-40A6-B8EE-CACF2B11B01C}" srcOrd="3" destOrd="0" parTransId="{3A569EA2-C7F7-49DC-B559-3DE76448CB55}" sibTransId="{6AD73190-7102-4CAD-ADEE-0D8067451638}"/>
    <dgm:cxn modelId="{A2C20E27-2CFB-4316-B198-5BBF6916B987}" type="presOf" srcId="{811D9856-3F98-4436-B950-F64887A1592C}" destId="{BDEEE7EB-BF02-4C61-961E-7BC4ECF575E8}" srcOrd="1" destOrd="1" presId="urn:microsoft.com/office/officeart/2005/8/layout/vList4"/>
    <dgm:cxn modelId="{2906A233-EEB2-4EC1-895C-E37A1EB48CD9}" type="presOf" srcId="{618F4E17-A9D3-4AC8-A061-EF964B87669D}" destId="{A49DB76C-5398-4F2C-810E-EFDC82EFC97A}" srcOrd="0" destOrd="0" presId="urn:microsoft.com/office/officeart/2005/8/layout/vList4"/>
    <dgm:cxn modelId="{C6DEA036-F83E-4BD6-B3B5-A8EEF12BEDC0}" srcId="{1AD3C7C9-4F14-40A6-B8EE-CACF2B11B01C}" destId="{AA34933C-3278-4366-B605-0BF0F94365D5}" srcOrd="1" destOrd="0" parTransId="{3010BC94-8910-4E82-822C-C3F2E89AE124}" sibTransId="{CB11B02E-F9B5-4153-8133-616E8950D579}"/>
    <dgm:cxn modelId="{3814E039-1E9C-419A-92F3-E57963B39216}" type="presOf" srcId="{AB47FEE7-83DE-4FE3-8BD4-2CCE093AD4F2}" destId="{DFF0863D-131A-4B35-87FC-2BF88150D8B9}" srcOrd="0" destOrd="2" presId="urn:microsoft.com/office/officeart/2005/8/layout/vList4"/>
    <dgm:cxn modelId="{D9929E67-C4B4-49E3-9EBD-D4AC21B51FA7}" srcId="{4CB8C25D-58CC-4DBC-9C6F-E36232515223}" destId="{ACE111F8-2F64-4C6C-AE9A-D09416994DFA}" srcOrd="0" destOrd="0" parTransId="{766AE396-2151-483D-9C2B-52FA76EDEDED}" sibTransId="{A3A0D31E-4919-42EF-9947-7F656B0C6FDB}"/>
    <dgm:cxn modelId="{ACE9694A-B05D-4800-85E0-872EC2FC2A2E}" type="presOf" srcId="{AA34933C-3278-4366-B605-0BF0F94365D5}" destId="{276D70AE-5422-4CAC-ACA8-C955B43C7452}" srcOrd="0" destOrd="2" presId="urn:microsoft.com/office/officeart/2005/8/layout/vList4"/>
    <dgm:cxn modelId="{4A760E4E-60B9-4085-82F6-C69B2AA9C331}" srcId="{618F4E17-A9D3-4AC8-A061-EF964B87669D}" destId="{8BAF21FD-FFC5-4B28-BB38-D9396576EBAA}" srcOrd="0" destOrd="0" parTransId="{903CA502-CBC5-4D84-980D-E69FC10F2376}" sibTransId="{5C277482-3A74-4537-8034-44B97282B7F2}"/>
    <dgm:cxn modelId="{7DAB2979-7FFD-4D7F-9AF5-E50CBDBCBCE7}" type="presOf" srcId="{6B89EB03-90B3-45A3-8A29-F03FA64B8364}" destId="{BDEEE7EB-BF02-4C61-961E-7BC4ECF575E8}" srcOrd="1" destOrd="0" presId="urn:microsoft.com/office/officeart/2005/8/layout/vList4"/>
    <dgm:cxn modelId="{1D3C7780-BE3D-40F6-A8E7-4F0C6B81E1E7}" type="presOf" srcId="{1AD3C7C9-4F14-40A6-B8EE-CACF2B11B01C}" destId="{4F2215FD-5EB8-471D-B468-23EED1FFE944}" srcOrd="1" destOrd="0" presId="urn:microsoft.com/office/officeart/2005/8/layout/vList4"/>
    <dgm:cxn modelId="{EC3E9183-E28B-4003-8F8A-367E657168EF}" type="presOf" srcId="{AA34933C-3278-4366-B605-0BF0F94365D5}" destId="{4F2215FD-5EB8-471D-B468-23EED1FFE944}" srcOrd="1" destOrd="2" presId="urn:microsoft.com/office/officeart/2005/8/layout/vList4"/>
    <dgm:cxn modelId="{B42F6C86-AD97-4432-BBBA-BC6FB066B7CB}" srcId="{618F4E17-A9D3-4AC8-A061-EF964B87669D}" destId="{4CB8C25D-58CC-4DBC-9C6F-E36232515223}" srcOrd="2" destOrd="0" parTransId="{9871B734-1560-4873-B868-73D8866EC46F}" sibTransId="{32F374F7-D5E3-42D3-97D1-82B4DB79FD31}"/>
    <dgm:cxn modelId="{7E4F608C-3FA0-4A0A-B7CD-E7483D64C827}" type="presOf" srcId="{8BAF21FD-FFC5-4B28-BB38-D9396576EBAA}" destId="{8C41455A-9A58-4D51-868B-6E1361A0BC4F}" srcOrd="0" destOrd="0" presId="urn:microsoft.com/office/officeart/2005/8/layout/vList4"/>
    <dgm:cxn modelId="{CEA43495-1B84-49D8-A431-F2D55878C37C}" type="presOf" srcId="{FCC39890-5EE4-4B1C-A146-52210883573F}" destId="{25083F81-F97D-4F83-9202-CF010D285D70}" srcOrd="1" destOrd="2" presId="urn:microsoft.com/office/officeart/2005/8/layout/vList4"/>
    <dgm:cxn modelId="{53641B9E-16D1-41AF-9FEC-B81D23028E15}" type="presOf" srcId="{ACE111F8-2F64-4C6C-AE9A-D09416994DFA}" destId="{999AB2AD-0F62-40F9-98ED-8DFA85D89D0A}" srcOrd="0" destOrd="1" presId="urn:microsoft.com/office/officeart/2005/8/layout/vList4"/>
    <dgm:cxn modelId="{456C0AA1-7D2A-4A49-9078-06919E38B427}" srcId="{8BAF21FD-FFC5-4B28-BB38-D9396576EBAA}" destId="{FCC39890-5EE4-4B1C-A146-52210883573F}" srcOrd="1" destOrd="0" parTransId="{AF0181C3-3F30-4292-A276-E1D87700C5FF}" sibTransId="{DC70C7D4-C20D-4B91-97F1-DE9455080639}"/>
    <dgm:cxn modelId="{06AAA2A9-7115-49E7-9EC7-FB88B890D18B}" srcId="{8BAF21FD-FFC5-4B28-BB38-D9396576EBAA}" destId="{6709D012-CB76-4A43-9E9B-7EB0E36D8789}" srcOrd="0" destOrd="0" parTransId="{2E3184AC-3498-4AE6-BE18-D214C322366A}" sibTransId="{E5DC3F76-9A3E-4973-BA0B-6A5DCDB26BB3}"/>
    <dgm:cxn modelId="{8E3013AF-4B5E-46F9-829D-66B8D06636FE}" type="presOf" srcId="{ACE111F8-2F64-4C6C-AE9A-D09416994DFA}" destId="{768F51D1-B34F-459D-B61F-6ADBCF9C250C}" srcOrd="1" destOrd="1" presId="urn:microsoft.com/office/officeart/2005/8/layout/vList4"/>
    <dgm:cxn modelId="{FEE45CB5-6844-4B21-94B0-6B390801A010}" srcId="{6B89EB03-90B3-45A3-8A29-F03FA64B8364}" destId="{811D9856-3F98-4436-B950-F64887A1592C}" srcOrd="0" destOrd="0" parTransId="{2348DE84-A53E-494A-9218-8BA984CED43F}" sibTransId="{BCE1CD94-C05C-4E64-BC77-071C3871A438}"/>
    <dgm:cxn modelId="{130AE6CA-76DA-4F8B-8FFF-C951FC2E230A}" type="presOf" srcId="{FCC39890-5EE4-4B1C-A146-52210883573F}" destId="{8C41455A-9A58-4D51-868B-6E1361A0BC4F}" srcOrd="0" destOrd="2" presId="urn:microsoft.com/office/officeart/2005/8/layout/vList4"/>
    <dgm:cxn modelId="{738E85D0-5A72-4665-99A0-DCC64FDA3F61}" type="presOf" srcId="{1AD3C7C9-4F14-40A6-B8EE-CACF2B11B01C}" destId="{276D70AE-5422-4CAC-ACA8-C955B43C7452}" srcOrd="0" destOrd="0" presId="urn:microsoft.com/office/officeart/2005/8/layout/vList4"/>
    <dgm:cxn modelId="{DEA07CDD-D57B-403A-AD8B-583662069A87}" type="presOf" srcId="{811D9856-3F98-4436-B950-F64887A1592C}" destId="{DFF0863D-131A-4B35-87FC-2BF88150D8B9}" srcOrd="0" destOrd="1" presId="urn:microsoft.com/office/officeart/2005/8/layout/vList4"/>
    <dgm:cxn modelId="{2FCAEEE4-4778-40D5-AC01-6F30DA70ED22}" type="presOf" srcId="{2281BD1A-47F5-4A72-9B8A-9A3DAE9B6ED1}" destId="{999AB2AD-0F62-40F9-98ED-8DFA85D89D0A}" srcOrd="0" destOrd="2" presId="urn:microsoft.com/office/officeart/2005/8/layout/vList4"/>
    <dgm:cxn modelId="{80C02AEF-BDF2-45C4-9825-AF425F2180AD}" type="presOf" srcId="{4CB8C25D-58CC-4DBC-9C6F-E36232515223}" destId="{768F51D1-B34F-459D-B61F-6ADBCF9C250C}" srcOrd="1" destOrd="0" presId="urn:microsoft.com/office/officeart/2005/8/layout/vList4"/>
    <dgm:cxn modelId="{2A1556F1-2D00-4E5B-877D-1845029BBBB0}" type="presOf" srcId="{2281BD1A-47F5-4A72-9B8A-9A3DAE9B6ED1}" destId="{768F51D1-B34F-459D-B61F-6ADBCF9C250C}" srcOrd="1" destOrd="2" presId="urn:microsoft.com/office/officeart/2005/8/layout/vList4"/>
    <dgm:cxn modelId="{47CB9EF5-A8E6-4D29-B8A9-EF648BCF7ADA}" type="presOf" srcId="{0E56C0A3-5033-489B-A6BC-44472F7B95A5}" destId="{276D70AE-5422-4CAC-ACA8-C955B43C7452}" srcOrd="0" destOrd="1" presId="urn:microsoft.com/office/officeart/2005/8/layout/vList4"/>
    <dgm:cxn modelId="{A21D34F9-C7D6-4967-9F25-8380C1215109}" srcId="{6B89EB03-90B3-45A3-8A29-F03FA64B8364}" destId="{AB47FEE7-83DE-4FE3-8BD4-2CCE093AD4F2}" srcOrd="1" destOrd="0" parTransId="{9B675032-3B78-44D4-8447-F7D9835ECDAA}" sibTransId="{F561BE6A-E795-4D00-BD2D-4E70AD09D363}"/>
    <dgm:cxn modelId="{379AA1F9-605B-4A24-A649-EA71B73A8363}" type="presOf" srcId="{6709D012-CB76-4A43-9E9B-7EB0E36D8789}" destId="{8C41455A-9A58-4D51-868B-6E1361A0BC4F}" srcOrd="0" destOrd="1" presId="urn:microsoft.com/office/officeart/2005/8/layout/vList4"/>
    <dgm:cxn modelId="{13187C6D-002F-49E1-B2BB-68F1897310AE}" type="presParOf" srcId="{A49DB76C-5398-4F2C-810E-EFDC82EFC97A}" destId="{9575E9C1-0A49-4FC3-A47E-B97BA90BC6C8}" srcOrd="0" destOrd="0" presId="urn:microsoft.com/office/officeart/2005/8/layout/vList4"/>
    <dgm:cxn modelId="{B52E3D02-AE5A-46A7-9A69-0A85941C7C15}" type="presParOf" srcId="{9575E9C1-0A49-4FC3-A47E-B97BA90BC6C8}" destId="{8C41455A-9A58-4D51-868B-6E1361A0BC4F}" srcOrd="0" destOrd="0" presId="urn:microsoft.com/office/officeart/2005/8/layout/vList4"/>
    <dgm:cxn modelId="{1BA56C7A-089A-43B6-8BBA-FB2BEB39CAC7}" type="presParOf" srcId="{9575E9C1-0A49-4FC3-A47E-B97BA90BC6C8}" destId="{1F85D83D-CE63-488A-8C2A-9260094961F3}" srcOrd="1" destOrd="0" presId="urn:microsoft.com/office/officeart/2005/8/layout/vList4"/>
    <dgm:cxn modelId="{E899E15B-0A82-4AA4-A3F4-EC92AF2AABAB}" type="presParOf" srcId="{9575E9C1-0A49-4FC3-A47E-B97BA90BC6C8}" destId="{25083F81-F97D-4F83-9202-CF010D285D70}" srcOrd="2" destOrd="0" presId="urn:microsoft.com/office/officeart/2005/8/layout/vList4"/>
    <dgm:cxn modelId="{5E30DE44-F82A-4773-AD07-AA4C3CD4C346}" type="presParOf" srcId="{A49DB76C-5398-4F2C-810E-EFDC82EFC97A}" destId="{0017A7D1-EDB9-4BDF-845A-7D08FD328A54}" srcOrd="1" destOrd="0" presId="urn:microsoft.com/office/officeart/2005/8/layout/vList4"/>
    <dgm:cxn modelId="{5B9FD8C2-3BEB-4EC3-A577-8076FDC1D876}" type="presParOf" srcId="{A49DB76C-5398-4F2C-810E-EFDC82EFC97A}" destId="{EF6074B1-0EAC-4A74-BB0F-0CF9730B6C43}" srcOrd="2" destOrd="0" presId="urn:microsoft.com/office/officeart/2005/8/layout/vList4"/>
    <dgm:cxn modelId="{8478E857-A6D0-47E6-9157-BE959BB2B3B3}" type="presParOf" srcId="{EF6074B1-0EAC-4A74-BB0F-0CF9730B6C43}" destId="{DFF0863D-131A-4B35-87FC-2BF88150D8B9}" srcOrd="0" destOrd="0" presId="urn:microsoft.com/office/officeart/2005/8/layout/vList4"/>
    <dgm:cxn modelId="{1024E63E-845E-4E3A-8A40-126423FB8A25}" type="presParOf" srcId="{EF6074B1-0EAC-4A74-BB0F-0CF9730B6C43}" destId="{2A134F02-47F8-443E-871F-1C3042CE9E47}" srcOrd="1" destOrd="0" presId="urn:microsoft.com/office/officeart/2005/8/layout/vList4"/>
    <dgm:cxn modelId="{3A9D7484-D38D-4812-8F19-CC1F1B294D8B}" type="presParOf" srcId="{EF6074B1-0EAC-4A74-BB0F-0CF9730B6C43}" destId="{BDEEE7EB-BF02-4C61-961E-7BC4ECF575E8}" srcOrd="2" destOrd="0" presId="urn:microsoft.com/office/officeart/2005/8/layout/vList4"/>
    <dgm:cxn modelId="{2BD26F08-20FD-447B-AA70-5EA1083029FA}" type="presParOf" srcId="{A49DB76C-5398-4F2C-810E-EFDC82EFC97A}" destId="{65A5969E-E5A2-48D0-86BF-8B348CE8BCFE}" srcOrd="3" destOrd="0" presId="urn:microsoft.com/office/officeart/2005/8/layout/vList4"/>
    <dgm:cxn modelId="{E1F3F385-21FA-4C1C-800F-1B7CB266004D}" type="presParOf" srcId="{A49DB76C-5398-4F2C-810E-EFDC82EFC97A}" destId="{44C7CA30-C052-4F47-97DE-967E46B0024A}" srcOrd="4" destOrd="0" presId="urn:microsoft.com/office/officeart/2005/8/layout/vList4"/>
    <dgm:cxn modelId="{A8333472-E37B-4869-AC54-B6DFA2719F64}" type="presParOf" srcId="{44C7CA30-C052-4F47-97DE-967E46B0024A}" destId="{999AB2AD-0F62-40F9-98ED-8DFA85D89D0A}" srcOrd="0" destOrd="0" presId="urn:microsoft.com/office/officeart/2005/8/layout/vList4"/>
    <dgm:cxn modelId="{59A67A88-875D-46A8-B5FC-C2364DB15DE5}" type="presParOf" srcId="{44C7CA30-C052-4F47-97DE-967E46B0024A}" destId="{522B1683-7780-4619-9B3A-70DEE0DBF6EE}" srcOrd="1" destOrd="0" presId="urn:microsoft.com/office/officeart/2005/8/layout/vList4"/>
    <dgm:cxn modelId="{5C426151-C893-4724-877F-EE66C76CCD62}" type="presParOf" srcId="{44C7CA30-C052-4F47-97DE-967E46B0024A}" destId="{768F51D1-B34F-459D-B61F-6ADBCF9C250C}" srcOrd="2" destOrd="0" presId="urn:microsoft.com/office/officeart/2005/8/layout/vList4"/>
    <dgm:cxn modelId="{83A68F08-4AE6-42C1-903F-6983D314B006}" type="presParOf" srcId="{A49DB76C-5398-4F2C-810E-EFDC82EFC97A}" destId="{8545D945-CB6D-44C1-BBB8-0E7ADED4F071}" srcOrd="5" destOrd="0" presId="urn:microsoft.com/office/officeart/2005/8/layout/vList4"/>
    <dgm:cxn modelId="{6A241FFD-41F4-4EDF-A361-ECF6FDCDE83E}" type="presParOf" srcId="{A49DB76C-5398-4F2C-810E-EFDC82EFC97A}" destId="{4D04E16A-0EE8-4ABF-B08A-4D8F6D9E0955}" srcOrd="6" destOrd="0" presId="urn:microsoft.com/office/officeart/2005/8/layout/vList4"/>
    <dgm:cxn modelId="{18429026-B264-494F-9C86-4C63E87D9B84}" type="presParOf" srcId="{4D04E16A-0EE8-4ABF-B08A-4D8F6D9E0955}" destId="{276D70AE-5422-4CAC-ACA8-C955B43C7452}" srcOrd="0" destOrd="0" presId="urn:microsoft.com/office/officeart/2005/8/layout/vList4"/>
    <dgm:cxn modelId="{039A94C9-D6D3-4A4B-B479-FC7463DC5101}" type="presParOf" srcId="{4D04E16A-0EE8-4ABF-B08A-4D8F6D9E0955}" destId="{4E7E2474-8080-4A8A-92D1-8254A8DC360C}" srcOrd="1" destOrd="0" presId="urn:microsoft.com/office/officeart/2005/8/layout/vList4"/>
    <dgm:cxn modelId="{34C0249C-927E-4D83-B824-76BF44436E47}" type="presParOf" srcId="{4D04E16A-0EE8-4ABF-B08A-4D8F6D9E0955}" destId="{4F2215FD-5EB8-471D-B468-23EED1FFE94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3A4F6-6C0D-4C1E-9C21-D98DE7137AD5}">
      <dsp:nvSpPr>
        <dsp:cNvPr id="0" name=""/>
        <dsp:cNvSpPr/>
      </dsp:nvSpPr>
      <dsp:spPr>
        <a:xfrm>
          <a:off x="2631687" y="0"/>
          <a:ext cx="1315843" cy="905316"/>
        </a:xfrm>
        <a:prstGeom prst="trapezoid">
          <a:avLst>
            <a:gd name="adj" fmla="val 72673"/>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fr-FR" sz="1600" kern="1200"/>
        </a:p>
        <a:p>
          <a:pPr marL="0" lvl="0" indent="0" algn="ctr" defTabSz="711200">
            <a:lnSpc>
              <a:spcPct val="90000"/>
            </a:lnSpc>
            <a:spcBef>
              <a:spcPct val="0"/>
            </a:spcBef>
            <a:spcAft>
              <a:spcPct val="35000"/>
            </a:spcAft>
            <a:buNone/>
          </a:pPr>
          <a:r>
            <a:rPr lang="fr-FR" sz="1600" b="1" kern="1200"/>
            <a:t>Siège </a:t>
          </a:r>
        </a:p>
        <a:p>
          <a:pPr marL="0" lvl="0" indent="0" algn="ctr" defTabSz="711200">
            <a:lnSpc>
              <a:spcPct val="90000"/>
            </a:lnSpc>
            <a:spcBef>
              <a:spcPct val="0"/>
            </a:spcBef>
            <a:spcAft>
              <a:spcPct val="35000"/>
            </a:spcAft>
            <a:buNone/>
          </a:pPr>
          <a:r>
            <a:rPr lang="fr-FR" sz="1600" b="1" kern="1200"/>
            <a:t>FFSA</a:t>
          </a:r>
        </a:p>
      </dsp:txBody>
      <dsp:txXfrm>
        <a:off x="2631687" y="0"/>
        <a:ext cx="1315843" cy="905316"/>
      </dsp:txXfrm>
    </dsp:sp>
    <dsp:sp modelId="{1D9B09CA-82F8-4A0F-89A7-2A508B55F117}">
      <dsp:nvSpPr>
        <dsp:cNvPr id="0" name=""/>
        <dsp:cNvSpPr/>
      </dsp:nvSpPr>
      <dsp:spPr>
        <a:xfrm>
          <a:off x="1948843" y="936975"/>
          <a:ext cx="2631687" cy="905316"/>
        </a:xfrm>
        <a:prstGeom prst="trapezoid">
          <a:avLst>
            <a:gd name="adj" fmla="val 72673"/>
          </a:avLst>
        </a:prstGeom>
        <a:solidFill>
          <a:schemeClr val="accent4">
            <a:hueOff val="1649984"/>
            <a:satOff val="-7300"/>
            <a:lumOff val="-1226"/>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a:t>Ligues</a:t>
          </a:r>
        </a:p>
      </dsp:txBody>
      <dsp:txXfrm>
        <a:off x="2409388" y="936975"/>
        <a:ext cx="1710596" cy="905316"/>
      </dsp:txXfrm>
    </dsp:sp>
    <dsp:sp modelId="{12C26A4B-CC71-4E90-93FB-99E47BEC2CA0}">
      <dsp:nvSpPr>
        <dsp:cNvPr id="0" name=""/>
        <dsp:cNvSpPr/>
      </dsp:nvSpPr>
      <dsp:spPr>
        <a:xfrm>
          <a:off x="1315843" y="1810632"/>
          <a:ext cx="3947531" cy="905316"/>
        </a:xfrm>
        <a:prstGeom prst="trapezoid">
          <a:avLst>
            <a:gd name="adj" fmla="val 72673"/>
          </a:avLst>
        </a:prstGeom>
        <a:solidFill>
          <a:schemeClr val="accent4">
            <a:hueOff val="3299968"/>
            <a:satOff val="-14601"/>
            <a:lumOff val="-2452"/>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a:t>6 Comités Départementaux</a:t>
          </a:r>
        </a:p>
        <a:p>
          <a:pPr marL="0" lvl="0" indent="0" algn="ctr" defTabSz="711200">
            <a:lnSpc>
              <a:spcPct val="90000"/>
            </a:lnSpc>
            <a:spcBef>
              <a:spcPct val="0"/>
            </a:spcBef>
            <a:spcAft>
              <a:spcPct val="35000"/>
            </a:spcAft>
            <a:buNone/>
          </a:pPr>
          <a:r>
            <a:rPr lang="fr-FR" sz="1200" b="0" i="1" kern="1200"/>
            <a:t>2 salariés par département</a:t>
          </a:r>
        </a:p>
      </dsp:txBody>
      <dsp:txXfrm>
        <a:off x="2006661" y="1810632"/>
        <a:ext cx="2565895" cy="905316"/>
      </dsp:txXfrm>
    </dsp:sp>
    <dsp:sp modelId="{9E2F8695-9D91-4B46-9F6C-12F6D2144A8A}">
      <dsp:nvSpPr>
        <dsp:cNvPr id="0" name=""/>
        <dsp:cNvSpPr/>
      </dsp:nvSpPr>
      <dsp:spPr>
        <a:xfrm>
          <a:off x="657921" y="2715949"/>
          <a:ext cx="5263375" cy="905316"/>
        </a:xfrm>
        <a:prstGeom prst="trapezoid">
          <a:avLst>
            <a:gd name="adj" fmla="val 72673"/>
          </a:avLst>
        </a:prstGeom>
        <a:solidFill>
          <a:schemeClr val="accent4">
            <a:hueOff val="4949952"/>
            <a:satOff val="-21901"/>
            <a:lumOff val="-3677"/>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a:t>103 Associations Affiliées</a:t>
          </a:r>
        </a:p>
      </dsp:txBody>
      <dsp:txXfrm>
        <a:off x="1579012" y="2715949"/>
        <a:ext cx="3421193" cy="905316"/>
      </dsp:txXfrm>
    </dsp:sp>
    <dsp:sp modelId="{02D3ADEC-5637-4156-AC4B-2602596CB0B1}">
      <dsp:nvSpPr>
        <dsp:cNvPr id="0" name=""/>
        <dsp:cNvSpPr/>
      </dsp:nvSpPr>
      <dsp:spPr>
        <a:xfrm>
          <a:off x="0" y="3621265"/>
          <a:ext cx="6579218" cy="905316"/>
        </a:xfrm>
        <a:prstGeom prst="trapezoid">
          <a:avLst>
            <a:gd name="adj" fmla="val 72673"/>
          </a:avLst>
        </a:prstGeom>
        <a:solidFill>
          <a:schemeClr val="accent4">
            <a:hueOff val="6599937"/>
            <a:satOff val="-29202"/>
            <a:lumOff val="-4903"/>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i="0" kern="1200"/>
            <a:t>5348</a:t>
          </a:r>
          <a:r>
            <a:rPr lang="fr-FR" sz="1600" b="0" i="0" kern="1200"/>
            <a:t> </a:t>
          </a:r>
          <a:r>
            <a:rPr lang="fr-FR" sz="1600" b="1" kern="1200"/>
            <a:t>Licenciés </a:t>
          </a:r>
        </a:p>
        <a:p>
          <a:pPr marL="0" lvl="0" indent="0" algn="ctr" defTabSz="711200">
            <a:lnSpc>
              <a:spcPct val="90000"/>
            </a:lnSpc>
            <a:spcBef>
              <a:spcPct val="0"/>
            </a:spcBef>
            <a:spcAft>
              <a:spcPct val="35000"/>
            </a:spcAft>
            <a:buNone/>
          </a:pPr>
          <a:r>
            <a:rPr lang="fr-FR" sz="1600" b="1" kern="1200"/>
            <a:t> </a:t>
          </a:r>
          <a:r>
            <a:rPr lang="fr-FR" sz="1200" b="0" i="1" kern="1200"/>
            <a:t>sportifs, éducateurs, bénévoles, dirigeants, officiels</a:t>
          </a:r>
          <a:endParaRPr lang="fr-FR" sz="1600" b="0" i="1" kern="1200"/>
        </a:p>
      </dsp:txBody>
      <dsp:txXfrm>
        <a:off x="1151363" y="3621265"/>
        <a:ext cx="4276492" cy="9053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1455A-9A58-4D51-868B-6E1361A0BC4F}">
      <dsp:nvSpPr>
        <dsp:cNvPr id="0" name=""/>
        <dsp:cNvSpPr/>
      </dsp:nvSpPr>
      <dsp:spPr>
        <a:xfrm>
          <a:off x="0" y="0"/>
          <a:ext cx="8566030" cy="1007644"/>
        </a:xfrm>
        <a:prstGeom prst="roundRect">
          <a:avLst>
            <a:gd name="adj" fmla="val 10000"/>
          </a:avLst>
        </a:prstGeom>
        <a:solidFill>
          <a:srgbClr val="00499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r-FR" sz="1900" kern="1200"/>
            <a:t>Promouvoir le mouvement Sport Adapté</a:t>
          </a:r>
        </a:p>
        <a:p>
          <a:pPr marL="114300" lvl="1" indent="-114300" algn="l" defTabSz="666750">
            <a:lnSpc>
              <a:spcPct val="90000"/>
            </a:lnSpc>
            <a:spcBef>
              <a:spcPct val="0"/>
            </a:spcBef>
            <a:spcAft>
              <a:spcPct val="15000"/>
            </a:spcAft>
            <a:buChar char="•"/>
          </a:pPr>
          <a:r>
            <a:rPr lang="fr-FR" sz="1500" kern="1200"/>
            <a:t>Journées promotionnelles, Rencontre inter-établissement</a:t>
          </a:r>
        </a:p>
        <a:p>
          <a:pPr marL="114300" lvl="1" indent="-114300" algn="l" defTabSz="666750">
            <a:lnSpc>
              <a:spcPct val="90000"/>
            </a:lnSpc>
            <a:spcBef>
              <a:spcPct val="0"/>
            </a:spcBef>
            <a:spcAft>
              <a:spcPct val="15000"/>
            </a:spcAft>
            <a:buChar char="•"/>
          </a:pPr>
          <a:r>
            <a:rPr lang="fr-FR" sz="1500" kern="1200"/>
            <a:t>Secteur Loisirs &amp; Compétitifs</a:t>
          </a:r>
        </a:p>
      </dsp:txBody>
      <dsp:txXfrm>
        <a:off x="1813970" y="0"/>
        <a:ext cx="6752059" cy="1007644"/>
      </dsp:txXfrm>
    </dsp:sp>
    <dsp:sp modelId="{1F85D83D-CE63-488A-8C2A-9260094961F3}">
      <dsp:nvSpPr>
        <dsp:cNvPr id="0" name=""/>
        <dsp:cNvSpPr/>
      </dsp:nvSpPr>
      <dsp:spPr>
        <a:xfrm>
          <a:off x="100764" y="100764"/>
          <a:ext cx="1713206" cy="806115"/>
        </a:xfrm>
        <a:prstGeom prst="roundRect">
          <a:avLst>
            <a:gd name="adj" fmla="val 10000"/>
          </a:avLst>
        </a:prstGeom>
        <a:blipFill dpi="0" rotWithShape="1">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l="-2270" t="-2033" r="2270" b="-65967"/>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F0863D-131A-4B35-87FC-2BF88150D8B9}">
      <dsp:nvSpPr>
        <dsp:cNvPr id="0" name=""/>
        <dsp:cNvSpPr/>
      </dsp:nvSpPr>
      <dsp:spPr>
        <a:xfrm>
          <a:off x="0" y="1108409"/>
          <a:ext cx="8566030" cy="1007644"/>
        </a:xfrm>
        <a:prstGeom prst="roundRect">
          <a:avLst>
            <a:gd name="adj" fmla="val 10000"/>
          </a:avLst>
        </a:prstGeom>
        <a:solidFill>
          <a:schemeClr val="bg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844550">
            <a:lnSpc>
              <a:spcPct val="90000"/>
            </a:lnSpc>
            <a:spcBef>
              <a:spcPct val="0"/>
            </a:spcBef>
            <a:spcAft>
              <a:spcPct val="35000"/>
            </a:spcAft>
            <a:buNone/>
          </a:pPr>
          <a:r>
            <a:rPr lang="fr-FR" sz="1900" kern="1200">
              <a:solidFill>
                <a:schemeClr val="tx1"/>
              </a:solidFill>
            </a:rPr>
            <a:t>Facilité l’accessibilité à la pratique</a:t>
          </a:r>
        </a:p>
        <a:p>
          <a:pPr marL="114300" lvl="1" indent="-114300" algn="l" defTabSz="666750">
            <a:lnSpc>
              <a:spcPct val="90000"/>
            </a:lnSpc>
            <a:spcBef>
              <a:spcPct val="0"/>
            </a:spcBef>
            <a:spcAft>
              <a:spcPct val="15000"/>
            </a:spcAft>
            <a:buChar char="•"/>
          </a:pPr>
          <a:r>
            <a:rPr lang="fr-FR" sz="1500" kern="1200">
              <a:solidFill>
                <a:schemeClr val="tx1"/>
              </a:solidFill>
            </a:rPr>
            <a:t>Licence découverte</a:t>
          </a:r>
        </a:p>
        <a:p>
          <a:pPr marL="114300" lvl="1" indent="-114300" algn="l" defTabSz="666750">
            <a:lnSpc>
              <a:spcPct val="90000"/>
            </a:lnSpc>
            <a:spcBef>
              <a:spcPct val="0"/>
            </a:spcBef>
            <a:spcAft>
              <a:spcPct val="15000"/>
            </a:spcAft>
            <a:buChar char="•"/>
          </a:pPr>
          <a:r>
            <a:rPr lang="fr-FR" sz="1500" kern="1200">
              <a:solidFill>
                <a:schemeClr val="tx1"/>
              </a:solidFill>
            </a:rPr>
            <a:t>Forfait de Développement </a:t>
          </a:r>
          <a:r>
            <a:rPr lang="fr-FR" sz="1200" i="1" kern="1200">
              <a:solidFill>
                <a:schemeClr val="tx1"/>
              </a:solidFill>
            </a:rPr>
            <a:t>(50% de remise sur les licences)</a:t>
          </a:r>
          <a:endParaRPr lang="fr-FR" sz="1500" i="1" kern="1200">
            <a:solidFill>
              <a:schemeClr val="tx1"/>
            </a:solidFill>
          </a:endParaRPr>
        </a:p>
      </dsp:txBody>
      <dsp:txXfrm>
        <a:off x="1813970" y="1108409"/>
        <a:ext cx="6752059" cy="1007644"/>
      </dsp:txXfrm>
    </dsp:sp>
    <dsp:sp modelId="{2A134F02-47F8-443E-871F-1C3042CE9E47}">
      <dsp:nvSpPr>
        <dsp:cNvPr id="0" name=""/>
        <dsp:cNvSpPr/>
      </dsp:nvSpPr>
      <dsp:spPr>
        <a:xfrm>
          <a:off x="100764" y="1209173"/>
          <a:ext cx="1713206" cy="806115"/>
        </a:xfrm>
        <a:prstGeom prst="roundRect">
          <a:avLst>
            <a:gd name="adj" fmla="val 10000"/>
          </a:avLst>
        </a:prstGeom>
        <a:blipFill dpi="0" rotWithShape="1">
          <a:blip xmlns:r="http://schemas.openxmlformats.org/officeDocument/2006/relationships" r:embed="rId2">
            <a:duotone>
              <a:schemeClr val="accent3">
                <a:hueOff val="0"/>
                <a:satOff val="0"/>
                <a:lumOff val="0"/>
                <a:alphaOff val="0"/>
                <a:shade val="20000"/>
                <a:satMod val="200000"/>
              </a:schemeClr>
              <a:schemeClr val="accent3">
                <a:hueOff val="0"/>
                <a:satOff val="0"/>
                <a:lumOff val="0"/>
                <a:alphaOff val="0"/>
                <a:tint val="12000"/>
                <a:satMod val="190000"/>
              </a:schemeClr>
            </a:duotone>
          </a:blip>
          <a:srcRect/>
          <a:stretch>
            <a:fillRect l="14099" t="-14265" r="12225" b="-41927"/>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9AB2AD-0F62-40F9-98ED-8DFA85D89D0A}">
      <dsp:nvSpPr>
        <dsp:cNvPr id="0" name=""/>
        <dsp:cNvSpPr/>
      </dsp:nvSpPr>
      <dsp:spPr>
        <a:xfrm>
          <a:off x="0" y="2216818"/>
          <a:ext cx="8566030" cy="1007644"/>
        </a:xfrm>
        <a:prstGeom prst="roundRect">
          <a:avLst>
            <a:gd name="adj" fmla="val 10000"/>
          </a:avLst>
        </a:prstGeom>
        <a:solidFill>
          <a:srgbClr val="E5252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r-FR" sz="1900" kern="1200"/>
            <a:t>Former les acteurs du Sport Adapté</a:t>
          </a:r>
        </a:p>
        <a:p>
          <a:pPr marL="114300" lvl="1" indent="-114300" algn="l" defTabSz="666750">
            <a:lnSpc>
              <a:spcPct val="90000"/>
            </a:lnSpc>
            <a:spcBef>
              <a:spcPct val="0"/>
            </a:spcBef>
            <a:spcAft>
              <a:spcPct val="15000"/>
            </a:spcAft>
            <a:buChar char="•"/>
          </a:pPr>
          <a:r>
            <a:rPr lang="fr-FR" sz="1500" kern="1200"/>
            <a:t>Organisme de Formation, certifié </a:t>
          </a:r>
          <a:r>
            <a:rPr lang="fr-FR" sz="1500" kern="1200" err="1"/>
            <a:t>Qualiopi</a:t>
          </a:r>
          <a:endParaRPr lang="fr-FR" sz="1500" kern="1200"/>
        </a:p>
        <a:p>
          <a:pPr marL="114300" lvl="1" indent="-114300" algn="l" defTabSz="666750">
            <a:lnSpc>
              <a:spcPct val="90000"/>
            </a:lnSpc>
            <a:spcBef>
              <a:spcPct val="0"/>
            </a:spcBef>
            <a:spcAft>
              <a:spcPct val="15000"/>
            </a:spcAft>
            <a:buChar char="•"/>
          </a:pPr>
          <a:r>
            <a:rPr lang="fr-FR" sz="1500" kern="1200"/>
            <a:t>Formation « Référent APS en ESMS »</a:t>
          </a:r>
        </a:p>
      </dsp:txBody>
      <dsp:txXfrm>
        <a:off x="1813970" y="2216818"/>
        <a:ext cx="6752059" cy="1007644"/>
      </dsp:txXfrm>
    </dsp:sp>
    <dsp:sp modelId="{522B1683-7780-4619-9B3A-70DEE0DBF6EE}">
      <dsp:nvSpPr>
        <dsp:cNvPr id="0" name=""/>
        <dsp:cNvSpPr/>
      </dsp:nvSpPr>
      <dsp:spPr>
        <a:xfrm>
          <a:off x="100764" y="2317582"/>
          <a:ext cx="1713206" cy="806115"/>
        </a:xfrm>
        <a:prstGeom prst="roundRect">
          <a:avLst>
            <a:gd name="adj" fmla="val 10000"/>
          </a:avLst>
        </a:prstGeom>
        <a:blipFill dpi="0" rotWithShape="1">
          <a:blip xmlns:r="http://schemas.openxmlformats.org/officeDocument/2006/relationships" r:embed="rId3">
            <a:duotone>
              <a:schemeClr val="accent4">
                <a:hueOff val="0"/>
                <a:satOff val="0"/>
                <a:lumOff val="0"/>
                <a:alphaOff val="0"/>
                <a:shade val="20000"/>
                <a:satMod val="200000"/>
              </a:schemeClr>
              <a:schemeClr val="accent4">
                <a:hueOff val="0"/>
                <a:satOff val="0"/>
                <a:lumOff val="0"/>
                <a:alphaOff val="0"/>
                <a:tint val="12000"/>
                <a:satMod val="190000"/>
              </a:schemeClr>
            </a:duotone>
          </a:blip>
          <a:srcRect/>
          <a:stretch>
            <a:fillRect l="10654" t="-8362" r="11184" b="-21385"/>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6D70AE-5422-4CAC-ACA8-C955B43C7452}">
      <dsp:nvSpPr>
        <dsp:cNvPr id="0" name=""/>
        <dsp:cNvSpPr/>
      </dsp:nvSpPr>
      <dsp:spPr>
        <a:xfrm>
          <a:off x="0" y="3325227"/>
          <a:ext cx="8566030" cy="1007644"/>
        </a:xfrm>
        <a:prstGeom prst="roundRect">
          <a:avLst>
            <a:gd name="adj" fmla="val 10000"/>
          </a:avLst>
        </a:prstGeom>
        <a:solidFill>
          <a:srgbClr val="FECD5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r-FR" sz="1900" kern="1200"/>
            <a:t>Mise en Réseau </a:t>
          </a:r>
        </a:p>
        <a:p>
          <a:pPr marL="114300" lvl="1" indent="-114300" algn="l" defTabSz="666750">
            <a:lnSpc>
              <a:spcPct val="90000"/>
            </a:lnSpc>
            <a:spcBef>
              <a:spcPct val="0"/>
            </a:spcBef>
            <a:spcAft>
              <a:spcPct val="15000"/>
            </a:spcAft>
            <a:buChar char="•"/>
          </a:pPr>
          <a:r>
            <a:rPr lang="fr-FR" sz="1500" kern="1200"/>
            <a:t>Lien avec Clubs, Comités Départementaux</a:t>
          </a:r>
        </a:p>
        <a:p>
          <a:pPr marL="114300" lvl="1" indent="-114300" algn="l" defTabSz="666750">
            <a:lnSpc>
              <a:spcPct val="90000"/>
            </a:lnSpc>
            <a:spcBef>
              <a:spcPct val="0"/>
            </a:spcBef>
            <a:spcAft>
              <a:spcPct val="15000"/>
            </a:spcAft>
            <a:buChar char="•"/>
          </a:pPr>
          <a:r>
            <a:rPr lang="fr-FR" sz="1500" kern="1200"/>
            <a:t>Lien entre Référent APS </a:t>
          </a:r>
        </a:p>
      </dsp:txBody>
      <dsp:txXfrm>
        <a:off x="1813970" y="3325227"/>
        <a:ext cx="6752059" cy="1007644"/>
      </dsp:txXfrm>
    </dsp:sp>
    <dsp:sp modelId="{4E7E2474-8080-4A8A-92D1-8254A8DC360C}">
      <dsp:nvSpPr>
        <dsp:cNvPr id="0" name=""/>
        <dsp:cNvSpPr/>
      </dsp:nvSpPr>
      <dsp:spPr>
        <a:xfrm>
          <a:off x="100764" y="3425991"/>
          <a:ext cx="1713206" cy="806115"/>
        </a:xfrm>
        <a:prstGeom prst="roundRect">
          <a:avLst>
            <a:gd name="adj" fmla="val 10000"/>
          </a:avLst>
        </a:prstGeom>
        <a:blipFill dpi="0" rotWithShape="1">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blip>
          <a:srcRect/>
          <a:stretch>
            <a:fillRect l="24295" t="1433" r="18521" b="3645"/>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32FA67-8748-444C-9195-25A04E906197}" type="datetimeFigureOut">
              <a:rPr lang="fr-FR" smtClean="0"/>
              <a:t>13/02/2026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78CD9A-C18B-4E92-A9D5-A938A14C058E}" type="slidenum">
              <a:rPr lang="fr-FR" smtClean="0"/>
              <a:t>‹N°›</a:t>
            </a:fld>
            <a:endParaRPr lang="fr-FR"/>
          </a:p>
        </p:txBody>
      </p:sp>
    </p:spTree>
    <p:extLst>
      <p:ext uri="{BB962C8B-B14F-4D97-AF65-F5344CB8AC3E}">
        <p14:creationId xmlns:p14="http://schemas.microsoft.com/office/powerpoint/2010/main" val="2954815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A78CD9A-C18B-4E92-A9D5-A938A14C058E}" type="slidenum">
              <a:rPr lang="fr-FR" smtClean="0"/>
              <a:t>1</a:t>
            </a:fld>
            <a:endParaRPr lang="fr-FR"/>
          </a:p>
        </p:txBody>
      </p:sp>
    </p:spTree>
    <p:extLst>
      <p:ext uri="{BB962C8B-B14F-4D97-AF65-F5344CB8AC3E}">
        <p14:creationId xmlns:p14="http://schemas.microsoft.com/office/powerpoint/2010/main" val="774414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L’ensemble IME - EAM</a:t>
            </a:r>
          </a:p>
        </p:txBody>
      </p:sp>
      <p:sp>
        <p:nvSpPr>
          <p:cNvPr id="4" name="Espace réservé du numéro de diapositive 3"/>
          <p:cNvSpPr>
            <a:spLocks noGrp="1"/>
          </p:cNvSpPr>
          <p:nvPr>
            <p:ph type="sldNum" sz="quarter" idx="5"/>
          </p:nvPr>
        </p:nvSpPr>
        <p:spPr/>
        <p:txBody>
          <a:bodyPr/>
          <a:lstStyle/>
          <a:p>
            <a:fld id="{DA78CD9A-C18B-4E92-A9D5-A938A14C058E}" type="slidenum">
              <a:rPr lang="fr-FR" smtClean="0"/>
              <a:t>16</a:t>
            </a:fld>
            <a:endParaRPr lang="fr-FR"/>
          </a:p>
        </p:txBody>
      </p:sp>
    </p:spTree>
    <p:extLst>
      <p:ext uri="{BB962C8B-B14F-4D97-AF65-F5344CB8AC3E}">
        <p14:creationId xmlns:p14="http://schemas.microsoft.com/office/powerpoint/2010/main" val="3599317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A78CD9A-C18B-4E92-A9D5-A938A14C058E}" type="slidenum">
              <a:rPr lang="fr-FR" smtClean="0"/>
              <a:t>19</a:t>
            </a:fld>
            <a:endParaRPr lang="fr-FR"/>
          </a:p>
        </p:txBody>
      </p:sp>
    </p:spTree>
    <p:extLst>
      <p:ext uri="{BB962C8B-B14F-4D97-AF65-F5344CB8AC3E}">
        <p14:creationId xmlns:p14="http://schemas.microsoft.com/office/powerpoint/2010/main" val="3642909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6F06B-9881-D41C-7BF4-9F2155D5857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6B269CF-AB09-F8D3-3DCA-3AA77D27F8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9EA5B61-288D-2B40-DB7D-C0B7390244E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66D379D-2BB0-3F5D-955A-EDF3A702EB3B}"/>
              </a:ext>
            </a:extLst>
          </p:cNvPr>
          <p:cNvSpPr>
            <a:spLocks noGrp="1"/>
          </p:cNvSpPr>
          <p:nvPr>
            <p:ph type="sldNum" sz="quarter" idx="5"/>
          </p:nvPr>
        </p:nvSpPr>
        <p:spPr/>
        <p:txBody>
          <a:bodyPr/>
          <a:lstStyle/>
          <a:p>
            <a:fld id="{DA78CD9A-C18B-4E92-A9D5-A938A14C058E}" type="slidenum">
              <a:rPr lang="fr-FR" smtClean="0"/>
              <a:t>27</a:t>
            </a:fld>
            <a:endParaRPr lang="fr-FR"/>
          </a:p>
        </p:txBody>
      </p:sp>
    </p:spTree>
    <p:extLst>
      <p:ext uri="{BB962C8B-B14F-4D97-AF65-F5344CB8AC3E}">
        <p14:creationId xmlns:p14="http://schemas.microsoft.com/office/powerpoint/2010/main" val="1614108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69FE4-47A4-66B5-42C0-29B1DD0CB7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B3B3F1A-CA57-41B1-3E83-822FAC8D2800}"/>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5670514F-CD3F-7731-1639-033611713C23}"/>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867392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883401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75365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57743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63476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fr-FR" sz="1200" b="0" i="0" kern="1200">
              <a:solidFill>
                <a:schemeClr val="tx1"/>
              </a:solidFill>
              <a:effectLst/>
              <a:latin typeface="+mn-lt"/>
              <a:ea typeface="+mn-ea"/>
              <a:cs typeface="+mn-cs"/>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99021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fr-FR" sz="1200" b="0" i="0" kern="1200">
              <a:solidFill>
                <a:schemeClr val="tx1"/>
              </a:solidFill>
              <a:effectLst/>
              <a:latin typeface="+mn-lt"/>
              <a:ea typeface="+mn-ea"/>
              <a:cs typeface="+mn-cs"/>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44650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A78CD9A-C18B-4E92-A9D5-A938A14C058E}" type="slidenum">
              <a:rPr lang="fr-FR" smtClean="0"/>
              <a:t>2</a:t>
            </a:fld>
            <a:endParaRPr lang="fr-FR"/>
          </a:p>
        </p:txBody>
      </p:sp>
    </p:spTree>
    <p:extLst>
      <p:ext uri="{BB962C8B-B14F-4D97-AF65-F5344CB8AC3E}">
        <p14:creationId xmlns:p14="http://schemas.microsoft.com/office/powerpoint/2010/main" val="3844184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571CF13-2492-4985-9BFB-BF22890C7633}" type="slidenum">
              <a:rPr lang="fr-FR" smtClean="0"/>
              <a:t>35</a:t>
            </a:fld>
            <a:endParaRPr lang="fr-FR"/>
          </a:p>
        </p:txBody>
      </p:sp>
    </p:spTree>
    <p:extLst>
      <p:ext uri="{BB962C8B-B14F-4D97-AF65-F5344CB8AC3E}">
        <p14:creationId xmlns:p14="http://schemas.microsoft.com/office/powerpoint/2010/main" val="2472548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571CF13-2492-4985-9BFB-BF22890C7633}" type="slidenum">
              <a:rPr lang="fr-FR" smtClean="0"/>
              <a:t>37</a:t>
            </a:fld>
            <a:endParaRPr lang="fr-FR"/>
          </a:p>
        </p:txBody>
      </p:sp>
    </p:spTree>
    <p:extLst>
      <p:ext uri="{BB962C8B-B14F-4D97-AF65-F5344CB8AC3E}">
        <p14:creationId xmlns:p14="http://schemas.microsoft.com/office/powerpoint/2010/main" val="3765953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713F4-2C12-147F-0E4C-4749DAA92FB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819BC80-AD60-4FDE-A71E-CCCABD0D979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18D06A1-47F9-870F-482D-371895081EE5}"/>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1A19BED-51CB-BDBE-3072-E8B76D348BD8}"/>
              </a:ext>
            </a:extLst>
          </p:cNvPr>
          <p:cNvSpPr>
            <a:spLocks noGrp="1"/>
          </p:cNvSpPr>
          <p:nvPr>
            <p:ph type="sldNum" sz="quarter" idx="5"/>
          </p:nvPr>
        </p:nvSpPr>
        <p:spPr/>
        <p:txBody>
          <a:bodyPr/>
          <a:lstStyle/>
          <a:p>
            <a:fld id="{5571CF13-2492-4985-9BFB-BF22890C7633}" type="slidenum">
              <a:rPr lang="fr-FR" smtClean="0"/>
              <a:t>38</a:t>
            </a:fld>
            <a:endParaRPr lang="fr-FR"/>
          </a:p>
        </p:txBody>
      </p:sp>
    </p:spTree>
    <p:extLst>
      <p:ext uri="{BB962C8B-B14F-4D97-AF65-F5344CB8AC3E}">
        <p14:creationId xmlns:p14="http://schemas.microsoft.com/office/powerpoint/2010/main" val="209349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A78CD9A-C18B-4E92-A9D5-A938A14C058E}" type="slidenum">
              <a:rPr lang="fr-FR" smtClean="0"/>
              <a:t>40</a:t>
            </a:fld>
            <a:endParaRPr lang="fr-FR"/>
          </a:p>
        </p:txBody>
      </p:sp>
    </p:spTree>
    <p:extLst>
      <p:ext uri="{BB962C8B-B14F-4D97-AF65-F5344CB8AC3E}">
        <p14:creationId xmlns:p14="http://schemas.microsoft.com/office/powerpoint/2010/main" val="87481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A78CD9A-C18B-4E92-A9D5-A938A14C058E}" type="slidenum">
              <a:rPr lang="fr-FR" smtClean="0"/>
              <a:t>7</a:t>
            </a:fld>
            <a:endParaRPr lang="fr-FR"/>
          </a:p>
        </p:txBody>
      </p:sp>
    </p:spTree>
    <p:extLst>
      <p:ext uri="{BB962C8B-B14F-4D97-AF65-F5344CB8AC3E}">
        <p14:creationId xmlns:p14="http://schemas.microsoft.com/office/powerpoint/2010/main" val="3927659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5591B-4C55-6D95-9EE6-2B0306B58C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36F0A1F-C233-C3AC-6A41-7448FC79A63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0F2FD08-7A75-B903-A895-DD7C6AF7657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558A7EB-E5F3-87BF-572A-D0941DF332D3}"/>
              </a:ext>
            </a:extLst>
          </p:cNvPr>
          <p:cNvSpPr>
            <a:spLocks noGrp="1"/>
          </p:cNvSpPr>
          <p:nvPr>
            <p:ph type="sldNum" sz="quarter" idx="5"/>
          </p:nvPr>
        </p:nvSpPr>
        <p:spPr/>
        <p:txBody>
          <a:bodyPr/>
          <a:lstStyle/>
          <a:p>
            <a:fld id="{DA78CD9A-C18B-4E92-A9D5-A938A14C058E}" type="slidenum">
              <a:rPr lang="fr-FR" smtClean="0"/>
              <a:t>8</a:t>
            </a:fld>
            <a:endParaRPr lang="fr-FR"/>
          </a:p>
        </p:txBody>
      </p:sp>
    </p:spTree>
    <p:extLst>
      <p:ext uri="{BB962C8B-B14F-4D97-AF65-F5344CB8AC3E}">
        <p14:creationId xmlns:p14="http://schemas.microsoft.com/office/powerpoint/2010/main" val="391063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2B229-12A0-8F1B-4ED0-0A924BA0F21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2D9C33-8DBD-F619-5B15-ED12C82EC1F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DE6FF53-F443-1C87-EABC-9A984BBA2F8B}"/>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3F760C1-6975-11D4-4500-5AF15703EA2D}"/>
              </a:ext>
            </a:extLst>
          </p:cNvPr>
          <p:cNvSpPr>
            <a:spLocks noGrp="1"/>
          </p:cNvSpPr>
          <p:nvPr>
            <p:ph type="sldNum" sz="quarter" idx="5"/>
          </p:nvPr>
        </p:nvSpPr>
        <p:spPr/>
        <p:txBody>
          <a:bodyPr/>
          <a:lstStyle/>
          <a:p>
            <a:fld id="{DA78CD9A-C18B-4E92-A9D5-A938A14C058E}" type="slidenum">
              <a:rPr lang="fr-FR" smtClean="0"/>
              <a:t>9</a:t>
            </a:fld>
            <a:endParaRPr lang="fr-FR"/>
          </a:p>
        </p:txBody>
      </p:sp>
    </p:spTree>
    <p:extLst>
      <p:ext uri="{BB962C8B-B14F-4D97-AF65-F5344CB8AC3E}">
        <p14:creationId xmlns:p14="http://schemas.microsoft.com/office/powerpoint/2010/main" val="11062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ED</a:t>
            </a:r>
          </a:p>
        </p:txBody>
      </p:sp>
      <p:sp>
        <p:nvSpPr>
          <p:cNvPr id="4" name="Espace réservé du numéro de diapositive 3"/>
          <p:cNvSpPr>
            <a:spLocks noGrp="1"/>
          </p:cNvSpPr>
          <p:nvPr>
            <p:ph type="sldNum" sz="quarter" idx="5"/>
          </p:nvPr>
        </p:nvSpPr>
        <p:spPr/>
        <p:txBody>
          <a:bodyPr/>
          <a:lstStyle/>
          <a:p>
            <a:fld id="{DA78CD9A-C18B-4E92-A9D5-A938A14C058E}" type="slidenum">
              <a:rPr lang="fr-FR" smtClean="0"/>
              <a:t>10</a:t>
            </a:fld>
            <a:endParaRPr lang="fr-FR"/>
          </a:p>
        </p:txBody>
      </p:sp>
    </p:spTree>
    <p:extLst>
      <p:ext uri="{BB962C8B-B14F-4D97-AF65-F5344CB8AC3E}">
        <p14:creationId xmlns:p14="http://schemas.microsoft.com/office/powerpoint/2010/main" val="492390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8715B-4EAB-EA44-39B4-8EAE58DCA72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F3759D-4A59-698D-0172-DA7448E57BF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836A8D8-5C4C-4CF9-ECC8-CA442C7FA202}"/>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984AD18D-CA2A-22A5-338C-E83273747357}"/>
              </a:ext>
            </a:extLst>
          </p:cNvPr>
          <p:cNvSpPr>
            <a:spLocks noGrp="1"/>
          </p:cNvSpPr>
          <p:nvPr>
            <p:ph type="sldNum" sz="quarter" idx="5"/>
          </p:nvPr>
        </p:nvSpPr>
        <p:spPr/>
        <p:txBody>
          <a:bodyPr/>
          <a:lstStyle/>
          <a:p>
            <a:fld id="{DA78CD9A-C18B-4E92-A9D5-A938A14C058E}" type="slidenum">
              <a:rPr lang="fr-FR" smtClean="0"/>
              <a:t>12</a:t>
            </a:fld>
            <a:endParaRPr lang="fr-FR"/>
          </a:p>
        </p:txBody>
      </p:sp>
    </p:spTree>
    <p:extLst>
      <p:ext uri="{BB962C8B-B14F-4D97-AF65-F5344CB8AC3E}">
        <p14:creationId xmlns:p14="http://schemas.microsoft.com/office/powerpoint/2010/main" val="3922956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ED</a:t>
            </a:r>
          </a:p>
        </p:txBody>
      </p:sp>
      <p:sp>
        <p:nvSpPr>
          <p:cNvPr id="4" name="Espace réservé du numéro de diapositive 3"/>
          <p:cNvSpPr>
            <a:spLocks noGrp="1"/>
          </p:cNvSpPr>
          <p:nvPr>
            <p:ph type="sldNum" sz="quarter" idx="5"/>
          </p:nvPr>
        </p:nvSpPr>
        <p:spPr/>
        <p:txBody>
          <a:bodyPr/>
          <a:lstStyle/>
          <a:p>
            <a:fld id="{DA78CD9A-C18B-4E92-A9D5-A938A14C058E}" type="slidenum">
              <a:rPr lang="fr-FR" smtClean="0"/>
              <a:t>13</a:t>
            </a:fld>
            <a:endParaRPr lang="fr-FR"/>
          </a:p>
        </p:txBody>
      </p:sp>
    </p:spTree>
    <p:extLst>
      <p:ext uri="{BB962C8B-B14F-4D97-AF65-F5344CB8AC3E}">
        <p14:creationId xmlns:p14="http://schemas.microsoft.com/office/powerpoint/2010/main" val="4045209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A78CD9A-C18B-4E92-A9D5-A938A14C058E}" type="slidenum">
              <a:rPr lang="fr-FR" smtClean="0"/>
              <a:t>15</a:t>
            </a:fld>
            <a:endParaRPr lang="fr-FR"/>
          </a:p>
        </p:txBody>
      </p:sp>
    </p:spTree>
    <p:extLst>
      <p:ext uri="{BB962C8B-B14F-4D97-AF65-F5344CB8AC3E}">
        <p14:creationId xmlns:p14="http://schemas.microsoft.com/office/powerpoint/2010/main" val="3481897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061455-75ED-CF00-3BEA-A010CD2F96F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A1BAD68-FBE8-2479-A68E-8A7720E280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9794376-56B8-DA00-D03B-9FBA06EA5D38}"/>
              </a:ext>
            </a:extLst>
          </p:cNvPr>
          <p:cNvSpPr>
            <a:spLocks noGrp="1"/>
          </p:cNvSpPr>
          <p:nvPr>
            <p:ph type="dt" sz="half" idx="10"/>
          </p:nvPr>
        </p:nvSpPr>
        <p:spPr/>
        <p:txBody>
          <a:bodyPr/>
          <a:lstStyle/>
          <a:p>
            <a:fld id="{233440E1-E646-6A4A-AB8A-57845FB5D3C9}" type="datetimeFigureOut">
              <a:rPr lang="fr-FR" smtClean="0"/>
              <a:t>13/02/2026</a:t>
            </a:fld>
            <a:endParaRPr lang="fr-FR"/>
          </a:p>
        </p:txBody>
      </p:sp>
      <p:sp>
        <p:nvSpPr>
          <p:cNvPr id="5" name="Espace réservé du pied de page 4">
            <a:extLst>
              <a:ext uri="{FF2B5EF4-FFF2-40B4-BE49-F238E27FC236}">
                <a16:creationId xmlns:a16="http://schemas.microsoft.com/office/drawing/2014/main" id="{EAFF7E3D-C7C4-1357-9E47-CBA06200E1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38CDED-9CFF-7A5F-8ABF-0377F4C82BC9}"/>
              </a:ext>
            </a:extLst>
          </p:cNvPr>
          <p:cNvSpPr>
            <a:spLocks noGrp="1"/>
          </p:cNvSpPr>
          <p:nvPr>
            <p:ph type="sldNum" sz="quarter" idx="12"/>
          </p:nvPr>
        </p:nvSpPr>
        <p:spPr/>
        <p:txBody>
          <a:bodyPr/>
          <a:lstStyle/>
          <a:p>
            <a:fld id="{36A465E1-FE14-6B4E-AE4E-DDF7BFDC7B1D}" type="slidenum">
              <a:rPr lang="fr-FR" smtClean="0"/>
              <a:t>‹N°›</a:t>
            </a:fld>
            <a:endParaRPr lang="fr-FR"/>
          </a:p>
        </p:txBody>
      </p:sp>
    </p:spTree>
    <p:extLst>
      <p:ext uri="{BB962C8B-B14F-4D97-AF65-F5344CB8AC3E}">
        <p14:creationId xmlns:p14="http://schemas.microsoft.com/office/powerpoint/2010/main" val="1218608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FF133-E2C8-5BB3-1C60-4A0648EC8D9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49D49B3-EAD7-F3E3-7740-23FADBF7BD7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26B9573-BD0E-CB3E-CB8E-4B80A26CEF20}"/>
              </a:ext>
            </a:extLst>
          </p:cNvPr>
          <p:cNvSpPr>
            <a:spLocks noGrp="1"/>
          </p:cNvSpPr>
          <p:nvPr>
            <p:ph type="dt" sz="half" idx="10"/>
          </p:nvPr>
        </p:nvSpPr>
        <p:spPr/>
        <p:txBody>
          <a:bodyPr/>
          <a:lstStyle/>
          <a:p>
            <a:fld id="{233440E1-E646-6A4A-AB8A-57845FB5D3C9}" type="datetimeFigureOut">
              <a:rPr lang="fr-FR" smtClean="0"/>
              <a:t>13/02/2026</a:t>
            </a:fld>
            <a:endParaRPr lang="fr-FR"/>
          </a:p>
        </p:txBody>
      </p:sp>
      <p:sp>
        <p:nvSpPr>
          <p:cNvPr id="5" name="Espace réservé du pied de page 4">
            <a:extLst>
              <a:ext uri="{FF2B5EF4-FFF2-40B4-BE49-F238E27FC236}">
                <a16:creationId xmlns:a16="http://schemas.microsoft.com/office/drawing/2014/main" id="{D4C864C1-D2B9-391F-AF71-E695E8E2CA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D69BC2A-DDDA-96C3-0DA3-EEDEABDFAAAD}"/>
              </a:ext>
            </a:extLst>
          </p:cNvPr>
          <p:cNvSpPr>
            <a:spLocks noGrp="1"/>
          </p:cNvSpPr>
          <p:nvPr>
            <p:ph type="sldNum" sz="quarter" idx="12"/>
          </p:nvPr>
        </p:nvSpPr>
        <p:spPr/>
        <p:txBody>
          <a:bodyPr/>
          <a:lstStyle/>
          <a:p>
            <a:fld id="{36A465E1-FE14-6B4E-AE4E-DDF7BFDC7B1D}" type="slidenum">
              <a:rPr lang="fr-FR" smtClean="0"/>
              <a:t>‹N°›</a:t>
            </a:fld>
            <a:endParaRPr lang="fr-FR"/>
          </a:p>
        </p:txBody>
      </p:sp>
    </p:spTree>
    <p:extLst>
      <p:ext uri="{BB962C8B-B14F-4D97-AF65-F5344CB8AC3E}">
        <p14:creationId xmlns:p14="http://schemas.microsoft.com/office/powerpoint/2010/main" val="318808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BC0B1DC-310C-6AB1-0F05-3DBF15C81F4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D291084-E7E7-BF7C-D4B6-A8F3AECC215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39F1D8D-A8C1-0456-B473-D7E76BDDC808}"/>
              </a:ext>
            </a:extLst>
          </p:cNvPr>
          <p:cNvSpPr>
            <a:spLocks noGrp="1"/>
          </p:cNvSpPr>
          <p:nvPr>
            <p:ph type="dt" sz="half" idx="10"/>
          </p:nvPr>
        </p:nvSpPr>
        <p:spPr/>
        <p:txBody>
          <a:bodyPr/>
          <a:lstStyle/>
          <a:p>
            <a:fld id="{233440E1-E646-6A4A-AB8A-57845FB5D3C9}" type="datetimeFigureOut">
              <a:rPr lang="fr-FR" smtClean="0"/>
              <a:t>13/02/2026</a:t>
            </a:fld>
            <a:endParaRPr lang="fr-FR"/>
          </a:p>
        </p:txBody>
      </p:sp>
      <p:sp>
        <p:nvSpPr>
          <p:cNvPr id="5" name="Espace réservé du pied de page 4">
            <a:extLst>
              <a:ext uri="{FF2B5EF4-FFF2-40B4-BE49-F238E27FC236}">
                <a16:creationId xmlns:a16="http://schemas.microsoft.com/office/drawing/2014/main" id="{3F2C6829-32B9-FEA9-359A-54434A25086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BCA105E-2DE7-A7AF-FE34-4CF1E6477501}"/>
              </a:ext>
            </a:extLst>
          </p:cNvPr>
          <p:cNvSpPr>
            <a:spLocks noGrp="1"/>
          </p:cNvSpPr>
          <p:nvPr>
            <p:ph type="sldNum" sz="quarter" idx="12"/>
          </p:nvPr>
        </p:nvSpPr>
        <p:spPr/>
        <p:txBody>
          <a:bodyPr/>
          <a:lstStyle/>
          <a:p>
            <a:fld id="{36A465E1-FE14-6B4E-AE4E-DDF7BFDC7B1D}" type="slidenum">
              <a:rPr lang="fr-FR" smtClean="0"/>
              <a:t>‹N°›</a:t>
            </a:fld>
            <a:endParaRPr lang="fr-FR"/>
          </a:p>
        </p:txBody>
      </p:sp>
    </p:spTree>
    <p:extLst>
      <p:ext uri="{BB962C8B-B14F-4D97-AF65-F5344CB8AC3E}">
        <p14:creationId xmlns:p14="http://schemas.microsoft.com/office/powerpoint/2010/main" val="647444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148" name="Titre de la présentation"/>
          <p:cNvSpPr txBox="1">
            <a:spLocks noGrp="1"/>
          </p:cNvSpPr>
          <p:nvPr>
            <p:ph type="title" hasCustomPrompt="1"/>
          </p:nvPr>
        </p:nvSpPr>
        <p:spPr>
          <a:xfrm>
            <a:off x="5574581" y="2039994"/>
            <a:ext cx="5902119" cy="2692072"/>
          </a:xfrm>
          <a:prstGeom prst="rect">
            <a:avLst/>
          </a:prstGeom>
        </p:spPr>
        <p:txBody>
          <a:bodyPr anchor="ctr"/>
          <a:lstStyle>
            <a:lvl1pPr defTabSz="1219169">
              <a:defRPr sz="5800" b="0" spc="-116">
                <a:solidFill>
                  <a:srgbClr val="FFFFFF"/>
                </a:solidFill>
                <a:latin typeface="Nexa Bold"/>
                <a:ea typeface="Nexa Bold"/>
                <a:cs typeface="Nexa Bold"/>
                <a:sym typeface="Nexa Bold"/>
              </a:defRPr>
            </a:lvl1pPr>
          </a:lstStyle>
          <a:p>
            <a:r>
              <a:t>Titre de la présentation</a:t>
            </a:r>
          </a:p>
        </p:txBody>
      </p:sp>
      <p:sp>
        <p:nvSpPr>
          <p:cNvPr id="149" name="Texte niveau 1…"/>
          <p:cNvSpPr txBox="1">
            <a:spLocks noGrp="1"/>
          </p:cNvSpPr>
          <p:nvPr>
            <p:ph type="body" sz="quarter" idx="1" hasCustomPrompt="1"/>
          </p:nvPr>
        </p:nvSpPr>
        <p:spPr>
          <a:xfrm rot="16200000">
            <a:off x="9267479" y="3269755"/>
            <a:ext cx="5249584" cy="318490"/>
          </a:xfrm>
          <a:prstGeom prst="rect">
            <a:avLst/>
          </a:prstGeom>
        </p:spPr>
        <p:txBody>
          <a:bodyPr lIns="45718" tIns="45718" rIns="45718" bIns="45718"/>
          <a:lstStyle>
            <a:lvl1pPr marL="0" indent="0" algn="ctr" defTabSz="412750">
              <a:lnSpc>
                <a:spcPct val="100000"/>
              </a:lnSpc>
              <a:spcBef>
                <a:spcPts val="900"/>
              </a:spcBef>
              <a:buSzTx/>
              <a:buNone/>
              <a:defRPr sz="1300" spc="-13">
                <a:solidFill>
                  <a:srgbClr val="FFFFFF"/>
                </a:solidFill>
                <a:latin typeface="Nexa Light"/>
                <a:ea typeface="Nexa Light"/>
                <a:cs typeface="Nexa Light"/>
                <a:sym typeface="Nexa Light"/>
              </a:defRPr>
            </a:lvl1pPr>
            <a:lvl2pPr marL="469900" indent="-165100" algn="ctr" defTabSz="412750">
              <a:lnSpc>
                <a:spcPct val="100000"/>
              </a:lnSpc>
              <a:spcBef>
                <a:spcPts val="900"/>
              </a:spcBef>
              <a:defRPr sz="1300" spc="-13">
                <a:solidFill>
                  <a:srgbClr val="FFFFFF"/>
                </a:solidFill>
                <a:latin typeface="Nexa Light"/>
                <a:ea typeface="Nexa Light"/>
                <a:cs typeface="Nexa Light"/>
                <a:sym typeface="Nexa Light"/>
              </a:defRPr>
            </a:lvl2pPr>
            <a:lvl3pPr marL="774700" indent="-165100" algn="ctr" defTabSz="412750">
              <a:lnSpc>
                <a:spcPct val="100000"/>
              </a:lnSpc>
              <a:spcBef>
                <a:spcPts val="900"/>
              </a:spcBef>
              <a:defRPr sz="1300" spc="-13">
                <a:solidFill>
                  <a:srgbClr val="FFFFFF"/>
                </a:solidFill>
                <a:latin typeface="Nexa Light"/>
                <a:ea typeface="Nexa Light"/>
                <a:cs typeface="Nexa Light"/>
                <a:sym typeface="Nexa Light"/>
              </a:defRPr>
            </a:lvl3pPr>
            <a:lvl4pPr marL="1079500" indent="-165100" algn="ctr" defTabSz="412750">
              <a:lnSpc>
                <a:spcPct val="100000"/>
              </a:lnSpc>
              <a:spcBef>
                <a:spcPts val="900"/>
              </a:spcBef>
              <a:defRPr sz="1300" spc="-13">
                <a:solidFill>
                  <a:srgbClr val="FFFFFF"/>
                </a:solidFill>
                <a:latin typeface="Nexa Light"/>
                <a:ea typeface="Nexa Light"/>
                <a:cs typeface="Nexa Light"/>
                <a:sym typeface="Nexa Light"/>
              </a:defRPr>
            </a:lvl4pPr>
            <a:lvl5pPr marL="1384300" indent="-165100" algn="ctr" defTabSz="412750">
              <a:lnSpc>
                <a:spcPct val="100000"/>
              </a:lnSpc>
              <a:spcBef>
                <a:spcPts val="900"/>
              </a:spcBef>
              <a:defRPr sz="1300" spc="-13">
                <a:solidFill>
                  <a:srgbClr val="FFFFFF"/>
                </a:solidFill>
                <a:latin typeface="Nexa Light"/>
                <a:ea typeface="Nexa Light"/>
                <a:cs typeface="Nexa Light"/>
                <a:sym typeface="Nexa Light"/>
              </a:defRPr>
            </a:lvl5pPr>
          </a:lstStyle>
          <a:p>
            <a:r>
              <a:t>Auteur et date</a:t>
            </a:r>
          </a:p>
          <a:p>
            <a:pPr lvl="1"/>
            <a:endParaRPr/>
          </a:p>
          <a:p>
            <a:pPr lvl="2"/>
            <a:endParaRPr/>
          </a:p>
          <a:p>
            <a:pPr lvl="3"/>
            <a:endParaRPr/>
          </a:p>
          <a:p>
            <a:pPr lvl="4"/>
            <a:endParaRPr/>
          </a:p>
        </p:txBody>
      </p:sp>
      <p:sp>
        <p:nvSpPr>
          <p:cNvPr id="150" name="Numéro de diapositive"/>
          <p:cNvSpPr txBox="1">
            <a:spLocks noGrp="1"/>
          </p:cNvSpPr>
          <p:nvPr>
            <p:ph type="sldNum" sz="quarter" idx="2"/>
          </p:nvPr>
        </p:nvSpPr>
        <p:spPr>
          <a:xfrm>
            <a:off x="6000750" y="6540500"/>
            <a:ext cx="184253" cy="187300"/>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55329668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493D11-1D1F-D90A-1A0B-1325074E21A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21752D9-B17C-E1E5-28CA-010AF7E6D8B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4DA01E2-36CE-8A26-ECAB-128C80809328}"/>
              </a:ext>
            </a:extLst>
          </p:cNvPr>
          <p:cNvSpPr>
            <a:spLocks noGrp="1"/>
          </p:cNvSpPr>
          <p:nvPr>
            <p:ph type="dt" sz="half" idx="10"/>
          </p:nvPr>
        </p:nvSpPr>
        <p:spPr/>
        <p:txBody>
          <a:bodyPr/>
          <a:lstStyle/>
          <a:p>
            <a:fld id="{233440E1-E646-6A4A-AB8A-57845FB5D3C9}" type="datetimeFigureOut">
              <a:rPr lang="fr-FR" smtClean="0"/>
              <a:t>13/02/2026</a:t>
            </a:fld>
            <a:endParaRPr lang="fr-FR"/>
          </a:p>
        </p:txBody>
      </p:sp>
      <p:sp>
        <p:nvSpPr>
          <p:cNvPr id="5" name="Espace réservé du pied de page 4">
            <a:extLst>
              <a:ext uri="{FF2B5EF4-FFF2-40B4-BE49-F238E27FC236}">
                <a16:creationId xmlns:a16="http://schemas.microsoft.com/office/drawing/2014/main" id="{7D98AA98-9F74-3FD2-0F3E-F754D3BA61A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8EA7B4A-2EED-CF0A-97F8-30E372DBD1A4}"/>
              </a:ext>
            </a:extLst>
          </p:cNvPr>
          <p:cNvSpPr>
            <a:spLocks noGrp="1"/>
          </p:cNvSpPr>
          <p:nvPr>
            <p:ph type="sldNum" sz="quarter" idx="12"/>
          </p:nvPr>
        </p:nvSpPr>
        <p:spPr/>
        <p:txBody>
          <a:bodyPr/>
          <a:lstStyle/>
          <a:p>
            <a:fld id="{36A465E1-FE14-6B4E-AE4E-DDF7BFDC7B1D}" type="slidenum">
              <a:rPr lang="fr-FR" smtClean="0"/>
              <a:t>‹N°›</a:t>
            </a:fld>
            <a:endParaRPr lang="fr-FR"/>
          </a:p>
        </p:txBody>
      </p:sp>
    </p:spTree>
    <p:extLst>
      <p:ext uri="{BB962C8B-B14F-4D97-AF65-F5344CB8AC3E}">
        <p14:creationId xmlns:p14="http://schemas.microsoft.com/office/powerpoint/2010/main" val="4122513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C5F67-FF8C-14B1-1975-99A346A221B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FD797E5-5523-F98D-EE02-D9D2211025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A8AF6FD-26F9-E2C1-79FD-B4678613268C}"/>
              </a:ext>
            </a:extLst>
          </p:cNvPr>
          <p:cNvSpPr>
            <a:spLocks noGrp="1"/>
          </p:cNvSpPr>
          <p:nvPr>
            <p:ph type="dt" sz="half" idx="10"/>
          </p:nvPr>
        </p:nvSpPr>
        <p:spPr/>
        <p:txBody>
          <a:bodyPr/>
          <a:lstStyle/>
          <a:p>
            <a:fld id="{233440E1-E646-6A4A-AB8A-57845FB5D3C9}" type="datetimeFigureOut">
              <a:rPr lang="fr-FR" smtClean="0"/>
              <a:t>13/02/2026</a:t>
            </a:fld>
            <a:endParaRPr lang="fr-FR"/>
          </a:p>
        </p:txBody>
      </p:sp>
      <p:sp>
        <p:nvSpPr>
          <p:cNvPr id="5" name="Espace réservé du pied de page 4">
            <a:extLst>
              <a:ext uri="{FF2B5EF4-FFF2-40B4-BE49-F238E27FC236}">
                <a16:creationId xmlns:a16="http://schemas.microsoft.com/office/drawing/2014/main" id="{42BF8BC6-F1AB-030B-ADCF-AFF0C703156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6D8DDB-91A7-0655-3F46-776D183F2D9B}"/>
              </a:ext>
            </a:extLst>
          </p:cNvPr>
          <p:cNvSpPr>
            <a:spLocks noGrp="1"/>
          </p:cNvSpPr>
          <p:nvPr>
            <p:ph type="sldNum" sz="quarter" idx="12"/>
          </p:nvPr>
        </p:nvSpPr>
        <p:spPr/>
        <p:txBody>
          <a:bodyPr/>
          <a:lstStyle/>
          <a:p>
            <a:fld id="{36A465E1-FE14-6B4E-AE4E-DDF7BFDC7B1D}" type="slidenum">
              <a:rPr lang="fr-FR" smtClean="0"/>
              <a:t>‹N°›</a:t>
            </a:fld>
            <a:endParaRPr lang="fr-FR"/>
          </a:p>
        </p:txBody>
      </p:sp>
    </p:spTree>
    <p:extLst>
      <p:ext uri="{BB962C8B-B14F-4D97-AF65-F5344CB8AC3E}">
        <p14:creationId xmlns:p14="http://schemas.microsoft.com/office/powerpoint/2010/main" val="96015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29EF86-0636-5DE4-9141-E7801222E9C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404F360-3B12-CF4B-DF32-091E3B0BFAC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E70B93A-1E33-E9BB-99AE-77873F4E23D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3E9EE13-95E1-F36C-2B1C-AA69BD90A80E}"/>
              </a:ext>
            </a:extLst>
          </p:cNvPr>
          <p:cNvSpPr>
            <a:spLocks noGrp="1"/>
          </p:cNvSpPr>
          <p:nvPr>
            <p:ph type="dt" sz="half" idx="10"/>
          </p:nvPr>
        </p:nvSpPr>
        <p:spPr/>
        <p:txBody>
          <a:bodyPr/>
          <a:lstStyle/>
          <a:p>
            <a:fld id="{233440E1-E646-6A4A-AB8A-57845FB5D3C9}" type="datetimeFigureOut">
              <a:rPr lang="fr-FR" smtClean="0"/>
              <a:t>13/02/2026</a:t>
            </a:fld>
            <a:endParaRPr lang="fr-FR"/>
          </a:p>
        </p:txBody>
      </p:sp>
      <p:sp>
        <p:nvSpPr>
          <p:cNvPr id="6" name="Espace réservé du pied de page 5">
            <a:extLst>
              <a:ext uri="{FF2B5EF4-FFF2-40B4-BE49-F238E27FC236}">
                <a16:creationId xmlns:a16="http://schemas.microsoft.com/office/drawing/2014/main" id="{7330BC8B-9209-63B3-23AE-33CAC020825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F8D3E9A-275B-14A8-76A7-D4590487427C}"/>
              </a:ext>
            </a:extLst>
          </p:cNvPr>
          <p:cNvSpPr>
            <a:spLocks noGrp="1"/>
          </p:cNvSpPr>
          <p:nvPr>
            <p:ph type="sldNum" sz="quarter" idx="12"/>
          </p:nvPr>
        </p:nvSpPr>
        <p:spPr/>
        <p:txBody>
          <a:bodyPr/>
          <a:lstStyle/>
          <a:p>
            <a:fld id="{36A465E1-FE14-6B4E-AE4E-DDF7BFDC7B1D}" type="slidenum">
              <a:rPr lang="fr-FR" smtClean="0"/>
              <a:t>‹N°›</a:t>
            </a:fld>
            <a:endParaRPr lang="fr-FR"/>
          </a:p>
        </p:txBody>
      </p:sp>
    </p:spTree>
    <p:extLst>
      <p:ext uri="{BB962C8B-B14F-4D97-AF65-F5344CB8AC3E}">
        <p14:creationId xmlns:p14="http://schemas.microsoft.com/office/powerpoint/2010/main" val="226845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17E8BE-4343-B376-43F5-480792F9B80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7107BEB-B1FD-AECE-4B5C-9BA866021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DA1F571-DAF7-8D27-BA24-43DAF1AC38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7E784E1-9DD9-BDBF-20D3-B2F46B5F40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881A3B3-D50B-D236-BB38-C0A3AA4C749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894A06F-71EC-77A8-BEF8-997F7F8D0732}"/>
              </a:ext>
            </a:extLst>
          </p:cNvPr>
          <p:cNvSpPr>
            <a:spLocks noGrp="1"/>
          </p:cNvSpPr>
          <p:nvPr>
            <p:ph type="dt" sz="half" idx="10"/>
          </p:nvPr>
        </p:nvSpPr>
        <p:spPr/>
        <p:txBody>
          <a:bodyPr/>
          <a:lstStyle/>
          <a:p>
            <a:fld id="{233440E1-E646-6A4A-AB8A-57845FB5D3C9}" type="datetimeFigureOut">
              <a:rPr lang="fr-FR" smtClean="0"/>
              <a:t>13/02/2026</a:t>
            </a:fld>
            <a:endParaRPr lang="fr-FR"/>
          </a:p>
        </p:txBody>
      </p:sp>
      <p:sp>
        <p:nvSpPr>
          <p:cNvPr id="8" name="Espace réservé du pied de page 7">
            <a:extLst>
              <a:ext uri="{FF2B5EF4-FFF2-40B4-BE49-F238E27FC236}">
                <a16:creationId xmlns:a16="http://schemas.microsoft.com/office/drawing/2014/main" id="{6585BC20-47F5-355B-9ED5-3D37DE3C0F3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8B2CE5C-F029-5347-3CDC-1DC0B9B2BBBF}"/>
              </a:ext>
            </a:extLst>
          </p:cNvPr>
          <p:cNvSpPr>
            <a:spLocks noGrp="1"/>
          </p:cNvSpPr>
          <p:nvPr>
            <p:ph type="sldNum" sz="quarter" idx="12"/>
          </p:nvPr>
        </p:nvSpPr>
        <p:spPr/>
        <p:txBody>
          <a:bodyPr/>
          <a:lstStyle/>
          <a:p>
            <a:fld id="{36A465E1-FE14-6B4E-AE4E-DDF7BFDC7B1D}" type="slidenum">
              <a:rPr lang="fr-FR" smtClean="0"/>
              <a:t>‹N°›</a:t>
            </a:fld>
            <a:endParaRPr lang="fr-FR"/>
          </a:p>
        </p:txBody>
      </p:sp>
    </p:spTree>
    <p:extLst>
      <p:ext uri="{BB962C8B-B14F-4D97-AF65-F5344CB8AC3E}">
        <p14:creationId xmlns:p14="http://schemas.microsoft.com/office/powerpoint/2010/main" val="3064314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0FDDE7-F26B-6022-B24D-CE2D02C7337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D702411-1631-E2E6-3289-E82685FF0711}"/>
              </a:ext>
            </a:extLst>
          </p:cNvPr>
          <p:cNvSpPr>
            <a:spLocks noGrp="1"/>
          </p:cNvSpPr>
          <p:nvPr>
            <p:ph type="dt" sz="half" idx="10"/>
          </p:nvPr>
        </p:nvSpPr>
        <p:spPr/>
        <p:txBody>
          <a:bodyPr/>
          <a:lstStyle/>
          <a:p>
            <a:fld id="{233440E1-E646-6A4A-AB8A-57845FB5D3C9}" type="datetimeFigureOut">
              <a:rPr lang="fr-FR" smtClean="0"/>
              <a:t>13/02/2026</a:t>
            </a:fld>
            <a:endParaRPr lang="fr-FR"/>
          </a:p>
        </p:txBody>
      </p:sp>
      <p:sp>
        <p:nvSpPr>
          <p:cNvPr id="4" name="Espace réservé du pied de page 3">
            <a:extLst>
              <a:ext uri="{FF2B5EF4-FFF2-40B4-BE49-F238E27FC236}">
                <a16:creationId xmlns:a16="http://schemas.microsoft.com/office/drawing/2014/main" id="{B0F00CF7-3A00-607B-F174-9597E874B20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6683D30-04DB-F921-BA3E-7259447B91F8}"/>
              </a:ext>
            </a:extLst>
          </p:cNvPr>
          <p:cNvSpPr>
            <a:spLocks noGrp="1"/>
          </p:cNvSpPr>
          <p:nvPr>
            <p:ph type="sldNum" sz="quarter" idx="12"/>
          </p:nvPr>
        </p:nvSpPr>
        <p:spPr/>
        <p:txBody>
          <a:bodyPr/>
          <a:lstStyle/>
          <a:p>
            <a:fld id="{36A465E1-FE14-6B4E-AE4E-DDF7BFDC7B1D}" type="slidenum">
              <a:rPr lang="fr-FR" smtClean="0"/>
              <a:t>‹N°›</a:t>
            </a:fld>
            <a:endParaRPr lang="fr-FR"/>
          </a:p>
        </p:txBody>
      </p:sp>
    </p:spTree>
    <p:extLst>
      <p:ext uri="{BB962C8B-B14F-4D97-AF65-F5344CB8AC3E}">
        <p14:creationId xmlns:p14="http://schemas.microsoft.com/office/powerpoint/2010/main" val="1825783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B12D4A6-208A-9BC8-22B4-9397D49D4436}"/>
              </a:ext>
            </a:extLst>
          </p:cNvPr>
          <p:cNvSpPr>
            <a:spLocks noGrp="1"/>
          </p:cNvSpPr>
          <p:nvPr>
            <p:ph type="dt" sz="half" idx="10"/>
          </p:nvPr>
        </p:nvSpPr>
        <p:spPr/>
        <p:txBody>
          <a:bodyPr/>
          <a:lstStyle/>
          <a:p>
            <a:fld id="{233440E1-E646-6A4A-AB8A-57845FB5D3C9}" type="datetimeFigureOut">
              <a:rPr lang="fr-FR" smtClean="0"/>
              <a:t>13/02/2026</a:t>
            </a:fld>
            <a:endParaRPr lang="fr-FR"/>
          </a:p>
        </p:txBody>
      </p:sp>
      <p:sp>
        <p:nvSpPr>
          <p:cNvPr id="3" name="Espace réservé du pied de page 2">
            <a:extLst>
              <a:ext uri="{FF2B5EF4-FFF2-40B4-BE49-F238E27FC236}">
                <a16:creationId xmlns:a16="http://schemas.microsoft.com/office/drawing/2014/main" id="{0A3498B8-F598-12BF-72E3-EB05B5F2323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F259022-BFC2-C9BE-DE47-77ACD33BA711}"/>
              </a:ext>
            </a:extLst>
          </p:cNvPr>
          <p:cNvSpPr>
            <a:spLocks noGrp="1"/>
          </p:cNvSpPr>
          <p:nvPr>
            <p:ph type="sldNum" sz="quarter" idx="12"/>
          </p:nvPr>
        </p:nvSpPr>
        <p:spPr/>
        <p:txBody>
          <a:bodyPr/>
          <a:lstStyle/>
          <a:p>
            <a:fld id="{36A465E1-FE14-6B4E-AE4E-DDF7BFDC7B1D}" type="slidenum">
              <a:rPr lang="fr-FR" smtClean="0"/>
              <a:t>‹N°›</a:t>
            </a:fld>
            <a:endParaRPr lang="fr-FR"/>
          </a:p>
        </p:txBody>
      </p:sp>
    </p:spTree>
    <p:extLst>
      <p:ext uri="{BB962C8B-B14F-4D97-AF65-F5344CB8AC3E}">
        <p14:creationId xmlns:p14="http://schemas.microsoft.com/office/powerpoint/2010/main" val="3661620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B1A95B-31CB-FF8B-2E86-48DB5640DA2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87623E5-865E-6CF4-9986-F5AD0EE86C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D244E30-593B-30D2-6E5D-C9FC206C3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EC6EC90-6A5C-4878-BA6C-7F8DC9193AE9}"/>
              </a:ext>
            </a:extLst>
          </p:cNvPr>
          <p:cNvSpPr>
            <a:spLocks noGrp="1"/>
          </p:cNvSpPr>
          <p:nvPr>
            <p:ph type="dt" sz="half" idx="10"/>
          </p:nvPr>
        </p:nvSpPr>
        <p:spPr/>
        <p:txBody>
          <a:bodyPr/>
          <a:lstStyle/>
          <a:p>
            <a:fld id="{233440E1-E646-6A4A-AB8A-57845FB5D3C9}" type="datetimeFigureOut">
              <a:rPr lang="fr-FR" smtClean="0"/>
              <a:t>13/02/2026</a:t>
            </a:fld>
            <a:endParaRPr lang="fr-FR"/>
          </a:p>
        </p:txBody>
      </p:sp>
      <p:sp>
        <p:nvSpPr>
          <p:cNvPr id="6" name="Espace réservé du pied de page 5">
            <a:extLst>
              <a:ext uri="{FF2B5EF4-FFF2-40B4-BE49-F238E27FC236}">
                <a16:creationId xmlns:a16="http://schemas.microsoft.com/office/drawing/2014/main" id="{246C3ADD-8FB5-54B1-5E78-A8CBBD54527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0CF4D6F-71CF-26E8-7207-A8D7879BD2A9}"/>
              </a:ext>
            </a:extLst>
          </p:cNvPr>
          <p:cNvSpPr>
            <a:spLocks noGrp="1"/>
          </p:cNvSpPr>
          <p:nvPr>
            <p:ph type="sldNum" sz="quarter" idx="12"/>
          </p:nvPr>
        </p:nvSpPr>
        <p:spPr/>
        <p:txBody>
          <a:bodyPr/>
          <a:lstStyle/>
          <a:p>
            <a:fld id="{36A465E1-FE14-6B4E-AE4E-DDF7BFDC7B1D}" type="slidenum">
              <a:rPr lang="fr-FR" smtClean="0"/>
              <a:t>‹N°›</a:t>
            </a:fld>
            <a:endParaRPr lang="fr-FR"/>
          </a:p>
        </p:txBody>
      </p:sp>
    </p:spTree>
    <p:extLst>
      <p:ext uri="{BB962C8B-B14F-4D97-AF65-F5344CB8AC3E}">
        <p14:creationId xmlns:p14="http://schemas.microsoft.com/office/powerpoint/2010/main" val="1492265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6965C8-9154-0714-302C-D041BA0C512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9FA1D41-0B0D-E35C-89BE-290B7220BB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71396E3-4E49-1379-22D1-8EF8E2EB1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269259C-30A4-69F7-278D-A1654D9796D6}"/>
              </a:ext>
            </a:extLst>
          </p:cNvPr>
          <p:cNvSpPr>
            <a:spLocks noGrp="1"/>
          </p:cNvSpPr>
          <p:nvPr>
            <p:ph type="dt" sz="half" idx="10"/>
          </p:nvPr>
        </p:nvSpPr>
        <p:spPr/>
        <p:txBody>
          <a:bodyPr/>
          <a:lstStyle/>
          <a:p>
            <a:fld id="{233440E1-E646-6A4A-AB8A-57845FB5D3C9}" type="datetimeFigureOut">
              <a:rPr lang="fr-FR" smtClean="0"/>
              <a:t>13/02/2026</a:t>
            </a:fld>
            <a:endParaRPr lang="fr-FR"/>
          </a:p>
        </p:txBody>
      </p:sp>
      <p:sp>
        <p:nvSpPr>
          <p:cNvPr id="6" name="Espace réservé du pied de page 5">
            <a:extLst>
              <a:ext uri="{FF2B5EF4-FFF2-40B4-BE49-F238E27FC236}">
                <a16:creationId xmlns:a16="http://schemas.microsoft.com/office/drawing/2014/main" id="{295DABFF-D6F8-9D62-CEF6-E2A5BFBD120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764AF6F-951F-2CA1-0CF0-26CB51C0C525}"/>
              </a:ext>
            </a:extLst>
          </p:cNvPr>
          <p:cNvSpPr>
            <a:spLocks noGrp="1"/>
          </p:cNvSpPr>
          <p:nvPr>
            <p:ph type="sldNum" sz="quarter" idx="12"/>
          </p:nvPr>
        </p:nvSpPr>
        <p:spPr/>
        <p:txBody>
          <a:bodyPr/>
          <a:lstStyle/>
          <a:p>
            <a:fld id="{36A465E1-FE14-6B4E-AE4E-DDF7BFDC7B1D}" type="slidenum">
              <a:rPr lang="fr-FR" smtClean="0"/>
              <a:t>‹N°›</a:t>
            </a:fld>
            <a:endParaRPr lang="fr-FR"/>
          </a:p>
        </p:txBody>
      </p:sp>
    </p:spTree>
    <p:extLst>
      <p:ext uri="{BB962C8B-B14F-4D97-AF65-F5344CB8AC3E}">
        <p14:creationId xmlns:p14="http://schemas.microsoft.com/office/powerpoint/2010/main" val="2584535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956CA57-BD0A-F2BD-8148-1684491B2D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11F47DE-09FE-A641-9A8C-1AF1922228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AB397ED-F65F-878A-A8AF-3269DE044A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3440E1-E646-6A4A-AB8A-57845FB5D3C9}" type="datetimeFigureOut">
              <a:rPr lang="fr-FR" smtClean="0"/>
              <a:t>13/02/2026</a:t>
            </a:fld>
            <a:endParaRPr lang="fr-FR"/>
          </a:p>
        </p:txBody>
      </p:sp>
      <p:sp>
        <p:nvSpPr>
          <p:cNvPr id="5" name="Espace réservé du pied de page 4">
            <a:extLst>
              <a:ext uri="{FF2B5EF4-FFF2-40B4-BE49-F238E27FC236}">
                <a16:creationId xmlns:a16="http://schemas.microsoft.com/office/drawing/2014/main" id="{8F663D30-71F4-72C7-70E7-B2C5385419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9537496-F55D-38B0-1AE0-F0F81BA24C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A465E1-FE14-6B4E-AE4E-DDF7BFDC7B1D}" type="slidenum">
              <a:rPr lang="fr-FR" smtClean="0"/>
              <a:t>‹N°›</a:t>
            </a:fld>
            <a:endParaRPr lang="fr-FR"/>
          </a:p>
        </p:txBody>
      </p:sp>
    </p:spTree>
    <p:extLst>
      <p:ext uri="{BB962C8B-B14F-4D97-AF65-F5344CB8AC3E}">
        <p14:creationId xmlns:p14="http://schemas.microsoft.com/office/powerpoint/2010/main" val="4288282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docs.google.com/forms/d/e/1FAIpQLScRqi6EmOU1JS1SoWL_D5HqAeDMnbOcpc-v2NirfH7Z3AdbRg/viewform?usp=publish-edito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handiguide.sports.gouv.f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trouvetonparasport.france-paralympique.f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autodiagnostic-esms.france-paralympique.f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9" Type="http://schemas.openxmlformats.org/officeDocument/2006/relationships/image" Target="../media/image54.png"/><Relationship Id="rId21" Type="http://schemas.openxmlformats.org/officeDocument/2006/relationships/image" Target="../media/image36.png"/><Relationship Id="rId34" Type="http://schemas.openxmlformats.org/officeDocument/2006/relationships/image" Target="../media/image49.png"/><Relationship Id="rId42" Type="http://schemas.openxmlformats.org/officeDocument/2006/relationships/image" Target="../media/image57.png"/><Relationship Id="rId47" Type="http://schemas.openxmlformats.org/officeDocument/2006/relationships/image" Target="../media/image62.png"/><Relationship Id="rId7" Type="http://schemas.openxmlformats.org/officeDocument/2006/relationships/image" Target="../media/image22.png"/><Relationship Id="rId2" Type="http://schemas.openxmlformats.org/officeDocument/2006/relationships/notesSlide" Target="../notesSlides/notesSlide14.xml"/><Relationship Id="rId16" Type="http://schemas.openxmlformats.org/officeDocument/2006/relationships/image" Target="../media/image31.png"/><Relationship Id="rId29" Type="http://schemas.openxmlformats.org/officeDocument/2006/relationships/image" Target="../media/image44.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png"/><Relationship Id="rId45" Type="http://schemas.openxmlformats.org/officeDocument/2006/relationships/image" Target="../media/image60.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png"/><Relationship Id="rId49" Type="http://schemas.openxmlformats.org/officeDocument/2006/relationships/image" Target="../media/image64.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png"/><Relationship Id="rId44" Type="http://schemas.openxmlformats.org/officeDocument/2006/relationships/image" Target="../media/image59.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png"/><Relationship Id="rId48" Type="http://schemas.openxmlformats.org/officeDocument/2006/relationships/image" Target="../media/image63.png"/><Relationship Id="rId8" Type="http://schemas.openxmlformats.org/officeDocument/2006/relationships/image" Target="../media/image23.png"/><Relationship Id="rId3" Type="http://schemas.openxmlformats.org/officeDocument/2006/relationships/image" Target="../media/image18.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png"/><Relationship Id="rId46" Type="http://schemas.openxmlformats.org/officeDocument/2006/relationships/image" Target="../media/image61.png"/><Relationship Id="rId20" Type="http://schemas.openxmlformats.org/officeDocument/2006/relationships/image" Target="../media/image35.png"/><Relationship Id="rId41"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url?sa=t&amp;source=web&amp;rct=j&amp;opi=89978449&amp;url=https://www.legifrance.gouv.fr/jorf/id/JORFTEXT000042635995&amp;ved=2ahUKEwiQn9Lk58uPAxXQVKQEHRanJ9kQFnoECBcQAQ&amp;usg=AOvVaw3mgr8YBH48hO0RZhddQs4w"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0.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handicap.gouv.fr/strategie-nationale-sport-et-handicap-2030"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legifrance.gouv.fr/jorf/id/JORFARTI000047858642" TargetMode="External"/><Relationship Id="rId5" Type="http://schemas.openxmlformats.org/officeDocument/2006/relationships/hyperlink" Target="https://www.legifrance.gouv.fr/jorf/id/JORFTEXT000045287568" TargetMode="Externa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19A9AF2-20AB-BCD5-F59B-C269D688CF7D}"/>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pic>
        <p:nvPicPr>
          <p:cNvPr id="7" name="Image 6" descr="Une image contenant texte, Police, Graphique, logo&#10;&#10;Le contenu généré par l’IA peut être incorrect.">
            <a:extLst>
              <a:ext uri="{FF2B5EF4-FFF2-40B4-BE49-F238E27FC236}">
                <a16:creationId xmlns:a16="http://schemas.microsoft.com/office/drawing/2014/main" id="{72CDFE01-6B9F-099D-22F1-DEF3753C4EE7}"/>
              </a:ext>
            </a:extLst>
          </p:cNvPr>
          <p:cNvPicPr>
            <a:picLocks noChangeAspect="1"/>
          </p:cNvPicPr>
          <p:nvPr/>
        </p:nvPicPr>
        <p:blipFill>
          <a:blip r:embed="rId4"/>
          <a:stretch>
            <a:fillRect/>
          </a:stretch>
        </p:blipFill>
        <p:spPr>
          <a:xfrm>
            <a:off x="4305300" y="1536700"/>
            <a:ext cx="3581400" cy="3784600"/>
          </a:xfrm>
          <a:prstGeom prst="rect">
            <a:avLst/>
          </a:prstGeom>
        </p:spPr>
      </p:pic>
      <p:sp>
        <p:nvSpPr>
          <p:cNvPr id="2" name="ZoneTexte 1">
            <a:extLst>
              <a:ext uri="{FF2B5EF4-FFF2-40B4-BE49-F238E27FC236}">
                <a16:creationId xmlns:a16="http://schemas.microsoft.com/office/drawing/2014/main" id="{E2C7FC3B-A231-956F-318B-33CD3D332A00}"/>
              </a:ext>
            </a:extLst>
          </p:cNvPr>
          <p:cNvSpPr txBox="1"/>
          <p:nvPr/>
        </p:nvSpPr>
        <p:spPr>
          <a:xfrm>
            <a:off x="2120326" y="5995937"/>
            <a:ext cx="7951348" cy="707886"/>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a:solidFill>
                  <a:prstClr val="white"/>
                </a:solidFill>
                <a:latin typeface="Nexa Bold" panose="02000000000000000000" pitchFamily="2" charset="0"/>
              </a:rPr>
              <a:t>Webinaire régional | Réseau des référents APS en ESMS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1" u="none" strike="noStrike" kern="1200" cap="none" spc="0" normalizeH="0" baseline="0" noProof="0">
                <a:ln>
                  <a:noFill/>
                </a:ln>
                <a:solidFill>
                  <a:prstClr val="white"/>
                </a:solidFill>
                <a:effectLst/>
                <a:uLnTx/>
                <a:uFillTx/>
                <a:latin typeface="Nexa Bold" panose="02000000000000000000" pitchFamily="2" charset="0"/>
                <a:ea typeface="+mn-ea"/>
                <a:cs typeface="+mn-cs"/>
              </a:rPr>
              <a:t>Vendredi 13 </a:t>
            </a:r>
            <a:r>
              <a:rPr lang="fr-FR" sz="2000" i="1">
                <a:solidFill>
                  <a:prstClr val="white"/>
                </a:solidFill>
                <a:latin typeface="Nexa Bold" panose="02000000000000000000" pitchFamily="2" charset="0"/>
              </a:rPr>
              <a:t>Février 2026</a:t>
            </a:r>
            <a:endParaRPr kumimoji="0" lang="fr-FR" sz="2000" i="1" u="none" strike="noStrike" kern="1200" cap="none" spc="0" normalizeH="0" baseline="0" noProof="0">
              <a:ln>
                <a:noFill/>
              </a:ln>
              <a:solidFill>
                <a:prstClr val="white"/>
              </a:solidFill>
              <a:effectLst/>
              <a:uLnTx/>
              <a:uFillTx/>
              <a:latin typeface="Nexa Bold" panose="02000000000000000000" pitchFamily="2" charset="0"/>
              <a:ea typeface="+mn-ea"/>
              <a:cs typeface="+mn-cs"/>
            </a:endParaRPr>
          </a:p>
        </p:txBody>
      </p:sp>
    </p:spTree>
    <p:extLst>
      <p:ext uri="{BB962C8B-B14F-4D97-AF65-F5344CB8AC3E}">
        <p14:creationId xmlns:p14="http://schemas.microsoft.com/office/powerpoint/2010/main" val="770869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3104-9107-EF98-F65D-0C4BDDB22F46}"/>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E08C09FE-AFC0-8B26-B1CD-220A33039A2F}"/>
              </a:ext>
            </a:extLst>
          </p:cNvPr>
          <p:cNvPicPr>
            <a:picLocks noChangeAspect="1"/>
          </p:cNvPicPr>
          <p:nvPr/>
        </p:nvPicPr>
        <p:blipFill>
          <a:blip r:embed="rId3"/>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ED406C54-D794-91D7-7CA3-62A5F9038B3E}"/>
              </a:ext>
            </a:extLst>
          </p:cNvPr>
          <p:cNvSpPr/>
          <p:nvPr/>
        </p:nvSpPr>
        <p:spPr>
          <a:xfrm>
            <a:off x="314423" y="328547"/>
            <a:ext cx="5537737"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prstClr val="white"/>
                </a:solidFill>
                <a:effectLst/>
                <a:uLnTx/>
                <a:uFillTx/>
                <a:latin typeface="Nexa Bold" panose="02000000000000000000" pitchFamily="2" charset="0"/>
                <a:ea typeface="+mn-ea"/>
                <a:cs typeface="+mn-cs"/>
              </a:rPr>
              <a:t>Cadre règlementaire</a:t>
            </a:r>
            <a:endParaRPr kumimoji="0" lang="fr-FR" sz="3600" b="1" i="0" u="none" strike="noStrike" kern="1200" cap="none" spc="0" normalizeH="0" baseline="0" noProof="0">
              <a:ln>
                <a:noFill/>
              </a:ln>
              <a:solidFill>
                <a:prstClr val="white"/>
              </a:solidFill>
              <a:effectLst/>
              <a:uLnTx/>
              <a:uFillTx/>
              <a:latin typeface="Nexa Bold" panose="02000000000000000000" pitchFamily="2" charset="0"/>
              <a:ea typeface="+mn-ea"/>
              <a:cs typeface="+mn-cs"/>
            </a:endParaRPr>
          </a:p>
        </p:txBody>
      </p:sp>
      <p:pic>
        <p:nvPicPr>
          <p:cNvPr id="7" name="Image 6">
            <a:extLst>
              <a:ext uri="{FF2B5EF4-FFF2-40B4-BE49-F238E27FC236}">
                <a16:creationId xmlns:a16="http://schemas.microsoft.com/office/drawing/2014/main" id="{988DC258-4B1F-6667-75E4-247FD652FB91}"/>
              </a:ext>
            </a:extLst>
          </p:cNvPr>
          <p:cNvPicPr>
            <a:picLocks noChangeAspect="1"/>
          </p:cNvPicPr>
          <p:nvPr/>
        </p:nvPicPr>
        <p:blipFill>
          <a:blip r:embed="rId4"/>
          <a:stretch>
            <a:fillRect/>
          </a:stretch>
        </p:blipFill>
        <p:spPr>
          <a:xfrm rot="566098">
            <a:off x="5456510" y="879670"/>
            <a:ext cx="467178" cy="734137"/>
          </a:xfrm>
          <a:prstGeom prst="rect">
            <a:avLst/>
          </a:prstGeom>
        </p:spPr>
      </p:pic>
      <p:sp>
        <p:nvSpPr>
          <p:cNvPr id="3" name="ZoneTexte 2">
            <a:extLst>
              <a:ext uri="{FF2B5EF4-FFF2-40B4-BE49-F238E27FC236}">
                <a16:creationId xmlns:a16="http://schemas.microsoft.com/office/drawing/2014/main" id="{D9E15149-1249-6BAB-98CF-72AD30EADF9D}"/>
              </a:ext>
            </a:extLst>
          </p:cNvPr>
          <p:cNvSpPr txBox="1"/>
          <p:nvPr/>
        </p:nvSpPr>
        <p:spPr>
          <a:xfrm>
            <a:off x="597228" y="1591883"/>
            <a:ext cx="11332552" cy="4955203"/>
          </a:xfrm>
          <a:prstGeom prst="rect">
            <a:avLst/>
          </a:prstGeom>
          <a:noFill/>
        </p:spPr>
        <p:txBody>
          <a:bodyPr wrap="square" lIns="91440" tIns="45720" rIns="91440" bIns="45720" rtlCol="0" anchor="t">
            <a:spAutoFit/>
          </a:bodyPr>
          <a:lstStyle/>
          <a:p>
            <a:pPr>
              <a:spcAft>
                <a:spcPts val="600"/>
              </a:spcAft>
              <a:defRPr/>
            </a:pPr>
            <a:r>
              <a:rPr lang="fr-FR" b="1" u="sng">
                <a:solidFill>
                  <a:srgbClr val="0139C7"/>
                </a:solidFill>
                <a:latin typeface="Nexa Bold" panose="02000000000000000000"/>
                <a:ea typeface="Source Sans Pro"/>
              </a:rPr>
              <a:t>Désignation</a:t>
            </a:r>
          </a:p>
          <a:p>
            <a:pPr>
              <a:spcAft>
                <a:spcPts val="600"/>
              </a:spcAft>
              <a:defRPr/>
            </a:pPr>
            <a:endParaRPr lang="fr-FR">
              <a:solidFill>
                <a:srgbClr val="0139C7"/>
              </a:solidFill>
              <a:latin typeface="Nexa Bold" panose="02000000000000000000"/>
            </a:endParaRPr>
          </a:p>
          <a:p>
            <a:pPr marL="285750" indent="-285750">
              <a:buClr>
                <a:srgbClr val="0139C7"/>
              </a:buClr>
              <a:buFont typeface="Arial"/>
              <a:buChar char="•"/>
              <a:defRPr/>
            </a:pPr>
            <a:r>
              <a:rPr lang="fr-FR" b="1">
                <a:solidFill>
                  <a:prstClr val="black"/>
                </a:solidFill>
                <a:latin typeface="Nexa Bold" panose="02000000000000000000"/>
                <a:ea typeface="Source Sans Pro"/>
              </a:rPr>
              <a:t>Nommé par le directeur/directrice </a:t>
            </a:r>
            <a:r>
              <a:rPr lang="fr-FR">
                <a:solidFill>
                  <a:prstClr val="black"/>
                </a:solidFill>
                <a:latin typeface="Nexa Bold" panose="02000000000000000000"/>
                <a:ea typeface="Source Sans Pro"/>
              </a:rPr>
              <a:t>de l'établissement parmi ses personnels </a:t>
            </a:r>
            <a:r>
              <a:rPr lang="fr-FR" b="1">
                <a:solidFill>
                  <a:prstClr val="black"/>
                </a:solidFill>
                <a:latin typeface="Nexa Bold" panose="02000000000000000000"/>
                <a:ea typeface="Source Sans Pro"/>
              </a:rPr>
              <a:t>sur la base du volontariat</a:t>
            </a:r>
          </a:p>
          <a:p>
            <a:pPr marL="285750" indent="-285750">
              <a:buClr>
                <a:srgbClr val="0139C7"/>
              </a:buClr>
              <a:buFont typeface="Arial"/>
              <a:buChar char="•"/>
              <a:defRPr/>
            </a:pPr>
            <a:r>
              <a:rPr lang="fr-FR">
                <a:solidFill>
                  <a:prstClr val="black"/>
                </a:solidFill>
                <a:latin typeface="Nexa Bold" panose="02000000000000000000"/>
                <a:ea typeface="Source Sans Pro"/>
              </a:rPr>
              <a:t>Il n'est pas possible d'avoir recours à un tiers extérieur et non salarié par l'établissement </a:t>
            </a:r>
          </a:p>
          <a:p>
            <a:pPr marL="285750" indent="-285750">
              <a:buClr>
                <a:srgbClr val="0139C7"/>
              </a:buClr>
              <a:buFont typeface="Arial"/>
              <a:buChar char="•"/>
              <a:defRPr/>
            </a:pPr>
            <a:r>
              <a:rPr lang="fr-FR">
                <a:solidFill>
                  <a:prstClr val="black"/>
                </a:solidFill>
                <a:latin typeface="Nexa Bold" panose="02000000000000000000"/>
                <a:ea typeface="Source Sans Pro"/>
              </a:rPr>
              <a:t>Le directeur/directrice recueille l'accord de l'intéressé et s'assure qu'il dispose, sur son temps de travail, des disponibilités nécessaires à la réalisation de sa mission</a:t>
            </a:r>
          </a:p>
          <a:p>
            <a:pPr marL="285750" indent="-285750">
              <a:buClr>
                <a:srgbClr val="0139C7"/>
              </a:buClr>
              <a:buFont typeface="Arial"/>
              <a:buChar char="•"/>
              <a:defRPr/>
            </a:pPr>
            <a:r>
              <a:rPr lang="fr-FR">
                <a:solidFill>
                  <a:prstClr val="black"/>
                </a:solidFill>
                <a:latin typeface="Nexa Bold" panose="02000000000000000000"/>
                <a:ea typeface="Source Sans Pro"/>
              </a:rPr>
              <a:t>Le directeur/directrice procède à </a:t>
            </a:r>
            <a:r>
              <a:rPr lang="fr-FR" b="1">
                <a:solidFill>
                  <a:prstClr val="black"/>
                </a:solidFill>
                <a:latin typeface="Nexa Bold" panose="02000000000000000000"/>
                <a:ea typeface="Source Sans Pro"/>
              </a:rPr>
              <a:t>l'évolution de la fiche de poste </a:t>
            </a:r>
            <a:r>
              <a:rPr lang="fr-FR">
                <a:solidFill>
                  <a:prstClr val="black"/>
                </a:solidFill>
                <a:latin typeface="Nexa Bold" panose="02000000000000000000"/>
                <a:ea typeface="Source Sans Pro"/>
              </a:rPr>
              <a:t>de l'intéressé en y ajoutant sa nouvelle fonction </a:t>
            </a:r>
          </a:p>
          <a:p>
            <a:pPr marL="285750" indent="-285750">
              <a:buClr>
                <a:srgbClr val="0139C7"/>
              </a:buClr>
              <a:buFont typeface="Arial"/>
              <a:buChar char="•"/>
              <a:defRPr/>
            </a:pPr>
            <a:r>
              <a:rPr lang="fr-FR">
                <a:solidFill>
                  <a:prstClr val="black"/>
                </a:solidFill>
                <a:latin typeface="Nexa Bold" panose="02000000000000000000"/>
                <a:ea typeface="Source Sans Pro"/>
              </a:rPr>
              <a:t>Le directeur/directrice </a:t>
            </a:r>
            <a:r>
              <a:rPr lang="fr-FR" b="1">
                <a:solidFill>
                  <a:prstClr val="black"/>
                </a:solidFill>
                <a:latin typeface="Nexa Bold" panose="02000000000000000000"/>
                <a:ea typeface="Source Sans Pro"/>
              </a:rPr>
              <a:t>informe</a:t>
            </a:r>
            <a:r>
              <a:rPr lang="fr-FR">
                <a:solidFill>
                  <a:prstClr val="black"/>
                </a:solidFill>
                <a:latin typeface="Nexa Bold" panose="02000000000000000000"/>
                <a:ea typeface="Source Sans Pro"/>
              </a:rPr>
              <a:t> les résidents, leur entourage, l'ensemble du personnel, le CVS et toute autre instance de participation</a:t>
            </a:r>
          </a:p>
          <a:p>
            <a:pPr marL="285750" indent="-285750">
              <a:buClr>
                <a:srgbClr val="0139C7"/>
              </a:buClr>
              <a:buFont typeface="Arial"/>
              <a:buChar char="•"/>
              <a:defRPr/>
            </a:pPr>
            <a:endParaRPr lang="fr-FR">
              <a:solidFill>
                <a:prstClr val="black"/>
              </a:solidFill>
              <a:latin typeface="Nexa Bold" panose="02000000000000000000"/>
              <a:ea typeface="Source Sans Pro"/>
            </a:endParaRPr>
          </a:p>
          <a:p>
            <a:pPr>
              <a:buClr>
                <a:srgbClr val="0139C7"/>
              </a:buClr>
              <a:defRPr/>
            </a:pPr>
            <a:r>
              <a:rPr lang="fr-FR" b="1" u="sng">
                <a:solidFill>
                  <a:srgbClr val="C00000"/>
                </a:solidFill>
                <a:latin typeface="Nexa Bold" panose="02000000000000000000"/>
                <a:ea typeface="Source Sans Pro"/>
              </a:rPr>
              <a:t>Pour rappel !</a:t>
            </a:r>
          </a:p>
          <a:p>
            <a:pPr>
              <a:buClr>
                <a:srgbClr val="0139C7"/>
              </a:buClr>
              <a:defRPr/>
            </a:pPr>
            <a:endParaRPr lang="fr-FR">
              <a:solidFill>
                <a:srgbClr val="C00000"/>
              </a:solidFill>
              <a:latin typeface="Nexa Bold" panose="02000000000000000000"/>
              <a:ea typeface="Source Sans Pro"/>
            </a:endParaRPr>
          </a:p>
          <a:p>
            <a:pPr marL="285750" indent="-285750">
              <a:buClr>
                <a:srgbClr val="0139C7"/>
              </a:buClr>
              <a:buFont typeface="Arial"/>
              <a:buChar char="•"/>
              <a:defRPr/>
            </a:pPr>
            <a:r>
              <a:rPr lang="fr-FR" b="1">
                <a:solidFill>
                  <a:prstClr val="black"/>
                </a:solidFill>
                <a:latin typeface="Nexa Bold" panose="02000000000000000000"/>
                <a:ea typeface="Source Sans Pro"/>
              </a:rPr>
              <a:t>Les services médico-sociaux ne sont pas concernés par cette nouvelle mesure</a:t>
            </a:r>
            <a:r>
              <a:rPr lang="fr-FR">
                <a:solidFill>
                  <a:prstClr val="black"/>
                </a:solidFill>
                <a:latin typeface="Nexa Bold" panose="02000000000000000000"/>
                <a:ea typeface="Source Sans Pro"/>
              </a:rPr>
              <a:t>, mais peuvent s'ils le souhaitent nommer un référent APS </a:t>
            </a:r>
          </a:p>
          <a:p>
            <a:pPr marL="285750" indent="-285750">
              <a:buClr>
                <a:srgbClr val="0139C7"/>
              </a:buClr>
              <a:buFont typeface="Arial"/>
              <a:buChar char="•"/>
              <a:defRPr/>
            </a:pPr>
            <a:r>
              <a:rPr lang="fr-FR">
                <a:solidFill>
                  <a:prstClr val="black"/>
                </a:solidFill>
                <a:latin typeface="Nexa Bold" panose="02000000000000000000"/>
                <a:ea typeface="Source Sans Pro"/>
              </a:rPr>
              <a:t>La personne référente peut cesser à tout moment ses missions, elle en informe par écrit sa direction 1 mois avant la date d'effet</a:t>
            </a:r>
          </a:p>
          <a:p>
            <a:pPr marL="285750" indent="-285750">
              <a:buClr>
                <a:srgbClr val="0139C7"/>
              </a:buClr>
              <a:buFont typeface="Arial"/>
              <a:buChar char="•"/>
              <a:defRPr/>
            </a:pPr>
            <a:r>
              <a:rPr lang="fr-FR">
                <a:solidFill>
                  <a:prstClr val="black"/>
                </a:solidFill>
                <a:latin typeface="Nexa Bold" panose="02000000000000000000"/>
                <a:ea typeface="Source Sans Pro"/>
              </a:rPr>
              <a:t>Le référent n’est pas obligatoirement l’éducateur sportif de la structure </a:t>
            </a:r>
          </a:p>
        </p:txBody>
      </p:sp>
    </p:spTree>
    <p:extLst>
      <p:ext uri="{BB962C8B-B14F-4D97-AF65-F5344CB8AC3E}">
        <p14:creationId xmlns:p14="http://schemas.microsoft.com/office/powerpoint/2010/main" val="1139557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9C711-BDEF-E33F-E7CB-0DF17A1C7352}"/>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0AA6BD50-6FDD-86EB-24A5-56169B279335}"/>
              </a:ext>
            </a:extLst>
          </p:cNvPr>
          <p:cNvPicPr>
            <a:picLocks noChangeAspect="1"/>
          </p:cNvPicPr>
          <p:nvPr/>
        </p:nvPicPr>
        <p:blipFill>
          <a:blip r:embed="rId2"/>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5A81F4C7-5191-B07B-6B4B-EEE6ACB968D8}"/>
              </a:ext>
            </a:extLst>
          </p:cNvPr>
          <p:cNvSpPr/>
          <p:nvPr/>
        </p:nvSpPr>
        <p:spPr>
          <a:xfrm>
            <a:off x="314423" y="328547"/>
            <a:ext cx="5537737"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prstClr val="white"/>
                </a:solidFill>
                <a:effectLst/>
                <a:uLnTx/>
                <a:uFillTx/>
                <a:latin typeface="Nexa Bold" panose="02000000000000000000" pitchFamily="2" charset="0"/>
                <a:ea typeface="+mn-ea"/>
                <a:cs typeface="+mn-cs"/>
              </a:rPr>
              <a:t>Cadre règlementaire</a:t>
            </a:r>
            <a:endParaRPr kumimoji="0" lang="fr-FR" sz="3600" b="1" i="0" u="none" strike="noStrike" kern="1200" cap="none" spc="0" normalizeH="0" baseline="0" noProof="0">
              <a:ln>
                <a:noFill/>
              </a:ln>
              <a:solidFill>
                <a:prstClr val="white"/>
              </a:solidFill>
              <a:effectLst/>
              <a:uLnTx/>
              <a:uFillTx/>
              <a:latin typeface="Nexa Bold" panose="02000000000000000000" pitchFamily="2" charset="0"/>
              <a:ea typeface="+mn-ea"/>
              <a:cs typeface="+mn-cs"/>
            </a:endParaRPr>
          </a:p>
        </p:txBody>
      </p:sp>
      <p:pic>
        <p:nvPicPr>
          <p:cNvPr id="7" name="Image 6">
            <a:extLst>
              <a:ext uri="{FF2B5EF4-FFF2-40B4-BE49-F238E27FC236}">
                <a16:creationId xmlns:a16="http://schemas.microsoft.com/office/drawing/2014/main" id="{E5E9100D-2AF9-1150-E986-ABA84B546C18}"/>
              </a:ext>
            </a:extLst>
          </p:cNvPr>
          <p:cNvPicPr>
            <a:picLocks noChangeAspect="1"/>
          </p:cNvPicPr>
          <p:nvPr/>
        </p:nvPicPr>
        <p:blipFill>
          <a:blip r:embed="rId3"/>
          <a:stretch>
            <a:fillRect/>
          </a:stretch>
        </p:blipFill>
        <p:spPr>
          <a:xfrm rot="566098">
            <a:off x="5456510" y="879670"/>
            <a:ext cx="467178" cy="734137"/>
          </a:xfrm>
          <a:prstGeom prst="rect">
            <a:avLst/>
          </a:prstGeom>
        </p:spPr>
      </p:pic>
      <p:sp>
        <p:nvSpPr>
          <p:cNvPr id="3" name="ZoneTexte 2">
            <a:extLst>
              <a:ext uri="{FF2B5EF4-FFF2-40B4-BE49-F238E27FC236}">
                <a16:creationId xmlns:a16="http://schemas.microsoft.com/office/drawing/2014/main" id="{181F88E7-2540-07FF-02FB-2279E169F48D}"/>
              </a:ext>
            </a:extLst>
          </p:cNvPr>
          <p:cNvSpPr txBox="1"/>
          <p:nvPr/>
        </p:nvSpPr>
        <p:spPr>
          <a:xfrm>
            <a:off x="597228" y="1591883"/>
            <a:ext cx="11332552" cy="4878259"/>
          </a:xfrm>
          <a:prstGeom prst="rect">
            <a:avLst/>
          </a:prstGeom>
          <a:noFill/>
        </p:spPr>
        <p:txBody>
          <a:bodyPr wrap="square" lIns="91440" tIns="45720" rIns="91440" bIns="45720" rtlCol="0" anchor="t">
            <a:spAutoFit/>
          </a:bodyPr>
          <a:lstStyle/>
          <a:p>
            <a:pPr>
              <a:spcAft>
                <a:spcPts val="600"/>
              </a:spcAft>
              <a:defRPr/>
            </a:pPr>
            <a:r>
              <a:rPr lang="fr-FR" b="1" u="sng">
                <a:solidFill>
                  <a:srgbClr val="0139C7"/>
                </a:solidFill>
                <a:latin typeface="Nexa Bold" panose="02000000000000000000"/>
                <a:ea typeface="Source Sans Pro"/>
              </a:rPr>
              <a:t>Une mission obligatoire</a:t>
            </a:r>
          </a:p>
          <a:p>
            <a:pPr marL="285750" indent="-285750">
              <a:buClr>
                <a:srgbClr val="0139C7"/>
              </a:buClr>
              <a:buFont typeface="Arial" panose="020B0604020202020204" pitchFamily="34" charset="0"/>
              <a:buChar char="•"/>
              <a:defRPr/>
            </a:pPr>
            <a:endParaRPr lang="fr-FR">
              <a:solidFill>
                <a:prstClr val="black"/>
              </a:solidFill>
              <a:latin typeface="Nexa Bold" panose="02000000000000000000"/>
              <a:ea typeface="Source Sans Pro"/>
            </a:endParaRPr>
          </a:p>
          <a:p>
            <a:pPr marL="285750" indent="-285750">
              <a:buClr>
                <a:srgbClr val="0139C7"/>
              </a:buClr>
              <a:buFont typeface="Arial" panose="020B0604020202020204" pitchFamily="34" charset="0"/>
              <a:buChar char="•"/>
              <a:defRPr/>
            </a:pPr>
            <a:r>
              <a:rPr lang="fr-FR" b="1">
                <a:solidFill>
                  <a:prstClr val="black"/>
                </a:solidFill>
                <a:latin typeface="Nexa Bold" panose="02000000000000000000"/>
                <a:ea typeface="Source Sans Pro"/>
              </a:rPr>
              <a:t>Présentation de l'offre d'activité physique et sportive proposée au sein de l'établissement ou à proximité</a:t>
            </a:r>
          </a:p>
          <a:p>
            <a:pPr marL="285750" indent="-285750">
              <a:buClr>
                <a:srgbClr val="0139C7"/>
              </a:buClr>
              <a:buFont typeface="Arial"/>
              <a:buChar char="•"/>
              <a:defRPr/>
            </a:pPr>
            <a:endParaRPr lang="fr-FR">
              <a:solidFill>
                <a:prstClr val="black"/>
              </a:solidFill>
              <a:latin typeface="Nexa Bold" panose="02000000000000000000"/>
              <a:ea typeface="Source Sans Pro"/>
            </a:endParaRPr>
          </a:p>
          <a:p>
            <a:pPr>
              <a:buClr>
                <a:srgbClr val="0139C7"/>
              </a:buClr>
              <a:defRPr/>
            </a:pPr>
            <a:r>
              <a:rPr lang="fr-FR" b="1" u="sng">
                <a:solidFill>
                  <a:srgbClr val="0139C7"/>
                </a:solidFill>
                <a:latin typeface="Nexa Bold" panose="02000000000000000000"/>
                <a:ea typeface="Source Sans Pro"/>
              </a:rPr>
              <a:t>Des missions facultatives</a:t>
            </a:r>
          </a:p>
          <a:p>
            <a:pPr>
              <a:buClr>
                <a:srgbClr val="0139C7"/>
              </a:buClr>
              <a:defRPr/>
            </a:pPr>
            <a:endParaRPr lang="fr-FR">
              <a:solidFill>
                <a:srgbClr val="C00000"/>
              </a:solidFill>
              <a:latin typeface="Nexa Bold" panose="02000000000000000000"/>
              <a:ea typeface="Source Sans Pro"/>
            </a:endParaRPr>
          </a:p>
          <a:p>
            <a:pPr marL="285750" indent="-285750">
              <a:buClr>
                <a:srgbClr val="0139C7"/>
              </a:buClr>
              <a:buFont typeface="Arial"/>
              <a:buChar char="•"/>
              <a:defRPr/>
            </a:pPr>
            <a:r>
              <a:rPr lang="fr-FR">
                <a:solidFill>
                  <a:prstClr val="black"/>
                </a:solidFill>
                <a:latin typeface="Nexa Bold" panose="02000000000000000000"/>
                <a:ea typeface="Source Sans Pro"/>
              </a:rPr>
              <a:t>Formalisation d'un plan personnalisé d'activité physique au sein du projet personnalisé </a:t>
            </a:r>
          </a:p>
          <a:p>
            <a:pPr marL="285750" indent="-285750">
              <a:buClr>
                <a:srgbClr val="0139C7"/>
              </a:buClr>
              <a:buFont typeface="Arial"/>
              <a:buChar char="•"/>
              <a:defRPr/>
            </a:pPr>
            <a:r>
              <a:rPr lang="fr-FR">
                <a:solidFill>
                  <a:prstClr val="black"/>
                </a:solidFill>
                <a:latin typeface="Nexa Bold" panose="02000000000000000000"/>
                <a:ea typeface="Source Sans Pro"/>
              </a:rPr>
              <a:t>Mise en place des 30min APQ (activité physique quotidienne)</a:t>
            </a:r>
          </a:p>
          <a:p>
            <a:pPr marL="285750" indent="-285750">
              <a:buClr>
                <a:srgbClr val="0139C7"/>
              </a:buClr>
              <a:buFont typeface="Arial"/>
              <a:buChar char="•"/>
              <a:defRPr/>
            </a:pPr>
            <a:r>
              <a:rPr lang="fr-FR">
                <a:solidFill>
                  <a:prstClr val="black"/>
                </a:solidFill>
                <a:latin typeface="Nexa Bold" panose="02000000000000000000"/>
                <a:ea typeface="Source Sans Pro"/>
              </a:rPr>
              <a:t>Actions et initiatives pour développer le projet sportif de l'établissement et la pratique sportive des personnes accueillies et accompagnées </a:t>
            </a:r>
          </a:p>
          <a:p>
            <a:pPr marL="285750" indent="-285750">
              <a:buClr>
                <a:srgbClr val="0139C7"/>
              </a:buClr>
              <a:buFont typeface="Arial"/>
              <a:buChar char="•"/>
              <a:defRPr/>
            </a:pPr>
            <a:endParaRPr lang="fr-FR">
              <a:solidFill>
                <a:prstClr val="black"/>
              </a:solidFill>
              <a:latin typeface="Nexa Bold" panose="02000000000000000000"/>
              <a:ea typeface="Source Sans Pro"/>
            </a:endParaRPr>
          </a:p>
          <a:p>
            <a:pPr>
              <a:buClr>
                <a:srgbClr val="0139C7"/>
              </a:buClr>
              <a:defRPr/>
            </a:pPr>
            <a:r>
              <a:rPr lang="fr-FR" b="1" u="sng">
                <a:solidFill>
                  <a:srgbClr val="0139C7"/>
                </a:solidFill>
                <a:latin typeface="Nexa Bold" panose="02000000000000000000"/>
                <a:ea typeface="Source Sans Pro"/>
              </a:rPr>
              <a:t>Une mission collective</a:t>
            </a:r>
          </a:p>
          <a:p>
            <a:pPr>
              <a:buClr>
                <a:srgbClr val="0139C7"/>
              </a:buClr>
              <a:defRPr/>
            </a:pPr>
            <a:endParaRPr lang="fr-FR">
              <a:solidFill>
                <a:srgbClr val="C00000"/>
              </a:solidFill>
              <a:latin typeface="Nexa Bold" panose="02000000000000000000"/>
              <a:ea typeface="Source Sans Pro"/>
            </a:endParaRPr>
          </a:p>
          <a:p>
            <a:pPr marL="285750" indent="-285750">
              <a:buClr>
                <a:srgbClr val="0139C7"/>
              </a:buClr>
              <a:buFont typeface="Arial"/>
              <a:buChar char="•"/>
              <a:defRPr/>
            </a:pPr>
            <a:r>
              <a:rPr lang="fr-FR">
                <a:solidFill>
                  <a:prstClr val="black"/>
                </a:solidFill>
                <a:latin typeface="Nexa Bold" panose="02000000000000000000"/>
                <a:ea typeface="Source Sans Pro"/>
              </a:rPr>
              <a:t>Dynamique portée par le référent APS</a:t>
            </a:r>
          </a:p>
          <a:p>
            <a:pPr marL="285750" indent="-285750">
              <a:buClr>
                <a:srgbClr val="0139C7"/>
              </a:buClr>
              <a:buFont typeface="Arial"/>
              <a:buChar char="•"/>
              <a:defRPr/>
            </a:pPr>
            <a:r>
              <a:rPr lang="fr-FR">
                <a:solidFill>
                  <a:prstClr val="black"/>
                </a:solidFill>
                <a:latin typeface="Nexa Bold" panose="02000000000000000000"/>
                <a:ea typeface="Source Sans Pro"/>
              </a:rPr>
              <a:t>Mission en collaboration avec l'ensemble de l'équipe pluridisciplinaire </a:t>
            </a:r>
          </a:p>
          <a:p>
            <a:pPr marL="285750" indent="-285750">
              <a:buClr>
                <a:srgbClr val="0139C7"/>
              </a:buClr>
              <a:buFont typeface="Arial"/>
              <a:buChar char="•"/>
              <a:defRPr/>
            </a:pPr>
            <a:r>
              <a:rPr lang="fr-FR">
                <a:solidFill>
                  <a:prstClr val="black"/>
                </a:solidFill>
                <a:latin typeface="Nexa Bold" panose="02000000000000000000"/>
                <a:ea typeface="Source Sans Pro"/>
              </a:rPr>
              <a:t>Importance d'une formalisation de cette dynamique : projet établissement - évolution fiche de poste...</a:t>
            </a:r>
          </a:p>
          <a:p>
            <a:pPr marL="285750" indent="-285750">
              <a:buClr>
                <a:srgbClr val="0139C7"/>
              </a:buClr>
              <a:buFont typeface="Arial"/>
              <a:buChar char="•"/>
              <a:defRPr/>
            </a:pPr>
            <a:endParaRPr lang="fr-FR">
              <a:solidFill>
                <a:prstClr val="black"/>
              </a:solidFill>
              <a:latin typeface="Nexa Bold" panose="02000000000000000000"/>
              <a:ea typeface="Source Sans Pro"/>
            </a:endParaRPr>
          </a:p>
        </p:txBody>
      </p:sp>
    </p:spTree>
    <p:extLst>
      <p:ext uri="{BB962C8B-B14F-4D97-AF65-F5344CB8AC3E}">
        <p14:creationId xmlns:p14="http://schemas.microsoft.com/office/powerpoint/2010/main" val="1088362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3A842-9AC0-0968-0B3D-FD0933792081}"/>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224567B7-F782-F589-EF21-D9E471738B11}"/>
              </a:ext>
            </a:extLst>
          </p:cNvPr>
          <p:cNvPicPr>
            <a:picLocks noChangeAspect="1"/>
          </p:cNvPicPr>
          <p:nvPr/>
        </p:nvPicPr>
        <p:blipFill>
          <a:blip r:embed="rId3"/>
          <a:stretch>
            <a:fillRect/>
          </a:stretch>
        </p:blipFill>
        <p:spPr>
          <a:xfrm>
            <a:off x="0" y="0"/>
            <a:ext cx="12192000" cy="6858000"/>
          </a:xfrm>
          <a:prstGeom prst="rect">
            <a:avLst/>
          </a:prstGeom>
        </p:spPr>
      </p:pic>
      <p:sp>
        <p:nvSpPr>
          <p:cNvPr id="5" name="ZoneTexte 4">
            <a:extLst>
              <a:ext uri="{FF2B5EF4-FFF2-40B4-BE49-F238E27FC236}">
                <a16:creationId xmlns:a16="http://schemas.microsoft.com/office/drawing/2014/main" id="{C824A2BE-7ABA-705F-25CF-7277B2182023}"/>
              </a:ext>
            </a:extLst>
          </p:cNvPr>
          <p:cNvSpPr txBox="1"/>
          <p:nvPr/>
        </p:nvSpPr>
        <p:spPr>
          <a:xfrm>
            <a:off x="1588576" y="1843951"/>
            <a:ext cx="2316531" cy="31700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0" b="1" i="0" u="none" strike="noStrike" kern="1200" cap="none" spc="0" normalizeH="0" baseline="0" noProof="0">
                <a:ln>
                  <a:noFill/>
                </a:ln>
                <a:solidFill>
                  <a:srgbClr val="7BB801"/>
                </a:solidFill>
                <a:effectLst/>
                <a:uLnTx/>
                <a:uFillTx/>
                <a:latin typeface="Nexa Bold" panose="02000000000000000000" pitchFamily="2" charset="0"/>
                <a:ea typeface="+mn-ea"/>
                <a:cs typeface="+mn-cs"/>
              </a:rPr>
              <a:t>2.</a:t>
            </a:r>
          </a:p>
        </p:txBody>
      </p:sp>
      <p:sp>
        <p:nvSpPr>
          <p:cNvPr id="6" name="ZoneTexte 5">
            <a:extLst>
              <a:ext uri="{FF2B5EF4-FFF2-40B4-BE49-F238E27FC236}">
                <a16:creationId xmlns:a16="http://schemas.microsoft.com/office/drawing/2014/main" id="{D5CB871F-0B11-6103-49DB-63FBFF6A77D7}"/>
              </a:ext>
            </a:extLst>
          </p:cNvPr>
          <p:cNvSpPr txBox="1"/>
          <p:nvPr/>
        </p:nvSpPr>
        <p:spPr>
          <a:xfrm>
            <a:off x="3603354" y="3429000"/>
            <a:ext cx="6695269" cy="1015663"/>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6000" b="1">
                <a:solidFill>
                  <a:prstClr val="white"/>
                </a:solidFill>
                <a:latin typeface="Nexa Bold" panose="02000000000000000000" pitchFamily="2" charset="0"/>
              </a:rPr>
              <a:t>Notre démarche</a:t>
            </a:r>
            <a:r>
              <a:rPr kumimoji="0" lang="fr-FR" sz="6000" b="1" i="0" u="none" strike="noStrike" kern="1200" cap="none" spc="0" normalizeH="0" baseline="0" noProof="0">
                <a:ln>
                  <a:noFill/>
                </a:ln>
                <a:solidFill>
                  <a:prstClr val="white"/>
                </a:solidFill>
                <a:effectLst/>
                <a:uLnTx/>
                <a:uFillTx/>
                <a:latin typeface="Nexa Bold" panose="02000000000000000000" pitchFamily="2" charset="0"/>
                <a:ea typeface="+mn-ea"/>
                <a:cs typeface="+mn-cs"/>
              </a:rPr>
              <a:t> </a:t>
            </a:r>
          </a:p>
        </p:txBody>
      </p:sp>
      <p:pic>
        <p:nvPicPr>
          <p:cNvPr id="7" name="Image 6" descr="Une image contenant texte, Police, Graphique, logo&#10;&#10;Le contenu généré par l’IA peut être incorrect.">
            <a:extLst>
              <a:ext uri="{FF2B5EF4-FFF2-40B4-BE49-F238E27FC236}">
                <a16:creationId xmlns:a16="http://schemas.microsoft.com/office/drawing/2014/main" id="{A5ADA903-D5F9-7504-63CB-B0B0872F2D6C}"/>
              </a:ext>
            </a:extLst>
          </p:cNvPr>
          <p:cNvPicPr>
            <a:picLocks noChangeAspect="1"/>
          </p:cNvPicPr>
          <p:nvPr/>
        </p:nvPicPr>
        <p:blipFill>
          <a:blip r:embed="rId4"/>
          <a:stretch>
            <a:fillRect/>
          </a:stretch>
        </p:blipFill>
        <p:spPr>
          <a:xfrm>
            <a:off x="10684559" y="245228"/>
            <a:ext cx="1293373" cy="1366756"/>
          </a:xfrm>
          <a:prstGeom prst="rect">
            <a:avLst/>
          </a:prstGeom>
        </p:spPr>
      </p:pic>
    </p:spTree>
    <p:extLst>
      <p:ext uri="{BB962C8B-B14F-4D97-AF65-F5344CB8AC3E}">
        <p14:creationId xmlns:p14="http://schemas.microsoft.com/office/powerpoint/2010/main" val="3936675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5509B-855C-C950-9B4D-BE23CD3E3FE6}"/>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134EA04F-7C4F-AD2D-A8AA-E90688B4D142}"/>
              </a:ext>
            </a:extLst>
          </p:cNvPr>
          <p:cNvPicPr>
            <a:picLocks noChangeAspect="1"/>
          </p:cNvPicPr>
          <p:nvPr/>
        </p:nvPicPr>
        <p:blipFill>
          <a:blip r:embed="rId3"/>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67149403-BE04-9ADD-5A89-F3EA3BFFAB41}"/>
              </a:ext>
            </a:extLst>
          </p:cNvPr>
          <p:cNvSpPr/>
          <p:nvPr/>
        </p:nvSpPr>
        <p:spPr>
          <a:xfrm>
            <a:off x="314423" y="328547"/>
            <a:ext cx="5537737"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prstClr val="white"/>
                </a:solidFill>
                <a:effectLst/>
                <a:uLnTx/>
                <a:uFillTx/>
                <a:latin typeface="Nexa Bold" panose="02000000000000000000" pitchFamily="2" charset="0"/>
                <a:ea typeface="+mn-ea"/>
                <a:cs typeface="+mn-cs"/>
              </a:rPr>
              <a:t>Le réseau</a:t>
            </a:r>
            <a:endParaRPr kumimoji="0" lang="fr-FR" sz="3600" b="1" i="0" u="none" strike="noStrike" kern="1200" cap="none" spc="0" normalizeH="0" baseline="0" noProof="0">
              <a:ln>
                <a:noFill/>
              </a:ln>
              <a:solidFill>
                <a:prstClr val="white"/>
              </a:solidFill>
              <a:effectLst/>
              <a:uLnTx/>
              <a:uFillTx/>
              <a:latin typeface="Nexa Bold" panose="02000000000000000000" pitchFamily="2" charset="0"/>
              <a:ea typeface="+mn-ea"/>
              <a:cs typeface="+mn-cs"/>
            </a:endParaRPr>
          </a:p>
        </p:txBody>
      </p:sp>
      <p:pic>
        <p:nvPicPr>
          <p:cNvPr id="7" name="Image 6">
            <a:extLst>
              <a:ext uri="{FF2B5EF4-FFF2-40B4-BE49-F238E27FC236}">
                <a16:creationId xmlns:a16="http://schemas.microsoft.com/office/drawing/2014/main" id="{3ADA846E-88B2-72C6-29A5-DE3A05548E24}"/>
              </a:ext>
            </a:extLst>
          </p:cNvPr>
          <p:cNvPicPr>
            <a:picLocks noChangeAspect="1"/>
          </p:cNvPicPr>
          <p:nvPr/>
        </p:nvPicPr>
        <p:blipFill>
          <a:blip r:embed="rId4"/>
          <a:stretch>
            <a:fillRect/>
          </a:stretch>
        </p:blipFill>
        <p:spPr>
          <a:xfrm rot="566098">
            <a:off x="5456510" y="879670"/>
            <a:ext cx="467178" cy="734137"/>
          </a:xfrm>
          <a:prstGeom prst="rect">
            <a:avLst/>
          </a:prstGeom>
        </p:spPr>
      </p:pic>
      <p:sp>
        <p:nvSpPr>
          <p:cNvPr id="3" name="ZoneTexte 2">
            <a:extLst>
              <a:ext uri="{FF2B5EF4-FFF2-40B4-BE49-F238E27FC236}">
                <a16:creationId xmlns:a16="http://schemas.microsoft.com/office/drawing/2014/main" id="{3B4B84AC-57C1-A3F3-7F09-EAE24CFC0EFE}"/>
              </a:ext>
            </a:extLst>
          </p:cNvPr>
          <p:cNvSpPr txBox="1"/>
          <p:nvPr/>
        </p:nvSpPr>
        <p:spPr>
          <a:xfrm>
            <a:off x="597228" y="1591883"/>
            <a:ext cx="11332552" cy="5155257"/>
          </a:xfrm>
          <a:prstGeom prst="rect">
            <a:avLst/>
          </a:prstGeom>
          <a:noFill/>
        </p:spPr>
        <p:txBody>
          <a:bodyPr wrap="square" lIns="91440" tIns="45720" rIns="91440" bIns="45720" rtlCol="0" anchor="t">
            <a:spAutoFit/>
          </a:bodyPr>
          <a:lstStyle/>
          <a:p>
            <a:pPr>
              <a:spcAft>
                <a:spcPts val="600"/>
              </a:spcAft>
              <a:defRPr/>
            </a:pPr>
            <a:r>
              <a:rPr lang="fr-FR" b="1" u="sng">
                <a:solidFill>
                  <a:srgbClr val="0139C7"/>
                </a:solidFill>
                <a:latin typeface="Nexa Bold" panose="02000000000000000000"/>
                <a:ea typeface="Source Sans Pro"/>
              </a:rPr>
              <a:t>Pour qui ?</a:t>
            </a:r>
            <a:endParaRPr lang="fr-FR">
              <a:solidFill>
                <a:prstClr val="black"/>
              </a:solidFill>
              <a:latin typeface="Nexa Bold" panose="02000000000000000000"/>
              <a:ea typeface="Source Sans Pro"/>
            </a:endParaRPr>
          </a:p>
          <a:p>
            <a:pPr marL="285750" indent="-285750">
              <a:buClr>
                <a:srgbClr val="0139C7"/>
              </a:buClr>
              <a:buFont typeface="Arial" panose="020B0604020202020204" pitchFamily="34" charset="0"/>
              <a:buChar char="•"/>
              <a:defRPr/>
            </a:pPr>
            <a:r>
              <a:rPr lang="fr-FR">
                <a:solidFill>
                  <a:prstClr val="black"/>
                </a:solidFill>
                <a:latin typeface="Nexa Bold" panose="02000000000000000000"/>
                <a:ea typeface="Source Sans Pro"/>
              </a:rPr>
              <a:t>Les référent.es APS déjà identifié.es</a:t>
            </a:r>
          </a:p>
          <a:p>
            <a:pPr marL="285750" indent="-285750">
              <a:buClr>
                <a:srgbClr val="0139C7"/>
              </a:buClr>
              <a:buFont typeface="Arial" panose="020B0604020202020204" pitchFamily="34" charset="0"/>
              <a:buChar char="•"/>
              <a:defRPr/>
            </a:pPr>
            <a:r>
              <a:rPr lang="fr-FR">
                <a:solidFill>
                  <a:prstClr val="black"/>
                </a:solidFill>
                <a:latin typeface="Nexa Bold" panose="02000000000000000000"/>
                <a:ea typeface="Source Sans Pro"/>
              </a:rPr>
              <a:t>Celles et ceux qui ne le sont pas encore</a:t>
            </a:r>
          </a:p>
          <a:p>
            <a:pPr marL="285750" indent="-285750">
              <a:buClr>
                <a:srgbClr val="0139C7"/>
              </a:buClr>
              <a:buFont typeface="Arial" panose="020B0604020202020204" pitchFamily="34" charset="0"/>
              <a:buChar char="•"/>
              <a:defRPr/>
            </a:pPr>
            <a:r>
              <a:rPr lang="fr-FR">
                <a:solidFill>
                  <a:prstClr val="black"/>
                </a:solidFill>
                <a:latin typeface="Nexa Bold" panose="02000000000000000000"/>
                <a:ea typeface="Source Sans Pro"/>
              </a:rPr>
              <a:t>Les ESMS qui n’ont pas encore désigné de référent.es</a:t>
            </a:r>
          </a:p>
          <a:p>
            <a:pPr>
              <a:buClr>
                <a:srgbClr val="0139C7"/>
              </a:buClr>
              <a:defRPr/>
            </a:pPr>
            <a:endParaRPr lang="fr-FR" b="1" u="sng">
              <a:solidFill>
                <a:srgbClr val="0139C7"/>
              </a:solidFill>
              <a:latin typeface="Nexa Bold" panose="02000000000000000000"/>
              <a:ea typeface="Source Sans Pro"/>
            </a:endParaRPr>
          </a:p>
          <a:p>
            <a:pPr>
              <a:buClr>
                <a:srgbClr val="0139C7"/>
              </a:buClr>
              <a:defRPr/>
            </a:pPr>
            <a:r>
              <a:rPr lang="fr-FR" b="1" u="sng">
                <a:solidFill>
                  <a:srgbClr val="0139C7"/>
                </a:solidFill>
                <a:latin typeface="Nexa Bold" panose="02000000000000000000"/>
                <a:ea typeface="Source Sans Pro"/>
              </a:rPr>
              <a:t>Par qui ?</a:t>
            </a:r>
          </a:p>
          <a:p>
            <a:pPr>
              <a:buClr>
                <a:srgbClr val="0139C7"/>
              </a:buClr>
              <a:defRPr/>
            </a:pPr>
            <a:endParaRPr lang="fr-FR">
              <a:solidFill>
                <a:srgbClr val="C00000"/>
              </a:solidFill>
              <a:latin typeface="Nexa Bold" panose="02000000000000000000"/>
              <a:ea typeface="Source Sans Pro"/>
            </a:endParaRPr>
          </a:p>
          <a:p>
            <a:pPr marL="285750" indent="-285750">
              <a:buClr>
                <a:srgbClr val="0139C7"/>
              </a:buClr>
              <a:buFont typeface="Arial"/>
              <a:buChar char="•"/>
              <a:defRPr/>
            </a:pPr>
            <a:r>
              <a:rPr lang="fr-FR">
                <a:solidFill>
                  <a:prstClr val="black"/>
                </a:solidFill>
                <a:latin typeface="Nexa Bold" panose="02000000000000000000"/>
                <a:ea typeface="Source Sans Pro"/>
              </a:rPr>
              <a:t>Piloté par l’ARS, la DRAJES et le CPSF</a:t>
            </a:r>
          </a:p>
          <a:p>
            <a:pPr marL="285750" indent="-285750">
              <a:buClr>
                <a:srgbClr val="0139C7"/>
              </a:buClr>
              <a:buFont typeface="Arial"/>
              <a:buChar char="•"/>
              <a:defRPr/>
            </a:pPr>
            <a:r>
              <a:rPr lang="fr-FR">
                <a:solidFill>
                  <a:prstClr val="black"/>
                </a:solidFill>
                <a:latin typeface="Nexa Bold" panose="02000000000000000000"/>
                <a:ea typeface="Source Sans Pro"/>
              </a:rPr>
              <a:t>Comités régionaux et départementaux de la Fédération Française Handisport / Fédération Française du Sport Adapté</a:t>
            </a:r>
          </a:p>
          <a:p>
            <a:pPr marL="285750" indent="-285750">
              <a:buClr>
                <a:srgbClr val="0139C7"/>
              </a:buClr>
              <a:buFont typeface="Arial"/>
              <a:buChar char="•"/>
              <a:defRPr/>
            </a:pPr>
            <a:r>
              <a:rPr lang="fr-FR">
                <a:solidFill>
                  <a:prstClr val="black"/>
                </a:solidFill>
                <a:latin typeface="Nexa Bold" panose="02000000000000000000"/>
                <a:ea typeface="Source Sans Pro"/>
              </a:rPr>
              <a:t>Intervenants extérieurs ponctuellement. </a:t>
            </a:r>
          </a:p>
          <a:p>
            <a:pPr marL="285750" indent="-285750">
              <a:buClr>
                <a:srgbClr val="0139C7"/>
              </a:buClr>
              <a:buFont typeface="Arial"/>
              <a:buChar char="•"/>
              <a:defRPr/>
            </a:pPr>
            <a:endParaRPr lang="fr-FR">
              <a:solidFill>
                <a:prstClr val="black"/>
              </a:solidFill>
              <a:latin typeface="Nexa Bold" panose="02000000000000000000"/>
              <a:ea typeface="Source Sans Pro"/>
            </a:endParaRPr>
          </a:p>
          <a:p>
            <a:pPr>
              <a:buClr>
                <a:srgbClr val="0139C7"/>
              </a:buClr>
              <a:defRPr/>
            </a:pPr>
            <a:r>
              <a:rPr lang="fr-FR" b="1" u="sng">
                <a:solidFill>
                  <a:srgbClr val="0139C7"/>
                </a:solidFill>
                <a:latin typeface="Nexa Bold" panose="02000000000000000000"/>
                <a:ea typeface="Source Sans Pro"/>
              </a:rPr>
              <a:t>Pourquoi ?</a:t>
            </a:r>
          </a:p>
          <a:p>
            <a:pPr>
              <a:buClr>
                <a:srgbClr val="0139C7"/>
              </a:buClr>
              <a:defRPr/>
            </a:pPr>
            <a:endParaRPr lang="fr-FR">
              <a:solidFill>
                <a:srgbClr val="C00000"/>
              </a:solidFill>
              <a:latin typeface="Nexa Bold" panose="02000000000000000000"/>
              <a:ea typeface="Source Sans Pro"/>
            </a:endParaRPr>
          </a:p>
          <a:p>
            <a:pPr marL="285750" indent="-285750">
              <a:buClr>
                <a:srgbClr val="0139C7"/>
              </a:buClr>
              <a:buFont typeface="Arial"/>
              <a:buChar char="•"/>
              <a:defRPr/>
            </a:pPr>
            <a:r>
              <a:rPr lang="fr-FR">
                <a:solidFill>
                  <a:prstClr val="black"/>
                </a:solidFill>
                <a:latin typeface="Nexa Bold" panose="02000000000000000000"/>
                <a:ea typeface="Source Sans Pro"/>
              </a:rPr>
              <a:t>Identifier, sensibiliser et outiller les référent.es sport en ESMS</a:t>
            </a:r>
          </a:p>
          <a:p>
            <a:pPr marL="285750" indent="-285750">
              <a:buClr>
                <a:srgbClr val="0139C7"/>
              </a:buClr>
              <a:buFont typeface="Arial"/>
              <a:buChar char="•"/>
              <a:defRPr/>
            </a:pPr>
            <a:r>
              <a:rPr lang="fr-FR">
                <a:solidFill>
                  <a:prstClr val="black"/>
                </a:solidFill>
                <a:latin typeface="Nexa Bold" panose="02000000000000000000"/>
                <a:ea typeface="Source Sans Pro"/>
              </a:rPr>
              <a:t>Apporter aux référent.es APS des connaissances sur l’écosystème sportif local</a:t>
            </a:r>
          </a:p>
          <a:p>
            <a:pPr marL="285750" indent="-285750">
              <a:buClr>
                <a:srgbClr val="0139C7"/>
              </a:buClr>
              <a:buFont typeface="Arial"/>
              <a:buChar char="•"/>
              <a:defRPr/>
            </a:pPr>
            <a:r>
              <a:rPr lang="fr-FR">
                <a:solidFill>
                  <a:prstClr val="black"/>
                </a:solidFill>
                <a:latin typeface="Nexa Bold" panose="02000000000000000000"/>
                <a:ea typeface="Source Sans Pro"/>
              </a:rPr>
              <a:t>Augmenter l’activité physique des PSH en établissement.</a:t>
            </a:r>
          </a:p>
          <a:p>
            <a:pPr marL="285750" indent="-285750">
              <a:buClr>
                <a:srgbClr val="0139C7"/>
              </a:buClr>
              <a:buFont typeface="Arial"/>
              <a:buChar char="•"/>
              <a:defRPr/>
            </a:pPr>
            <a:r>
              <a:rPr lang="fr-FR">
                <a:solidFill>
                  <a:prstClr val="black"/>
                </a:solidFill>
                <a:latin typeface="Nexa Bold" panose="02000000000000000000"/>
                <a:ea typeface="Source Sans Pro"/>
              </a:rPr>
              <a:t>Echanger entre professionnels pour ne pas se sentir isolé dans sa mission</a:t>
            </a:r>
          </a:p>
          <a:p>
            <a:pPr marL="285750" indent="-285750">
              <a:buClr>
                <a:srgbClr val="0139C7"/>
              </a:buClr>
              <a:buFont typeface="Arial"/>
              <a:buChar char="•"/>
              <a:defRPr/>
            </a:pPr>
            <a:endParaRPr lang="fr-FR">
              <a:solidFill>
                <a:prstClr val="black"/>
              </a:solidFill>
              <a:latin typeface="Nexa Bold" panose="02000000000000000000"/>
              <a:ea typeface="Source Sans Pro"/>
            </a:endParaRPr>
          </a:p>
        </p:txBody>
      </p:sp>
    </p:spTree>
    <p:extLst>
      <p:ext uri="{BB962C8B-B14F-4D97-AF65-F5344CB8AC3E}">
        <p14:creationId xmlns:p14="http://schemas.microsoft.com/office/powerpoint/2010/main" val="3419561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F8873-A9E1-417F-E3FF-A98A589885C1}"/>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D14E951C-3F3C-F0B3-629B-01D050D0B7A8}"/>
              </a:ext>
            </a:extLst>
          </p:cNvPr>
          <p:cNvPicPr>
            <a:picLocks noChangeAspect="1"/>
          </p:cNvPicPr>
          <p:nvPr/>
        </p:nvPicPr>
        <p:blipFill>
          <a:blip r:embed="rId2"/>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0E05CF18-7659-2789-2E60-FB7165193BBA}"/>
              </a:ext>
            </a:extLst>
          </p:cNvPr>
          <p:cNvSpPr/>
          <p:nvPr/>
        </p:nvSpPr>
        <p:spPr>
          <a:xfrm>
            <a:off x="314423" y="328547"/>
            <a:ext cx="5537737"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a:solidFill>
                  <a:prstClr val="white"/>
                </a:solidFill>
                <a:latin typeface="Nexa Bold" panose="02000000000000000000" pitchFamily="2" charset="0"/>
              </a:rPr>
              <a:t>Le référencement</a:t>
            </a:r>
            <a:endParaRPr kumimoji="0" lang="fr-FR" sz="3600" b="1" i="0" u="none" strike="noStrike" kern="1200" cap="none" spc="0" normalizeH="0" baseline="0" noProof="0">
              <a:ln>
                <a:noFill/>
              </a:ln>
              <a:solidFill>
                <a:prstClr val="white"/>
              </a:solidFill>
              <a:effectLst/>
              <a:uLnTx/>
              <a:uFillTx/>
              <a:latin typeface="Nexa Bold" panose="02000000000000000000" pitchFamily="2" charset="0"/>
              <a:ea typeface="+mn-ea"/>
              <a:cs typeface="+mn-cs"/>
            </a:endParaRPr>
          </a:p>
        </p:txBody>
      </p:sp>
      <p:pic>
        <p:nvPicPr>
          <p:cNvPr id="7" name="Image 6">
            <a:extLst>
              <a:ext uri="{FF2B5EF4-FFF2-40B4-BE49-F238E27FC236}">
                <a16:creationId xmlns:a16="http://schemas.microsoft.com/office/drawing/2014/main" id="{AE208A6B-CF26-A5D5-6966-09A3587CF6AF}"/>
              </a:ext>
            </a:extLst>
          </p:cNvPr>
          <p:cNvPicPr>
            <a:picLocks noChangeAspect="1"/>
          </p:cNvPicPr>
          <p:nvPr/>
        </p:nvPicPr>
        <p:blipFill>
          <a:blip r:embed="rId3"/>
          <a:stretch>
            <a:fillRect/>
          </a:stretch>
        </p:blipFill>
        <p:spPr>
          <a:xfrm rot="566098">
            <a:off x="5456510" y="879670"/>
            <a:ext cx="467178" cy="734137"/>
          </a:xfrm>
          <a:prstGeom prst="rect">
            <a:avLst/>
          </a:prstGeom>
        </p:spPr>
      </p:pic>
      <p:sp>
        <p:nvSpPr>
          <p:cNvPr id="11" name="ZoneTexte 10">
            <a:extLst>
              <a:ext uri="{FF2B5EF4-FFF2-40B4-BE49-F238E27FC236}">
                <a16:creationId xmlns:a16="http://schemas.microsoft.com/office/drawing/2014/main" id="{F17DA051-79AF-A0A1-3426-C36D10384283}"/>
              </a:ext>
            </a:extLst>
          </p:cNvPr>
          <p:cNvSpPr txBox="1"/>
          <p:nvPr/>
        </p:nvSpPr>
        <p:spPr>
          <a:xfrm>
            <a:off x="597228" y="1591883"/>
            <a:ext cx="11332552" cy="5401479"/>
          </a:xfrm>
          <a:prstGeom prst="rect">
            <a:avLst/>
          </a:prstGeom>
          <a:noFill/>
        </p:spPr>
        <p:txBody>
          <a:bodyPr wrap="square" lIns="91440" tIns="45720" rIns="91440" bIns="45720" rtlCol="0" anchor="t">
            <a:spAutoFit/>
          </a:bodyPr>
          <a:lstStyle/>
          <a:p>
            <a:pPr>
              <a:spcAft>
                <a:spcPts val="600"/>
              </a:spcAft>
              <a:defRPr/>
            </a:pPr>
            <a:r>
              <a:rPr lang="fr-FR" sz="1600" b="1" u="sng">
                <a:solidFill>
                  <a:srgbClr val="0139C7"/>
                </a:solidFill>
                <a:latin typeface="Nexa Bold" panose="02000000000000000000"/>
                <a:ea typeface="Source Sans Pro"/>
              </a:rPr>
              <a:t>Objectifs:</a:t>
            </a:r>
            <a:endParaRPr lang="fr-FR" sz="1600">
              <a:solidFill>
                <a:prstClr val="black"/>
              </a:solidFill>
              <a:latin typeface="Nexa Bold" panose="02000000000000000000"/>
              <a:ea typeface="Source Sans Pro"/>
            </a:endParaRPr>
          </a:p>
          <a:p>
            <a:pPr marL="285750" indent="-285750">
              <a:buClr>
                <a:srgbClr val="0139C7"/>
              </a:buClr>
              <a:buFont typeface="Arial" panose="020B0604020202020204" pitchFamily="34" charset="0"/>
              <a:buChar char="•"/>
              <a:defRPr/>
            </a:pPr>
            <a:r>
              <a:rPr lang="fr-FR" sz="1600">
                <a:solidFill>
                  <a:prstClr val="black"/>
                </a:solidFill>
                <a:latin typeface="Nexa Bold" panose="02000000000000000000"/>
                <a:ea typeface="Source Sans Pro"/>
              </a:rPr>
              <a:t>Rappeler le cadre réglementaire ainsi que l’enjeu de démocratisation du sport et de développement des pratiques sportives en ESMS.</a:t>
            </a:r>
          </a:p>
          <a:p>
            <a:pPr marL="285750" indent="-285750">
              <a:buClr>
                <a:srgbClr val="0139C7"/>
              </a:buClr>
              <a:buFont typeface="Arial" panose="020B0604020202020204" pitchFamily="34" charset="0"/>
              <a:buChar char="•"/>
              <a:defRPr/>
            </a:pPr>
            <a:r>
              <a:rPr lang="fr-FR" sz="1600">
                <a:solidFill>
                  <a:prstClr val="black"/>
                </a:solidFill>
                <a:latin typeface="Nexa Bold" panose="02000000000000000000"/>
                <a:ea typeface="Source Sans Pro"/>
              </a:rPr>
              <a:t>Identifier les référents APS au sein des ESMS de la région (rôle, missions, activités, statut professionnel…).</a:t>
            </a:r>
          </a:p>
          <a:p>
            <a:pPr marL="285750" indent="-285750">
              <a:buClr>
                <a:srgbClr val="0139C7"/>
              </a:buClr>
              <a:buFont typeface="Arial" panose="020B0604020202020204" pitchFamily="34" charset="0"/>
              <a:buChar char="•"/>
              <a:defRPr/>
            </a:pPr>
            <a:r>
              <a:rPr lang="fr-FR" sz="1600">
                <a:solidFill>
                  <a:prstClr val="black"/>
                </a:solidFill>
                <a:latin typeface="Nexa Bold" panose="02000000000000000000"/>
                <a:ea typeface="Source Sans Pro"/>
              </a:rPr>
              <a:t>Recenser leurs pratiques, les difficultés rencontrées et les besoins exprimés.</a:t>
            </a:r>
          </a:p>
          <a:p>
            <a:pPr marL="285750" indent="-285750">
              <a:buClr>
                <a:srgbClr val="0139C7"/>
              </a:buClr>
              <a:buFont typeface="Arial" panose="020B0604020202020204" pitchFamily="34" charset="0"/>
              <a:buChar char="•"/>
              <a:defRPr/>
            </a:pPr>
            <a:r>
              <a:rPr lang="fr-FR" sz="1600">
                <a:solidFill>
                  <a:prstClr val="black"/>
                </a:solidFill>
                <a:latin typeface="Nexa Bold" panose="02000000000000000000"/>
                <a:ea typeface="Source Sans Pro"/>
              </a:rPr>
              <a:t>Suivre, d’année en année, l’évolution des pratiques et du référencement.</a:t>
            </a:r>
          </a:p>
          <a:p>
            <a:pPr marL="285750" indent="-285750">
              <a:buClr>
                <a:srgbClr val="0139C7"/>
              </a:buClr>
              <a:buFont typeface="Arial" panose="020B0604020202020204" pitchFamily="34" charset="0"/>
              <a:buChar char="•"/>
              <a:defRPr/>
            </a:pPr>
            <a:endParaRPr lang="fr-FR" sz="1600">
              <a:solidFill>
                <a:prstClr val="black"/>
              </a:solidFill>
              <a:latin typeface="Nexa Bold" panose="02000000000000000000"/>
              <a:ea typeface="Source Sans Pro"/>
            </a:endParaRPr>
          </a:p>
          <a:p>
            <a:pPr>
              <a:spcAft>
                <a:spcPts val="600"/>
              </a:spcAft>
              <a:defRPr/>
            </a:pPr>
            <a:r>
              <a:rPr lang="fr-FR" sz="1600" b="1" u="sng">
                <a:solidFill>
                  <a:srgbClr val="0139C7"/>
                </a:solidFill>
                <a:latin typeface="Nexa Bold" panose="02000000000000000000"/>
                <a:ea typeface="Source Sans Pro"/>
              </a:rPr>
              <a:t>Procédure de référencement engagée par l’ARS et la DRAJES</a:t>
            </a:r>
            <a:endParaRPr lang="fr-FR" sz="1600">
              <a:solidFill>
                <a:prstClr val="black"/>
              </a:solidFill>
              <a:latin typeface="Nexa Bold" panose="02000000000000000000"/>
              <a:ea typeface="Source Sans Pro"/>
            </a:endParaRPr>
          </a:p>
          <a:p>
            <a:pPr marL="285750" indent="-285750">
              <a:buFont typeface="Arial" panose="020B0604020202020204" pitchFamily="34" charset="0"/>
              <a:buChar char="•"/>
            </a:pPr>
            <a:r>
              <a:rPr lang="fr-FR" sz="1600"/>
              <a:t>Une première phase de référencement a été menée en avril 2024.</a:t>
            </a:r>
          </a:p>
          <a:p>
            <a:pPr marL="285750" indent="-285750">
              <a:buFont typeface="Arial" panose="020B0604020202020204" pitchFamily="34" charset="0"/>
              <a:buChar char="•"/>
            </a:pPr>
            <a:r>
              <a:rPr lang="fr-FR" sz="1600"/>
              <a:t>Début 2025, la Direction des sports de la DGCS a lancé une enquête auprès des ARS et des DRAJES afin de recenser le nombre de référents APS en ESMS ainsi que leurs profils.</a:t>
            </a:r>
          </a:p>
          <a:p>
            <a:pPr marL="285750" indent="-285750">
              <a:buFont typeface="Arial" panose="020B0604020202020204" pitchFamily="34" charset="0"/>
              <a:buChar char="•"/>
            </a:pPr>
            <a:r>
              <a:rPr lang="fr-FR" sz="1600"/>
              <a:t>Une deuxième phase a été réalisée en avril 2025.</a:t>
            </a:r>
          </a:p>
          <a:p>
            <a:pPr marL="285750" indent="-285750">
              <a:buFont typeface="Arial" panose="020B0604020202020204" pitchFamily="34" charset="0"/>
              <a:buChar char="•"/>
            </a:pPr>
            <a:r>
              <a:rPr lang="fr-FR" sz="1600"/>
              <a:t>Une nouvelle phase a débuté lors de la diffusion du </a:t>
            </a:r>
            <a:r>
              <a:rPr lang="fr-FR" sz="1600" i="1"/>
              <a:t>Save the Date</a:t>
            </a:r>
            <a:r>
              <a:rPr lang="fr-FR" sz="1600"/>
              <a:t> de ce webinaire.</a:t>
            </a:r>
          </a:p>
          <a:p>
            <a:pPr marL="285750" indent="-285750">
              <a:buClr>
                <a:srgbClr val="0139C7"/>
              </a:buClr>
              <a:buFont typeface="Arial" panose="020B0604020202020204" pitchFamily="34" charset="0"/>
              <a:buChar char="•"/>
              <a:defRPr/>
            </a:pPr>
            <a:endParaRPr lang="fr-FR" sz="1600">
              <a:solidFill>
                <a:prstClr val="black"/>
              </a:solidFill>
              <a:latin typeface="Nexa Bold" panose="02000000000000000000"/>
              <a:ea typeface="Source Sans Pro"/>
            </a:endParaRPr>
          </a:p>
          <a:p>
            <a:pPr>
              <a:spcAft>
                <a:spcPts val="600"/>
              </a:spcAft>
              <a:defRPr/>
            </a:pPr>
            <a:r>
              <a:rPr lang="fr-FR" sz="1600" b="1" u="sng">
                <a:solidFill>
                  <a:srgbClr val="0139C7"/>
                </a:solidFill>
                <a:latin typeface="Nexa Bold" panose="02000000000000000000"/>
                <a:ea typeface="Source Sans Pro"/>
              </a:rPr>
              <a:t>Évolution du référencement</a:t>
            </a:r>
          </a:p>
          <a:p>
            <a:pPr marL="285750" indent="-285750">
              <a:buFont typeface="Arial" panose="020B0604020202020204" pitchFamily="34" charset="0"/>
              <a:buChar char="•"/>
            </a:pPr>
            <a:r>
              <a:rPr lang="fr-FR" sz="1600"/>
              <a:t>En juin 2024, seuls 25 référents étaient identifiés en région PACA.</a:t>
            </a:r>
          </a:p>
          <a:p>
            <a:pPr marL="285750" indent="-285750">
              <a:buFont typeface="Arial" panose="020B0604020202020204" pitchFamily="34" charset="0"/>
              <a:buChar char="•"/>
            </a:pPr>
            <a:r>
              <a:rPr lang="fr-FR" sz="1600"/>
              <a:t>En janvier 2026, </a:t>
            </a:r>
            <a:r>
              <a:rPr lang="fr-FR" sz="1600" b="1"/>
              <a:t>96 référents sont désormais recensés. </a:t>
            </a:r>
            <a:r>
              <a:rPr lang="fr-FR" sz="1600"/>
              <a:t>À noter qu’en région PACA, </a:t>
            </a:r>
            <a:r>
              <a:rPr lang="fr-FR" sz="1600" b="1"/>
              <a:t>423 ESMS</a:t>
            </a:r>
            <a:r>
              <a:rPr lang="fr-FR" sz="1600"/>
              <a:t> sont autorisés. </a:t>
            </a:r>
          </a:p>
          <a:p>
            <a:r>
              <a:rPr lang="fr-FR" sz="1600" b="1">
                <a:sym typeface="Wingdings" panose="05000000000000000000" pitchFamily="2" charset="2"/>
              </a:rPr>
              <a:t>  </a:t>
            </a:r>
            <a:r>
              <a:rPr lang="fr-FR" sz="1600" b="1"/>
              <a:t>22,7 %</a:t>
            </a:r>
            <a:r>
              <a:rPr lang="fr-FR" sz="1600"/>
              <a:t> des ESMS de la région PACA ont identifié un référent. </a:t>
            </a:r>
          </a:p>
          <a:p>
            <a:pPr marL="285750" indent="-285750">
              <a:buFont typeface="Arial" panose="020B0604020202020204" pitchFamily="34" charset="0"/>
              <a:buChar char="•"/>
            </a:pPr>
            <a:r>
              <a:rPr lang="fr-FR" sz="1600"/>
              <a:t>Le travail de référencement se poursuit et les données disponibles à ce jour ne sont pas exhaustives.</a:t>
            </a:r>
          </a:p>
          <a:p>
            <a:pPr marL="285750" indent="-285750">
              <a:buFont typeface="Arial" panose="020B0604020202020204" pitchFamily="34" charset="0"/>
              <a:buChar char="•"/>
            </a:pPr>
            <a:endParaRPr lang="fr-FR" sz="1600">
              <a:solidFill>
                <a:prstClr val="black"/>
              </a:solidFill>
              <a:latin typeface="Nexa Bold" panose="02000000000000000000"/>
              <a:ea typeface="Source Sans Pro"/>
            </a:endParaRPr>
          </a:p>
        </p:txBody>
      </p:sp>
    </p:spTree>
    <p:extLst>
      <p:ext uri="{BB962C8B-B14F-4D97-AF65-F5344CB8AC3E}">
        <p14:creationId xmlns:p14="http://schemas.microsoft.com/office/powerpoint/2010/main" val="2737160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5AE97-ECE9-33FD-93B5-83C2883755AB}"/>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E09DB146-DA80-2AC6-4F54-27019D5B509A}"/>
              </a:ext>
            </a:extLst>
          </p:cNvPr>
          <p:cNvPicPr>
            <a:picLocks noChangeAspect="1"/>
          </p:cNvPicPr>
          <p:nvPr/>
        </p:nvPicPr>
        <p:blipFill>
          <a:blip r:embed="rId3"/>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CD265A1E-ADF4-F861-01C1-BE7ED2B605C2}"/>
              </a:ext>
            </a:extLst>
          </p:cNvPr>
          <p:cNvSpPr/>
          <p:nvPr/>
        </p:nvSpPr>
        <p:spPr>
          <a:xfrm>
            <a:off x="314423" y="328547"/>
            <a:ext cx="5537737"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Nexa Bold" panose="02000000000000000000" pitchFamily="2" charset="0"/>
              </a:rPr>
              <a:t>Le référencement</a:t>
            </a:r>
            <a:endParaRPr kumimoji="0" lang="fr-FR" sz="3600" b="1" i="0" u="none" strike="noStrike" kern="1200" cap="none" spc="0" normalizeH="0" baseline="0" noProof="0" dirty="0">
              <a:ln>
                <a:noFill/>
              </a:ln>
              <a:solidFill>
                <a:prstClr val="white"/>
              </a:solidFill>
              <a:effectLst/>
              <a:uLnTx/>
              <a:uFillTx/>
              <a:latin typeface="Nexa Bold" panose="02000000000000000000" pitchFamily="2" charset="0"/>
              <a:ea typeface="+mn-ea"/>
              <a:cs typeface="+mn-cs"/>
            </a:endParaRPr>
          </a:p>
        </p:txBody>
      </p:sp>
      <p:pic>
        <p:nvPicPr>
          <p:cNvPr id="7" name="Image 6">
            <a:extLst>
              <a:ext uri="{FF2B5EF4-FFF2-40B4-BE49-F238E27FC236}">
                <a16:creationId xmlns:a16="http://schemas.microsoft.com/office/drawing/2014/main" id="{CFFEC29B-5166-2F2A-56E6-3D1E3EF884BA}"/>
              </a:ext>
            </a:extLst>
          </p:cNvPr>
          <p:cNvPicPr>
            <a:picLocks noChangeAspect="1"/>
          </p:cNvPicPr>
          <p:nvPr/>
        </p:nvPicPr>
        <p:blipFill>
          <a:blip r:embed="rId4"/>
          <a:stretch>
            <a:fillRect/>
          </a:stretch>
        </p:blipFill>
        <p:spPr>
          <a:xfrm rot="566098">
            <a:off x="5456510" y="879670"/>
            <a:ext cx="467178" cy="734137"/>
          </a:xfrm>
          <a:prstGeom prst="rect">
            <a:avLst/>
          </a:prstGeom>
        </p:spPr>
      </p:pic>
      <p:graphicFrame>
        <p:nvGraphicFramePr>
          <p:cNvPr id="9" name="Chart 2">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1883598495"/>
              </p:ext>
            </p:extLst>
          </p:nvPr>
        </p:nvGraphicFramePr>
        <p:xfrm>
          <a:off x="7161503" y="1728705"/>
          <a:ext cx="4320000" cy="432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1">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2459148825"/>
              </p:ext>
            </p:extLst>
          </p:nvPr>
        </p:nvGraphicFramePr>
        <p:xfrm>
          <a:off x="187831" y="1881929"/>
          <a:ext cx="6384849" cy="4500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33280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0DEDC-9CA3-8816-7ADF-3637A1CD5E5B}"/>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D931C247-65F4-49E9-40DE-2A43E210C0AC}"/>
              </a:ext>
            </a:extLst>
          </p:cNvPr>
          <p:cNvPicPr>
            <a:picLocks noChangeAspect="1"/>
          </p:cNvPicPr>
          <p:nvPr/>
        </p:nvPicPr>
        <p:blipFill>
          <a:blip r:embed="rId3"/>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37D556B0-2325-CB4B-6802-6A68F11BAA54}"/>
              </a:ext>
            </a:extLst>
          </p:cNvPr>
          <p:cNvSpPr/>
          <p:nvPr/>
        </p:nvSpPr>
        <p:spPr>
          <a:xfrm>
            <a:off x="314423" y="328547"/>
            <a:ext cx="5537737"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a:solidFill>
                  <a:prstClr val="white"/>
                </a:solidFill>
                <a:latin typeface="Nexa Bold" panose="02000000000000000000" pitchFamily="2" charset="0"/>
              </a:rPr>
              <a:t>Le référencement</a:t>
            </a:r>
            <a:endParaRPr kumimoji="0" lang="fr-FR" sz="3600" b="1" i="0" u="none" strike="noStrike" kern="1200" cap="none" spc="0" normalizeH="0" baseline="0" noProof="0">
              <a:ln>
                <a:noFill/>
              </a:ln>
              <a:solidFill>
                <a:prstClr val="white"/>
              </a:solidFill>
              <a:effectLst/>
              <a:uLnTx/>
              <a:uFillTx/>
              <a:latin typeface="Nexa Bold" panose="02000000000000000000" pitchFamily="2" charset="0"/>
              <a:ea typeface="+mn-ea"/>
              <a:cs typeface="+mn-cs"/>
            </a:endParaRPr>
          </a:p>
        </p:txBody>
      </p:sp>
      <p:pic>
        <p:nvPicPr>
          <p:cNvPr id="7" name="Image 6">
            <a:extLst>
              <a:ext uri="{FF2B5EF4-FFF2-40B4-BE49-F238E27FC236}">
                <a16:creationId xmlns:a16="http://schemas.microsoft.com/office/drawing/2014/main" id="{EA467EEB-2629-E620-959E-92061F148E03}"/>
              </a:ext>
            </a:extLst>
          </p:cNvPr>
          <p:cNvPicPr>
            <a:picLocks noChangeAspect="1"/>
          </p:cNvPicPr>
          <p:nvPr/>
        </p:nvPicPr>
        <p:blipFill>
          <a:blip r:embed="rId4"/>
          <a:stretch>
            <a:fillRect/>
          </a:stretch>
        </p:blipFill>
        <p:spPr>
          <a:xfrm rot="566098">
            <a:off x="5456510" y="879670"/>
            <a:ext cx="467178" cy="734137"/>
          </a:xfrm>
          <a:prstGeom prst="rect">
            <a:avLst/>
          </a:prstGeom>
        </p:spPr>
      </p:pic>
      <p:graphicFrame>
        <p:nvGraphicFramePr>
          <p:cNvPr id="3" name="Chart 4">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261084644"/>
              </p:ext>
            </p:extLst>
          </p:nvPr>
        </p:nvGraphicFramePr>
        <p:xfrm>
          <a:off x="5852160" y="1881929"/>
          <a:ext cx="6480000" cy="440718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458075392"/>
              </p:ext>
            </p:extLst>
          </p:nvPr>
        </p:nvGraphicFramePr>
        <p:xfrm>
          <a:off x="175800" y="1647134"/>
          <a:ext cx="5172055" cy="5040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22003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5E41C-834F-4CFD-8214-EE3EB8C3B49F}"/>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EA6FD3B8-4B93-5026-7BD7-911895573B40}"/>
              </a:ext>
            </a:extLst>
          </p:cNvPr>
          <p:cNvPicPr>
            <a:picLocks noChangeAspect="1"/>
          </p:cNvPicPr>
          <p:nvPr/>
        </p:nvPicPr>
        <p:blipFill>
          <a:blip r:embed="rId2"/>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CD8A0A82-719E-26B7-0A60-9CF6B57037D8}"/>
              </a:ext>
            </a:extLst>
          </p:cNvPr>
          <p:cNvSpPr/>
          <p:nvPr/>
        </p:nvSpPr>
        <p:spPr>
          <a:xfrm>
            <a:off x="314423" y="328547"/>
            <a:ext cx="5537737"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a:solidFill>
                  <a:prstClr val="white"/>
                </a:solidFill>
                <a:latin typeface="Nexa Bold" panose="02000000000000000000" pitchFamily="2" charset="0"/>
              </a:rPr>
              <a:t>Le référencement</a:t>
            </a:r>
            <a:endParaRPr kumimoji="0" lang="fr-FR" sz="3600" b="1" i="0" u="none" strike="noStrike" kern="1200" cap="none" spc="0" normalizeH="0" baseline="0" noProof="0">
              <a:ln>
                <a:noFill/>
              </a:ln>
              <a:solidFill>
                <a:prstClr val="white"/>
              </a:solidFill>
              <a:effectLst/>
              <a:uLnTx/>
              <a:uFillTx/>
              <a:latin typeface="Nexa Bold" panose="02000000000000000000" pitchFamily="2" charset="0"/>
              <a:ea typeface="+mn-ea"/>
              <a:cs typeface="+mn-cs"/>
            </a:endParaRPr>
          </a:p>
        </p:txBody>
      </p:sp>
      <p:pic>
        <p:nvPicPr>
          <p:cNvPr id="7" name="Image 6">
            <a:extLst>
              <a:ext uri="{FF2B5EF4-FFF2-40B4-BE49-F238E27FC236}">
                <a16:creationId xmlns:a16="http://schemas.microsoft.com/office/drawing/2014/main" id="{E1C4E0E1-B7A8-2CC3-BC06-77BAF1CA8583}"/>
              </a:ext>
            </a:extLst>
          </p:cNvPr>
          <p:cNvPicPr>
            <a:picLocks noChangeAspect="1"/>
          </p:cNvPicPr>
          <p:nvPr/>
        </p:nvPicPr>
        <p:blipFill>
          <a:blip r:embed="rId3"/>
          <a:stretch>
            <a:fillRect/>
          </a:stretch>
        </p:blipFill>
        <p:spPr>
          <a:xfrm rot="566098">
            <a:off x="5456510" y="879670"/>
            <a:ext cx="467178" cy="734137"/>
          </a:xfrm>
          <a:prstGeom prst="rect">
            <a:avLst/>
          </a:prstGeom>
        </p:spPr>
      </p:pic>
      <p:sp>
        <p:nvSpPr>
          <p:cNvPr id="8" name="ZoneTexte 7">
            <a:extLst>
              <a:ext uri="{FF2B5EF4-FFF2-40B4-BE49-F238E27FC236}">
                <a16:creationId xmlns:a16="http://schemas.microsoft.com/office/drawing/2014/main" id="{4CA3BC87-785F-9AE6-672A-60E8FC914805}"/>
              </a:ext>
            </a:extLst>
          </p:cNvPr>
          <p:cNvSpPr txBox="1"/>
          <p:nvPr/>
        </p:nvSpPr>
        <p:spPr>
          <a:xfrm>
            <a:off x="597228" y="1591883"/>
            <a:ext cx="11332552" cy="5093702"/>
          </a:xfrm>
          <a:prstGeom prst="rect">
            <a:avLst/>
          </a:prstGeom>
          <a:noFill/>
        </p:spPr>
        <p:txBody>
          <a:bodyPr wrap="square" lIns="91440" tIns="45720" rIns="91440" bIns="45720" rtlCol="0" anchor="t">
            <a:spAutoFit/>
          </a:bodyPr>
          <a:lstStyle/>
          <a:p>
            <a:pPr>
              <a:spcAft>
                <a:spcPts val="600"/>
              </a:spcAft>
              <a:defRPr/>
            </a:pPr>
            <a:r>
              <a:rPr lang="fr-FR" sz="1600" b="1" u="sng">
                <a:solidFill>
                  <a:srgbClr val="0139C7"/>
                </a:solidFill>
                <a:latin typeface="Nexa Bold" panose="02000000000000000000"/>
                <a:ea typeface="Source Sans Pro"/>
              </a:rPr>
              <a:t>Enjeux et Perspectives:</a:t>
            </a:r>
            <a:endParaRPr lang="fr-FR" sz="1600">
              <a:solidFill>
                <a:prstClr val="black"/>
              </a:solidFill>
              <a:latin typeface="Nexa Bold" panose="02000000000000000000"/>
              <a:ea typeface="Source Sans Pro"/>
            </a:endParaRPr>
          </a:p>
          <a:p>
            <a:pPr marL="285750" indent="-285750">
              <a:buClr>
                <a:srgbClr val="0139C7"/>
              </a:buClr>
              <a:buFont typeface="Arial"/>
              <a:buChar char="•"/>
              <a:defRPr/>
            </a:pPr>
            <a:r>
              <a:rPr lang="fr-FR" sz="1600">
                <a:solidFill>
                  <a:prstClr val="black"/>
                </a:solidFill>
                <a:ea typeface="Source Sans Pro"/>
              </a:rPr>
              <a:t>Un réseau à enrichir, un référencement à consolider </a:t>
            </a:r>
          </a:p>
          <a:p>
            <a:pPr marL="285750" indent="-285750">
              <a:buClr>
                <a:srgbClr val="0139C7"/>
              </a:buClr>
              <a:buFont typeface="Arial"/>
              <a:buChar char="•"/>
              <a:defRPr/>
            </a:pPr>
            <a:r>
              <a:rPr lang="fr-FR" sz="1600">
                <a:solidFill>
                  <a:prstClr val="black"/>
                </a:solidFill>
                <a:ea typeface="Source Sans Pro"/>
              </a:rPr>
              <a:t>Un enjeu d’actualisation </a:t>
            </a:r>
            <a:r>
              <a:rPr lang="fr-FR" sz="1600">
                <a:solidFill>
                  <a:prstClr val="black"/>
                </a:solidFill>
                <a:ea typeface="Source Sans Pro"/>
                <a:sym typeface="Wingdings" panose="05000000000000000000" pitchFamily="2" charset="2"/>
              </a:rPr>
              <a:t> de nombreuses demandes de référencement ont été soumise depuis l’invitation au webinaire du 18 décembre 2025</a:t>
            </a:r>
            <a:endParaRPr lang="fr-FR" sz="1600">
              <a:solidFill>
                <a:prstClr val="black"/>
              </a:solidFill>
              <a:ea typeface="Source Sans Pro"/>
            </a:endParaRPr>
          </a:p>
          <a:p>
            <a:pPr marL="285750" indent="-285750">
              <a:buClr>
                <a:srgbClr val="0139C7"/>
              </a:buClr>
              <a:buFont typeface="Arial"/>
              <a:buChar char="•"/>
              <a:defRPr/>
            </a:pPr>
            <a:r>
              <a:rPr lang="fr-FR" sz="1600">
                <a:solidFill>
                  <a:prstClr val="black"/>
                </a:solidFill>
                <a:ea typeface="Source Sans Pro"/>
              </a:rPr>
              <a:t>Appel à partager le formulaire, à le compléter pour les structures concernées</a:t>
            </a:r>
            <a:r>
              <a:rPr lang="fr-FR" sz="1600" b="1">
                <a:solidFill>
                  <a:prstClr val="black"/>
                </a:solidFill>
                <a:ea typeface="Source Sans Pro"/>
              </a:rPr>
              <a:t>: </a:t>
            </a:r>
          </a:p>
          <a:p>
            <a:pPr marL="1657350" lvl="3" indent="-285750">
              <a:buClr>
                <a:srgbClr val="0139C7"/>
              </a:buClr>
              <a:buFont typeface="Arial"/>
              <a:buChar char="•"/>
              <a:defRPr/>
            </a:pPr>
            <a:r>
              <a:rPr lang="fr-FR" sz="1600" u="sng">
                <a:hlinkClick r:id="rId4"/>
              </a:rPr>
              <a:t>https://docs.google.com/forms/d/e/1FAIpQLScRqi6EmOU1JS1SoWL_D5HqAeDMnbOcpc-v2NirfH7Z3AdbRg/viewform?usp=publish-editor</a:t>
            </a:r>
            <a:r>
              <a:rPr lang="fr-FR" sz="1600"/>
              <a:t>. </a:t>
            </a:r>
          </a:p>
          <a:p>
            <a:pPr lvl="3">
              <a:buClr>
                <a:srgbClr val="0139C7"/>
              </a:buClr>
              <a:defRPr/>
            </a:pPr>
            <a:endParaRPr lang="fr-FR" sz="1600" b="1">
              <a:solidFill>
                <a:prstClr val="black"/>
              </a:solidFill>
              <a:ea typeface="Source Sans Pro"/>
            </a:endParaRPr>
          </a:p>
          <a:p>
            <a:r>
              <a:rPr lang="fr-FR" sz="1600"/>
              <a:t>L’ARS PACA a fait le choix, en fin d’année 2025, d’attribuer un </a:t>
            </a:r>
            <a:r>
              <a:rPr lang="fr-FR" sz="1600" b="1"/>
              <a:t>forfait de 5 000 euros</a:t>
            </a:r>
            <a:r>
              <a:rPr lang="fr-FR" sz="1600"/>
              <a:t> aux ESMS référencés au 31/10/2025, soit </a:t>
            </a:r>
            <a:r>
              <a:rPr lang="fr-FR" sz="1600" b="1"/>
              <a:t>85 établissements</a:t>
            </a:r>
            <a:r>
              <a:rPr lang="fr-FR" sz="1600"/>
              <a:t>. Ce forfait vise à accompagner les établissements ayant désigné un référent APS.</a:t>
            </a:r>
          </a:p>
          <a:p>
            <a:r>
              <a:rPr lang="fr-FR" sz="1600"/>
              <a:t> Il a pour objectif prioritaire de soutenir la </a:t>
            </a:r>
            <a:r>
              <a:rPr lang="fr-FR" sz="1600" b="1"/>
              <a:t>généralisation des 30 minutes d’activité physique quotidienne</a:t>
            </a:r>
            <a:r>
              <a:rPr lang="fr-FR" sz="1600"/>
              <a:t>.</a:t>
            </a:r>
          </a:p>
          <a:p>
            <a:endParaRPr lang="fr-FR" sz="1600"/>
          </a:p>
          <a:p>
            <a:r>
              <a:rPr lang="fr-FR" sz="1600"/>
              <a:t>Il peut également contribuer au déploiement d’activités sportives en ESMS, notamment pour :</a:t>
            </a:r>
          </a:p>
          <a:p>
            <a:pPr marL="285750" indent="-285750">
              <a:buFont typeface="Arial" panose="020B0604020202020204" pitchFamily="34" charset="0"/>
              <a:buChar char="•"/>
            </a:pPr>
            <a:r>
              <a:rPr lang="fr-FR" sz="1600"/>
              <a:t>la mise en place de créneaux dédiés à des activités sportives encadrées à l’extérieur de l’établissement</a:t>
            </a:r>
          </a:p>
          <a:p>
            <a:pPr marL="285750" indent="-285750">
              <a:buFont typeface="Arial" panose="020B0604020202020204" pitchFamily="34" charset="0"/>
              <a:buChar char="•"/>
            </a:pPr>
            <a:r>
              <a:rPr lang="fr-FR" sz="1600"/>
              <a:t>la mise en place de créneaux dédiés à des activités sportives encadrées au sein de l’établissement</a:t>
            </a:r>
          </a:p>
          <a:p>
            <a:pPr marL="285750" indent="-285750">
              <a:buFont typeface="Arial" panose="020B0604020202020204" pitchFamily="34" charset="0"/>
              <a:buChar char="•"/>
            </a:pPr>
            <a:r>
              <a:rPr lang="fr-FR" sz="1600"/>
              <a:t>le développement de projets inter‑établissements</a:t>
            </a:r>
          </a:p>
          <a:p>
            <a:pPr marL="285750" indent="-285750">
              <a:buFont typeface="Arial" panose="020B0604020202020204" pitchFamily="34" charset="0"/>
              <a:buChar char="•"/>
            </a:pPr>
            <a:r>
              <a:rPr lang="fr-FR" sz="1600"/>
              <a:t>l’acquisition de matériel nécessaire à la pratique</a:t>
            </a:r>
          </a:p>
          <a:p>
            <a:endParaRPr lang="fr-FR" sz="1600"/>
          </a:p>
          <a:p>
            <a:r>
              <a:rPr lang="fr-FR" sz="1600">
                <a:sym typeface="Wingdings" panose="05000000000000000000" pitchFamily="2" charset="2"/>
              </a:rPr>
              <a:t> </a:t>
            </a:r>
            <a:r>
              <a:rPr lang="fr-FR" sz="1600"/>
              <a:t>L’ARS PACA souhaite poursuivre ce soutien en 2026 pour les nouveaux référents, </a:t>
            </a:r>
            <a:r>
              <a:rPr lang="fr-FR" sz="1600" b="1"/>
              <a:t>sous réserve des moyens disponibles</a:t>
            </a:r>
            <a:r>
              <a:rPr lang="fr-FR" sz="1600"/>
              <a:t>.</a:t>
            </a:r>
          </a:p>
          <a:p>
            <a:pPr marL="285750" indent="-285750">
              <a:buClr>
                <a:srgbClr val="0139C7"/>
              </a:buClr>
              <a:buFont typeface="Arial" panose="020B0604020202020204" pitchFamily="34" charset="0"/>
              <a:buChar char="•"/>
              <a:defRPr/>
            </a:pPr>
            <a:endParaRPr lang="fr-FR" sz="1600">
              <a:solidFill>
                <a:prstClr val="black"/>
              </a:solidFill>
              <a:latin typeface="Nexa Bold" panose="02000000000000000000"/>
              <a:ea typeface="Source Sans Pro"/>
            </a:endParaRPr>
          </a:p>
        </p:txBody>
      </p:sp>
    </p:spTree>
    <p:extLst>
      <p:ext uri="{BB962C8B-B14F-4D97-AF65-F5344CB8AC3E}">
        <p14:creationId xmlns:p14="http://schemas.microsoft.com/office/powerpoint/2010/main" val="4097525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AF009-4449-BE2F-282D-B650C56536B1}"/>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588012AB-7CC2-5BA8-AF38-95BEAFE4654C}"/>
              </a:ext>
            </a:extLst>
          </p:cNvPr>
          <p:cNvPicPr>
            <a:picLocks noChangeAspect="1"/>
          </p:cNvPicPr>
          <p:nvPr/>
        </p:nvPicPr>
        <p:blipFill>
          <a:blip r:embed="rId2"/>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0FBD20A1-8D94-147B-E132-A09569DA77F6}"/>
              </a:ext>
            </a:extLst>
          </p:cNvPr>
          <p:cNvSpPr/>
          <p:nvPr/>
        </p:nvSpPr>
        <p:spPr>
          <a:xfrm>
            <a:off x="314423" y="328547"/>
            <a:ext cx="5537737"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a:solidFill>
                  <a:prstClr val="white"/>
                </a:solidFill>
                <a:latin typeface="Nexa Bold" panose="02000000000000000000" pitchFamily="2" charset="0"/>
              </a:rPr>
              <a:t>Mise en réseau</a:t>
            </a:r>
            <a:endParaRPr kumimoji="0" lang="fr-FR" sz="3600" b="1" i="0" u="none" strike="noStrike" kern="1200" cap="none" spc="0" normalizeH="0" baseline="0" noProof="0">
              <a:ln>
                <a:noFill/>
              </a:ln>
              <a:solidFill>
                <a:prstClr val="white"/>
              </a:solidFill>
              <a:effectLst/>
              <a:uLnTx/>
              <a:uFillTx/>
              <a:latin typeface="Nexa Bold" panose="02000000000000000000" pitchFamily="2" charset="0"/>
              <a:ea typeface="+mn-ea"/>
              <a:cs typeface="+mn-cs"/>
            </a:endParaRPr>
          </a:p>
        </p:txBody>
      </p:sp>
      <p:pic>
        <p:nvPicPr>
          <p:cNvPr id="7" name="Image 6">
            <a:extLst>
              <a:ext uri="{FF2B5EF4-FFF2-40B4-BE49-F238E27FC236}">
                <a16:creationId xmlns:a16="http://schemas.microsoft.com/office/drawing/2014/main" id="{FF88F5A6-32FE-2B80-303F-C3CBC3780561}"/>
              </a:ext>
            </a:extLst>
          </p:cNvPr>
          <p:cNvPicPr>
            <a:picLocks noChangeAspect="1"/>
          </p:cNvPicPr>
          <p:nvPr/>
        </p:nvPicPr>
        <p:blipFill>
          <a:blip r:embed="rId3"/>
          <a:stretch>
            <a:fillRect/>
          </a:stretch>
        </p:blipFill>
        <p:spPr>
          <a:xfrm rot="566098">
            <a:off x="5456510" y="879670"/>
            <a:ext cx="467178" cy="734137"/>
          </a:xfrm>
          <a:prstGeom prst="rect">
            <a:avLst/>
          </a:prstGeom>
        </p:spPr>
      </p:pic>
      <p:sp>
        <p:nvSpPr>
          <p:cNvPr id="3" name="ZoneTexte 2">
            <a:extLst>
              <a:ext uri="{FF2B5EF4-FFF2-40B4-BE49-F238E27FC236}">
                <a16:creationId xmlns:a16="http://schemas.microsoft.com/office/drawing/2014/main" id="{C2C39917-ED99-AB39-06D7-E472389DD217}"/>
              </a:ext>
            </a:extLst>
          </p:cNvPr>
          <p:cNvSpPr txBox="1"/>
          <p:nvPr/>
        </p:nvSpPr>
        <p:spPr>
          <a:xfrm>
            <a:off x="597228" y="1591883"/>
            <a:ext cx="11332552" cy="9587240"/>
          </a:xfrm>
          <a:prstGeom prst="rect">
            <a:avLst/>
          </a:prstGeom>
          <a:noFill/>
        </p:spPr>
        <p:txBody>
          <a:bodyPr wrap="square" lIns="91440" tIns="45720" rIns="91440" bIns="45720" numCol="2" rtlCol="0" anchor="t">
            <a:spAutoFit/>
          </a:bodyPr>
          <a:lstStyle/>
          <a:p>
            <a:pPr>
              <a:spcAft>
                <a:spcPts val="600"/>
              </a:spcAft>
              <a:defRPr/>
            </a:pPr>
            <a:endParaRPr lang="fr-FR">
              <a:solidFill>
                <a:srgbClr val="0139C7"/>
              </a:solidFill>
              <a:latin typeface="Nexa Bold" panose="02000000000000000000"/>
            </a:endParaRPr>
          </a:p>
          <a:p>
            <a:pPr marL="285750" indent="-285750">
              <a:buClr>
                <a:srgbClr val="0139C7"/>
              </a:buClr>
              <a:buFont typeface="Arial"/>
              <a:buChar char="•"/>
              <a:defRPr/>
            </a:pPr>
            <a:r>
              <a:rPr lang="fr-FR" b="1">
                <a:solidFill>
                  <a:prstClr val="black"/>
                </a:solidFill>
                <a:latin typeface="Nexa Bold" panose="02000000000000000000"/>
                <a:ea typeface="Source Sans Pro"/>
              </a:rPr>
              <a:t>Regroupements départementaux à venir</a:t>
            </a:r>
          </a:p>
          <a:p>
            <a:pPr marL="285750" indent="-285750">
              <a:buClr>
                <a:srgbClr val="0139C7"/>
              </a:buClr>
              <a:buFont typeface="Arial"/>
              <a:buChar char="•"/>
              <a:defRPr/>
            </a:pPr>
            <a:endParaRPr lang="fr-FR" b="1">
              <a:solidFill>
                <a:prstClr val="black"/>
              </a:solidFill>
              <a:latin typeface="Nexa Bold" panose="02000000000000000000"/>
              <a:ea typeface="Source Sans Pro"/>
            </a:endParaRPr>
          </a:p>
          <a:p>
            <a:pPr>
              <a:buClr>
                <a:srgbClr val="0139C7"/>
              </a:buClr>
            </a:pPr>
            <a:r>
              <a:rPr lang="fr-FR" u="sng" err="1">
                <a:latin typeface="Nexa Bold" panose="02000000000000000000" pitchFamily="2" charset="0"/>
              </a:rPr>
              <a:t>Plenière</a:t>
            </a:r>
            <a:r>
              <a:rPr lang="fr-FR" u="sng">
                <a:latin typeface="Nexa Bold" panose="02000000000000000000" pitchFamily="2" charset="0"/>
              </a:rPr>
              <a:t>:</a:t>
            </a:r>
          </a:p>
          <a:p>
            <a:pPr>
              <a:buClr>
                <a:srgbClr val="0139C7"/>
              </a:buClr>
            </a:pPr>
            <a:endParaRPr lang="fr-FR">
              <a:latin typeface="Nexa Bold" panose="02000000000000000000" pitchFamily="2" charset="0"/>
            </a:endParaRPr>
          </a:p>
          <a:p>
            <a:pPr marL="285750" indent="-285750">
              <a:buClr>
                <a:srgbClr val="0139C7"/>
              </a:buClr>
              <a:buFont typeface="Arial" panose="020B0604020202020204" pitchFamily="34" charset="0"/>
              <a:buChar char="•"/>
            </a:pPr>
            <a:r>
              <a:rPr lang="fr-FR">
                <a:latin typeface="Nexa Bold" panose="02000000000000000000" pitchFamily="2" charset="0"/>
              </a:rPr>
              <a:t>Aspects réglementaires :	</a:t>
            </a:r>
          </a:p>
          <a:p>
            <a:pPr marL="742950" lvl="1" indent="-285750">
              <a:buClr>
                <a:srgbClr val="0139C7"/>
              </a:buClr>
              <a:buFont typeface="Arial" panose="020B0604020202020204" pitchFamily="34" charset="0"/>
              <a:buChar char="•"/>
            </a:pPr>
            <a:r>
              <a:rPr lang="fr-FR">
                <a:latin typeface="Nexa Bold" panose="02000000000000000000" pitchFamily="2" charset="0"/>
              </a:rPr>
              <a:t>Qui peut encadrer des APS ?</a:t>
            </a:r>
          </a:p>
          <a:p>
            <a:pPr marL="742950" lvl="1" indent="-285750">
              <a:buClr>
                <a:srgbClr val="0139C7"/>
              </a:buClr>
              <a:buFont typeface="Arial" panose="020B0604020202020204" pitchFamily="34" charset="0"/>
              <a:buChar char="•"/>
            </a:pPr>
            <a:r>
              <a:rPr lang="fr-FR">
                <a:latin typeface="Nexa Bold" panose="02000000000000000000" pitchFamily="2" charset="0"/>
              </a:rPr>
              <a:t>Quelles modalités ?</a:t>
            </a:r>
          </a:p>
          <a:p>
            <a:pPr lvl="1">
              <a:buClr>
                <a:srgbClr val="0139C7"/>
              </a:buClr>
            </a:pPr>
            <a:r>
              <a:rPr lang="fr-FR">
                <a:latin typeface="Nexa Bold" panose="02000000000000000000" pitchFamily="2" charset="0"/>
              </a:rPr>
              <a:t> </a:t>
            </a:r>
          </a:p>
          <a:p>
            <a:pPr marL="285750" indent="-285750">
              <a:buClr>
                <a:srgbClr val="0139C7"/>
              </a:buClr>
              <a:buFont typeface="Arial" panose="020B0604020202020204" pitchFamily="34" charset="0"/>
              <a:buChar char="•"/>
            </a:pPr>
            <a:r>
              <a:rPr lang="fr-FR">
                <a:latin typeface="Nexa Bold" panose="02000000000000000000" pitchFamily="2" charset="0"/>
              </a:rPr>
              <a:t>Rencontre avec l’écosystème local</a:t>
            </a:r>
          </a:p>
          <a:p>
            <a:pPr marL="742950" lvl="1" indent="-285750">
              <a:buClr>
                <a:srgbClr val="0139C7"/>
              </a:buClr>
              <a:buFont typeface="Arial" panose="020B0604020202020204" pitchFamily="34" charset="0"/>
              <a:buChar char="•"/>
            </a:pPr>
            <a:r>
              <a:rPr lang="fr-FR">
                <a:latin typeface="Nexa Bold" panose="02000000000000000000" pitchFamily="2" charset="0"/>
              </a:rPr>
              <a:t>SDJES </a:t>
            </a:r>
          </a:p>
          <a:p>
            <a:pPr marL="742950" lvl="1" indent="-285750">
              <a:buClr>
                <a:srgbClr val="0139C7"/>
              </a:buClr>
              <a:buFont typeface="Arial" panose="020B0604020202020204" pitchFamily="34" charset="0"/>
              <a:buChar char="•"/>
            </a:pPr>
            <a:r>
              <a:rPr lang="fr-FR">
                <a:latin typeface="Nexa Bold" panose="02000000000000000000" pitchFamily="2" charset="0"/>
              </a:rPr>
              <a:t>Comités départementaux sportifs</a:t>
            </a:r>
          </a:p>
          <a:p>
            <a:pPr marL="742950" lvl="1" indent="-285750">
              <a:buClr>
                <a:srgbClr val="0139C7"/>
              </a:buClr>
              <a:buFont typeface="Arial" panose="020B0604020202020204" pitchFamily="34" charset="0"/>
              <a:buChar char="•"/>
            </a:pPr>
            <a:r>
              <a:rPr lang="fr-FR">
                <a:latin typeface="Nexa Bold" panose="02000000000000000000" pitchFamily="2" charset="0"/>
              </a:rPr>
              <a:t>Maisons Sport Santé</a:t>
            </a:r>
          </a:p>
          <a:p>
            <a:pPr>
              <a:buClr>
                <a:srgbClr val="0139C7"/>
              </a:buClr>
            </a:pPr>
            <a:endParaRPr lang="fr-FR">
              <a:latin typeface="Nexa Bold" panose="02000000000000000000" pitchFamily="2" charset="0"/>
            </a:endParaRPr>
          </a:p>
          <a:p>
            <a:pPr marL="285750" indent="-285750">
              <a:buClr>
                <a:srgbClr val="0139C7"/>
              </a:buClr>
              <a:buFont typeface="Arial" panose="020B0604020202020204" pitchFamily="34" charset="0"/>
              <a:buChar char="•"/>
            </a:pPr>
            <a:r>
              <a:rPr lang="fr-FR">
                <a:latin typeface="Nexa Bold" panose="02000000000000000000" pitchFamily="2" charset="0"/>
              </a:rPr>
              <a:t>Présentation des outils et financements locaux </a:t>
            </a:r>
          </a:p>
          <a:p>
            <a:pPr marL="742950" lvl="1" indent="-285750">
              <a:buClr>
                <a:srgbClr val="0139C7"/>
              </a:buClr>
              <a:buFont typeface="Arial" panose="020B0604020202020204" pitchFamily="34" charset="0"/>
              <a:buChar char="•"/>
            </a:pPr>
            <a:r>
              <a:rPr lang="fr-FR">
                <a:latin typeface="Nexa Bold" panose="02000000000000000000" pitchFamily="2" charset="0"/>
              </a:rPr>
              <a:t>Annuaire de recensement des clubs</a:t>
            </a:r>
          </a:p>
          <a:p>
            <a:pPr marL="742950" lvl="1" indent="-285750">
              <a:buClr>
                <a:srgbClr val="0139C7"/>
              </a:buClr>
              <a:buFont typeface="Arial" panose="020B0604020202020204" pitchFamily="34" charset="0"/>
              <a:buChar char="•"/>
            </a:pPr>
            <a:r>
              <a:rPr lang="fr-FR">
                <a:latin typeface="Nexa Bold" panose="02000000000000000000" pitchFamily="2" charset="0"/>
              </a:rPr>
              <a:t>Financements envisageables</a:t>
            </a:r>
          </a:p>
          <a:p>
            <a:pPr marL="742950" lvl="1" indent="-285750">
              <a:buClr>
                <a:srgbClr val="0139C7"/>
              </a:buClr>
              <a:buFont typeface="Arial" panose="020B0604020202020204" pitchFamily="34" charset="0"/>
              <a:buChar char="•"/>
            </a:pPr>
            <a:r>
              <a:rPr lang="fr-FR">
                <a:latin typeface="Nexa Bold" panose="02000000000000000000" pitchFamily="2" charset="0"/>
              </a:rPr>
              <a:t>Outils</a:t>
            </a: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lvl="1">
              <a:buClr>
                <a:srgbClr val="0139C7"/>
              </a:buClr>
            </a:pPr>
            <a:r>
              <a:rPr lang="fr-FR" u="sng">
                <a:latin typeface="Nexa Bold" panose="02000000000000000000" pitchFamily="2" charset="0"/>
              </a:rPr>
              <a:t>En atelier : </a:t>
            </a:r>
          </a:p>
          <a:p>
            <a:pPr lvl="1">
              <a:buClr>
                <a:srgbClr val="0139C7"/>
              </a:buClr>
            </a:pPr>
            <a:endParaRPr lang="fr-FR">
              <a:latin typeface="Nexa Bold" panose="02000000000000000000"/>
              <a:ea typeface="Source Sans Pro" panose="020B0503030403020204" pitchFamily="34" charset="0"/>
            </a:endParaRPr>
          </a:p>
          <a:p>
            <a:pPr marL="800100" lvl="1" indent="-342900">
              <a:buClr>
                <a:srgbClr val="0139C7"/>
              </a:buClr>
              <a:buFont typeface="+mj-lt"/>
              <a:buAutoNum type="arabicPeriod"/>
            </a:pPr>
            <a:r>
              <a:rPr lang="fr-FR">
                <a:latin typeface="Nexa Bold" panose="02000000000000000000"/>
                <a:ea typeface="Source Sans Pro" panose="020B0503030403020204" pitchFamily="34" charset="0"/>
              </a:rPr>
              <a:t>Construire </a:t>
            </a:r>
            <a:r>
              <a:rPr lang="fr-FR">
                <a:solidFill>
                  <a:srgbClr val="202124"/>
                </a:solidFill>
                <a:latin typeface="docs-Roboto"/>
              </a:rPr>
              <a:t>des partenariats pour une inclusion réussie entre ESSMS et associations sportives</a:t>
            </a:r>
          </a:p>
          <a:p>
            <a:pPr marL="800100" lvl="1" indent="-342900">
              <a:buClr>
                <a:srgbClr val="0139C7"/>
              </a:buClr>
              <a:buFont typeface="+mj-lt"/>
              <a:buAutoNum type="arabicPeriod"/>
            </a:pPr>
            <a:endParaRPr lang="fr-FR">
              <a:solidFill>
                <a:srgbClr val="202124"/>
              </a:solidFill>
              <a:latin typeface="docs-Roboto"/>
              <a:ea typeface="Source Sans Pro" panose="020B0503030403020204" pitchFamily="34" charset="0"/>
            </a:endParaRPr>
          </a:p>
          <a:p>
            <a:pPr marL="800100" lvl="1" indent="-342900">
              <a:buClr>
                <a:srgbClr val="0139C7"/>
              </a:buClr>
              <a:buFont typeface="+mj-lt"/>
              <a:buAutoNum type="arabicPeriod"/>
            </a:pPr>
            <a:r>
              <a:rPr lang="fr-FR">
                <a:solidFill>
                  <a:srgbClr val="202124"/>
                </a:solidFill>
                <a:latin typeface="docs-Roboto"/>
                <a:ea typeface="Source Sans Pro" panose="020B0503030403020204" pitchFamily="34" charset="0"/>
              </a:rPr>
              <a:t>Intégrer </a:t>
            </a:r>
            <a:r>
              <a:rPr lang="fr-FR">
                <a:solidFill>
                  <a:srgbClr val="202124"/>
                </a:solidFill>
                <a:latin typeface="docs-Roboto"/>
              </a:rPr>
              <a:t>l'activité physique et sportive au sein de l’établissement</a:t>
            </a:r>
            <a:endParaRPr lang="fr-FR">
              <a:latin typeface="Nexa Bold" panose="02000000000000000000"/>
              <a:ea typeface="Source Sans Pro" panose="020B0503030403020204" pitchFamily="34" charset="0"/>
            </a:endParaRPr>
          </a:p>
          <a:p>
            <a:pPr lvl="1">
              <a:buClr>
                <a:srgbClr val="0139C7"/>
              </a:buClr>
            </a:pPr>
            <a:endParaRPr lang="fr-FR" u="sng">
              <a:latin typeface="Nexa Bold" panose="02000000000000000000" pitchFamily="2" charset="0"/>
            </a:endParaRPr>
          </a:p>
          <a:p>
            <a:pPr lvl="1">
              <a:buClr>
                <a:srgbClr val="0139C7"/>
              </a:buClr>
            </a:pPr>
            <a:endParaRPr lang="fr-FR" u="sng">
              <a:latin typeface="Nexa Bold" panose="02000000000000000000" pitchFamily="2" charset="0"/>
            </a:endParaRPr>
          </a:p>
          <a:p>
            <a:pPr>
              <a:buClr>
                <a:srgbClr val="0139C7"/>
              </a:buClr>
              <a:defRPr/>
            </a:pPr>
            <a:endParaRPr lang="fr-FR">
              <a:solidFill>
                <a:prstClr val="black"/>
              </a:solidFill>
              <a:latin typeface="Nexa Bold" panose="02000000000000000000"/>
              <a:ea typeface="Source Sans Pro"/>
            </a:endParaRPr>
          </a:p>
        </p:txBody>
      </p:sp>
    </p:spTree>
    <p:extLst>
      <p:ext uri="{BB962C8B-B14F-4D97-AF65-F5344CB8AC3E}">
        <p14:creationId xmlns:p14="http://schemas.microsoft.com/office/powerpoint/2010/main" val="4161687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3273A-BC14-3C3C-E11C-300AF4FD4347}"/>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46DFBDF0-D619-4A35-B853-291C9AEFC5FD}"/>
              </a:ext>
            </a:extLst>
          </p:cNvPr>
          <p:cNvPicPr>
            <a:picLocks noChangeAspect="1"/>
          </p:cNvPicPr>
          <p:nvPr/>
        </p:nvPicPr>
        <p:blipFill>
          <a:blip r:embed="rId3"/>
          <a:stretch>
            <a:fillRect/>
          </a:stretch>
        </p:blipFill>
        <p:spPr>
          <a:xfrm>
            <a:off x="0" y="0"/>
            <a:ext cx="12192000" cy="6858000"/>
          </a:xfrm>
          <a:prstGeom prst="rect">
            <a:avLst/>
          </a:prstGeom>
        </p:spPr>
      </p:pic>
      <p:sp>
        <p:nvSpPr>
          <p:cNvPr id="5" name="ZoneTexte 4">
            <a:extLst>
              <a:ext uri="{FF2B5EF4-FFF2-40B4-BE49-F238E27FC236}">
                <a16:creationId xmlns:a16="http://schemas.microsoft.com/office/drawing/2014/main" id="{6ABE5BB8-D8A2-4CB9-2624-8F8F780FDC5E}"/>
              </a:ext>
            </a:extLst>
          </p:cNvPr>
          <p:cNvSpPr txBox="1"/>
          <p:nvPr/>
        </p:nvSpPr>
        <p:spPr>
          <a:xfrm>
            <a:off x="1588576" y="1843951"/>
            <a:ext cx="2316531" cy="31700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0" b="1" i="0" u="none" strike="noStrike" kern="1200" cap="none" spc="0" normalizeH="0" baseline="0" noProof="0">
                <a:ln>
                  <a:noFill/>
                </a:ln>
                <a:solidFill>
                  <a:srgbClr val="7BB801"/>
                </a:solidFill>
                <a:effectLst/>
                <a:uLnTx/>
                <a:uFillTx/>
                <a:latin typeface="Nexa Bold" panose="02000000000000000000" pitchFamily="2" charset="0"/>
                <a:ea typeface="+mn-ea"/>
                <a:cs typeface="+mn-cs"/>
              </a:rPr>
              <a:t>2.</a:t>
            </a:r>
          </a:p>
        </p:txBody>
      </p:sp>
      <p:sp>
        <p:nvSpPr>
          <p:cNvPr id="6" name="ZoneTexte 5">
            <a:extLst>
              <a:ext uri="{FF2B5EF4-FFF2-40B4-BE49-F238E27FC236}">
                <a16:creationId xmlns:a16="http://schemas.microsoft.com/office/drawing/2014/main" id="{D56DE4C3-0E56-6E5F-C488-DFF4B7B7A3E2}"/>
              </a:ext>
            </a:extLst>
          </p:cNvPr>
          <p:cNvSpPr txBox="1"/>
          <p:nvPr/>
        </p:nvSpPr>
        <p:spPr>
          <a:xfrm>
            <a:off x="3603354" y="3429000"/>
            <a:ext cx="6695269" cy="1015663"/>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a:ln>
                  <a:noFill/>
                </a:ln>
                <a:solidFill>
                  <a:prstClr val="white"/>
                </a:solidFill>
                <a:effectLst/>
                <a:uLnTx/>
                <a:uFillTx/>
                <a:latin typeface="Nexa Bold" panose="02000000000000000000" pitchFamily="2" charset="0"/>
                <a:ea typeface="+mn-ea"/>
                <a:cs typeface="+mn-cs"/>
              </a:rPr>
              <a:t>Des outils </a:t>
            </a:r>
          </a:p>
        </p:txBody>
      </p:sp>
      <p:pic>
        <p:nvPicPr>
          <p:cNvPr id="7" name="Image 6" descr="Une image contenant texte, Police, Graphique, logo&#10;&#10;Le contenu généré par l’IA peut être incorrect.">
            <a:extLst>
              <a:ext uri="{FF2B5EF4-FFF2-40B4-BE49-F238E27FC236}">
                <a16:creationId xmlns:a16="http://schemas.microsoft.com/office/drawing/2014/main" id="{4268842C-E2B8-14E0-B475-97F7E7892B76}"/>
              </a:ext>
            </a:extLst>
          </p:cNvPr>
          <p:cNvPicPr>
            <a:picLocks noChangeAspect="1"/>
          </p:cNvPicPr>
          <p:nvPr/>
        </p:nvPicPr>
        <p:blipFill>
          <a:blip r:embed="rId4"/>
          <a:stretch>
            <a:fillRect/>
          </a:stretch>
        </p:blipFill>
        <p:spPr>
          <a:xfrm>
            <a:off x="10684559" y="245228"/>
            <a:ext cx="1293373" cy="1366756"/>
          </a:xfrm>
          <a:prstGeom prst="rect">
            <a:avLst/>
          </a:prstGeom>
        </p:spPr>
      </p:pic>
    </p:spTree>
    <p:extLst>
      <p:ext uri="{BB962C8B-B14F-4D97-AF65-F5344CB8AC3E}">
        <p14:creationId xmlns:p14="http://schemas.microsoft.com/office/powerpoint/2010/main" val="1789209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D2A9A-0663-140C-8BEC-5E23C69BA31E}"/>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850CFC2F-AC53-3270-E374-842A35544588}"/>
              </a:ext>
            </a:extLst>
          </p:cNvPr>
          <p:cNvPicPr>
            <a:picLocks noChangeAspect="1"/>
          </p:cNvPicPr>
          <p:nvPr/>
        </p:nvPicPr>
        <p:blipFill>
          <a:blip r:embed="rId3"/>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CB42A40D-E62C-2033-467B-53895C474453}"/>
              </a:ext>
            </a:extLst>
          </p:cNvPr>
          <p:cNvSpPr/>
          <p:nvPr/>
        </p:nvSpPr>
        <p:spPr>
          <a:xfrm>
            <a:off x="314424" y="328547"/>
            <a:ext cx="5164226"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b="1">
                <a:solidFill>
                  <a:schemeClr val="bg1"/>
                </a:solidFill>
                <a:latin typeface="Nexa Bold" panose="02000000000000000000" pitchFamily="2" charset="0"/>
              </a:rPr>
              <a:t>Introduction</a:t>
            </a:r>
          </a:p>
        </p:txBody>
      </p:sp>
      <p:pic>
        <p:nvPicPr>
          <p:cNvPr id="7" name="Image 6">
            <a:extLst>
              <a:ext uri="{FF2B5EF4-FFF2-40B4-BE49-F238E27FC236}">
                <a16:creationId xmlns:a16="http://schemas.microsoft.com/office/drawing/2014/main" id="{82377463-25F9-83C9-9B33-97359EC08158}"/>
              </a:ext>
            </a:extLst>
          </p:cNvPr>
          <p:cNvPicPr>
            <a:picLocks noChangeAspect="1"/>
          </p:cNvPicPr>
          <p:nvPr/>
        </p:nvPicPr>
        <p:blipFill>
          <a:blip r:embed="rId4"/>
          <a:stretch>
            <a:fillRect/>
          </a:stretch>
        </p:blipFill>
        <p:spPr>
          <a:xfrm rot="566098">
            <a:off x="5106858" y="879667"/>
            <a:ext cx="467178" cy="734137"/>
          </a:xfrm>
          <a:prstGeom prst="rect">
            <a:avLst/>
          </a:prstGeom>
        </p:spPr>
      </p:pic>
      <p:sp>
        <p:nvSpPr>
          <p:cNvPr id="2" name="Rectangle 1">
            <a:extLst>
              <a:ext uri="{FF2B5EF4-FFF2-40B4-BE49-F238E27FC236}">
                <a16:creationId xmlns:a16="http://schemas.microsoft.com/office/drawing/2014/main" id="{F46DD72E-5E41-6E7F-3BE3-8CEEA6B06C9B}"/>
              </a:ext>
            </a:extLst>
          </p:cNvPr>
          <p:cNvSpPr/>
          <p:nvPr/>
        </p:nvSpPr>
        <p:spPr>
          <a:xfrm>
            <a:off x="1147613" y="5179090"/>
            <a:ext cx="2665774" cy="977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buClr>
                <a:srgbClr val="0139C7"/>
              </a:buClr>
            </a:pPr>
            <a:r>
              <a:rPr lang="fr-FR" sz="2000">
                <a:solidFill>
                  <a:schemeClr val="tx1"/>
                </a:solidFill>
                <a:latin typeface="Nexa Bold" panose="02000000000000000000" pitchFamily="2" charset="0"/>
              </a:rPr>
              <a:t>Joffrey CHIRON</a:t>
            </a:r>
          </a:p>
          <a:p>
            <a:pPr>
              <a:buClr>
                <a:srgbClr val="0139C7"/>
              </a:buClr>
            </a:pPr>
            <a:r>
              <a:rPr lang="fr-FR" sz="2000">
                <a:solidFill>
                  <a:schemeClr val="tx1"/>
                </a:solidFill>
                <a:latin typeface="Nexa Bold" panose="02000000000000000000" pitchFamily="2" charset="0"/>
              </a:rPr>
              <a:t>Référent territorial</a:t>
            </a:r>
          </a:p>
          <a:p>
            <a:pPr lvl="1">
              <a:buClr>
                <a:srgbClr val="0139C7"/>
              </a:buClr>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p:txBody>
      </p:sp>
      <p:sp>
        <p:nvSpPr>
          <p:cNvPr id="4" name="Rectangle 3">
            <a:extLst>
              <a:ext uri="{FF2B5EF4-FFF2-40B4-BE49-F238E27FC236}">
                <a16:creationId xmlns:a16="http://schemas.microsoft.com/office/drawing/2014/main" id="{F6A3CA97-A82A-22C5-5737-BF3B692C753E}"/>
              </a:ext>
            </a:extLst>
          </p:cNvPr>
          <p:cNvSpPr/>
          <p:nvPr/>
        </p:nvSpPr>
        <p:spPr>
          <a:xfrm>
            <a:off x="4760313" y="5193513"/>
            <a:ext cx="2665774" cy="977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buClr>
                <a:srgbClr val="0139C7"/>
              </a:buClr>
            </a:pPr>
            <a:r>
              <a:rPr lang="fr-FR" sz="2000">
                <a:solidFill>
                  <a:schemeClr val="tx1"/>
                </a:solidFill>
                <a:latin typeface="Nexa Bold" panose="02000000000000000000" pitchFamily="2" charset="0"/>
              </a:rPr>
              <a:t>Elodie DOURLOT</a:t>
            </a:r>
          </a:p>
          <a:p>
            <a:pPr>
              <a:buClr>
                <a:srgbClr val="0139C7"/>
              </a:buClr>
            </a:pPr>
            <a:r>
              <a:rPr lang="fr-FR" sz="2000">
                <a:solidFill>
                  <a:schemeClr val="tx1"/>
                </a:solidFill>
                <a:latin typeface="Nexa Bold" panose="02000000000000000000" pitchFamily="2" charset="0"/>
              </a:rPr>
              <a:t>Chargée de mission PH</a:t>
            </a:r>
          </a:p>
          <a:p>
            <a:pPr lvl="1">
              <a:buClr>
                <a:srgbClr val="0139C7"/>
              </a:buClr>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p:txBody>
      </p:sp>
      <p:sp>
        <p:nvSpPr>
          <p:cNvPr id="8" name="Rectangle 7">
            <a:extLst>
              <a:ext uri="{FF2B5EF4-FFF2-40B4-BE49-F238E27FC236}">
                <a16:creationId xmlns:a16="http://schemas.microsoft.com/office/drawing/2014/main" id="{5A4B44C4-1784-A700-10EC-5B87232533F9}"/>
              </a:ext>
            </a:extLst>
          </p:cNvPr>
          <p:cNvSpPr/>
          <p:nvPr/>
        </p:nvSpPr>
        <p:spPr>
          <a:xfrm>
            <a:off x="8373014" y="5164553"/>
            <a:ext cx="3600598" cy="977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buClr>
                <a:srgbClr val="0139C7"/>
              </a:buClr>
            </a:pPr>
            <a:r>
              <a:rPr lang="fr-FR" sz="2000">
                <a:solidFill>
                  <a:schemeClr val="tx1"/>
                </a:solidFill>
                <a:latin typeface="Nexa Bold" panose="02000000000000000000" pitchFamily="2" charset="0"/>
              </a:rPr>
              <a:t>Patrick KOHLER</a:t>
            </a:r>
          </a:p>
          <a:p>
            <a:pPr>
              <a:buClr>
                <a:srgbClr val="0139C7"/>
              </a:buClr>
            </a:pPr>
            <a:r>
              <a:rPr lang="fr-FR" sz="2000">
                <a:solidFill>
                  <a:schemeClr val="tx1"/>
                </a:solidFill>
                <a:latin typeface="Nexa Bold" panose="02000000000000000000" pitchFamily="2" charset="0"/>
              </a:rPr>
              <a:t>Chef du pôle sports</a:t>
            </a:r>
          </a:p>
          <a:p>
            <a:pPr>
              <a:buClr>
                <a:srgbClr val="0139C7"/>
              </a:buClr>
            </a:pPr>
            <a:endParaRPr lang="fr-FR" sz="2000">
              <a:solidFill>
                <a:schemeClr val="tx1"/>
              </a:solidFill>
              <a:latin typeface="Nexa Bold" panose="02000000000000000000" pitchFamily="2" charset="0"/>
            </a:endParaRPr>
          </a:p>
          <a:p>
            <a:pPr>
              <a:buClr>
                <a:srgbClr val="0139C7"/>
              </a:buClr>
            </a:pPr>
            <a:r>
              <a:rPr lang="fr-FR" sz="2000">
                <a:solidFill>
                  <a:schemeClr val="tx1"/>
                </a:solidFill>
                <a:latin typeface="Nexa Bold" panose="02000000000000000000" pitchFamily="2" charset="0"/>
              </a:rPr>
              <a:t>Mathieu DESPEYROUX</a:t>
            </a:r>
          </a:p>
          <a:p>
            <a:pPr>
              <a:buClr>
                <a:srgbClr val="0139C7"/>
              </a:buClr>
            </a:pPr>
            <a:r>
              <a:rPr lang="fr-FR" sz="2000">
                <a:solidFill>
                  <a:schemeClr val="tx1"/>
                </a:solidFill>
                <a:latin typeface="Nexa Bold" panose="02000000000000000000" pitchFamily="2" charset="0"/>
              </a:rPr>
              <a:t>Référent </a:t>
            </a:r>
            <a:r>
              <a:rPr lang="fr-FR" sz="2000" err="1">
                <a:solidFill>
                  <a:schemeClr val="tx1"/>
                </a:solidFill>
                <a:latin typeface="Nexa Bold" panose="02000000000000000000" pitchFamily="2" charset="0"/>
              </a:rPr>
              <a:t>Parasport</a:t>
            </a:r>
            <a:endParaRPr lang="fr-FR" sz="2000">
              <a:solidFill>
                <a:schemeClr val="tx1"/>
              </a:solidFill>
              <a:latin typeface="Nexa Bold" panose="02000000000000000000" pitchFamily="2" charset="0"/>
            </a:endParaRPr>
          </a:p>
          <a:p>
            <a:pPr lvl="1">
              <a:buClr>
                <a:srgbClr val="0139C7"/>
              </a:buClr>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p:txBody>
      </p:sp>
      <p:pic>
        <p:nvPicPr>
          <p:cNvPr id="10" name="Image 9">
            <a:extLst>
              <a:ext uri="{FF2B5EF4-FFF2-40B4-BE49-F238E27FC236}">
                <a16:creationId xmlns:a16="http://schemas.microsoft.com/office/drawing/2014/main" id="{8F17041B-4BAB-6BE5-F720-DE717D0DF89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12341" y="3299917"/>
            <a:ext cx="3428648" cy="930854"/>
          </a:xfrm>
          <a:prstGeom prst="rect">
            <a:avLst/>
          </a:prstGeom>
        </p:spPr>
      </p:pic>
      <p:pic>
        <p:nvPicPr>
          <p:cNvPr id="12" name="Image 11" descr="Une image contenant Police, Graphique, logo, graphisme&#10;&#10;Le contenu généré par l’IA peut être incorrect.">
            <a:extLst>
              <a:ext uri="{FF2B5EF4-FFF2-40B4-BE49-F238E27FC236}">
                <a16:creationId xmlns:a16="http://schemas.microsoft.com/office/drawing/2014/main" id="{FEE72B1A-4F4A-3995-DCDF-AE604F1588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3243" y="2983607"/>
            <a:ext cx="1563474" cy="1563474"/>
          </a:xfrm>
          <a:prstGeom prst="rect">
            <a:avLst/>
          </a:prstGeom>
        </p:spPr>
      </p:pic>
      <p:pic>
        <p:nvPicPr>
          <p:cNvPr id="14" name="Image 13">
            <a:extLst>
              <a:ext uri="{FF2B5EF4-FFF2-40B4-BE49-F238E27FC236}">
                <a16:creationId xmlns:a16="http://schemas.microsoft.com/office/drawing/2014/main" id="{EB170E70-FC2C-9134-F734-6A10CE0D31F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31034" y="3241231"/>
            <a:ext cx="2587110" cy="1048226"/>
          </a:xfrm>
          <a:prstGeom prst="rect">
            <a:avLst/>
          </a:prstGeom>
        </p:spPr>
      </p:pic>
    </p:spTree>
    <p:extLst>
      <p:ext uri="{BB962C8B-B14F-4D97-AF65-F5344CB8AC3E}">
        <p14:creationId xmlns:p14="http://schemas.microsoft.com/office/powerpoint/2010/main" val="4199854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67B1D-7B28-B4B0-C91E-A5956C7108C6}"/>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8D7A47CA-1E34-E839-C296-1D25754C9CA6}"/>
              </a:ext>
            </a:extLst>
          </p:cNvPr>
          <p:cNvPicPr>
            <a:picLocks noChangeAspect="1"/>
          </p:cNvPicPr>
          <p:nvPr/>
        </p:nvPicPr>
        <p:blipFill>
          <a:blip r:embed="rId2"/>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7B6545B7-0FF8-FBF2-09EE-D8E7BF95A8DA}"/>
              </a:ext>
            </a:extLst>
          </p:cNvPr>
          <p:cNvSpPr/>
          <p:nvPr/>
        </p:nvSpPr>
        <p:spPr>
          <a:xfrm>
            <a:off x="314423" y="328547"/>
            <a:ext cx="5537737"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prstClr val="white"/>
                </a:solidFill>
                <a:effectLst/>
                <a:uLnTx/>
                <a:uFillTx/>
                <a:latin typeface="Nexa Bold" panose="02000000000000000000" pitchFamily="2" charset="0"/>
                <a:ea typeface="+mn-ea"/>
                <a:cs typeface="+mn-cs"/>
              </a:rPr>
              <a:t>Des outils à votre service</a:t>
            </a:r>
            <a:endParaRPr kumimoji="0" lang="fr-FR" sz="3600" b="1" i="0" u="none" strike="noStrike" kern="1200" cap="none" spc="0" normalizeH="0" baseline="0" noProof="0">
              <a:ln>
                <a:noFill/>
              </a:ln>
              <a:solidFill>
                <a:prstClr val="white"/>
              </a:solidFill>
              <a:effectLst/>
              <a:uLnTx/>
              <a:uFillTx/>
              <a:latin typeface="Nexa Bold" panose="02000000000000000000" pitchFamily="2" charset="0"/>
              <a:ea typeface="+mn-ea"/>
              <a:cs typeface="+mn-cs"/>
            </a:endParaRPr>
          </a:p>
        </p:txBody>
      </p:sp>
      <p:pic>
        <p:nvPicPr>
          <p:cNvPr id="7" name="Image 6">
            <a:extLst>
              <a:ext uri="{FF2B5EF4-FFF2-40B4-BE49-F238E27FC236}">
                <a16:creationId xmlns:a16="http://schemas.microsoft.com/office/drawing/2014/main" id="{2F1A2F60-F953-4488-A625-ADC01A450C86}"/>
              </a:ext>
            </a:extLst>
          </p:cNvPr>
          <p:cNvPicPr>
            <a:picLocks noChangeAspect="1"/>
          </p:cNvPicPr>
          <p:nvPr/>
        </p:nvPicPr>
        <p:blipFill>
          <a:blip r:embed="rId3"/>
          <a:stretch>
            <a:fillRect/>
          </a:stretch>
        </p:blipFill>
        <p:spPr>
          <a:xfrm rot="566098">
            <a:off x="5456510" y="879670"/>
            <a:ext cx="467178" cy="734137"/>
          </a:xfrm>
          <a:prstGeom prst="rect">
            <a:avLst/>
          </a:prstGeom>
        </p:spPr>
      </p:pic>
      <p:sp>
        <p:nvSpPr>
          <p:cNvPr id="2" name="ZoneTexte 5">
            <a:extLst>
              <a:ext uri="{FF2B5EF4-FFF2-40B4-BE49-F238E27FC236}">
                <a16:creationId xmlns:a16="http://schemas.microsoft.com/office/drawing/2014/main" id="{5C4965D1-E819-087D-A048-06E5E6775C55}"/>
              </a:ext>
            </a:extLst>
          </p:cNvPr>
          <p:cNvSpPr txBox="1"/>
          <p:nvPr/>
        </p:nvSpPr>
        <p:spPr>
          <a:xfrm>
            <a:off x="7500232" y="1951657"/>
            <a:ext cx="4584038" cy="45448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gn="just" defTabSz="2438337">
              <a:defRPr sz="4000">
                <a:solidFill>
                  <a:srgbClr val="201D1D"/>
                </a:solidFill>
                <a:latin typeface="Source Sans Pro"/>
                <a:ea typeface="Source Sans Pro"/>
                <a:cs typeface="Source Sans Pro"/>
                <a:sym typeface="Source Sans Pro"/>
              </a:defRPr>
            </a:lvl1pPr>
          </a:lstStyle>
          <a:p>
            <a:pPr algn="ctr" defTabSz="1219169" hangingPunct="0"/>
            <a:r>
              <a:rPr lang="fr-FR" sz="2000" b="1" kern="0">
                <a:solidFill>
                  <a:srgbClr val="0139C7"/>
                </a:solidFill>
                <a:latin typeface="Nexa Bold" panose="02000000000000000000"/>
              </a:rPr>
              <a:t>HANDIGUIDE DES SPORTS</a:t>
            </a:r>
          </a:p>
          <a:p>
            <a:pPr defTabSz="1219169" hangingPunct="0"/>
            <a:endParaRPr lang="fr-FR" sz="2000" kern="0">
              <a:latin typeface="Nexa Bold" panose="02000000000000000000"/>
            </a:endParaRPr>
          </a:p>
          <a:p>
            <a:pPr defTabSz="1219169" hangingPunct="0"/>
            <a:r>
              <a:rPr lang="fr-FR" sz="2000" kern="0">
                <a:latin typeface="Nexa Bold" panose="02000000000000000000"/>
              </a:rPr>
              <a:t>Un site ministériel qui répertorie les clubs para-accueillants.</a:t>
            </a:r>
          </a:p>
          <a:p>
            <a:pPr defTabSz="1219169" hangingPunct="0"/>
            <a:endParaRPr lang="fr-FR" sz="2000" kern="0">
              <a:latin typeface="Nexa Bold" panose="02000000000000000000"/>
            </a:endParaRPr>
          </a:p>
          <a:p>
            <a:pPr defTabSz="1219169" hangingPunct="0"/>
            <a:r>
              <a:rPr lang="fr-FR" sz="2000" kern="0">
                <a:latin typeface="Nexa Bold" panose="02000000000000000000"/>
              </a:rPr>
              <a:t>L’inscription se fait par les clubs et est validée par les services du ministère des sports dans les territoires. </a:t>
            </a:r>
          </a:p>
          <a:p>
            <a:pPr defTabSz="1219169" hangingPunct="0"/>
            <a:endParaRPr lang="fr-FR" sz="2000" kern="0">
              <a:latin typeface="Nexa Bold" panose="02000000000000000000"/>
            </a:endParaRPr>
          </a:p>
          <a:p>
            <a:pPr algn="ctr" defTabSz="1219169" hangingPunct="0"/>
            <a:r>
              <a:rPr lang="fr-FR" sz="2000" b="1" kern="0">
                <a:latin typeface="Nexa Bold" panose="02000000000000000000"/>
              </a:rPr>
              <a:t>Saisissez-vous-en !</a:t>
            </a:r>
          </a:p>
          <a:p>
            <a:pPr algn="ctr" defTabSz="1219169" hangingPunct="0"/>
            <a:endParaRPr lang="fr-FR" sz="2000" b="1" kern="0">
              <a:latin typeface="Nexa Bold" panose="02000000000000000000"/>
            </a:endParaRPr>
          </a:p>
          <a:p>
            <a:pPr algn="ctr" defTabSz="1219169" hangingPunct="0"/>
            <a:r>
              <a:rPr lang="fr-FR" sz="2000" b="1" kern="0">
                <a:solidFill>
                  <a:srgbClr val="0139C7"/>
                </a:solidFill>
                <a:latin typeface="Nexa Bold" panose="02000000000000000000"/>
                <a:hlinkClick r:id="rId4">
                  <a:extLst>
                    <a:ext uri="{A12FA001-AC4F-418D-AE19-62706E023703}">
                      <ahyp:hlinkClr xmlns:ahyp="http://schemas.microsoft.com/office/drawing/2018/hyperlinkcolor" val="tx"/>
                    </a:ext>
                  </a:extLst>
                </a:hlinkClick>
              </a:rPr>
              <a:t>https://www.handiguide.sports.gouv.fr</a:t>
            </a:r>
            <a:endParaRPr lang="fr-FR" sz="2000" b="1" kern="0">
              <a:solidFill>
                <a:srgbClr val="0139C7"/>
              </a:solidFill>
              <a:latin typeface="Nexa Bold" panose="02000000000000000000"/>
            </a:endParaRPr>
          </a:p>
          <a:p>
            <a:pPr algn="ctr" defTabSz="1219169" hangingPunct="0"/>
            <a:endParaRPr lang="fr-FR" sz="2000" b="1" kern="0">
              <a:latin typeface="Nexa Bold" panose="02000000000000000000"/>
            </a:endParaRPr>
          </a:p>
          <a:p>
            <a:pPr defTabSz="1219169" hangingPunct="0"/>
            <a:endParaRPr lang="fr-FR" sz="1600" kern="0">
              <a:latin typeface="Nexa Bold" panose="02000000000000000000"/>
            </a:endParaRPr>
          </a:p>
          <a:p>
            <a:pPr defTabSz="1219169" hangingPunct="0"/>
            <a:r>
              <a:rPr lang="fr-FR" sz="1600" b="1" kern="0">
                <a:latin typeface="Nexa Bold" panose="02000000000000000000"/>
              </a:rPr>
              <a:t>	</a:t>
            </a:r>
            <a:endParaRPr lang="fr-FR" sz="1600" kern="0">
              <a:latin typeface="Nexa Bold" panose="02000000000000000000"/>
            </a:endParaRPr>
          </a:p>
        </p:txBody>
      </p:sp>
      <p:pic>
        <p:nvPicPr>
          <p:cNvPr id="4" name="Image 3" descr="Une image contenant texte, capture d’écran, habits, Site web&#10;&#10;Description générée automatiquement">
            <a:extLst>
              <a:ext uri="{FF2B5EF4-FFF2-40B4-BE49-F238E27FC236}">
                <a16:creationId xmlns:a16="http://schemas.microsoft.com/office/drawing/2014/main" id="{B81E0F82-31BF-09FC-6216-2451CEDE8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689" y="2247079"/>
            <a:ext cx="6822698" cy="3800094"/>
          </a:xfrm>
          <a:prstGeom prst="rect">
            <a:avLst/>
          </a:prstGeom>
        </p:spPr>
      </p:pic>
    </p:spTree>
    <p:extLst>
      <p:ext uri="{BB962C8B-B14F-4D97-AF65-F5344CB8AC3E}">
        <p14:creationId xmlns:p14="http://schemas.microsoft.com/office/powerpoint/2010/main" val="969678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157C8-D347-77C1-8346-067EB56E7CBC}"/>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571D252D-99E7-5AC0-B8D6-27557FE3137A}"/>
              </a:ext>
            </a:extLst>
          </p:cNvPr>
          <p:cNvPicPr>
            <a:picLocks noChangeAspect="1"/>
          </p:cNvPicPr>
          <p:nvPr/>
        </p:nvPicPr>
        <p:blipFill>
          <a:blip r:embed="rId2"/>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BC2632EE-1CCB-640A-0FD8-674E5FB103D1}"/>
              </a:ext>
            </a:extLst>
          </p:cNvPr>
          <p:cNvSpPr/>
          <p:nvPr/>
        </p:nvSpPr>
        <p:spPr>
          <a:xfrm>
            <a:off x="314423" y="328547"/>
            <a:ext cx="5537737"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prstClr val="white"/>
                </a:solidFill>
                <a:effectLst/>
                <a:uLnTx/>
                <a:uFillTx/>
                <a:latin typeface="Nexa Bold" panose="02000000000000000000" pitchFamily="2" charset="0"/>
                <a:ea typeface="+mn-ea"/>
                <a:cs typeface="+mn-cs"/>
              </a:rPr>
              <a:t>Des outils à votre service</a:t>
            </a:r>
            <a:endParaRPr kumimoji="0" lang="fr-FR" sz="3600" b="1" i="0" u="none" strike="noStrike" kern="1200" cap="none" spc="0" normalizeH="0" baseline="0" noProof="0">
              <a:ln>
                <a:noFill/>
              </a:ln>
              <a:solidFill>
                <a:prstClr val="white"/>
              </a:solidFill>
              <a:effectLst/>
              <a:uLnTx/>
              <a:uFillTx/>
              <a:latin typeface="Nexa Bold" panose="02000000000000000000" pitchFamily="2" charset="0"/>
              <a:ea typeface="+mn-ea"/>
              <a:cs typeface="+mn-cs"/>
            </a:endParaRPr>
          </a:p>
        </p:txBody>
      </p:sp>
      <p:pic>
        <p:nvPicPr>
          <p:cNvPr id="7" name="Image 6">
            <a:extLst>
              <a:ext uri="{FF2B5EF4-FFF2-40B4-BE49-F238E27FC236}">
                <a16:creationId xmlns:a16="http://schemas.microsoft.com/office/drawing/2014/main" id="{8D065116-100F-7D81-5544-9BF3737663E4}"/>
              </a:ext>
            </a:extLst>
          </p:cNvPr>
          <p:cNvPicPr>
            <a:picLocks noChangeAspect="1"/>
          </p:cNvPicPr>
          <p:nvPr/>
        </p:nvPicPr>
        <p:blipFill>
          <a:blip r:embed="rId3"/>
          <a:stretch>
            <a:fillRect/>
          </a:stretch>
        </p:blipFill>
        <p:spPr>
          <a:xfrm rot="566098">
            <a:off x="5456510" y="879670"/>
            <a:ext cx="467178" cy="734137"/>
          </a:xfrm>
          <a:prstGeom prst="rect">
            <a:avLst/>
          </a:prstGeom>
        </p:spPr>
      </p:pic>
      <p:sp>
        <p:nvSpPr>
          <p:cNvPr id="3" name="ZoneTexte 5">
            <a:extLst>
              <a:ext uri="{FF2B5EF4-FFF2-40B4-BE49-F238E27FC236}">
                <a16:creationId xmlns:a16="http://schemas.microsoft.com/office/drawing/2014/main" id="{45DA6C06-C74B-5B6E-45E3-B061E360D74D}"/>
              </a:ext>
            </a:extLst>
          </p:cNvPr>
          <p:cNvSpPr txBox="1"/>
          <p:nvPr/>
        </p:nvSpPr>
        <p:spPr>
          <a:xfrm>
            <a:off x="453859" y="1885726"/>
            <a:ext cx="5817079" cy="4206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just" defTabSz="2438337">
              <a:defRPr sz="4000">
                <a:solidFill>
                  <a:srgbClr val="201D1D"/>
                </a:solidFill>
                <a:latin typeface="Source Sans Pro"/>
                <a:ea typeface="Source Sans Pro"/>
                <a:cs typeface="Source Sans Pro"/>
                <a:sym typeface="Source Sans Pro"/>
              </a:defRPr>
            </a:lvl1pPr>
          </a:lstStyle>
          <a:p>
            <a:pPr algn="ctr" defTabSz="1219169" hangingPunct="0"/>
            <a:r>
              <a:rPr lang="fr-FR" sz="2000" b="1" kern="0">
                <a:solidFill>
                  <a:srgbClr val="0139C7"/>
                </a:solidFill>
                <a:latin typeface="Nexa Bold" panose="02000000000000000000"/>
              </a:rPr>
              <a:t>TROUVE TON PARASPORT</a:t>
            </a:r>
          </a:p>
          <a:p>
            <a:pPr defTabSz="1219169" hangingPunct="0"/>
            <a:endParaRPr lang="fr-FR" sz="1800" b="1" kern="0">
              <a:latin typeface="Nexa Bold" panose="02000000000000000000"/>
            </a:endParaRPr>
          </a:p>
          <a:p>
            <a:pPr defTabSz="1219169" hangingPunct="0"/>
            <a:r>
              <a:rPr lang="fr-FR" sz="1800" b="1" kern="0">
                <a:latin typeface="Nexa Bold" panose="02000000000000000000"/>
              </a:rPr>
              <a:t>Objectif du projet</a:t>
            </a:r>
          </a:p>
          <a:p>
            <a:pPr defTabSz="1219169" hangingPunct="0"/>
            <a:endParaRPr lang="fr-FR" sz="1800" kern="0">
              <a:latin typeface="Nexa Bold" panose="02000000000000000000"/>
            </a:endParaRPr>
          </a:p>
          <a:p>
            <a:pPr defTabSz="1219169" hangingPunct="0"/>
            <a:r>
              <a:rPr lang="fr-FR" sz="1800" kern="0">
                <a:latin typeface="Nexa Bold" panose="02000000000000000000"/>
              </a:rPr>
              <a:t>Faciliter l’accès à la pratique sportive (compétitive ou de loisir) pour les personnes en situation de handicap, en les orientant au mieux. </a:t>
            </a:r>
          </a:p>
          <a:p>
            <a:pPr defTabSz="1219169" hangingPunct="0"/>
            <a:endParaRPr lang="fr-FR" sz="1800" kern="0">
              <a:latin typeface="Nexa Bold" panose="02000000000000000000"/>
            </a:endParaRPr>
          </a:p>
          <a:p>
            <a:pPr defTabSz="1219169" hangingPunct="0"/>
            <a:r>
              <a:rPr lang="fr-FR" sz="1800" b="1" kern="0">
                <a:latin typeface="Nexa Bold" panose="02000000000000000000"/>
              </a:rPr>
              <a:t>Comment ça fonctionne ?</a:t>
            </a:r>
          </a:p>
          <a:p>
            <a:pPr defTabSz="1219169" hangingPunct="0"/>
            <a:endParaRPr lang="fr-FR" sz="1800" kern="0">
              <a:latin typeface="Nexa Bold" panose="02000000000000000000"/>
            </a:endParaRPr>
          </a:p>
          <a:p>
            <a:pPr defTabSz="1219169" hangingPunct="0"/>
            <a:r>
              <a:rPr lang="fr-FR" sz="1800" kern="0">
                <a:latin typeface="Nexa Bold" panose="02000000000000000000"/>
              </a:rPr>
              <a:t>Ce dispositif numérique permet de proposer des disciplines qui correspondent le mieux à la personne, selon différents indicateurs (les envies, le handicap, le type de pratique, les contre-indications, l’âge, les qualités physiques, les motivations).</a:t>
            </a:r>
            <a:r>
              <a:rPr lang="fr-FR" sz="1800" b="1" kern="0">
                <a:latin typeface="Nexa Bold" panose="02000000000000000000"/>
              </a:rPr>
              <a:t>	</a:t>
            </a:r>
            <a:endParaRPr lang="fr-FR" sz="1800" kern="0">
              <a:latin typeface="Nexa Bold" panose="02000000000000000000"/>
            </a:endParaRPr>
          </a:p>
        </p:txBody>
      </p:sp>
      <p:sp>
        <p:nvSpPr>
          <p:cNvPr id="8" name="ZoneTexte 7">
            <a:extLst>
              <a:ext uri="{FF2B5EF4-FFF2-40B4-BE49-F238E27FC236}">
                <a16:creationId xmlns:a16="http://schemas.microsoft.com/office/drawing/2014/main" id="{76BDF448-036D-97B8-9B58-FC452C320ACF}"/>
              </a:ext>
            </a:extLst>
          </p:cNvPr>
          <p:cNvSpPr txBox="1"/>
          <p:nvPr/>
        </p:nvSpPr>
        <p:spPr>
          <a:xfrm>
            <a:off x="6744599" y="5753452"/>
            <a:ext cx="5262581" cy="338554"/>
          </a:xfrm>
          <a:prstGeom prst="rect">
            <a:avLst/>
          </a:prstGeom>
          <a:noFill/>
        </p:spPr>
        <p:txBody>
          <a:bodyPr wrap="square">
            <a:spAutoFit/>
          </a:bodyPr>
          <a:lstStyle/>
          <a:p>
            <a:pPr algn="ctr" defTabSz="1219169" hangingPunct="0"/>
            <a:r>
              <a:rPr lang="fr-FR" sz="1600" kern="0">
                <a:solidFill>
                  <a:srgbClr val="0139C7"/>
                </a:solidFill>
                <a:latin typeface="Helvetica Neue"/>
                <a:sym typeface="Wingdings" panose="05000000000000000000" pitchFamily="2" charset="2"/>
              </a:rPr>
              <a:t></a:t>
            </a:r>
            <a:r>
              <a:rPr lang="fr-FR" sz="1600" kern="0">
                <a:solidFill>
                  <a:srgbClr val="5E5E5E"/>
                </a:solidFill>
                <a:latin typeface="Helvetica Neue"/>
                <a:sym typeface="Wingdings" panose="05000000000000000000" pitchFamily="2" charset="2"/>
              </a:rPr>
              <a:t> </a:t>
            </a:r>
            <a:r>
              <a:rPr lang="fr-FR" sz="1600" kern="0">
                <a:solidFill>
                  <a:srgbClr val="0139C7"/>
                </a:solidFill>
                <a:latin typeface="Helvetica Neue"/>
                <a:sym typeface="Helvetica Neue"/>
                <a:hlinkClick r:id="rId4">
                  <a:extLst>
                    <a:ext uri="{A12FA001-AC4F-418D-AE19-62706E023703}">
                      <ahyp:hlinkClr xmlns:ahyp="http://schemas.microsoft.com/office/drawing/2018/hyperlinkcolor" val="tx"/>
                    </a:ext>
                  </a:extLst>
                </a:hlinkClick>
              </a:rPr>
              <a:t>https://trouvetonparasport.france-paralympique.fr</a:t>
            </a:r>
            <a:r>
              <a:rPr lang="fr-FR" sz="1600" kern="0">
                <a:solidFill>
                  <a:srgbClr val="0139C7"/>
                </a:solidFill>
                <a:latin typeface="Helvetica Neue"/>
                <a:sym typeface="Helvetica Neue"/>
              </a:rPr>
              <a:t> </a:t>
            </a:r>
          </a:p>
        </p:txBody>
      </p:sp>
      <p:pic>
        <p:nvPicPr>
          <p:cNvPr id="9" name="Image 8">
            <a:extLst>
              <a:ext uri="{FF2B5EF4-FFF2-40B4-BE49-F238E27FC236}">
                <a16:creationId xmlns:a16="http://schemas.microsoft.com/office/drawing/2014/main" id="{911E4395-0FAA-AF13-18AF-659877A44C33}"/>
              </a:ext>
            </a:extLst>
          </p:cNvPr>
          <p:cNvPicPr>
            <a:picLocks noChangeAspect="1"/>
          </p:cNvPicPr>
          <p:nvPr/>
        </p:nvPicPr>
        <p:blipFill>
          <a:blip r:embed="rId5"/>
          <a:stretch>
            <a:fillRect/>
          </a:stretch>
        </p:blipFill>
        <p:spPr>
          <a:xfrm>
            <a:off x="6744599" y="2078914"/>
            <a:ext cx="5379913" cy="3098801"/>
          </a:xfrm>
          <a:prstGeom prst="rect">
            <a:avLst/>
          </a:prstGeom>
        </p:spPr>
      </p:pic>
    </p:spTree>
    <p:extLst>
      <p:ext uri="{BB962C8B-B14F-4D97-AF65-F5344CB8AC3E}">
        <p14:creationId xmlns:p14="http://schemas.microsoft.com/office/powerpoint/2010/main" val="3043847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C9B3F-8C65-472A-B991-DAFC265EC66E}"/>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D75C34DE-2D2D-D287-1354-55666205432F}"/>
              </a:ext>
            </a:extLst>
          </p:cNvPr>
          <p:cNvPicPr>
            <a:picLocks noChangeAspect="1"/>
          </p:cNvPicPr>
          <p:nvPr/>
        </p:nvPicPr>
        <p:blipFill>
          <a:blip r:embed="rId2"/>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7E1A3CBC-89E8-81EE-6B41-A0EC6E7089B3}"/>
              </a:ext>
            </a:extLst>
          </p:cNvPr>
          <p:cNvSpPr/>
          <p:nvPr/>
        </p:nvSpPr>
        <p:spPr>
          <a:xfrm>
            <a:off x="314423" y="328547"/>
            <a:ext cx="5537737"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prstClr val="white"/>
                </a:solidFill>
                <a:effectLst/>
                <a:uLnTx/>
                <a:uFillTx/>
                <a:latin typeface="Nexa Bold" panose="02000000000000000000" pitchFamily="2" charset="0"/>
                <a:ea typeface="+mn-ea"/>
                <a:cs typeface="+mn-cs"/>
              </a:rPr>
              <a:t>Des outils à votre service</a:t>
            </a:r>
            <a:endParaRPr kumimoji="0" lang="fr-FR" sz="3600" b="1" i="0" u="none" strike="noStrike" kern="1200" cap="none" spc="0" normalizeH="0" baseline="0" noProof="0">
              <a:ln>
                <a:noFill/>
              </a:ln>
              <a:solidFill>
                <a:prstClr val="white"/>
              </a:solidFill>
              <a:effectLst/>
              <a:uLnTx/>
              <a:uFillTx/>
              <a:latin typeface="Nexa Bold" panose="02000000000000000000" pitchFamily="2" charset="0"/>
              <a:ea typeface="+mn-ea"/>
              <a:cs typeface="+mn-cs"/>
            </a:endParaRPr>
          </a:p>
        </p:txBody>
      </p:sp>
      <p:pic>
        <p:nvPicPr>
          <p:cNvPr id="7" name="Image 6">
            <a:extLst>
              <a:ext uri="{FF2B5EF4-FFF2-40B4-BE49-F238E27FC236}">
                <a16:creationId xmlns:a16="http://schemas.microsoft.com/office/drawing/2014/main" id="{7E82AD00-3A3D-E295-1536-D9F989A26473}"/>
              </a:ext>
            </a:extLst>
          </p:cNvPr>
          <p:cNvPicPr>
            <a:picLocks noChangeAspect="1"/>
          </p:cNvPicPr>
          <p:nvPr/>
        </p:nvPicPr>
        <p:blipFill>
          <a:blip r:embed="rId3"/>
          <a:stretch>
            <a:fillRect/>
          </a:stretch>
        </p:blipFill>
        <p:spPr>
          <a:xfrm rot="566098">
            <a:off x="5456510" y="879670"/>
            <a:ext cx="467178" cy="734137"/>
          </a:xfrm>
          <a:prstGeom prst="rect">
            <a:avLst/>
          </a:prstGeom>
        </p:spPr>
      </p:pic>
      <p:sp>
        <p:nvSpPr>
          <p:cNvPr id="2" name="ZoneTexte 5">
            <a:extLst>
              <a:ext uri="{FF2B5EF4-FFF2-40B4-BE49-F238E27FC236}">
                <a16:creationId xmlns:a16="http://schemas.microsoft.com/office/drawing/2014/main" id="{88B63A25-596E-B1F7-012C-5658B7442779}"/>
              </a:ext>
            </a:extLst>
          </p:cNvPr>
          <p:cNvSpPr txBox="1"/>
          <p:nvPr/>
        </p:nvSpPr>
        <p:spPr>
          <a:xfrm>
            <a:off x="618220" y="2089768"/>
            <a:ext cx="7022527" cy="4760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just" defTabSz="2438337">
              <a:defRPr sz="4000">
                <a:solidFill>
                  <a:srgbClr val="201D1D"/>
                </a:solidFill>
                <a:latin typeface="Source Sans Pro"/>
                <a:ea typeface="Source Sans Pro"/>
                <a:cs typeface="Source Sans Pro"/>
                <a:sym typeface="Source Sans Pro"/>
              </a:defRPr>
            </a:lvl1pPr>
          </a:lstStyle>
          <a:p>
            <a:pPr defTabSz="1219169" hangingPunct="0"/>
            <a:r>
              <a:rPr lang="fr-FR" sz="1800" b="1" kern="0">
                <a:solidFill>
                  <a:srgbClr val="0139C7"/>
                </a:solidFill>
                <a:latin typeface="Nexa Bold" panose="02000000000000000000"/>
              </a:rPr>
              <a:t>Le concept</a:t>
            </a:r>
          </a:p>
          <a:p>
            <a:pPr defTabSz="1219169" hangingPunct="0"/>
            <a:endParaRPr lang="fr-FR" sz="1800" kern="0">
              <a:latin typeface="Nexa Bold" panose="02000000000000000000"/>
            </a:endParaRPr>
          </a:p>
          <a:p>
            <a:pPr defTabSz="1219169" hangingPunct="0"/>
            <a:r>
              <a:rPr lang="fr-FR" sz="1800" kern="0">
                <a:latin typeface="Nexa Bold" panose="02000000000000000000"/>
              </a:rPr>
              <a:t>Proposer un accompagnement à la mise en lien entre un club sportif et un établissement médico-social.</a:t>
            </a:r>
          </a:p>
          <a:p>
            <a:pPr defTabSz="1219169" hangingPunct="0"/>
            <a:endParaRPr lang="fr-FR" sz="1800" kern="0">
              <a:latin typeface="Nexa Bold" panose="02000000000000000000"/>
            </a:endParaRPr>
          </a:p>
          <a:p>
            <a:pPr defTabSz="1219169" hangingPunct="0"/>
            <a:r>
              <a:rPr lang="fr-FR" sz="1800" kern="0">
                <a:latin typeface="Nexa Bold" panose="02000000000000000000"/>
              </a:rPr>
              <a:t>Co financement CPSF – ARS PACA</a:t>
            </a:r>
          </a:p>
          <a:p>
            <a:pPr defTabSz="1219169" hangingPunct="0"/>
            <a:endParaRPr lang="fr-FR" sz="1800" kern="0">
              <a:latin typeface="Nexa Bold" panose="02000000000000000000"/>
            </a:endParaRPr>
          </a:p>
          <a:p>
            <a:pPr defTabSz="1219169" hangingPunct="0"/>
            <a:r>
              <a:rPr lang="fr-FR" sz="1800" b="1" kern="0">
                <a:solidFill>
                  <a:srgbClr val="0139C7"/>
                </a:solidFill>
                <a:latin typeface="Nexa Bold" panose="02000000000000000000"/>
              </a:rPr>
              <a:t>Les grandes ambitions</a:t>
            </a:r>
          </a:p>
          <a:p>
            <a:pPr defTabSz="1219169" hangingPunct="0"/>
            <a:endParaRPr lang="fr-FR" sz="1800" kern="0">
              <a:latin typeface="Nexa Bold" panose="02000000000000000000"/>
            </a:endParaRPr>
          </a:p>
          <a:p>
            <a:pPr defTabSz="1219169" hangingPunct="0"/>
            <a:r>
              <a:rPr lang="fr-FR" sz="1800" kern="0">
                <a:latin typeface="Nexa Bold" panose="02000000000000000000"/>
              </a:rPr>
              <a:t>Accroître et pérenniser le nombre de personnes relevant d’un ESMS pratiquant une activité sportive</a:t>
            </a:r>
          </a:p>
          <a:p>
            <a:pPr marL="228600" indent="-228600" defTabSz="1219169" hangingPunct="0">
              <a:buFont typeface="Arial" panose="020B0604020202020204" pitchFamily="34" charset="0"/>
              <a:buChar char="•"/>
            </a:pPr>
            <a:endParaRPr lang="fr-FR" sz="1800" kern="0">
              <a:latin typeface="Nexa Bold" panose="02000000000000000000"/>
            </a:endParaRPr>
          </a:p>
          <a:p>
            <a:pPr defTabSz="1219169" hangingPunct="0"/>
            <a:r>
              <a:rPr lang="fr-FR" sz="1800" kern="0">
                <a:latin typeface="Nexa Bold" panose="02000000000000000000"/>
              </a:rPr>
              <a:t>Multiplier les passerelles entre le milieu médico-social et les structures sportives fédérées </a:t>
            </a:r>
          </a:p>
          <a:p>
            <a:pPr marL="228600" indent="-228600" defTabSz="1219169" hangingPunct="0">
              <a:buFont typeface="Arial" panose="020B0604020202020204" pitchFamily="34" charset="0"/>
              <a:buChar char="•"/>
            </a:pPr>
            <a:endParaRPr lang="fr-FR" sz="1800" kern="0">
              <a:latin typeface="Nexa Bold" panose="02000000000000000000"/>
            </a:endParaRPr>
          </a:p>
          <a:p>
            <a:pPr defTabSz="1219169" hangingPunct="0"/>
            <a:r>
              <a:rPr lang="fr-FR" sz="1800" kern="0">
                <a:latin typeface="Nexa Bold" panose="02000000000000000000"/>
              </a:rPr>
              <a:t>Mieux intégrer le sport dans le projet d’accompagnement personnalisé</a:t>
            </a:r>
          </a:p>
          <a:p>
            <a:pPr defTabSz="1219169" hangingPunct="0"/>
            <a:r>
              <a:rPr lang="fr-FR" sz="1800" b="1" kern="0">
                <a:latin typeface="Nexa Bold" panose="02000000000000000000"/>
              </a:rPr>
              <a:t>	</a:t>
            </a:r>
            <a:endParaRPr lang="fr-FR" sz="1800" kern="0">
              <a:latin typeface="Nexa Bold" panose="02000000000000000000"/>
            </a:endParaRPr>
          </a:p>
        </p:txBody>
      </p:sp>
      <p:pic>
        <p:nvPicPr>
          <p:cNvPr id="4" name="Image 3">
            <a:extLst>
              <a:ext uri="{FF2B5EF4-FFF2-40B4-BE49-F238E27FC236}">
                <a16:creationId xmlns:a16="http://schemas.microsoft.com/office/drawing/2014/main" id="{C603CD8E-25FB-6802-DEE2-3E91F56DD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7319" y="1766788"/>
            <a:ext cx="3559560" cy="3697605"/>
          </a:xfrm>
          <a:prstGeom prst="rect">
            <a:avLst/>
          </a:prstGeom>
        </p:spPr>
      </p:pic>
    </p:spTree>
    <p:extLst>
      <p:ext uri="{BB962C8B-B14F-4D97-AF65-F5344CB8AC3E}">
        <p14:creationId xmlns:p14="http://schemas.microsoft.com/office/powerpoint/2010/main" val="2982843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Page web&#10;&#10;Le contenu généré par l’IA peut être incorrect.">
            <a:extLst>
              <a:ext uri="{FF2B5EF4-FFF2-40B4-BE49-F238E27FC236}">
                <a16:creationId xmlns:a16="http://schemas.microsoft.com/office/drawing/2014/main" id="{079C2270-F426-96E1-CA1A-909374F32A5E}"/>
              </a:ext>
            </a:extLst>
          </p:cNvPr>
          <p:cNvPicPr>
            <a:picLocks noChangeAspect="1"/>
          </p:cNvPicPr>
          <p:nvPr/>
        </p:nvPicPr>
        <p:blipFill>
          <a:blip r:embed="rId2"/>
          <a:stretch>
            <a:fillRect/>
          </a:stretch>
        </p:blipFill>
        <p:spPr>
          <a:xfrm>
            <a:off x="1390408" y="-4782"/>
            <a:ext cx="9411184" cy="6712295"/>
          </a:xfrm>
          <a:prstGeom prst="rect">
            <a:avLst/>
          </a:prstGeom>
        </p:spPr>
      </p:pic>
    </p:spTree>
    <p:extLst>
      <p:ext uri="{BB962C8B-B14F-4D97-AF65-F5344CB8AC3E}">
        <p14:creationId xmlns:p14="http://schemas.microsoft.com/office/powerpoint/2010/main" val="2524928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5095A-90A6-11DD-D9D6-6BAD25E2D136}"/>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B38DAF6C-0F53-F106-270B-ADD8A0D04F60}"/>
              </a:ext>
            </a:extLst>
          </p:cNvPr>
          <p:cNvPicPr>
            <a:picLocks noChangeAspect="1"/>
          </p:cNvPicPr>
          <p:nvPr/>
        </p:nvPicPr>
        <p:blipFill>
          <a:blip r:embed="rId2"/>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9B1B3AF3-46CC-ADC0-630C-4943B3E05CFE}"/>
              </a:ext>
            </a:extLst>
          </p:cNvPr>
          <p:cNvSpPr/>
          <p:nvPr/>
        </p:nvSpPr>
        <p:spPr>
          <a:xfrm>
            <a:off x="314424" y="328547"/>
            <a:ext cx="5164226"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fr-FR" sz="3200" b="1">
                <a:solidFill>
                  <a:prstClr val="white"/>
                </a:solidFill>
                <a:latin typeface="Nexa Bold"/>
              </a:rPr>
              <a:t>Outil d’autodiagnostic </a:t>
            </a:r>
            <a:endParaRPr lang="fr-FR" sz="3200">
              <a:solidFill>
                <a:prstClr val="white"/>
              </a:solidFill>
              <a:ea typeface="+mn-ea"/>
              <a:cs typeface="+mn-cs"/>
            </a:endParaRPr>
          </a:p>
        </p:txBody>
      </p:sp>
      <p:pic>
        <p:nvPicPr>
          <p:cNvPr id="7" name="Image 6">
            <a:extLst>
              <a:ext uri="{FF2B5EF4-FFF2-40B4-BE49-F238E27FC236}">
                <a16:creationId xmlns:a16="http://schemas.microsoft.com/office/drawing/2014/main" id="{A6D1EBE8-3B9C-05CB-8376-E3945A41CE8A}"/>
              </a:ext>
            </a:extLst>
          </p:cNvPr>
          <p:cNvPicPr>
            <a:picLocks noChangeAspect="1"/>
          </p:cNvPicPr>
          <p:nvPr/>
        </p:nvPicPr>
        <p:blipFill>
          <a:blip r:embed="rId3"/>
          <a:stretch>
            <a:fillRect/>
          </a:stretch>
        </p:blipFill>
        <p:spPr>
          <a:xfrm rot="566098">
            <a:off x="5106858" y="879667"/>
            <a:ext cx="467178" cy="734137"/>
          </a:xfrm>
          <a:prstGeom prst="rect">
            <a:avLst/>
          </a:prstGeom>
        </p:spPr>
      </p:pic>
      <p:sp>
        <p:nvSpPr>
          <p:cNvPr id="2" name="ZoneTexte 1">
            <a:extLst>
              <a:ext uri="{FF2B5EF4-FFF2-40B4-BE49-F238E27FC236}">
                <a16:creationId xmlns:a16="http://schemas.microsoft.com/office/drawing/2014/main" id="{5C112911-F99B-7AD9-838C-CD17E8A057FD}"/>
              </a:ext>
            </a:extLst>
          </p:cNvPr>
          <p:cNvSpPr txBox="1"/>
          <p:nvPr/>
        </p:nvSpPr>
        <p:spPr>
          <a:xfrm>
            <a:off x="314425" y="1498600"/>
            <a:ext cx="1047833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a:solidFill>
                  <a:srgbClr val="0139C7"/>
                </a:solidFill>
                <a:latin typeface="Nexa Bold" panose="02000000000000000000"/>
                <a:ea typeface="Calibri"/>
                <a:cs typeface="Calibri"/>
              </a:rPr>
              <a:t>Un outil d’autodiagnostic</a:t>
            </a:r>
          </a:p>
          <a:p>
            <a:r>
              <a:rPr lang="fr-FR">
                <a:latin typeface="Nexa Bold" panose="02000000000000000000"/>
                <a:ea typeface="Calibri"/>
                <a:cs typeface="Calibri"/>
              </a:rPr>
              <a:t>« Identifier la place de l’APS au sein de mon ESMS »</a:t>
            </a:r>
          </a:p>
          <a:p>
            <a:endParaRPr lang="fr-FR" b="1">
              <a:latin typeface="Nexa Bold" panose="02000000000000000000"/>
              <a:ea typeface="Calibri"/>
              <a:cs typeface="Calibri"/>
            </a:endParaRPr>
          </a:p>
          <a:p>
            <a:pPr algn="ctr"/>
            <a:r>
              <a:rPr lang="fr-FR" b="1">
                <a:latin typeface="Nexa Bold" panose="02000000000000000000"/>
                <a:ea typeface="+mn-lt"/>
                <a:cs typeface="+mn-lt"/>
                <a:hlinkClick r:id="rId4"/>
              </a:rPr>
              <a:t>https://autodiagnostic-esms.france-paralympique.fr/</a:t>
            </a:r>
            <a:r>
              <a:rPr lang="fr-FR" b="1">
                <a:latin typeface="Nexa Bold" panose="02000000000000000000"/>
                <a:ea typeface="+mn-lt"/>
                <a:cs typeface="+mn-lt"/>
              </a:rPr>
              <a:t> </a:t>
            </a:r>
            <a:endParaRPr lang="fr-FR" b="1">
              <a:latin typeface="Nexa Bold" panose="02000000000000000000"/>
            </a:endParaRPr>
          </a:p>
          <a:p>
            <a:endParaRPr lang="fr-FR">
              <a:latin typeface="Nexa Bold" panose="02000000000000000000"/>
              <a:ea typeface="Calibri"/>
              <a:cs typeface="Calibri"/>
            </a:endParaRPr>
          </a:p>
          <a:p>
            <a:r>
              <a:rPr lang="fr-FR">
                <a:latin typeface="Nexa Bold" panose="02000000000000000000"/>
                <a:ea typeface="Calibri"/>
                <a:cs typeface="Calibri"/>
              </a:rPr>
              <a:t>Un outil gratuit destiné aux référents APS :</a:t>
            </a:r>
            <a:endParaRPr lang="fr-FR">
              <a:latin typeface="Nexa Bold" panose="02000000000000000000"/>
            </a:endParaRPr>
          </a:p>
          <a:p>
            <a:endParaRPr lang="fr-FR">
              <a:latin typeface="Nexa Bold" panose="02000000000000000000"/>
            </a:endParaRPr>
          </a:p>
          <a:p>
            <a:pPr marL="285750" indent="-285750">
              <a:buClr>
                <a:srgbClr val="0123DC"/>
              </a:buClr>
              <a:buFont typeface="Arial" panose="020B0604020202020204" pitchFamily="34" charset="0"/>
              <a:buChar char="•"/>
            </a:pPr>
            <a:r>
              <a:rPr lang="fr-FR" b="1">
                <a:latin typeface="Nexa Bold" panose="02000000000000000000"/>
                <a:ea typeface="Calibri"/>
                <a:cs typeface="Calibri"/>
              </a:rPr>
              <a:t>Réponses</a:t>
            </a:r>
            <a:r>
              <a:rPr lang="fr-FR">
                <a:latin typeface="Nexa Bold" panose="02000000000000000000"/>
                <a:ea typeface="Calibri"/>
                <a:cs typeface="Calibri"/>
              </a:rPr>
              <a:t> à des questions simples (autodiagnostic)</a:t>
            </a:r>
          </a:p>
          <a:p>
            <a:pPr marL="285750" indent="-285750">
              <a:buClr>
                <a:srgbClr val="0123DC"/>
              </a:buClr>
              <a:buFont typeface="Arial" panose="020B0604020202020204" pitchFamily="34" charset="0"/>
              <a:buChar char="•"/>
            </a:pPr>
            <a:r>
              <a:rPr lang="fr-FR" b="1">
                <a:latin typeface="Nexa Bold" panose="02000000000000000000"/>
                <a:ea typeface="Calibri"/>
                <a:cs typeface="Calibri"/>
              </a:rPr>
              <a:t>Identification</a:t>
            </a:r>
            <a:r>
              <a:rPr lang="fr-FR">
                <a:latin typeface="Nexa Bold" panose="02000000000000000000"/>
                <a:ea typeface="Calibri"/>
                <a:cs typeface="Calibri"/>
              </a:rPr>
              <a:t> des besoins </a:t>
            </a:r>
          </a:p>
          <a:p>
            <a:pPr marL="285750" indent="-285750">
              <a:buClr>
                <a:srgbClr val="0123DC"/>
              </a:buClr>
              <a:buFont typeface="Arial" panose="020B0604020202020204" pitchFamily="34" charset="0"/>
              <a:buChar char="•"/>
            </a:pPr>
            <a:r>
              <a:rPr lang="fr-FR" b="1">
                <a:latin typeface="Nexa Bold" panose="02000000000000000000"/>
                <a:ea typeface="Calibri"/>
                <a:cs typeface="Calibri"/>
              </a:rPr>
              <a:t>Orientation</a:t>
            </a:r>
            <a:r>
              <a:rPr lang="fr-FR">
                <a:latin typeface="Nexa Bold" panose="02000000000000000000"/>
                <a:ea typeface="Calibri"/>
                <a:cs typeface="Calibri"/>
              </a:rPr>
              <a:t> vers les ressources associées</a:t>
            </a:r>
          </a:p>
          <a:p>
            <a:pPr marL="285750" indent="-285750">
              <a:buClr>
                <a:srgbClr val="0123DC"/>
              </a:buClr>
              <a:buFont typeface="Arial" panose="020B0604020202020204" pitchFamily="34" charset="0"/>
              <a:buChar char="•"/>
            </a:pPr>
            <a:r>
              <a:rPr lang="fr-FR" b="1">
                <a:latin typeface="Nexa Bold" panose="02000000000000000000"/>
                <a:ea typeface="Calibri"/>
                <a:cs typeface="Calibri"/>
              </a:rPr>
              <a:t>Exploration</a:t>
            </a:r>
            <a:r>
              <a:rPr lang="fr-FR">
                <a:latin typeface="Nexa Bold" panose="02000000000000000000"/>
                <a:ea typeface="Calibri"/>
                <a:cs typeface="Calibri"/>
              </a:rPr>
              <a:t> du contenu en autonomie </a:t>
            </a:r>
          </a:p>
          <a:p>
            <a:endParaRPr lang="fr-FR">
              <a:latin typeface="Nexa Bold" panose="02000000000000000000"/>
            </a:endParaRPr>
          </a:p>
          <a:p>
            <a:r>
              <a:rPr lang="fr-FR" b="1">
                <a:solidFill>
                  <a:srgbClr val="0139C7"/>
                </a:solidFill>
                <a:latin typeface="Nexa Bold" panose="02000000000000000000"/>
                <a:ea typeface="Calibri"/>
                <a:cs typeface="Calibri"/>
              </a:rPr>
              <a:t>Objectif : </a:t>
            </a:r>
          </a:p>
          <a:p>
            <a:endParaRPr lang="fr-FR" b="1">
              <a:latin typeface="Nexa Bold" panose="02000000000000000000"/>
              <a:ea typeface="Calibri"/>
              <a:cs typeface="Calibri"/>
            </a:endParaRPr>
          </a:p>
          <a:p>
            <a:pPr marL="285750" indent="-285750">
              <a:buClr>
                <a:srgbClr val="0139C7"/>
              </a:buClr>
              <a:buFont typeface="Arial" panose="020B0604020202020204" pitchFamily="34" charset="0"/>
              <a:buChar char="•"/>
            </a:pPr>
            <a:r>
              <a:rPr lang="fr-FR">
                <a:latin typeface="Nexa Bold" panose="02000000000000000000"/>
                <a:ea typeface="Calibri"/>
                <a:cs typeface="Calibri"/>
              </a:rPr>
              <a:t>Faciliter l’accès à la ressource </a:t>
            </a:r>
          </a:p>
          <a:p>
            <a:pPr marL="285750" indent="-285750">
              <a:buClr>
                <a:srgbClr val="0139C7"/>
              </a:buClr>
              <a:buFont typeface="Arial" panose="020B0604020202020204" pitchFamily="34" charset="0"/>
              <a:buChar char="•"/>
            </a:pPr>
            <a:r>
              <a:rPr lang="fr-FR">
                <a:latin typeface="Nexa Bold" panose="02000000000000000000"/>
                <a:ea typeface="Calibri"/>
                <a:cs typeface="Calibri"/>
              </a:rPr>
              <a:t>Décrire sa situation, pour être suivi et accompagné dans les meilleures conditions, avec des informations claires et précises. </a:t>
            </a:r>
          </a:p>
        </p:txBody>
      </p:sp>
    </p:spTree>
    <p:extLst>
      <p:ext uri="{BB962C8B-B14F-4D97-AF65-F5344CB8AC3E}">
        <p14:creationId xmlns:p14="http://schemas.microsoft.com/office/powerpoint/2010/main" val="774273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3D14A-254A-6E48-AD15-4E0D96343299}"/>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B58C34D6-6D88-46C9-1D30-8E1395DC52C6}"/>
              </a:ext>
            </a:extLst>
          </p:cNvPr>
          <p:cNvPicPr>
            <a:picLocks noChangeAspect="1"/>
          </p:cNvPicPr>
          <p:nvPr/>
        </p:nvPicPr>
        <p:blipFill>
          <a:blip r:embed="rId2"/>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4D989B96-BC6E-2EB7-7B10-5D0980C4BC43}"/>
              </a:ext>
            </a:extLst>
          </p:cNvPr>
          <p:cNvSpPr/>
          <p:nvPr/>
        </p:nvSpPr>
        <p:spPr>
          <a:xfrm>
            <a:off x="314424" y="328547"/>
            <a:ext cx="5164226"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fr-FR" sz="3200" b="1">
                <a:solidFill>
                  <a:prstClr val="white"/>
                </a:solidFill>
                <a:latin typeface="Nexa Bold"/>
              </a:rPr>
              <a:t>Principe général de l'outil</a:t>
            </a:r>
            <a:endParaRPr lang="fr-FR" sz="3200">
              <a:solidFill>
                <a:prstClr val="white"/>
              </a:solidFill>
              <a:ea typeface="+mn-ea"/>
              <a:cs typeface="+mn-cs"/>
            </a:endParaRPr>
          </a:p>
        </p:txBody>
      </p:sp>
      <p:pic>
        <p:nvPicPr>
          <p:cNvPr id="7" name="Image 6">
            <a:extLst>
              <a:ext uri="{FF2B5EF4-FFF2-40B4-BE49-F238E27FC236}">
                <a16:creationId xmlns:a16="http://schemas.microsoft.com/office/drawing/2014/main" id="{45314DE9-1303-72B3-01B1-4A7B594FAA7E}"/>
              </a:ext>
            </a:extLst>
          </p:cNvPr>
          <p:cNvPicPr>
            <a:picLocks noChangeAspect="1"/>
          </p:cNvPicPr>
          <p:nvPr/>
        </p:nvPicPr>
        <p:blipFill>
          <a:blip r:embed="rId3"/>
          <a:stretch>
            <a:fillRect/>
          </a:stretch>
        </p:blipFill>
        <p:spPr>
          <a:xfrm rot="566098">
            <a:off x="5106858" y="879667"/>
            <a:ext cx="467178" cy="734137"/>
          </a:xfrm>
          <a:prstGeom prst="rect">
            <a:avLst/>
          </a:prstGeom>
        </p:spPr>
      </p:pic>
      <p:sp>
        <p:nvSpPr>
          <p:cNvPr id="9" name="Rectangle 8">
            <a:extLst>
              <a:ext uri="{FF2B5EF4-FFF2-40B4-BE49-F238E27FC236}">
                <a16:creationId xmlns:a16="http://schemas.microsoft.com/office/drawing/2014/main" id="{4FC4F0F9-A8A4-1E02-1835-6DEC31F08AD1}"/>
              </a:ext>
            </a:extLst>
          </p:cNvPr>
          <p:cNvSpPr/>
          <p:nvPr/>
        </p:nvSpPr>
        <p:spPr>
          <a:xfrm>
            <a:off x="4535124" y="3372556"/>
            <a:ext cx="3121752" cy="1169132"/>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fr-FR" sz="3200" b="1">
                <a:solidFill>
                  <a:prstClr val="white"/>
                </a:solidFill>
                <a:latin typeface="Nexa Bold"/>
              </a:rPr>
              <a:t>Plateforme numérique</a:t>
            </a:r>
            <a:endParaRPr lang="fr-FR" sz="3200">
              <a:solidFill>
                <a:prstClr val="white"/>
              </a:solidFill>
              <a:ea typeface="+mn-ea"/>
              <a:cs typeface="+mn-cs"/>
            </a:endParaRPr>
          </a:p>
        </p:txBody>
      </p:sp>
      <p:sp>
        <p:nvSpPr>
          <p:cNvPr id="10" name="Rectangle 9">
            <a:extLst>
              <a:ext uri="{FF2B5EF4-FFF2-40B4-BE49-F238E27FC236}">
                <a16:creationId xmlns:a16="http://schemas.microsoft.com/office/drawing/2014/main" id="{D185FC3F-EF79-2245-1F12-26BC5CF1AE18}"/>
              </a:ext>
            </a:extLst>
          </p:cNvPr>
          <p:cNvSpPr/>
          <p:nvPr/>
        </p:nvSpPr>
        <p:spPr>
          <a:xfrm>
            <a:off x="7920348" y="1576288"/>
            <a:ext cx="3960000" cy="1440000"/>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fr-FR" sz="2000">
                <a:solidFill>
                  <a:prstClr val="white"/>
                </a:solidFill>
                <a:ea typeface="+mn-lt"/>
                <a:cs typeface="+mn-lt"/>
              </a:rPr>
              <a:t>Une orientation vers des ressources existantes en fonction des réponses à l’autodiagnostic</a:t>
            </a:r>
            <a:endParaRPr lang="fr-FR" sz="2000">
              <a:solidFill>
                <a:prstClr val="white"/>
              </a:solidFill>
            </a:endParaRPr>
          </a:p>
        </p:txBody>
      </p:sp>
      <p:sp>
        <p:nvSpPr>
          <p:cNvPr id="11" name="Rectangle 10">
            <a:extLst>
              <a:ext uri="{FF2B5EF4-FFF2-40B4-BE49-F238E27FC236}">
                <a16:creationId xmlns:a16="http://schemas.microsoft.com/office/drawing/2014/main" id="{D2B443E2-0BD9-E7FC-17C7-059DB535CFCA}"/>
              </a:ext>
            </a:extLst>
          </p:cNvPr>
          <p:cNvSpPr/>
          <p:nvPr/>
        </p:nvSpPr>
        <p:spPr>
          <a:xfrm>
            <a:off x="7920348" y="4900755"/>
            <a:ext cx="3960000" cy="1440000"/>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fr-FR" sz="2000">
                <a:solidFill>
                  <a:prstClr val="white"/>
                </a:solidFill>
                <a:ea typeface="+mn-lt"/>
                <a:cs typeface="+mn-lt"/>
              </a:rPr>
              <a:t>Des coordonnées humaines (acteurs départementaux ou autres référents) pour interagir avec ses pairs ou avec des « accompagnateurs »)</a:t>
            </a:r>
            <a:endParaRPr lang="fr-FR" sz="2000">
              <a:solidFill>
                <a:prstClr val="white"/>
              </a:solidFill>
            </a:endParaRPr>
          </a:p>
        </p:txBody>
      </p:sp>
      <p:sp>
        <p:nvSpPr>
          <p:cNvPr id="12" name="Rectangle 11">
            <a:extLst>
              <a:ext uri="{FF2B5EF4-FFF2-40B4-BE49-F238E27FC236}">
                <a16:creationId xmlns:a16="http://schemas.microsoft.com/office/drawing/2014/main" id="{FCA5FE30-467C-9834-10C0-5AC0E9833E84}"/>
              </a:ext>
            </a:extLst>
          </p:cNvPr>
          <p:cNvSpPr/>
          <p:nvPr/>
        </p:nvSpPr>
        <p:spPr>
          <a:xfrm>
            <a:off x="991039" y="4999578"/>
            <a:ext cx="3240000" cy="1440000"/>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fr-FR" sz="2000">
                <a:solidFill>
                  <a:prstClr val="white"/>
                </a:solidFill>
                <a:ea typeface="+mn-lt"/>
                <a:cs typeface="+mn-lt"/>
              </a:rPr>
              <a:t>Un accès libre à l’ensemble des ressources</a:t>
            </a:r>
            <a:endParaRPr lang="fr-FR" sz="2000">
              <a:solidFill>
                <a:prstClr val="white"/>
              </a:solidFill>
            </a:endParaRPr>
          </a:p>
        </p:txBody>
      </p:sp>
      <p:sp>
        <p:nvSpPr>
          <p:cNvPr id="13" name="Rectangle 12">
            <a:extLst>
              <a:ext uri="{FF2B5EF4-FFF2-40B4-BE49-F238E27FC236}">
                <a16:creationId xmlns:a16="http://schemas.microsoft.com/office/drawing/2014/main" id="{1B45A3C1-4586-73D8-1954-7B901114196D}"/>
              </a:ext>
            </a:extLst>
          </p:cNvPr>
          <p:cNvSpPr/>
          <p:nvPr/>
        </p:nvSpPr>
        <p:spPr>
          <a:xfrm>
            <a:off x="771812" y="1855302"/>
            <a:ext cx="3240000" cy="1440000"/>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fr-FR" sz="2000">
                <a:solidFill>
                  <a:prstClr val="white"/>
                </a:solidFill>
                <a:latin typeface="Nexa Bold" panose="02000000000000000000"/>
                <a:ea typeface="+mn-lt"/>
                <a:cs typeface="+mn-lt"/>
              </a:rPr>
              <a:t>Un autodiagnostic de maturité</a:t>
            </a:r>
            <a:endParaRPr lang="fr-FR" sz="2000">
              <a:solidFill>
                <a:prstClr val="white"/>
              </a:solidFill>
              <a:latin typeface="Nexa Bold" panose="02000000000000000000"/>
            </a:endParaRPr>
          </a:p>
        </p:txBody>
      </p:sp>
      <p:pic>
        <p:nvPicPr>
          <p:cNvPr id="14" name="Image 13" descr="Une image contenant Graphique&#10;&#10;Le contenu généré par l’IA peut être incorrect.">
            <a:extLst>
              <a:ext uri="{FF2B5EF4-FFF2-40B4-BE49-F238E27FC236}">
                <a16:creationId xmlns:a16="http://schemas.microsoft.com/office/drawing/2014/main" id="{8968DCE4-E5E6-78E8-4969-4F506198878C}"/>
              </a:ext>
            </a:extLst>
          </p:cNvPr>
          <p:cNvPicPr>
            <a:picLocks noChangeAspect="1"/>
          </p:cNvPicPr>
          <p:nvPr/>
        </p:nvPicPr>
        <p:blipFill>
          <a:blip r:embed="rId3"/>
          <a:stretch>
            <a:fillRect/>
          </a:stretch>
        </p:blipFill>
        <p:spPr>
          <a:xfrm rot="6780000">
            <a:off x="3959508" y="2538138"/>
            <a:ext cx="624291" cy="954096"/>
          </a:xfrm>
          <a:prstGeom prst="rect">
            <a:avLst/>
          </a:prstGeom>
        </p:spPr>
      </p:pic>
      <p:pic>
        <p:nvPicPr>
          <p:cNvPr id="15" name="Image 14" descr="Une image contenant Graphique&#10;&#10;Le contenu généré par l’IA peut être incorrect.">
            <a:extLst>
              <a:ext uri="{FF2B5EF4-FFF2-40B4-BE49-F238E27FC236}">
                <a16:creationId xmlns:a16="http://schemas.microsoft.com/office/drawing/2014/main" id="{F5535CEA-D137-9AA9-6A04-59416290E310}"/>
              </a:ext>
            </a:extLst>
          </p:cNvPr>
          <p:cNvPicPr>
            <a:picLocks noChangeAspect="1"/>
          </p:cNvPicPr>
          <p:nvPr/>
        </p:nvPicPr>
        <p:blipFill>
          <a:blip r:embed="rId3"/>
          <a:stretch>
            <a:fillRect/>
          </a:stretch>
        </p:blipFill>
        <p:spPr>
          <a:xfrm rot="12480000">
            <a:off x="7657671" y="2791630"/>
            <a:ext cx="624291" cy="954096"/>
          </a:xfrm>
          <a:prstGeom prst="rect">
            <a:avLst/>
          </a:prstGeom>
        </p:spPr>
      </p:pic>
      <p:pic>
        <p:nvPicPr>
          <p:cNvPr id="16" name="Image 15" descr="Une image contenant Graphique&#10;&#10;Le contenu généré par l’IA peut être incorrect.">
            <a:extLst>
              <a:ext uri="{FF2B5EF4-FFF2-40B4-BE49-F238E27FC236}">
                <a16:creationId xmlns:a16="http://schemas.microsoft.com/office/drawing/2014/main" id="{67D7F213-AE72-401B-CF4A-B90C416155ED}"/>
              </a:ext>
            </a:extLst>
          </p:cNvPr>
          <p:cNvPicPr>
            <a:picLocks noChangeAspect="1"/>
          </p:cNvPicPr>
          <p:nvPr/>
        </p:nvPicPr>
        <p:blipFill>
          <a:blip r:embed="rId3"/>
          <a:stretch>
            <a:fillRect/>
          </a:stretch>
        </p:blipFill>
        <p:spPr>
          <a:xfrm rot="-3480000">
            <a:off x="7524627" y="4440991"/>
            <a:ext cx="624291" cy="954096"/>
          </a:xfrm>
          <a:prstGeom prst="rect">
            <a:avLst/>
          </a:prstGeom>
        </p:spPr>
      </p:pic>
      <p:pic>
        <p:nvPicPr>
          <p:cNvPr id="17" name="Image 16" descr="Une image contenant Graphique&#10;&#10;Le contenu généré par l’IA peut être incorrect.">
            <a:extLst>
              <a:ext uri="{FF2B5EF4-FFF2-40B4-BE49-F238E27FC236}">
                <a16:creationId xmlns:a16="http://schemas.microsoft.com/office/drawing/2014/main" id="{9BA72AB3-CE50-F245-9A4F-A21A49D11379}"/>
              </a:ext>
            </a:extLst>
          </p:cNvPr>
          <p:cNvPicPr>
            <a:picLocks noChangeAspect="1"/>
          </p:cNvPicPr>
          <p:nvPr/>
        </p:nvPicPr>
        <p:blipFill>
          <a:blip r:embed="rId3"/>
          <a:stretch>
            <a:fillRect/>
          </a:stretch>
        </p:blipFill>
        <p:spPr>
          <a:xfrm>
            <a:off x="4011812" y="4189191"/>
            <a:ext cx="624291" cy="954096"/>
          </a:xfrm>
          <a:prstGeom prst="rect">
            <a:avLst/>
          </a:prstGeom>
        </p:spPr>
      </p:pic>
    </p:spTree>
    <p:extLst>
      <p:ext uri="{BB962C8B-B14F-4D97-AF65-F5344CB8AC3E}">
        <p14:creationId xmlns:p14="http://schemas.microsoft.com/office/powerpoint/2010/main" val="198812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4578C-C6A2-95AE-F0BE-A595A1BED3DD}"/>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8C5D7E87-D813-4B9B-4C42-9ED6163BAB9A}"/>
              </a:ext>
            </a:extLst>
          </p:cNvPr>
          <p:cNvPicPr>
            <a:picLocks noChangeAspect="1"/>
          </p:cNvPicPr>
          <p:nvPr/>
        </p:nvPicPr>
        <p:blipFill>
          <a:blip r:embed="rId2"/>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DF40EF6A-9EB3-BD30-0552-417F848EC345}"/>
              </a:ext>
            </a:extLst>
          </p:cNvPr>
          <p:cNvSpPr/>
          <p:nvPr/>
        </p:nvSpPr>
        <p:spPr>
          <a:xfrm>
            <a:off x="314423" y="328547"/>
            <a:ext cx="5537737"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fr-FR" sz="3200" b="1">
                <a:solidFill>
                  <a:prstClr val="white"/>
                </a:solidFill>
                <a:latin typeface="Nexa Bold" panose="02000000000000000000" pitchFamily="2" charset="0"/>
              </a:rPr>
              <a:t>Des outils à votre service</a:t>
            </a:r>
            <a:endParaRPr lang="fr-FR" sz="3600" b="1">
              <a:solidFill>
                <a:prstClr val="white"/>
              </a:solidFill>
              <a:latin typeface="Nexa Bold" panose="02000000000000000000" pitchFamily="2" charset="0"/>
            </a:endParaRPr>
          </a:p>
        </p:txBody>
      </p:sp>
      <p:pic>
        <p:nvPicPr>
          <p:cNvPr id="7" name="Image 6">
            <a:extLst>
              <a:ext uri="{FF2B5EF4-FFF2-40B4-BE49-F238E27FC236}">
                <a16:creationId xmlns:a16="http://schemas.microsoft.com/office/drawing/2014/main" id="{87739A87-4B1E-DEC8-BF07-2C5CFC154D3A}"/>
              </a:ext>
            </a:extLst>
          </p:cNvPr>
          <p:cNvPicPr>
            <a:picLocks noChangeAspect="1"/>
          </p:cNvPicPr>
          <p:nvPr/>
        </p:nvPicPr>
        <p:blipFill>
          <a:blip r:embed="rId3"/>
          <a:stretch>
            <a:fillRect/>
          </a:stretch>
        </p:blipFill>
        <p:spPr>
          <a:xfrm rot="566098">
            <a:off x="5456510" y="879670"/>
            <a:ext cx="467178" cy="734137"/>
          </a:xfrm>
          <a:prstGeom prst="rect">
            <a:avLst/>
          </a:prstGeom>
        </p:spPr>
      </p:pic>
      <p:pic>
        <p:nvPicPr>
          <p:cNvPr id="4" name="Image 3" descr="Une image contenant texte, capture d’écran, Police, logiciel&#10;&#10;Le contenu généré par l’IA peut être incorrect.">
            <a:extLst>
              <a:ext uri="{FF2B5EF4-FFF2-40B4-BE49-F238E27FC236}">
                <a16:creationId xmlns:a16="http://schemas.microsoft.com/office/drawing/2014/main" id="{0140B5B9-42F2-2880-B61E-6A28B05EE8A2}"/>
              </a:ext>
            </a:extLst>
          </p:cNvPr>
          <p:cNvPicPr>
            <a:picLocks noChangeAspect="1"/>
          </p:cNvPicPr>
          <p:nvPr/>
        </p:nvPicPr>
        <p:blipFill>
          <a:blip r:embed="rId4"/>
          <a:stretch>
            <a:fillRect/>
          </a:stretch>
        </p:blipFill>
        <p:spPr>
          <a:xfrm>
            <a:off x="2366053" y="1569321"/>
            <a:ext cx="6648092" cy="5116838"/>
          </a:xfrm>
          <a:prstGeom prst="rect">
            <a:avLst/>
          </a:prstGeom>
        </p:spPr>
      </p:pic>
    </p:spTree>
    <p:extLst>
      <p:ext uri="{BB962C8B-B14F-4D97-AF65-F5344CB8AC3E}">
        <p14:creationId xmlns:p14="http://schemas.microsoft.com/office/powerpoint/2010/main" val="2365258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33CC2-F054-B184-7FB4-8F33764130E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0ED5BD9F-A1A2-2E71-3303-B031B268724D}"/>
              </a:ext>
            </a:extLst>
          </p:cNvPr>
          <p:cNvPicPr>
            <a:picLocks noChangeAspect="1"/>
          </p:cNvPicPr>
          <p:nvPr/>
        </p:nvPicPr>
        <p:blipFill>
          <a:blip r:embed="rId3"/>
          <a:stretch>
            <a:fillRect/>
          </a:stretch>
        </p:blipFill>
        <p:spPr>
          <a:xfrm>
            <a:off x="0" y="0"/>
            <a:ext cx="12192000" cy="6858000"/>
          </a:xfrm>
          <a:prstGeom prst="rect">
            <a:avLst/>
          </a:prstGeom>
        </p:spPr>
      </p:pic>
      <p:sp>
        <p:nvSpPr>
          <p:cNvPr id="5" name="ZoneTexte 4">
            <a:extLst>
              <a:ext uri="{FF2B5EF4-FFF2-40B4-BE49-F238E27FC236}">
                <a16:creationId xmlns:a16="http://schemas.microsoft.com/office/drawing/2014/main" id="{84C785D2-2DC3-3064-970C-7C91CDCE82FC}"/>
              </a:ext>
            </a:extLst>
          </p:cNvPr>
          <p:cNvSpPr txBox="1"/>
          <p:nvPr/>
        </p:nvSpPr>
        <p:spPr>
          <a:xfrm>
            <a:off x="1588576" y="1843951"/>
            <a:ext cx="2316531" cy="31700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0" b="1" i="0" u="none" strike="noStrike" kern="1200" cap="none" spc="0" normalizeH="0" baseline="0" noProof="0">
                <a:ln>
                  <a:noFill/>
                </a:ln>
                <a:solidFill>
                  <a:srgbClr val="7BB801"/>
                </a:solidFill>
                <a:effectLst/>
                <a:uLnTx/>
                <a:uFillTx/>
                <a:latin typeface="Nexa Bold" panose="02000000000000000000" pitchFamily="2" charset="0"/>
                <a:ea typeface="+mn-ea"/>
                <a:cs typeface="+mn-cs"/>
              </a:rPr>
              <a:t>2.</a:t>
            </a:r>
          </a:p>
        </p:txBody>
      </p:sp>
      <p:sp>
        <p:nvSpPr>
          <p:cNvPr id="6" name="ZoneTexte 5">
            <a:extLst>
              <a:ext uri="{FF2B5EF4-FFF2-40B4-BE49-F238E27FC236}">
                <a16:creationId xmlns:a16="http://schemas.microsoft.com/office/drawing/2014/main" id="{B9C4BCCE-0627-0C2C-6764-5969151B2DE4}"/>
              </a:ext>
            </a:extLst>
          </p:cNvPr>
          <p:cNvSpPr txBox="1"/>
          <p:nvPr/>
        </p:nvSpPr>
        <p:spPr>
          <a:xfrm>
            <a:off x="3603354" y="2505671"/>
            <a:ext cx="6695269" cy="193899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a:ln>
                  <a:noFill/>
                </a:ln>
                <a:solidFill>
                  <a:prstClr val="white"/>
                </a:solidFill>
                <a:effectLst/>
                <a:uLnTx/>
                <a:uFillTx/>
                <a:latin typeface="Nexa Bold" panose="02000000000000000000" pitchFamily="2" charset="0"/>
                <a:ea typeface="+mn-ea"/>
                <a:cs typeface="+mn-cs"/>
              </a:rPr>
              <a:t>Des </a:t>
            </a:r>
            <a:r>
              <a:rPr lang="fr-FR" sz="6000" b="1">
                <a:solidFill>
                  <a:prstClr val="white"/>
                </a:solidFill>
                <a:latin typeface="Nexa Bold" panose="02000000000000000000" pitchFamily="2" charset="0"/>
              </a:rPr>
              <a:t>acteurs ressources</a:t>
            </a:r>
            <a:r>
              <a:rPr kumimoji="0" lang="fr-FR" sz="6000" b="1" i="0" u="none" strike="noStrike" kern="1200" cap="none" spc="0" normalizeH="0" baseline="0" noProof="0">
                <a:ln>
                  <a:noFill/>
                </a:ln>
                <a:solidFill>
                  <a:prstClr val="white"/>
                </a:solidFill>
                <a:effectLst/>
                <a:uLnTx/>
                <a:uFillTx/>
                <a:latin typeface="Nexa Bold" panose="02000000000000000000" pitchFamily="2" charset="0"/>
                <a:ea typeface="+mn-ea"/>
                <a:cs typeface="+mn-cs"/>
              </a:rPr>
              <a:t> </a:t>
            </a:r>
          </a:p>
        </p:txBody>
      </p:sp>
      <p:pic>
        <p:nvPicPr>
          <p:cNvPr id="7" name="Image 6" descr="Une image contenant texte, Police, Graphique, logo&#10;&#10;Le contenu généré par l’IA peut être incorrect.">
            <a:extLst>
              <a:ext uri="{FF2B5EF4-FFF2-40B4-BE49-F238E27FC236}">
                <a16:creationId xmlns:a16="http://schemas.microsoft.com/office/drawing/2014/main" id="{EBB7A21C-C895-93EC-3B0E-2A345FDB1D53}"/>
              </a:ext>
            </a:extLst>
          </p:cNvPr>
          <p:cNvPicPr>
            <a:picLocks noChangeAspect="1"/>
          </p:cNvPicPr>
          <p:nvPr/>
        </p:nvPicPr>
        <p:blipFill>
          <a:blip r:embed="rId4"/>
          <a:stretch>
            <a:fillRect/>
          </a:stretch>
        </p:blipFill>
        <p:spPr>
          <a:xfrm>
            <a:off x="10684559" y="245228"/>
            <a:ext cx="1293373" cy="1366756"/>
          </a:xfrm>
          <a:prstGeom prst="rect">
            <a:avLst/>
          </a:prstGeom>
        </p:spPr>
      </p:pic>
    </p:spTree>
    <p:extLst>
      <p:ext uri="{BB962C8B-B14F-4D97-AF65-F5344CB8AC3E}">
        <p14:creationId xmlns:p14="http://schemas.microsoft.com/office/powerpoint/2010/main" val="1423875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CE2D2-9634-A050-6A57-ADD8105DC26D}"/>
            </a:ext>
          </a:extLst>
        </p:cNvPr>
        <p:cNvGrpSpPr/>
        <p:nvPr/>
      </p:nvGrpSpPr>
      <p:grpSpPr>
        <a:xfrm>
          <a:off x="0" y="0"/>
          <a:ext cx="0" cy="0"/>
          <a:chOff x="0" y="0"/>
          <a:chExt cx="0" cy="0"/>
        </a:xfrm>
      </p:grpSpPr>
      <p:pic>
        <p:nvPicPr>
          <p:cNvPr id="209" name="Visuels Power point-03.png" descr="Visuels Power point-03.png">
            <a:extLst>
              <a:ext uri="{FF2B5EF4-FFF2-40B4-BE49-F238E27FC236}">
                <a16:creationId xmlns:a16="http://schemas.microsoft.com/office/drawing/2014/main" id="{9CBD81E1-F6BF-C5FA-9317-B367E014CFC5}"/>
              </a:ext>
            </a:extLst>
          </p:cNvPr>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10" name="sous-titre">
            <a:extLst>
              <a:ext uri="{FF2B5EF4-FFF2-40B4-BE49-F238E27FC236}">
                <a16:creationId xmlns:a16="http://schemas.microsoft.com/office/drawing/2014/main" id="{601FD317-F81D-C200-4D34-3AA5F413A879}"/>
              </a:ext>
            </a:extLst>
          </p:cNvPr>
          <p:cNvSpPr txBox="1">
            <a:spLocks noGrp="1"/>
          </p:cNvSpPr>
          <p:nvPr>
            <p:ph type="title"/>
          </p:nvPr>
        </p:nvSpPr>
        <p:spPr>
          <a:xfrm>
            <a:off x="390526" y="886816"/>
            <a:ext cx="5236186" cy="735692"/>
          </a:xfrm>
          <a:prstGeom prst="rect">
            <a:avLst/>
          </a:prstGeom>
        </p:spPr>
        <p:txBody>
          <a:bodyPr>
            <a:noAutofit/>
          </a:bodyPr>
          <a:lstStyle>
            <a:lvl1pPr algn="ctr">
              <a:defRPr sz="4500" spc="-90"/>
            </a:lvl1pPr>
          </a:lstStyle>
          <a:p>
            <a:r>
              <a:rPr lang="fr-FR" sz="2800" b="1" i="1" spc="300">
                <a:latin typeface="Trebuchet MS" panose="020B0603020202020204" pitchFamily="34" charset="0"/>
                <a:ea typeface="Source Sans Pro" panose="020B0503030403020204" pitchFamily="34" charset="0"/>
              </a:rPr>
              <a:t>LE CPSF</a:t>
            </a:r>
          </a:p>
        </p:txBody>
      </p:sp>
      <p:sp>
        <p:nvSpPr>
          <p:cNvPr id="214" name="CPSF | Titre du document">
            <a:extLst>
              <a:ext uri="{FF2B5EF4-FFF2-40B4-BE49-F238E27FC236}">
                <a16:creationId xmlns:a16="http://schemas.microsoft.com/office/drawing/2014/main" id="{374EB650-B257-00BC-09A5-44A22BCF83A5}"/>
              </a:ext>
            </a:extLst>
          </p:cNvPr>
          <p:cNvSpPr txBox="1"/>
          <p:nvPr/>
        </p:nvSpPr>
        <p:spPr>
          <a:xfrm rot="16200000">
            <a:off x="9829973" y="3269755"/>
            <a:ext cx="4126230" cy="318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chor="ctr">
            <a:normAutofit/>
          </a:bodyPr>
          <a:lstStyle/>
          <a:p>
            <a:pPr defTabSz="412750">
              <a:spcBef>
                <a:spcPts val="900"/>
              </a:spcBef>
              <a:defRPr sz="1500" spc="-14">
                <a:solidFill>
                  <a:srgbClr val="FFFFFF"/>
                </a:solidFill>
                <a:latin typeface="Nexa Light"/>
                <a:ea typeface="Nexa Light"/>
                <a:cs typeface="Nexa Light"/>
                <a:sym typeface="Nexa Light"/>
              </a:defRPr>
            </a:pPr>
            <a:r>
              <a:rPr sz="750">
                <a:latin typeface="Nexa Bold"/>
                <a:ea typeface="Nexa Bold"/>
                <a:cs typeface="Nexa Bold"/>
                <a:sym typeface="Nexa Bold"/>
              </a:rPr>
              <a:t>CPSF</a:t>
            </a:r>
            <a:r>
              <a:rPr sz="750"/>
              <a:t> | Titre du document</a:t>
            </a:r>
          </a:p>
        </p:txBody>
      </p:sp>
      <p:sp>
        <p:nvSpPr>
          <p:cNvPr id="2" name="ZoneTexte 5">
            <a:extLst>
              <a:ext uri="{FF2B5EF4-FFF2-40B4-BE49-F238E27FC236}">
                <a16:creationId xmlns:a16="http://schemas.microsoft.com/office/drawing/2014/main" id="{68AC1FF2-47BD-6D80-D124-DB2356FE5220}"/>
              </a:ext>
            </a:extLst>
          </p:cNvPr>
          <p:cNvSpPr txBox="1"/>
          <p:nvPr/>
        </p:nvSpPr>
        <p:spPr>
          <a:xfrm>
            <a:off x="480263" y="2095294"/>
            <a:ext cx="5615737" cy="12824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gn="just" defTabSz="2438337">
              <a:defRPr sz="4000">
                <a:solidFill>
                  <a:srgbClr val="201D1D"/>
                </a:solidFill>
                <a:latin typeface="Source Sans Pro"/>
                <a:ea typeface="Source Sans Pro"/>
                <a:cs typeface="Source Sans Pro"/>
                <a:sym typeface="Source Sans Pro"/>
              </a:defRPr>
            </a:lvl1pPr>
          </a:lstStyle>
          <a:p>
            <a:r>
              <a:rPr lang="fr-FR" sz="1600">
                <a:solidFill>
                  <a:schemeClr val="tx1"/>
                </a:solidFill>
                <a:latin typeface="Source Sans Pro" panose="020B0503030403020204" pitchFamily="34" charset="0"/>
                <a:ea typeface="+mn-ea"/>
                <a:cs typeface="+mn-cs"/>
              </a:rPr>
              <a:t>C’est l’instance du mouvement sportif qui </a:t>
            </a:r>
            <a:r>
              <a:rPr lang="fr-FR" sz="1600" b="1">
                <a:solidFill>
                  <a:schemeClr val="tx1"/>
                </a:solidFill>
                <a:latin typeface="Source Sans Pro" panose="020B0503030403020204" pitchFamily="34" charset="0"/>
                <a:ea typeface="+mn-ea"/>
                <a:cs typeface="+mn-cs"/>
              </a:rPr>
              <a:t>représente, anime et coordonne </a:t>
            </a:r>
            <a:r>
              <a:rPr lang="fr-FR" sz="1600">
                <a:solidFill>
                  <a:schemeClr val="tx1"/>
                </a:solidFill>
                <a:latin typeface="Source Sans Pro" panose="020B0503030403020204" pitchFamily="34" charset="0"/>
                <a:ea typeface="+mn-ea"/>
                <a:cs typeface="+mn-cs"/>
              </a:rPr>
              <a:t>l’ensemble des acteurs qui proposent, en loisirs comme en compétition, une offre sportive à destination des personnes en situation de handicap. À ce jour, il compte + de 50 fédérations membres.</a:t>
            </a:r>
            <a:endParaRPr sz="1600">
              <a:solidFill>
                <a:schemeClr val="tx1"/>
              </a:solidFill>
              <a:latin typeface="Source Sans Pro" panose="020B0503030403020204" pitchFamily="34" charset="0"/>
              <a:ea typeface="+mn-ea"/>
              <a:cs typeface="+mn-cs"/>
            </a:endParaRPr>
          </a:p>
        </p:txBody>
      </p:sp>
      <p:grpSp>
        <p:nvGrpSpPr>
          <p:cNvPr id="9" name="Groupe 8">
            <a:extLst>
              <a:ext uri="{FF2B5EF4-FFF2-40B4-BE49-F238E27FC236}">
                <a16:creationId xmlns:a16="http://schemas.microsoft.com/office/drawing/2014/main" id="{44165705-07A8-9533-1567-AC6051C34C2D}"/>
              </a:ext>
            </a:extLst>
          </p:cNvPr>
          <p:cNvGrpSpPr/>
          <p:nvPr/>
        </p:nvGrpSpPr>
        <p:grpSpPr>
          <a:xfrm>
            <a:off x="480263" y="3860007"/>
            <a:ext cx="5787187" cy="1377873"/>
            <a:chOff x="480263" y="3220766"/>
            <a:chExt cx="8651391" cy="1377873"/>
          </a:xfrm>
        </p:grpSpPr>
        <p:sp>
          <p:nvSpPr>
            <p:cNvPr id="3" name="Espace réservé du texte 10">
              <a:extLst>
                <a:ext uri="{FF2B5EF4-FFF2-40B4-BE49-F238E27FC236}">
                  <a16:creationId xmlns:a16="http://schemas.microsoft.com/office/drawing/2014/main" id="{9AA21B10-6F99-3799-FCDE-15D2C613C662}"/>
                </a:ext>
              </a:extLst>
            </p:cNvPr>
            <p:cNvSpPr txBox="1">
              <a:spLocks/>
            </p:cNvSpPr>
            <p:nvPr/>
          </p:nvSpPr>
          <p:spPr>
            <a:xfrm>
              <a:off x="480263" y="3220766"/>
              <a:ext cx="6634011" cy="318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600" u="sng">
                  <a:latin typeface="Source Sans Pro" panose="020B0503030403020204" pitchFamily="34" charset="0"/>
                </a:rPr>
                <a:t>DEUX MISSIONS PRINCIPALES DU CPSF </a:t>
              </a:r>
              <a:r>
                <a:rPr lang="fr-FR" sz="1600">
                  <a:latin typeface="Source Sans Pro" panose="020B0503030403020204" pitchFamily="34" charset="0"/>
                </a:rPr>
                <a:t>:</a:t>
              </a:r>
              <a:endParaRPr lang="fr-FR">
                <a:latin typeface="Source Sans Pro" panose="020B0503030403020204" pitchFamily="34" charset="0"/>
              </a:endParaRPr>
            </a:p>
          </p:txBody>
        </p:sp>
        <p:sp>
          <p:nvSpPr>
            <p:cNvPr id="5" name="ZoneTexte 5">
              <a:extLst>
                <a:ext uri="{FF2B5EF4-FFF2-40B4-BE49-F238E27FC236}">
                  <a16:creationId xmlns:a16="http://schemas.microsoft.com/office/drawing/2014/main" id="{1428C48E-6E49-EC8B-F860-52C7A75490EA}"/>
                </a:ext>
              </a:extLst>
            </p:cNvPr>
            <p:cNvSpPr txBox="1"/>
            <p:nvPr/>
          </p:nvSpPr>
          <p:spPr>
            <a:xfrm>
              <a:off x="480263" y="3808679"/>
              <a:ext cx="8651391" cy="7899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gn="just" defTabSz="2438337">
                <a:defRPr sz="4000">
                  <a:solidFill>
                    <a:srgbClr val="201D1D"/>
                  </a:solidFill>
                  <a:latin typeface="Source Sans Pro"/>
                  <a:ea typeface="Source Sans Pro"/>
                  <a:cs typeface="Source Sans Pro"/>
                  <a:sym typeface="Source Sans Pro"/>
                </a:defRPr>
              </a:lvl1pPr>
            </a:lstStyle>
            <a:p>
              <a:pPr marL="285750" indent="-285750" algn="l">
                <a:buFont typeface="Arial" panose="020B0604020202020204" pitchFamily="34" charset="0"/>
                <a:buChar char="•"/>
              </a:pPr>
              <a:r>
                <a:rPr lang="fr-FR" sz="1600">
                  <a:solidFill>
                    <a:schemeClr val="tx1"/>
                  </a:solidFill>
                  <a:latin typeface="Source Sans Pro" panose="020B0503030403020204" pitchFamily="34" charset="0"/>
                  <a:ea typeface="+mn-ea"/>
                  <a:cs typeface="+mn-cs"/>
                </a:rPr>
                <a:t>Constitution et direction de l’équipe de France aux Jeux Paralympiques</a:t>
              </a:r>
            </a:p>
            <a:p>
              <a:pPr algn="l"/>
              <a:endParaRPr lang="fr-FR" sz="1600">
                <a:solidFill>
                  <a:schemeClr val="tx1"/>
                </a:solidFill>
                <a:latin typeface="Source Sans Pro" panose="020B0503030403020204" pitchFamily="34" charset="0"/>
                <a:ea typeface="+mn-ea"/>
                <a:cs typeface="+mn-cs"/>
              </a:endParaRPr>
            </a:p>
            <a:p>
              <a:pPr marL="285750" indent="-285750" algn="l">
                <a:buFont typeface="Arial" panose="020B0604020202020204" pitchFamily="34" charset="0"/>
                <a:buChar char="•"/>
              </a:pPr>
              <a:r>
                <a:rPr lang="fr-FR" sz="1600" b="1">
                  <a:solidFill>
                    <a:schemeClr val="tx1"/>
                  </a:solidFill>
                  <a:latin typeface="Source Sans Pro" panose="020B0503030403020204" pitchFamily="34" charset="0"/>
                  <a:ea typeface="+mn-ea"/>
                  <a:cs typeface="+mn-cs"/>
                </a:rPr>
                <a:t>Développement de la pratique parasportive sur l’ensemble du territoire </a:t>
              </a:r>
              <a:endParaRPr sz="1600" b="1">
                <a:solidFill>
                  <a:schemeClr val="tx1"/>
                </a:solidFill>
                <a:latin typeface="Source Sans Pro" panose="020B0503030403020204" pitchFamily="34" charset="0"/>
                <a:ea typeface="+mn-ea"/>
                <a:cs typeface="+mn-cs"/>
              </a:endParaRPr>
            </a:p>
          </p:txBody>
        </p:sp>
      </p:grpSp>
      <p:pic>
        <p:nvPicPr>
          <p:cNvPr id="10" name="Picture 2">
            <a:extLst>
              <a:ext uri="{FF2B5EF4-FFF2-40B4-BE49-F238E27FC236}">
                <a16:creationId xmlns:a16="http://schemas.microsoft.com/office/drawing/2014/main" id="{B3D3F7F2-F3A1-A162-2525-3E991C718F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323" r="21882"/>
          <a:stretch/>
        </p:blipFill>
        <p:spPr bwMode="auto">
          <a:xfrm>
            <a:off x="6528179" y="0"/>
            <a:ext cx="5663821" cy="68909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6049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Image 97" descr="Une image contenant Graphique, Police, graphisme, logo&#10;&#10;Description générée automatiquement">
            <a:extLst>
              <a:ext uri="{FF2B5EF4-FFF2-40B4-BE49-F238E27FC236}">
                <a16:creationId xmlns:a16="http://schemas.microsoft.com/office/drawing/2014/main" id="{7FCC78C6-F806-4AA0-EEC9-DBD65F7A6214}"/>
              </a:ext>
            </a:extLst>
          </p:cNvPr>
          <p:cNvPicPr>
            <a:picLocks noChangeAspect="1"/>
          </p:cNvPicPr>
          <p:nvPr/>
        </p:nvPicPr>
        <p:blipFill>
          <a:blip r:embed="rId3"/>
          <a:stretch>
            <a:fillRect/>
          </a:stretch>
        </p:blipFill>
        <p:spPr>
          <a:xfrm>
            <a:off x="4886154" y="2210354"/>
            <a:ext cx="2480412" cy="2480412"/>
          </a:xfrm>
          <a:prstGeom prst="rect">
            <a:avLst/>
          </a:prstGeom>
        </p:spPr>
      </p:pic>
      <p:grpSp>
        <p:nvGrpSpPr>
          <p:cNvPr id="2" name="Groupe 1">
            <a:extLst>
              <a:ext uri="{FF2B5EF4-FFF2-40B4-BE49-F238E27FC236}">
                <a16:creationId xmlns:a16="http://schemas.microsoft.com/office/drawing/2014/main" id="{492CCD2F-E851-5474-ADD9-8E8CE90F2817}"/>
              </a:ext>
            </a:extLst>
          </p:cNvPr>
          <p:cNvGrpSpPr/>
          <p:nvPr/>
        </p:nvGrpSpPr>
        <p:grpSpPr>
          <a:xfrm>
            <a:off x="6941506" y="177798"/>
            <a:ext cx="3657689" cy="1656876"/>
            <a:chOff x="6941506" y="177798"/>
            <a:chExt cx="3657689" cy="1656876"/>
          </a:xfrm>
        </p:grpSpPr>
        <p:sp>
          <p:nvSpPr>
            <p:cNvPr id="4" name="ZoneTexte 3">
              <a:extLst>
                <a:ext uri="{FF2B5EF4-FFF2-40B4-BE49-F238E27FC236}">
                  <a16:creationId xmlns:a16="http://schemas.microsoft.com/office/drawing/2014/main" id="{1FEFAD97-22C3-69F6-DCC5-87A4777139EB}"/>
                </a:ext>
              </a:extLst>
            </p:cNvPr>
            <p:cNvSpPr txBox="1"/>
            <p:nvPr/>
          </p:nvSpPr>
          <p:spPr>
            <a:xfrm>
              <a:off x="6960680" y="330100"/>
              <a:ext cx="3638515" cy="384721"/>
            </a:xfrm>
            <a:prstGeom prst="rect">
              <a:avLst/>
            </a:prstGeom>
            <a:noFill/>
          </p:spPr>
          <p:txBody>
            <a:bodyPr wrap="square" rtlCol="0">
              <a:spAutoFit/>
            </a:bodyPr>
            <a:lstStyle/>
            <a:p>
              <a:r>
                <a:rPr lang="fr-FR" sz="1900" b="1">
                  <a:solidFill>
                    <a:schemeClr val="bg2">
                      <a:lumMod val="10000"/>
                    </a:schemeClr>
                  </a:solidFill>
                  <a:latin typeface="Nexa Bold" panose="02000000000000000000" pitchFamily="2" charset="0"/>
                </a:rPr>
                <a:t>Fédérations « SPECIFIQUES »</a:t>
              </a:r>
            </a:p>
          </p:txBody>
        </p:sp>
        <p:pic>
          <p:nvPicPr>
            <p:cNvPr id="3" name="Image 2" descr="Une image contenant Graphique, clipart, graphisme, Police&#10;&#10;Description générée automatiquement">
              <a:extLst>
                <a:ext uri="{FF2B5EF4-FFF2-40B4-BE49-F238E27FC236}">
                  <a16:creationId xmlns:a16="http://schemas.microsoft.com/office/drawing/2014/main" id="{11601CAE-4B99-4BF3-82CD-3972C903493D}"/>
                </a:ext>
              </a:extLst>
            </p:cNvPr>
            <p:cNvPicPr>
              <a:picLocks noChangeAspect="1"/>
            </p:cNvPicPr>
            <p:nvPr/>
          </p:nvPicPr>
          <p:blipFill>
            <a:blip r:embed="rId4"/>
            <a:stretch>
              <a:fillRect/>
            </a:stretch>
          </p:blipFill>
          <p:spPr>
            <a:xfrm>
              <a:off x="8637162" y="858589"/>
              <a:ext cx="1451974" cy="871184"/>
            </a:xfrm>
            <a:prstGeom prst="rect">
              <a:avLst/>
            </a:prstGeom>
          </p:spPr>
        </p:pic>
        <p:pic>
          <p:nvPicPr>
            <p:cNvPr id="6" name="Image 5" descr="Une image contenant texte, graphisme, logo, Graphique&#10;&#10;Description générée automatiquement">
              <a:extLst>
                <a:ext uri="{FF2B5EF4-FFF2-40B4-BE49-F238E27FC236}">
                  <a16:creationId xmlns:a16="http://schemas.microsoft.com/office/drawing/2014/main" id="{48288C55-E7E2-22E1-DEB9-CDD7E0647043}"/>
                </a:ext>
              </a:extLst>
            </p:cNvPr>
            <p:cNvPicPr>
              <a:picLocks noChangeAspect="1"/>
            </p:cNvPicPr>
            <p:nvPr/>
          </p:nvPicPr>
          <p:blipFill>
            <a:blip r:embed="rId5"/>
            <a:stretch>
              <a:fillRect/>
            </a:stretch>
          </p:blipFill>
          <p:spPr>
            <a:xfrm>
              <a:off x="7311249" y="858589"/>
              <a:ext cx="1451974" cy="871184"/>
            </a:xfrm>
            <a:prstGeom prst="rect">
              <a:avLst/>
            </a:prstGeom>
          </p:spPr>
        </p:pic>
        <p:cxnSp>
          <p:nvCxnSpPr>
            <p:cNvPr id="122" name="Connecteur droit 121">
              <a:extLst>
                <a:ext uri="{FF2B5EF4-FFF2-40B4-BE49-F238E27FC236}">
                  <a16:creationId xmlns:a16="http://schemas.microsoft.com/office/drawing/2014/main" id="{BCE3B572-2DDC-4340-FECB-697BF460D344}"/>
                </a:ext>
              </a:extLst>
            </p:cNvPr>
            <p:cNvCxnSpPr>
              <a:cxnSpLocks/>
            </p:cNvCxnSpPr>
            <p:nvPr/>
          </p:nvCxnSpPr>
          <p:spPr>
            <a:xfrm>
              <a:off x="6941506" y="177798"/>
              <a:ext cx="3539778" cy="0"/>
            </a:xfrm>
            <a:prstGeom prst="line">
              <a:avLst/>
            </a:prstGeom>
          </p:spPr>
          <p:style>
            <a:lnRef idx="1">
              <a:schemeClr val="dk1"/>
            </a:lnRef>
            <a:fillRef idx="0">
              <a:schemeClr val="dk1"/>
            </a:fillRef>
            <a:effectRef idx="0">
              <a:schemeClr val="dk1"/>
            </a:effectRef>
            <a:fontRef idx="minor">
              <a:schemeClr val="tx1"/>
            </a:fontRef>
          </p:style>
        </p:cxnSp>
        <p:cxnSp>
          <p:nvCxnSpPr>
            <p:cNvPr id="125" name="Connecteur droit 124">
              <a:extLst>
                <a:ext uri="{FF2B5EF4-FFF2-40B4-BE49-F238E27FC236}">
                  <a16:creationId xmlns:a16="http://schemas.microsoft.com/office/drawing/2014/main" id="{0A0A4D10-1D68-867C-3CE6-1C6A349A2CC0}"/>
                </a:ext>
              </a:extLst>
            </p:cNvPr>
            <p:cNvCxnSpPr>
              <a:cxnSpLocks/>
            </p:cNvCxnSpPr>
            <p:nvPr/>
          </p:nvCxnSpPr>
          <p:spPr>
            <a:xfrm>
              <a:off x="6944681" y="1833450"/>
              <a:ext cx="3540092" cy="0"/>
            </a:xfrm>
            <a:prstGeom prst="line">
              <a:avLst/>
            </a:prstGeom>
          </p:spPr>
          <p:style>
            <a:lnRef idx="1">
              <a:schemeClr val="dk1"/>
            </a:lnRef>
            <a:fillRef idx="0">
              <a:schemeClr val="dk1"/>
            </a:fillRef>
            <a:effectRef idx="0">
              <a:schemeClr val="dk1"/>
            </a:effectRef>
            <a:fontRef idx="minor">
              <a:schemeClr val="tx1"/>
            </a:fontRef>
          </p:style>
        </p:cxnSp>
        <p:cxnSp>
          <p:nvCxnSpPr>
            <p:cNvPr id="127" name="Connecteur droit 126">
              <a:extLst>
                <a:ext uri="{FF2B5EF4-FFF2-40B4-BE49-F238E27FC236}">
                  <a16:creationId xmlns:a16="http://schemas.microsoft.com/office/drawing/2014/main" id="{83535357-B2F5-B5C9-684C-02043185D3D6}"/>
                </a:ext>
              </a:extLst>
            </p:cNvPr>
            <p:cNvCxnSpPr>
              <a:cxnSpLocks/>
            </p:cNvCxnSpPr>
            <p:nvPr/>
          </p:nvCxnSpPr>
          <p:spPr>
            <a:xfrm>
              <a:off x="6945604" y="179113"/>
              <a:ext cx="0" cy="1655561"/>
            </a:xfrm>
            <a:prstGeom prst="line">
              <a:avLst/>
            </a:prstGeom>
          </p:spPr>
          <p:style>
            <a:lnRef idx="1">
              <a:schemeClr val="dk1"/>
            </a:lnRef>
            <a:fillRef idx="0">
              <a:schemeClr val="dk1"/>
            </a:fillRef>
            <a:effectRef idx="0">
              <a:schemeClr val="dk1"/>
            </a:effectRef>
            <a:fontRef idx="minor">
              <a:schemeClr val="tx1"/>
            </a:fontRef>
          </p:style>
        </p:cxnSp>
        <p:cxnSp>
          <p:nvCxnSpPr>
            <p:cNvPr id="129" name="Connecteur droit 128">
              <a:extLst>
                <a:ext uri="{FF2B5EF4-FFF2-40B4-BE49-F238E27FC236}">
                  <a16:creationId xmlns:a16="http://schemas.microsoft.com/office/drawing/2014/main" id="{B1BED7C7-262E-83D0-5B96-7666B3E0016F}"/>
                </a:ext>
              </a:extLst>
            </p:cNvPr>
            <p:cNvCxnSpPr>
              <a:cxnSpLocks/>
            </p:cNvCxnSpPr>
            <p:nvPr/>
          </p:nvCxnSpPr>
          <p:spPr>
            <a:xfrm>
              <a:off x="10481284" y="179113"/>
              <a:ext cx="0" cy="1655561"/>
            </a:xfrm>
            <a:prstGeom prst="line">
              <a:avLst/>
            </a:prstGeom>
          </p:spPr>
          <p:style>
            <a:lnRef idx="1">
              <a:schemeClr val="dk1"/>
            </a:lnRef>
            <a:fillRef idx="0">
              <a:schemeClr val="dk1"/>
            </a:fillRef>
            <a:effectRef idx="0">
              <a:schemeClr val="dk1"/>
            </a:effectRef>
            <a:fontRef idx="minor">
              <a:schemeClr val="tx1"/>
            </a:fontRef>
          </p:style>
        </p:cxnSp>
      </p:grpSp>
      <p:cxnSp>
        <p:nvCxnSpPr>
          <p:cNvPr id="136" name="Connecteur droit 135">
            <a:extLst>
              <a:ext uri="{FF2B5EF4-FFF2-40B4-BE49-F238E27FC236}">
                <a16:creationId xmlns:a16="http://schemas.microsoft.com/office/drawing/2014/main" id="{97728371-1EDD-95DB-54FF-052DE45F772D}"/>
              </a:ext>
            </a:extLst>
          </p:cNvPr>
          <p:cNvCxnSpPr>
            <a:cxnSpLocks/>
          </p:cNvCxnSpPr>
          <p:nvPr/>
        </p:nvCxnSpPr>
        <p:spPr>
          <a:xfrm>
            <a:off x="4811373" y="4936535"/>
            <a:ext cx="0" cy="1742946"/>
          </a:xfrm>
          <a:prstGeom prst="line">
            <a:avLst/>
          </a:prstGeom>
        </p:spPr>
        <p:style>
          <a:lnRef idx="1">
            <a:schemeClr val="dk1"/>
          </a:lnRef>
          <a:fillRef idx="0">
            <a:schemeClr val="dk1"/>
          </a:fillRef>
          <a:effectRef idx="0">
            <a:schemeClr val="dk1"/>
          </a:effectRef>
          <a:fontRef idx="minor">
            <a:schemeClr val="tx1"/>
          </a:fontRef>
        </p:style>
      </p:cxnSp>
      <p:grpSp>
        <p:nvGrpSpPr>
          <p:cNvPr id="5" name="Groupe 4">
            <a:extLst>
              <a:ext uri="{FF2B5EF4-FFF2-40B4-BE49-F238E27FC236}">
                <a16:creationId xmlns:a16="http://schemas.microsoft.com/office/drawing/2014/main" id="{9A293C82-1DAE-F734-4D0F-94871CA1B3A1}"/>
              </a:ext>
            </a:extLst>
          </p:cNvPr>
          <p:cNvGrpSpPr/>
          <p:nvPr/>
        </p:nvGrpSpPr>
        <p:grpSpPr>
          <a:xfrm>
            <a:off x="4721665" y="2058335"/>
            <a:ext cx="6963399" cy="4631574"/>
            <a:chOff x="4721665" y="2058335"/>
            <a:chExt cx="6963399" cy="4631574"/>
          </a:xfrm>
        </p:grpSpPr>
        <p:sp>
          <p:nvSpPr>
            <p:cNvPr id="50" name="ZoneTexte 49">
              <a:extLst>
                <a:ext uri="{FF2B5EF4-FFF2-40B4-BE49-F238E27FC236}">
                  <a16:creationId xmlns:a16="http://schemas.microsoft.com/office/drawing/2014/main" id="{60576CBC-DFB2-5D71-F0E4-5BDF79F3A84E}"/>
                </a:ext>
              </a:extLst>
            </p:cNvPr>
            <p:cNvSpPr txBox="1"/>
            <p:nvPr/>
          </p:nvSpPr>
          <p:spPr>
            <a:xfrm>
              <a:off x="7904248" y="2073956"/>
              <a:ext cx="3780816" cy="677108"/>
            </a:xfrm>
            <a:prstGeom prst="rect">
              <a:avLst/>
            </a:prstGeom>
            <a:noFill/>
          </p:spPr>
          <p:txBody>
            <a:bodyPr wrap="square" rtlCol="0">
              <a:spAutoFit/>
            </a:bodyPr>
            <a:lstStyle/>
            <a:p>
              <a:r>
                <a:rPr lang="fr-FR" sz="1900" b="1">
                  <a:solidFill>
                    <a:schemeClr val="bg2">
                      <a:lumMod val="10000"/>
                    </a:schemeClr>
                  </a:solidFill>
                  <a:latin typeface="Nexa Bold" panose="02000000000000000000" pitchFamily="2" charset="0"/>
                </a:rPr>
                <a:t>Fédérations « MEMBRES » du CPSF</a:t>
              </a:r>
              <a:endParaRPr lang="fr-FR" sz="1900" b="1">
                <a:solidFill>
                  <a:schemeClr val="bg2">
                    <a:lumMod val="10000"/>
                  </a:schemeClr>
                </a:solidFill>
                <a:latin typeface="Nexa" panose="02000000000000000000" pitchFamily="2" charset="0"/>
              </a:endParaRPr>
            </a:p>
          </p:txBody>
        </p:sp>
        <p:pic>
          <p:nvPicPr>
            <p:cNvPr id="52" name="Image 51" descr="Une image contenant conception, clipart&#10;&#10;Description générée automatiquement">
              <a:extLst>
                <a:ext uri="{FF2B5EF4-FFF2-40B4-BE49-F238E27FC236}">
                  <a16:creationId xmlns:a16="http://schemas.microsoft.com/office/drawing/2014/main" id="{FFCBCAC3-0F4C-8286-E1E6-23AE74ADD1F6}"/>
                </a:ext>
              </a:extLst>
            </p:cNvPr>
            <p:cNvPicPr>
              <a:picLocks noChangeAspect="1"/>
            </p:cNvPicPr>
            <p:nvPr/>
          </p:nvPicPr>
          <p:blipFill>
            <a:blip r:embed="rId6"/>
            <a:stretch>
              <a:fillRect/>
            </a:stretch>
          </p:blipFill>
          <p:spPr>
            <a:xfrm>
              <a:off x="10514713" y="5901070"/>
              <a:ext cx="1161774" cy="697064"/>
            </a:xfrm>
            <a:prstGeom prst="rect">
              <a:avLst/>
            </a:prstGeom>
          </p:spPr>
        </p:pic>
        <p:pic>
          <p:nvPicPr>
            <p:cNvPr id="54" name="Image 53" descr="Une image contenant Police, texte, logo, Graphique&#10;&#10;Description générée automatiquement">
              <a:extLst>
                <a:ext uri="{FF2B5EF4-FFF2-40B4-BE49-F238E27FC236}">
                  <a16:creationId xmlns:a16="http://schemas.microsoft.com/office/drawing/2014/main" id="{E732E565-21EA-B303-3CEB-899AFD151D19}"/>
                </a:ext>
              </a:extLst>
            </p:cNvPr>
            <p:cNvPicPr>
              <a:picLocks noChangeAspect="1"/>
            </p:cNvPicPr>
            <p:nvPr/>
          </p:nvPicPr>
          <p:blipFill>
            <a:blip r:embed="rId7"/>
            <a:stretch>
              <a:fillRect/>
            </a:stretch>
          </p:blipFill>
          <p:spPr>
            <a:xfrm>
              <a:off x="9538593" y="5933440"/>
              <a:ext cx="1161774" cy="697064"/>
            </a:xfrm>
            <a:prstGeom prst="rect">
              <a:avLst/>
            </a:prstGeom>
          </p:spPr>
        </p:pic>
        <p:pic>
          <p:nvPicPr>
            <p:cNvPr id="56" name="Image 55" descr="Une image contenant Police, texte, logo, Graphique&#10;&#10;Description générée automatiquement">
              <a:extLst>
                <a:ext uri="{FF2B5EF4-FFF2-40B4-BE49-F238E27FC236}">
                  <a16:creationId xmlns:a16="http://schemas.microsoft.com/office/drawing/2014/main" id="{ECE31A63-E845-6F89-14CF-361F218B3CE6}"/>
                </a:ext>
              </a:extLst>
            </p:cNvPr>
            <p:cNvPicPr>
              <a:picLocks noChangeAspect="1"/>
            </p:cNvPicPr>
            <p:nvPr/>
          </p:nvPicPr>
          <p:blipFill>
            <a:blip r:embed="rId8"/>
            <a:stretch>
              <a:fillRect/>
            </a:stretch>
          </p:blipFill>
          <p:spPr>
            <a:xfrm>
              <a:off x="8286887" y="5922799"/>
              <a:ext cx="1161774" cy="697064"/>
            </a:xfrm>
            <a:prstGeom prst="rect">
              <a:avLst/>
            </a:prstGeom>
          </p:spPr>
        </p:pic>
        <p:pic>
          <p:nvPicPr>
            <p:cNvPr id="58" name="Image 57" descr="Une image contenant Police, logo, Graphique, symbole&#10;&#10;Description générée automatiquement">
              <a:extLst>
                <a:ext uri="{FF2B5EF4-FFF2-40B4-BE49-F238E27FC236}">
                  <a16:creationId xmlns:a16="http://schemas.microsoft.com/office/drawing/2014/main" id="{3F985606-CF01-6B80-AB48-D22A73C51163}"/>
                </a:ext>
              </a:extLst>
            </p:cNvPr>
            <p:cNvPicPr>
              <a:picLocks noChangeAspect="1"/>
            </p:cNvPicPr>
            <p:nvPr/>
          </p:nvPicPr>
          <p:blipFill>
            <a:blip r:embed="rId9"/>
            <a:stretch>
              <a:fillRect/>
            </a:stretch>
          </p:blipFill>
          <p:spPr>
            <a:xfrm>
              <a:off x="6969400" y="5927541"/>
              <a:ext cx="1161774" cy="697064"/>
            </a:xfrm>
            <a:prstGeom prst="rect">
              <a:avLst/>
            </a:prstGeom>
          </p:spPr>
        </p:pic>
        <p:pic>
          <p:nvPicPr>
            <p:cNvPr id="60" name="Image 59" descr="Une image contenant logo, Graphique, clipart, symbole&#10;&#10;Description générée automatiquement">
              <a:extLst>
                <a:ext uri="{FF2B5EF4-FFF2-40B4-BE49-F238E27FC236}">
                  <a16:creationId xmlns:a16="http://schemas.microsoft.com/office/drawing/2014/main" id="{E0A5E9BC-B52A-A6F7-F568-70B38328ABD0}"/>
                </a:ext>
              </a:extLst>
            </p:cNvPr>
            <p:cNvPicPr>
              <a:picLocks noChangeAspect="1"/>
            </p:cNvPicPr>
            <p:nvPr/>
          </p:nvPicPr>
          <p:blipFill>
            <a:blip r:embed="rId10"/>
            <a:stretch>
              <a:fillRect/>
            </a:stretch>
          </p:blipFill>
          <p:spPr>
            <a:xfrm>
              <a:off x="5786130" y="5941858"/>
              <a:ext cx="1161774" cy="697064"/>
            </a:xfrm>
            <a:prstGeom prst="rect">
              <a:avLst/>
            </a:prstGeom>
          </p:spPr>
        </p:pic>
        <p:pic>
          <p:nvPicPr>
            <p:cNvPr id="62" name="Image 61" descr="Une image contenant texte, logo, Graphique, Bleu électrique&#10;&#10;Description générée automatiquement">
              <a:extLst>
                <a:ext uri="{FF2B5EF4-FFF2-40B4-BE49-F238E27FC236}">
                  <a16:creationId xmlns:a16="http://schemas.microsoft.com/office/drawing/2014/main" id="{2B0A38F9-2BC4-8C4F-D123-30EE8FF75B2F}"/>
                </a:ext>
              </a:extLst>
            </p:cNvPr>
            <p:cNvPicPr>
              <a:picLocks noChangeAspect="1"/>
            </p:cNvPicPr>
            <p:nvPr/>
          </p:nvPicPr>
          <p:blipFill>
            <a:blip r:embed="rId11"/>
            <a:stretch>
              <a:fillRect/>
            </a:stretch>
          </p:blipFill>
          <p:spPr>
            <a:xfrm>
              <a:off x="4721665" y="5920085"/>
              <a:ext cx="1161774" cy="697064"/>
            </a:xfrm>
            <a:prstGeom prst="rect">
              <a:avLst/>
            </a:prstGeom>
          </p:spPr>
        </p:pic>
        <p:pic>
          <p:nvPicPr>
            <p:cNvPr id="64" name="Image 63" descr="Une image contenant texte, Police, logo, Graphique&#10;&#10;Description générée automatiquement">
              <a:extLst>
                <a:ext uri="{FF2B5EF4-FFF2-40B4-BE49-F238E27FC236}">
                  <a16:creationId xmlns:a16="http://schemas.microsoft.com/office/drawing/2014/main" id="{A14A35BB-73AF-9BB4-B7EB-054FF9B75F3D}"/>
                </a:ext>
              </a:extLst>
            </p:cNvPr>
            <p:cNvPicPr>
              <a:picLocks noChangeAspect="1"/>
            </p:cNvPicPr>
            <p:nvPr/>
          </p:nvPicPr>
          <p:blipFill>
            <a:blip r:embed="rId12"/>
            <a:stretch>
              <a:fillRect/>
            </a:stretch>
          </p:blipFill>
          <p:spPr>
            <a:xfrm>
              <a:off x="10397416" y="5071278"/>
              <a:ext cx="1161774" cy="697064"/>
            </a:xfrm>
            <a:prstGeom prst="rect">
              <a:avLst/>
            </a:prstGeom>
          </p:spPr>
        </p:pic>
        <p:pic>
          <p:nvPicPr>
            <p:cNvPr id="66" name="Image 65" descr="Une image contenant logo, Graphique, Police, graphisme&#10;&#10;Description générée automatiquement">
              <a:extLst>
                <a:ext uri="{FF2B5EF4-FFF2-40B4-BE49-F238E27FC236}">
                  <a16:creationId xmlns:a16="http://schemas.microsoft.com/office/drawing/2014/main" id="{3AD53BBA-6D70-E931-9C08-B720D058A2BF}"/>
                </a:ext>
              </a:extLst>
            </p:cNvPr>
            <p:cNvPicPr>
              <a:picLocks noChangeAspect="1"/>
            </p:cNvPicPr>
            <p:nvPr/>
          </p:nvPicPr>
          <p:blipFill>
            <a:blip r:embed="rId13"/>
            <a:stretch>
              <a:fillRect/>
            </a:stretch>
          </p:blipFill>
          <p:spPr>
            <a:xfrm>
              <a:off x="8993950" y="5102700"/>
              <a:ext cx="1161774" cy="697064"/>
            </a:xfrm>
            <a:prstGeom prst="rect">
              <a:avLst/>
            </a:prstGeom>
          </p:spPr>
        </p:pic>
        <p:pic>
          <p:nvPicPr>
            <p:cNvPr id="68" name="Image 67" descr="Une image contenant Police, Graphique, logo, graphisme&#10;&#10;Description générée automatiquement">
              <a:extLst>
                <a:ext uri="{FF2B5EF4-FFF2-40B4-BE49-F238E27FC236}">
                  <a16:creationId xmlns:a16="http://schemas.microsoft.com/office/drawing/2014/main" id="{9026B0F2-4E37-8309-CBB0-942E1E937287}"/>
                </a:ext>
              </a:extLst>
            </p:cNvPr>
            <p:cNvPicPr>
              <a:picLocks noChangeAspect="1"/>
            </p:cNvPicPr>
            <p:nvPr/>
          </p:nvPicPr>
          <p:blipFill>
            <a:blip r:embed="rId14"/>
            <a:stretch>
              <a:fillRect/>
            </a:stretch>
          </p:blipFill>
          <p:spPr>
            <a:xfrm>
              <a:off x="7797984" y="5071278"/>
              <a:ext cx="1161774" cy="697064"/>
            </a:xfrm>
            <a:prstGeom prst="rect">
              <a:avLst/>
            </a:prstGeom>
          </p:spPr>
        </p:pic>
        <p:pic>
          <p:nvPicPr>
            <p:cNvPr id="70" name="Image 69" descr="Une image contenant Police, Graphique, graphisme, logo&#10;&#10;Description générée automatiquement">
              <a:extLst>
                <a:ext uri="{FF2B5EF4-FFF2-40B4-BE49-F238E27FC236}">
                  <a16:creationId xmlns:a16="http://schemas.microsoft.com/office/drawing/2014/main" id="{2403EA9B-BC88-E5BF-822B-0E1EA1894C47}"/>
                </a:ext>
              </a:extLst>
            </p:cNvPr>
            <p:cNvPicPr>
              <a:picLocks noChangeAspect="1"/>
            </p:cNvPicPr>
            <p:nvPr/>
          </p:nvPicPr>
          <p:blipFill>
            <a:blip r:embed="rId15"/>
            <a:stretch>
              <a:fillRect/>
            </a:stretch>
          </p:blipFill>
          <p:spPr>
            <a:xfrm>
              <a:off x="6761317" y="5096096"/>
              <a:ext cx="1161774" cy="697064"/>
            </a:xfrm>
            <a:prstGeom prst="rect">
              <a:avLst/>
            </a:prstGeom>
          </p:spPr>
        </p:pic>
        <p:pic>
          <p:nvPicPr>
            <p:cNvPr id="72" name="Image 71" descr="Une image contenant Graphique, graphisme, capture d’écran, cercle&#10;&#10;Description générée automatiquement">
              <a:extLst>
                <a:ext uri="{FF2B5EF4-FFF2-40B4-BE49-F238E27FC236}">
                  <a16:creationId xmlns:a16="http://schemas.microsoft.com/office/drawing/2014/main" id="{3C95AC09-F1B9-1D2B-E781-D1955B7122AE}"/>
                </a:ext>
              </a:extLst>
            </p:cNvPr>
            <p:cNvPicPr>
              <a:picLocks noChangeAspect="1"/>
            </p:cNvPicPr>
            <p:nvPr/>
          </p:nvPicPr>
          <p:blipFill>
            <a:blip r:embed="rId16"/>
            <a:stretch>
              <a:fillRect/>
            </a:stretch>
          </p:blipFill>
          <p:spPr>
            <a:xfrm>
              <a:off x="5703344" y="5054804"/>
              <a:ext cx="1161774" cy="697064"/>
            </a:xfrm>
            <a:prstGeom prst="rect">
              <a:avLst/>
            </a:prstGeom>
          </p:spPr>
        </p:pic>
        <p:pic>
          <p:nvPicPr>
            <p:cNvPr id="74" name="Image 73" descr="Une image contenant croquis, clipart, Graphique, conception&#10;&#10;Description générée automatiquement">
              <a:extLst>
                <a:ext uri="{FF2B5EF4-FFF2-40B4-BE49-F238E27FC236}">
                  <a16:creationId xmlns:a16="http://schemas.microsoft.com/office/drawing/2014/main" id="{24CF4DA4-9D8F-20F0-2AD9-B6FE8FD95987}"/>
                </a:ext>
              </a:extLst>
            </p:cNvPr>
            <p:cNvPicPr>
              <a:picLocks noChangeAspect="1"/>
            </p:cNvPicPr>
            <p:nvPr/>
          </p:nvPicPr>
          <p:blipFill>
            <a:blip r:embed="rId17"/>
            <a:stretch>
              <a:fillRect/>
            </a:stretch>
          </p:blipFill>
          <p:spPr>
            <a:xfrm>
              <a:off x="4721665" y="5076202"/>
              <a:ext cx="1161774" cy="697064"/>
            </a:xfrm>
            <a:prstGeom prst="rect">
              <a:avLst/>
            </a:prstGeom>
          </p:spPr>
        </p:pic>
        <p:pic>
          <p:nvPicPr>
            <p:cNvPr id="76" name="Image 75" descr="Une image contenant logo, Graphique, Police, graphisme&#10;&#10;Description générée automatiquement">
              <a:extLst>
                <a:ext uri="{FF2B5EF4-FFF2-40B4-BE49-F238E27FC236}">
                  <a16:creationId xmlns:a16="http://schemas.microsoft.com/office/drawing/2014/main" id="{CCCD7AA7-741B-3431-1C68-D6EBB78649EA}"/>
                </a:ext>
              </a:extLst>
            </p:cNvPr>
            <p:cNvPicPr>
              <a:picLocks noChangeAspect="1"/>
            </p:cNvPicPr>
            <p:nvPr/>
          </p:nvPicPr>
          <p:blipFill>
            <a:blip r:embed="rId18"/>
            <a:stretch>
              <a:fillRect/>
            </a:stretch>
          </p:blipFill>
          <p:spPr>
            <a:xfrm>
              <a:off x="10368708" y="4216797"/>
              <a:ext cx="1161774" cy="697064"/>
            </a:xfrm>
            <a:prstGeom prst="rect">
              <a:avLst/>
            </a:prstGeom>
          </p:spPr>
        </p:pic>
        <p:pic>
          <p:nvPicPr>
            <p:cNvPr id="78" name="Image 77" descr="Une image contenant Graphique, Police, graphisme, conception&#10;&#10;Description générée automatiquement">
              <a:extLst>
                <a:ext uri="{FF2B5EF4-FFF2-40B4-BE49-F238E27FC236}">
                  <a16:creationId xmlns:a16="http://schemas.microsoft.com/office/drawing/2014/main" id="{0903CE0B-97E1-A028-8C71-C59C35E180A3}"/>
                </a:ext>
              </a:extLst>
            </p:cNvPr>
            <p:cNvPicPr>
              <a:picLocks noChangeAspect="1"/>
            </p:cNvPicPr>
            <p:nvPr/>
          </p:nvPicPr>
          <p:blipFill>
            <a:blip r:embed="rId19"/>
            <a:stretch>
              <a:fillRect/>
            </a:stretch>
          </p:blipFill>
          <p:spPr>
            <a:xfrm>
              <a:off x="8970384" y="4308559"/>
              <a:ext cx="1161774" cy="697064"/>
            </a:xfrm>
            <a:prstGeom prst="rect">
              <a:avLst/>
            </a:prstGeom>
          </p:spPr>
        </p:pic>
        <p:pic>
          <p:nvPicPr>
            <p:cNvPr id="80" name="Image 79" descr="Une image contenant symbole, Emblème, logo, écusson&#10;&#10;Description générée automatiquement">
              <a:extLst>
                <a:ext uri="{FF2B5EF4-FFF2-40B4-BE49-F238E27FC236}">
                  <a16:creationId xmlns:a16="http://schemas.microsoft.com/office/drawing/2014/main" id="{3E7488AB-7784-0FE5-B868-BED27B557C37}"/>
                </a:ext>
              </a:extLst>
            </p:cNvPr>
            <p:cNvPicPr>
              <a:picLocks noChangeAspect="1"/>
            </p:cNvPicPr>
            <p:nvPr/>
          </p:nvPicPr>
          <p:blipFill>
            <a:blip r:embed="rId20"/>
            <a:stretch>
              <a:fillRect/>
            </a:stretch>
          </p:blipFill>
          <p:spPr>
            <a:xfrm>
              <a:off x="7771488" y="4248635"/>
              <a:ext cx="1161774" cy="697064"/>
            </a:xfrm>
            <a:prstGeom prst="rect">
              <a:avLst/>
            </a:prstGeom>
          </p:spPr>
        </p:pic>
        <p:pic>
          <p:nvPicPr>
            <p:cNvPr id="82" name="Image 81" descr="Une image contenant texte, Graphique, logo, graphisme&#10;&#10;Description générée automatiquement">
              <a:extLst>
                <a:ext uri="{FF2B5EF4-FFF2-40B4-BE49-F238E27FC236}">
                  <a16:creationId xmlns:a16="http://schemas.microsoft.com/office/drawing/2014/main" id="{8180A665-ACF7-FFC9-2A2E-0B6E12846A53}"/>
                </a:ext>
              </a:extLst>
            </p:cNvPr>
            <p:cNvPicPr>
              <a:picLocks noChangeAspect="1"/>
            </p:cNvPicPr>
            <p:nvPr/>
          </p:nvPicPr>
          <p:blipFill>
            <a:blip r:embed="rId21"/>
            <a:stretch>
              <a:fillRect/>
            </a:stretch>
          </p:blipFill>
          <p:spPr>
            <a:xfrm>
              <a:off x="10346332" y="3487344"/>
              <a:ext cx="1161774" cy="697064"/>
            </a:xfrm>
            <a:prstGeom prst="rect">
              <a:avLst/>
            </a:prstGeom>
          </p:spPr>
        </p:pic>
        <p:pic>
          <p:nvPicPr>
            <p:cNvPr id="84" name="Image 83" descr="Une image contenant logo, Graphique, symbole, Police&#10;&#10;Description générée automatiquement">
              <a:extLst>
                <a:ext uri="{FF2B5EF4-FFF2-40B4-BE49-F238E27FC236}">
                  <a16:creationId xmlns:a16="http://schemas.microsoft.com/office/drawing/2014/main" id="{183E0806-7E5D-918C-0EBF-74A4F3D9F308}"/>
                </a:ext>
              </a:extLst>
            </p:cNvPr>
            <p:cNvPicPr>
              <a:picLocks noChangeAspect="1"/>
            </p:cNvPicPr>
            <p:nvPr/>
          </p:nvPicPr>
          <p:blipFill>
            <a:blip r:embed="rId22"/>
            <a:stretch>
              <a:fillRect/>
            </a:stretch>
          </p:blipFill>
          <p:spPr>
            <a:xfrm>
              <a:off x="8853550" y="3510255"/>
              <a:ext cx="1161774" cy="697064"/>
            </a:xfrm>
            <a:prstGeom prst="rect">
              <a:avLst/>
            </a:prstGeom>
          </p:spPr>
        </p:pic>
        <p:pic>
          <p:nvPicPr>
            <p:cNvPr id="86" name="Image 85" descr="Une image contenant logo, texte, Police, Graphique&#10;&#10;Description générée automatiquement">
              <a:extLst>
                <a:ext uri="{FF2B5EF4-FFF2-40B4-BE49-F238E27FC236}">
                  <a16:creationId xmlns:a16="http://schemas.microsoft.com/office/drawing/2014/main" id="{A062A884-7EB1-A23B-3E03-74B45EC6042E}"/>
                </a:ext>
              </a:extLst>
            </p:cNvPr>
            <p:cNvPicPr>
              <a:picLocks noChangeAspect="1"/>
            </p:cNvPicPr>
            <p:nvPr/>
          </p:nvPicPr>
          <p:blipFill>
            <a:blip r:embed="rId23"/>
            <a:stretch>
              <a:fillRect/>
            </a:stretch>
          </p:blipFill>
          <p:spPr>
            <a:xfrm>
              <a:off x="7813010" y="3488511"/>
              <a:ext cx="1161774" cy="697064"/>
            </a:xfrm>
            <a:prstGeom prst="rect">
              <a:avLst/>
            </a:prstGeom>
          </p:spPr>
        </p:pic>
        <p:pic>
          <p:nvPicPr>
            <p:cNvPr id="88" name="Image 87" descr="Une image contenant Police, logo, texte, Graphique&#10;&#10;Description générée automatiquement">
              <a:extLst>
                <a:ext uri="{FF2B5EF4-FFF2-40B4-BE49-F238E27FC236}">
                  <a16:creationId xmlns:a16="http://schemas.microsoft.com/office/drawing/2014/main" id="{D496A335-A5FA-9C09-3444-81E0EB41D011}"/>
                </a:ext>
              </a:extLst>
            </p:cNvPr>
            <p:cNvPicPr>
              <a:picLocks noChangeAspect="1"/>
            </p:cNvPicPr>
            <p:nvPr/>
          </p:nvPicPr>
          <p:blipFill>
            <a:blip r:embed="rId24"/>
            <a:stretch>
              <a:fillRect/>
            </a:stretch>
          </p:blipFill>
          <p:spPr>
            <a:xfrm>
              <a:off x="10289005" y="2675716"/>
              <a:ext cx="1161774" cy="697064"/>
            </a:xfrm>
            <a:prstGeom prst="rect">
              <a:avLst/>
            </a:prstGeom>
          </p:spPr>
        </p:pic>
        <p:pic>
          <p:nvPicPr>
            <p:cNvPr id="90" name="Image 89" descr="Une image contenant texte, Police, logo, Graphique&#10;&#10;Description générée automatiquement">
              <a:extLst>
                <a:ext uri="{FF2B5EF4-FFF2-40B4-BE49-F238E27FC236}">
                  <a16:creationId xmlns:a16="http://schemas.microsoft.com/office/drawing/2014/main" id="{075F67A9-E4E3-24CC-7794-0832B9EDD0F2}"/>
                </a:ext>
              </a:extLst>
            </p:cNvPr>
            <p:cNvPicPr>
              <a:picLocks noChangeAspect="1"/>
            </p:cNvPicPr>
            <p:nvPr/>
          </p:nvPicPr>
          <p:blipFill>
            <a:blip r:embed="rId25"/>
            <a:stretch>
              <a:fillRect/>
            </a:stretch>
          </p:blipFill>
          <p:spPr>
            <a:xfrm>
              <a:off x="8890910" y="2705019"/>
              <a:ext cx="1161774" cy="697064"/>
            </a:xfrm>
            <a:prstGeom prst="rect">
              <a:avLst/>
            </a:prstGeom>
          </p:spPr>
        </p:pic>
        <p:pic>
          <p:nvPicPr>
            <p:cNvPr id="92" name="Image 91" descr="Une image contenant texte, Police, conception, logo&#10;&#10;Description générée automatiquement">
              <a:extLst>
                <a:ext uri="{FF2B5EF4-FFF2-40B4-BE49-F238E27FC236}">
                  <a16:creationId xmlns:a16="http://schemas.microsoft.com/office/drawing/2014/main" id="{D1029338-0043-2D5A-EC41-BB2D1DA69C82}"/>
                </a:ext>
              </a:extLst>
            </p:cNvPr>
            <p:cNvPicPr>
              <a:picLocks noChangeAspect="1"/>
            </p:cNvPicPr>
            <p:nvPr/>
          </p:nvPicPr>
          <p:blipFill>
            <a:blip r:embed="rId26"/>
            <a:stretch>
              <a:fillRect/>
            </a:stretch>
          </p:blipFill>
          <p:spPr>
            <a:xfrm>
              <a:off x="7886975" y="2694319"/>
              <a:ext cx="1161774" cy="697064"/>
            </a:xfrm>
            <a:prstGeom prst="rect">
              <a:avLst/>
            </a:prstGeom>
          </p:spPr>
        </p:pic>
        <p:cxnSp>
          <p:nvCxnSpPr>
            <p:cNvPr id="131" name="Connecteur droit 130">
              <a:extLst>
                <a:ext uri="{FF2B5EF4-FFF2-40B4-BE49-F238E27FC236}">
                  <a16:creationId xmlns:a16="http://schemas.microsoft.com/office/drawing/2014/main" id="{E0EE560E-E850-D4F4-C31B-0055173A94E6}"/>
                </a:ext>
              </a:extLst>
            </p:cNvPr>
            <p:cNvCxnSpPr>
              <a:cxnSpLocks/>
            </p:cNvCxnSpPr>
            <p:nvPr/>
          </p:nvCxnSpPr>
          <p:spPr>
            <a:xfrm>
              <a:off x="7845894" y="2058336"/>
              <a:ext cx="0" cy="2884809"/>
            </a:xfrm>
            <a:prstGeom prst="line">
              <a:avLst/>
            </a:prstGeom>
          </p:spPr>
          <p:style>
            <a:lnRef idx="1">
              <a:schemeClr val="dk1"/>
            </a:lnRef>
            <a:fillRef idx="0">
              <a:schemeClr val="dk1"/>
            </a:fillRef>
            <a:effectRef idx="0">
              <a:schemeClr val="dk1"/>
            </a:effectRef>
            <a:fontRef idx="minor">
              <a:schemeClr val="tx1"/>
            </a:fontRef>
          </p:style>
        </p:cxnSp>
        <p:cxnSp>
          <p:nvCxnSpPr>
            <p:cNvPr id="133" name="Connecteur droit 132">
              <a:extLst>
                <a:ext uri="{FF2B5EF4-FFF2-40B4-BE49-F238E27FC236}">
                  <a16:creationId xmlns:a16="http://schemas.microsoft.com/office/drawing/2014/main" id="{06006C37-F1DC-C939-1034-6313C7A79262}"/>
                </a:ext>
              </a:extLst>
            </p:cNvPr>
            <p:cNvCxnSpPr>
              <a:cxnSpLocks/>
            </p:cNvCxnSpPr>
            <p:nvPr/>
          </p:nvCxnSpPr>
          <p:spPr>
            <a:xfrm>
              <a:off x="4812666" y="4939789"/>
              <a:ext cx="3033543" cy="0"/>
            </a:xfrm>
            <a:prstGeom prst="line">
              <a:avLst/>
            </a:prstGeom>
          </p:spPr>
          <p:style>
            <a:lnRef idx="1">
              <a:schemeClr val="dk1"/>
            </a:lnRef>
            <a:fillRef idx="0">
              <a:schemeClr val="dk1"/>
            </a:fillRef>
            <a:effectRef idx="0">
              <a:schemeClr val="dk1"/>
            </a:effectRef>
            <a:fontRef idx="minor">
              <a:schemeClr val="tx1"/>
            </a:fontRef>
          </p:style>
        </p:cxnSp>
        <p:cxnSp>
          <p:nvCxnSpPr>
            <p:cNvPr id="138" name="Connecteur droit 137">
              <a:extLst>
                <a:ext uri="{FF2B5EF4-FFF2-40B4-BE49-F238E27FC236}">
                  <a16:creationId xmlns:a16="http://schemas.microsoft.com/office/drawing/2014/main" id="{94CEA560-C1CA-9056-5B3A-1FF0E8A5D0A4}"/>
                </a:ext>
              </a:extLst>
            </p:cNvPr>
            <p:cNvCxnSpPr>
              <a:cxnSpLocks/>
            </p:cNvCxnSpPr>
            <p:nvPr/>
          </p:nvCxnSpPr>
          <p:spPr>
            <a:xfrm>
              <a:off x="4809490" y="6678362"/>
              <a:ext cx="6863822" cy="10645"/>
            </a:xfrm>
            <a:prstGeom prst="line">
              <a:avLst/>
            </a:prstGeom>
          </p:spPr>
          <p:style>
            <a:lnRef idx="1">
              <a:schemeClr val="dk1"/>
            </a:lnRef>
            <a:fillRef idx="0">
              <a:schemeClr val="dk1"/>
            </a:fillRef>
            <a:effectRef idx="0">
              <a:schemeClr val="dk1"/>
            </a:effectRef>
            <a:fontRef idx="minor">
              <a:schemeClr val="tx1"/>
            </a:fontRef>
          </p:style>
        </p:cxnSp>
        <p:cxnSp>
          <p:nvCxnSpPr>
            <p:cNvPr id="140" name="Connecteur droit 139">
              <a:extLst>
                <a:ext uri="{FF2B5EF4-FFF2-40B4-BE49-F238E27FC236}">
                  <a16:creationId xmlns:a16="http://schemas.microsoft.com/office/drawing/2014/main" id="{9562DABE-18EC-8A50-825A-D0E72D3E7014}"/>
                </a:ext>
              </a:extLst>
            </p:cNvPr>
            <p:cNvCxnSpPr>
              <a:cxnSpLocks/>
            </p:cNvCxnSpPr>
            <p:nvPr/>
          </p:nvCxnSpPr>
          <p:spPr>
            <a:xfrm>
              <a:off x="11673313" y="2058335"/>
              <a:ext cx="255" cy="4631574"/>
            </a:xfrm>
            <a:prstGeom prst="line">
              <a:avLst/>
            </a:prstGeom>
          </p:spPr>
          <p:style>
            <a:lnRef idx="1">
              <a:schemeClr val="dk1"/>
            </a:lnRef>
            <a:fillRef idx="0">
              <a:schemeClr val="dk1"/>
            </a:fillRef>
            <a:effectRef idx="0">
              <a:schemeClr val="dk1"/>
            </a:effectRef>
            <a:fontRef idx="minor">
              <a:schemeClr val="tx1"/>
            </a:fontRef>
          </p:style>
        </p:cxnSp>
        <p:cxnSp>
          <p:nvCxnSpPr>
            <p:cNvPr id="142" name="Connecteur droit 141">
              <a:extLst>
                <a:ext uri="{FF2B5EF4-FFF2-40B4-BE49-F238E27FC236}">
                  <a16:creationId xmlns:a16="http://schemas.microsoft.com/office/drawing/2014/main" id="{4CCBB71F-802B-BC39-C2CB-DED5A575233E}"/>
                </a:ext>
              </a:extLst>
            </p:cNvPr>
            <p:cNvCxnSpPr>
              <a:cxnSpLocks/>
            </p:cNvCxnSpPr>
            <p:nvPr/>
          </p:nvCxnSpPr>
          <p:spPr>
            <a:xfrm flipV="1">
              <a:off x="7845894" y="2058336"/>
              <a:ext cx="3827418" cy="785"/>
            </a:xfrm>
            <a:prstGeom prst="line">
              <a:avLst/>
            </a:prstGeom>
          </p:spPr>
          <p:style>
            <a:lnRef idx="1">
              <a:schemeClr val="dk1"/>
            </a:lnRef>
            <a:fillRef idx="0">
              <a:schemeClr val="dk1"/>
            </a:fillRef>
            <a:effectRef idx="0">
              <a:schemeClr val="dk1"/>
            </a:effectRef>
            <a:fontRef idx="minor">
              <a:schemeClr val="tx1"/>
            </a:fontRef>
          </p:style>
        </p:cxnSp>
      </p:grpSp>
      <p:grpSp>
        <p:nvGrpSpPr>
          <p:cNvPr id="8" name="Groupe 7">
            <a:extLst>
              <a:ext uri="{FF2B5EF4-FFF2-40B4-BE49-F238E27FC236}">
                <a16:creationId xmlns:a16="http://schemas.microsoft.com/office/drawing/2014/main" id="{9A4A23DB-F2C1-4EEF-93D9-EBCCF7F91AD1}"/>
              </a:ext>
            </a:extLst>
          </p:cNvPr>
          <p:cNvGrpSpPr/>
          <p:nvPr/>
        </p:nvGrpSpPr>
        <p:grpSpPr>
          <a:xfrm>
            <a:off x="186970" y="177422"/>
            <a:ext cx="5368332" cy="6464188"/>
            <a:chOff x="186970" y="177422"/>
            <a:chExt cx="5368332" cy="6464188"/>
          </a:xfrm>
        </p:grpSpPr>
        <p:sp>
          <p:nvSpPr>
            <p:cNvPr id="7" name="ZoneTexte 6">
              <a:extLst>
                <a:ext uri="{FF2B5EF4-FFF2-40B4-BE49-F238E27FC236}">
                  <a16:creationId xmlns:a16="http://schemas.microsoft.com/office/drawing/2014/main" id="{B53C60DC-8FF0-3C3F-E946-39F305096F5B}"/>
                </a:ext>
              </a:extLst>
            </p:cNvPr>
            <p:cNvSpPr txBox="1"/>
            <p:nvPr/>
          </p:nvSpPr>
          <p:spPr>
            <a:xfrm>
              <a:off x="373636" y="258803"/>
              <a:ext cx="4983249" cy="384721"/>
            </a:xfrm>
            <a:prstGeom prst="rect">
              <a:avLst/>
            </a:prstGeom>
            <a:noFill/>
          </p:spPr>
          <p:txBody>
            <a:bodyPr wrap="square" rtlCol="0">
              <a:spAutoFit/>
            </a:bodyPr>
            <a:lstStyle/>
            <a:p>
              <a:r>
                <a:rPr lang="fr-FR" sz="1900" b="1">
                  <a:solidFill>
                    <a:schemeClr val="bg2">
                      <a:lumMod val="10000"/>
                    </a:schemeClr>
                  </a:solidFill>
                  <a:latin typeface="Nexa Bold" panose="02000000000000000000" pitchFamily="2" charset="0"/>
                </a:rPr>
                <a:t>Fédérations ordinaires « DELEGATAIRES » </a:t>
              </a:r>
              <a:endParaRPr lang="fr-FR" sz="1900" b="1">
                <a:solidFill>
                  <a:schemeClr val="bg2">
                    <a:lumMod val="10000"/>
                  </a:schemeClr>
                </a:solidFill>
                <a:latin typeface="Nexa" panose="02000000000000000000" pitchFamily="2" charset="0"/>
              </a:endParaRPr>
            </a:p>
          </p:txBody>
        </p:sp>
        <p:pic>
          <p:nvPicPr>
            <p:cNvPr id="9" name="Image 8" descr="Une image contenant Graphique, logo, Police, graphisme&#10;&#10;Description générée automatiquement">
              <a:extLst>
                <a:ext uri="{FF2B5EF4-FFF2-40B4-BE49-F238E27FC236}">
                  <a16:creationId xmlns:a16="http://schemas.microsoft.com/office/drawing/2014/main" id="{0908262F-38A8-45D0-BC24-CFCCA35F15CA}"/>
                </a:ext>
              </a:extLst>
            </p:cNvPr>
            <p:cNvPicPr>
              <a:picLocks noChangeAspect="1"/>
            </p:cNvPicPr>
            <p:nvPr/>
          </p:nvPicPr>
          <p:blipFill>
            <a:blip r:embed="rId27"/>
            <a:stretch>
              <a:fillRect/>
            </a:stretch>
          </p:blipFill>
          <p:spPr>
            <a:xfrm>
              <a:off x="353747" y="849520"/>
              <a:ext cx="1202165" cy="721299"/>
            </a:xfrm>
            <a:prstGeom prst="rect">
              <a:avLst/>
            </a:prstGeom>
          </p:spPr>
        </p:pic>
        <p:pic>
          <p:nvPicPr>
            <p:cNvPr id="11" name="Image 10" descr="Une image contenant texte, logo, Police, Graphique&#10;&#10;Description générée automatiquement">
              <a:extLst>
                <a:ext uri="{FF2B5EF4-FFF2-40B4-BE49-F238E27FC236}">
                  <a16:creationId xmlns:a16="http://schemas.microsoft.com/office/drawing/2014/main" id="{D289F941-26B0-65DA-0139-66FE45D84321}"/>
                </a:ext>
              </a:extLst>
            </p:cNvPr>
            <p:cNvPicPr>
              <a:picLocks noChangeAspect="1"/>
            </p:cNvPicPr>
            <p:nvPr/>
          </p:nvPicPr>
          <p:blipFill>
            <a:blip r:embed="rId28"/>
            <a:stretch>
              <a:fillRect/>
            </a:stretch>
          </p:blipFill>
          <p:spPr>
            <a:xfrm>
              <a:off x="1448261" y="849519"/>
              <a:ext cx="1202165" cy="721299"/>
            </a:xfrm>
            <a:prstGeom prst="rect">
              <a:avLst/>
            </a:prstGeom>
          </p:spPr>
        </p:pic>
        <p:pic>
          <p:nvPicPr>
            <p:cNvPr id="13" name="Image 12" descr="Une image contenant Police, Graphique, logo, graphisme&#10;&#10;Description générée automatiquement">
              <a:extLst>
                <a:ext uri="{FF2B5EF4-FFF2-40B4-BE49-F238E27FC236}">
                  <a16:creationId xmlns:a16="http://schemas.microsoft.com/office/drawing/2014/main" id="{0A909974-C062-97A4-CF9B-7985DC49F640}"/>
                </a:ext>
              </a:extLst>
            </p:cNvPr>
            <p:cNvPicPr>
              <a:picLocks noChangeAspect="1"/>
            </p:cNvPicPr>
            <p:nvPr/>
          </p:nvPicPr>
          <p:blipFill>
            <a:blip r:embed="rId29"/>
            <a:stretch>
              <a:fillRect/>
            </a:stretch>
          </p:blipFill>
          <p:spPr>
            <a:xfrm>
              <a:off x="2687362" y="788417"/>
              <a:ext cx="1202165" cy="721299"/>
            </a:xfrm>
            <a:prstGeom prst="rect">
              <a:avLst/>
            </a:prstGeom>
          </p:spPr>
        </p:pic>
        <p:pic>
          <p:nvPicPr>
            <p:cNvPr id="15" name="Image 14" descr="Une image contenant cheval, croquis, conception&#10;&#10;Description générée automatiquement">
              <a:extLst>
                <a:ext uri="{FF2B5EF4-FFF2-40B4-BE49-F238E27FC236}">
                  <a16:creationId xmlns:a16="http://schemas.microsoft.com/office/drawing/2014/main" id="{957B9971-A7DB-CA44-234D-AD1CA3CC15DB}"/>
                </a:ext>
              </a:extLst>
            </p:cNvPr>
            <p:cNvPicPr>
              <a:picLocks noChangeAspect="1"/>
            </p:cNvPicPr>
            <p:nvPr/>
          </p:nvPicPr>
          <p:blipFill>
            <a:blip r:embed="rId30"/>
            <a:stretch>
              <a:fillRect/>
            </a:stretch>
          </p:blipFill>
          <p:spPr>
            <a:xfrm>
              <a:off x="4047381" y="905718"/>
              <a:ext cx="1202165" cy="721299"/>
            </a:xfrm>
            <a:prstGeom prst="rect">
              <a:avLst/>
            </a:prstGeom>
          </p:spPr>
        </p:pic>
        <p:pic>
          <p:nvPicPr>
            <p:cNvPr id="17" name="Image 16" descr="Une image contenant Police, logo, Graphique, Marque&#10;&#10;Description générée automatiquement">
              <a:extLst>
                <a:ext uri="{FF2B5EF4-FFF2-40B4-BE49-F238E27FC236}">
                  <a16:creationId xmlns:a16="http://schemas.microsoft.com/office/drawing/2014/main" id="{AAF38826-8A84-1E40-E6EC-83BFCBE74DFD}"/>
                </a:ext>
              </a:extLst>
            </p:cNvPr>
            <p:cNvPicPr>
              <a:picLocks noChangeAspect="1"/>
            </p:cNvPicPr>
            <p:nvPr/>
          </p:nvPicPr>
          <p:blipFill>
            <a:blip r:embed="rId31"/>
            <a:stretch>
              <a:fillRect/>
            </a:stretch>
          </p:blipFill>
          <p:spPr>
            <a:xfrm>
              <a:off x="225630" y="1729773"/>
              <a:ext cx="1202164" cy="721298"/>
            </a:xfrm>
            <a:prstGeom prst="rect">
              <a:avLst/>
            </a:prstGeom>
          </p:spPr>
        </p:pic>
        <p:pic>
          <p:nvPicPr>
            <p:cNvPr id="19" name="Image 18" descr="Une image contenant Police, symbole, logo, Graphique&#10;&#10;Description générée automatiquement">
              <a:extLst>
                <a:ext uri="{FF2B5EF4-FFF2-40B4-BE49-F238E27FC236}">
                  <a16:creationId xmlns:a16="http://schemas.microsoft.com/office/drawing/2014/main" id="{8688E0EC-E109-E9C1-ACDB-70771224AFB6}"/>
                </a:ext>
              </a:extLst>
            </p:cNvPr>
            <p:cNvPicPr>
              <a:picLocks noChangeAspect="1"/>
            </p:cNvPicPr>
            <p:nvPr/>
          </p:nvPicPr>
          <p:blipFill>
            <a:blip r:embed="rId32"/>
            <a:stretch>
              <a:fillRect/>
            </a:stretch>
          </p:blipFill>
          <p:spPr>
            <a:xfrm>
              <a:off x="1663955" y="1783406"/>
              <a:ext cx="1023407" cy="614044"/>
            </a:xfrm>
            <a:prstGeom prst="rect">
              <a:avLst/>
            </a:prstGeom>
          </p:spPr>
        </p:pic>
        <p:pic>
          <p:nvPicPr>
            <p:cNvPr id="21" name="Image 20" descr="Une image contenant logo, Graphique, Police, symbole&#10;&#10;Description générée automatiquement">
              <a:extLst>
                <a:ext uri="{FF2B5EF4-FFF2-40B4-BE49-F238E27FC236}">
                  <a16:creationId xmlns:a16="http://schemas.microsoft.com/office/drawing/2014/main" id="{EB801DE7-7BA1-B7CE-0C77-4FCCEBA8CF34}"/>
                </a:ext>
              </a:extLst>
            </p:cNvPr>
            <p:cNvPicPr>
              <a:picLocks noChangeAspect="1"/>
            </p:cNvPicPr>
            <p:nvPr/>
          </p:nvPicPr>
          <p:blipFill>
            <a:blip r:embed="rId33"/>
            <a:stretch>
              <a:fillRect/>
            </a:stretch>
          </p:blipFill>
          <p:spPr>
            <a:xfrm>
              <a:off x="275929" y="2487612"/>
              <a:ext cx="1202165" cy="721299"/>
            </a:xfrm>
            <a:prstGeom prst="rect">
              <a:avLst/>
            </a:prstGeom>
          </p:spPr>
        </p:pic>
        <p:pic>
          <p:nvPicPr>
            <p:cNvPr id="23" name="Image 22" descr="Une image contenant texte, symbole, logo, Marque&#10;&#10;Description générée automatiquement">
              <a:extLst>
                <a:ext uri="{FF2B5EF4-FFF2-40B4-BE49-F238E27FC236}">
                  <a16:creationId xmlns:a16="http://schemas.microsoft.com/office/drawing/2014/main" id="{0281DE30-437A-B0B9-A307-3860DA8F1DE3}"/>
                </a:ext>
              </a:extLst>
            </p:cNvPr>
            <p:cNvPicPr>
              <a:picLocks noChangeAspect="1"/>
            </p:cNvPicPr>
            <p:nvPr/>
          </p:nvPicPr>
          <p:blipFill>
            <a:blip r:embed="rId34"/>
            <a:stretch>
              <a:fillRect/>
            </a:stretch>
          </p:blipFill>
          <p:spPr>
            <a:xfrm>
              <a:off x="1455063" y="2549463"/>
              <a:ext cx="1202165" cy="721299"/>
            </a:xfrm>
            <a:prstGeom prst="rect">
              <a:avLst/>
            </a:prstGeom>
          </p:spPr>
        </p:pic>
        <p:pic>
          <p:nvPicPr>
            <p:cNvPr id="25" name="Image 24" descr="Une image contenant Police, logo, Graphique, symbole&#10;&#10;Description générée automatiquement">
              <a:extLst>
                <a:ext uri="{FF2B5EF4-FFF2-40B4-BE49-F238E27FC236}">
                  <a16:creationId xmlns:a16="http://schemas.microsoft.com/office/drawing/2014/main" id="{2DE67866-8AC0-97CE-38D9-0082BE9090EF}"/>
                </a:ext>
              </a:extLst>
            </p:cNvPr>
            <p:cNvPicPr>
              <a:picLocks noChangeAspect="1"/>
            </p:cNvPicPr>
            <p:nvPr/>
          </p:nvPicPr>
          <p:blipFill>
            <a:blip r:embed="rId35"/>
            <a:stretch>
              <a:fillRect/>
            </a:stretch>
          </p:blipFill>
          <p:spPr>
            <a:xfrm>
              <a:off x="2704386" y="2582253"/>
              <a:ext cx="1202165" cy="721299"/>
            </a:xfrm>
            <a:prstGeom prst="rect">
              <a:avLst/>
            </a:prstGeom>
          </p:spPr>
        </p:pic>
        <p:pic>
          <p:nvPicPr>
            <p:cNvPr id="27" name="Image 26" descr="Une image contenant logo, Police, Graphique, blanc&#10;&#10;Description générée automatiquement">
              <a:extLst>
                <a:ext uri="{FF2B5EF4-FFF2-40B4-BE49-F238E27FC236}">
                  <a16:creationId xmlns:a16="http://schemas.microsoft.com/office/drawing/2014/main" id="{D6838825-CAAD-CE60-23AC-95F11A863929}"/>
                </a:ext>
              </a:extLst>
            </p:cNvPr>
            <p:cNvPicPr>
              <a:picLocks noChangeAspect="1"/>
            </p:cNvPicPr>
            <p:nvPr/>
          </p:nvPicPr>
          <p:blipFill>
            <a:blip r:embed="rId36"/>
            <a:stretch>
              <a:fillRect/>
            </a:stretch>
          </p:blipFill>
          <p:spPr>
            <a:xfrm>
              <a:off x="186971" y="3384499"/>
              <a:ext cx="1202165" cy="721299"/>
            </a:xfrm>
            <a:prstGeom prst="rect">
              <a:avLst/>
            </a:prstGeom>
          </p:spPr>
        </p:pic>
        <p:pic>
          <p:nvPicPr>
            <p:cNvPr id="29" name="Image 28" descr="Une image contenant texte, Police, logo, Graphique&#10;&#10;Description générée automatiquement">
              <a:extLst>
                <a:ext uri="{FF2B5EF4-FFF2-40B4-BE49-F238E27FC236}">
                  <a16:creationId xmlns:a16="http://schemas.microsoft.com/office/drawing/2014/main" id="{2FFE06A8-3751-01EB-6598-63DEFEBD9BA6}"/>
                </a:ext>
              </a:extLst>
            </p:cNvPr>
            <p:cNvPicPr>
              <a:picLocks noChangeAspect="1"/>
            </p:cNvPicPr>
            <p:nvPr/>
          </p:nvPicPr>
          <p:blipFill>
            <a:blip r:embed="rId37"/>
            <a:stretch>
              <a:fillRect/>
            </a:stretch>
          </p:blipFill>
          <p:spPr>
            <a:xfrm>
              <a:off x="1555943" y="3384498"/>
              <a:ext cx="1202165" cy="721299"/>
            </a:xfrm>
            <a:prstGeom prst="rect">
              <a:avLst/>
            </a:prstGeom>
          </p:spPr>
        </p:pic>
        <p:pic>
          <p:nvPicPr>
            <p:cNvPr id="31" name="Image 30" descr="Une image contenant logo, Graphique, graphisme, Police&#10;&#10;Description générée automatiquement">
              <a:extLst>
                <a:ext uri="{FF2B5EF4-FFF2-40B4-BE49-F238E27FC236}">
                  <a16:creationId xmlns:a16="http://schemas.microsoft.com/office/drawing/2014/main" id="{F2B9B31D-1EDB-4F38-FEC3-9E378783EA14}"/>
                </a:ext>
              </a:extLst>
            </p:cNvPr>
            <p:cNvPicPr>
              <a:picLocks noChangeAspect="1"/>
            </p:cNvPicPr>
            <p:nvPr/>
          </p:nvPicPr>
          <p:blipFill>
            <a:blip r:embed="rId38"/>
            <a:stretch>
              <a:fillRect/>
            </a:stretch>
          </p:blipFill>
          <p:spPr>
            <a:xfrm>
              <a:off x="2681481" y="3396295"/>
              <a:ext cx="1202165" cy="721299"/>
            </a:xfrm>
            <a:prstGeom prst="rect">
              <a:avLst/>
            </a:prstGeom>
          </p:spPr>
        </p:pic>
        <p:pic>
          <p:nvPicPr>
            <p:cNvPr id="33" name="Image 32" descr="Une image contenant logo, Graphique, symbole, Police&#10;&#10;Description générée automatiquement">
              <a:extLst>
                <a:ext uri="{FF2B5EF4-FFF2-40B4-BE49-F238E27FC236}">
                  <a16:creationId xmlns:a16="http://schemas.microsoft.com/office/drawing/2014/main" id="{69A665CD-B30D-1961-0139-FE71DD8EFA65}"/>
                </a:ext>
              </a:extLst>
            </p:cNvPr>
            <p:cNvPicPr>
              <a:picLocks noChangeAspect="1"/>
            </p:cNvPicPr>
            <p:nvPr/>
          </p:nvPicPr>
          <p:blipFill>
            <a:blip r:embed="rId39"/>
            <a:stretch>
              <a:fillRect/>
            </a:stretch>
          </p:blipFill>
          <p:spPr>
            <a:xfrm>
              <a:off x="225630" y="4221846"/>
              <a:ext cx="1202165" cy="721299"/>
            </a:xfrm>
            <a:prstGeom prst="rect">
              <a:avLst/>
            </a:prstGeom>
          </p:spPr>
        </p:pic>
        <p:pic>
          <p:nvPicPr>
            <p:cNvPr id="35" name="Image 34" descr="Une image contenant texte, logo, Graphique, Police&#10;&#10;Description générée automatiquement">
              <a:extLst>
                <a:ext uri="{FF2B5EF4-FFF2-40B4-BE49-F238E27FC236}">
                  <a16:creationId xmlns:a16="http://schemas.microsoft.com/office/drawing/2014/main" id="{CE0813EB-2986-81B5-A23F-6B24006AFBEE}"/>
                </a:ext>
              </a:extLst>
            </p:cNvPr>
            <p:cNvPicPr>
              <a:picLocks noChangeAspect="1"/>
            </p:cNvPicPr>
            <p:nvPr/>
          </p:nvPicPr>
          <p:blipFill>
            <a:blip r:embed="rId40"/>
            <a:stretch>
              <a:fillRect/>
            </a:stretch>
          </p:blipFill>
          <p:spPr>
            <a:xfrm>
              <a:off x="1510462" y="4266803"/>
              <a:ext cx="1202165" cy="721299"/>
            </a:xfrm>
            <a:prstGeom prst="rect">
              <a:avLst/>
            </a:prstGeom>
          </p:spPr>
        </p:pic>
        <p:pic>
          <p:nvPicPr>
            <p:cNvPr id="37" name="Image 36" descr="Une image contenant Graphique, logo, texte, graphisme&#10;&#10;Description générée automatiquement">
              <a:extLst>
                <a:ext uri="{FF2B5EF4-FFF2-40B4-BE49-F238E27FC236}">
                  <a16:creationId xmlns:a16="http://schemas.microsoft.com/office/drawing/2014/main" id="{E6677A0D-84C0-F576-BD43-16E9B88B8C1D}"/>
                </a:ext>
              </a:extLst>
            </p:cNvPr>
            <p:cNvPicPr>
              <a:picLocks noChangeAspect="1"/>
            </p:cNvPicPr>
            <p:nvPr/>
          </p:nvPicPr>
          <p:blipFill>
            <a:blip r:embed="rId41"/>
            <a:stretch>
              <a:fillRect/>
            </a:stretch>
          </p:blipFill>
          <p:spPr>
            <a:xfrm>
              <a:off x="2741905" y="4290600"/>
              <a:ext cx="1202165" cy="721299"/>
            </a:xfrm>
            <a:prstGeom prst="rect">
              <a:avLst/>
            </a:prstGeom>
          </p:spPr>
        </p:pic>
        <p:pic>
          <p:nvPicPr>
            <p:cNvPr id="39" name="Image 38" descr="Une image contenant texte, Police, conception, Graphique&#10;&#10;Description générée automatiquement">
              <a:extLst>
                <a:ext uri="{FF2B5EF4-FFF2-40B4-BE49-F238E27FC236}">
                  <a16:creationId xmlns:a16="http://schemas.microsoft.com/office/drawing/2014/main" id="{6A934308-C6F6-00CD-3EBD-F7F3CA32251A}"/>
                </a:ext>
              </a:extLst>
            </p:cNvPr>
            <p:cNvPicPr>
              <a:picLocks noChangeAspect="1"/>
            </p:cNvPicPr>
            <p:nvPr/>
          </p:nvPicPr>
          <p:blipFill>
            <a:blip r:embed="rId42"/>
            <a:stretch>
              <a:fillRect/>
            </a:stretch>
          </p:blipFill>
          <p:spPr>
            <a:xfrm>
              <a:off x="190725" y="5078466"/>
              <a:ext cx="1202165" cy="721299"/>
            </a:xfrm>
            <a:prstGeom prst="rect">
              <a:avLst/>
            </a:prstGeom>
          </p:spPr>
        </p:pic>
        <p:pic>
          <p:nvPicPr>
            <p:cNvPr id="41" name="Image 40" descr="Une image contenant Graphique, croquis, graphisme, conception&#10;&#10;Description générée automatiquement">
              <a:extLst>
                <a:ext uri="{FF2B5EF4-FFF2-40B4-BE49-F238E27FC236}">
                  <a16:creationId xmlns:a16="http://schemas.microsoft.com/office/drawing/2014/main" id="{5953382F-6826-9D75-30E8-D2A09849180B}"/>
                </a:ext>
              </a:extLst>
            </p:cNvPr>
            <p:cNvPicPr>
              <a:picLocks noChangeAspect="1"/>
            </p:cNvPicPr>
            <p:nvPr/>
          </p:nvPicPr>
          <p:blipFill>
            <a:blip r:embed="rId43"/>
            <a:stretch>
              <a:fillRect/>
            </a:stretch>
          </p:blipFill>
          <p:spPr>
            <a:xfrm>
              <a:off x="1568252" y="5078466"/>
              <a:ext cx="1202165" cy="721299"/>
            </a:xfrm>
            <a:prstGeom prst="rect">
              <a:avLst/>
            </a:prstGeom>
          </p:spPr>
        </p:pic>
        <p:pic>
          <p:nvPicPr>
            <p:cNvPr id="43" name="Image 42" descr="Une image contenant logo, Graphique, Police, symbole&#10;&#10;Description générée automatiquement">
              <a:extLst>
                <a:ext uri="{FF2B5EF4-FFF2-40B4-BE49-F238E27FC236}">
                  <a16:creationId xmlns:a16="http://schemas.microsoft.com/office/drawing/2014/main" id="{E53B504A-A310-A50B-35D5-6662C9CCDD1A}"/>
                </a:ext>
              </a:extLst>
            </p:cNvPr>
            <p:cNvPicPr>
              <a:picLocks noChangeAspect="1"/>
            </p:cNvPicPr>
            <p:nvPr/>
          </p:nvPicPr>
          <p:blipFill>
            <a:blip r:embed="rId44"/>
            <a:stretch>
              <a:fillRect/>
            </a:stretch>
          </p:blipFill>
          <p:spPr>
            <a:xfrm>
              <a:off x="2739557" y="5073708"/>
              <a:ext cx="1202165" cy="721299"/>
            </a:xfrm>
            <a:prstGeom prst="rect">
              <a:avLst/>
            </a:prstGeom>
          </p:spPr>
        </p:pic>
        <p:pic>
          <p:nvPicPr>
            <p:cNvPr id="45" name="Image 44" descr="Une image contenant Police, Graphique, texte, logo&#10;&#10;Description générée automatiquement">
              <a:extLst>
                <a:ext uri="{FF2B5EF4-FFF2-40B4-BE49-F238E27FC236}">
                  <a16:creationId xmlns:a16="http://schemas.microsoft.com/office/drawing/2014/main" id="{B31C9226-F489-4EB0-D879-4D583BDDB612}"/>
                </a:ext>
              </a:extLst>
            </p:cNvPr>
            <p:cNvPicPr>
              <a:picLocks noChangeAspect="1"/>
            </p:cNvPicPr>
            <p:nvPr/>
          </p:nvPicPr>
          <p:blipFill>
            <a:blip r:embed="rId45"/>
            <a:stretch>
              <a:fillRect/>
            </a:stretch>
          </p:blipFill>
          <p:spPr>
            <a:xfrm>
              <a:off x="186971" y="5854802"/>
              <a:ext cx="1202165" cy="721299"/>
            </a:xfrm>
            <a:prstGeom prst="rect">
              <a:avLst/>
            </a:prstGeom>
          </p:spPr>
        </p:pic>
        <p:pic>
          <p:nvPicPr>
            <p:cNvPr id="47" name="Image 46" descr="Une image contenant Graphique, Police, logo, symbole&#10;&#10;Description générée automatiquement">
              <a:extLst>
                <a:ext uri="{FF2B5EF4-FFF2-40B4-BE49-F238E27FC236}">
                  <a16:creationId xmlns:a16="http://schemas.microsoft.com/office/drawing/2014/main" id="{73FAEF8E-EABD-3114-66C0-F7300B9D9A2D}"/>
                </a:ext>
              </a:extLst>
            </p:cNvPr>
            <p:cNvPicPr>
              <a:picLocks noChangeAspect="1"/>
            </p:cNvPicPr>
            <p:nvPr/>
          </p:nvPicPr>
          <p:blipFill>
            <a:blip r:embed="rId46"/>
            <a:stretch>
              <a:fillRect/>
            </a:stretch>
          </p:blipFill>
          <p:spPr>
            <a:xfrm>
              <a:off x="1579063" y="5875243"/>
              <a:ext cx="1202165" cy="721299"/>
            </a:xfrm>
            <a:prstGeom prst="rect">
              <a:avLst/>
            </a:prstGeom>
          </p:spPr>
        </p:pic>
        <p:pic>
          <p:nvPicPr>
            <p:cNvPr id="49" name="Image 48" descr="Une image contenant logo, Police, Graphique, graphisme&#10;&#10;Description générée automatiquement">
              <a:extLst>
                <a:ext uri="{FF2B5EF4-FFF2-40B4-BE49-F238E27FC236}">
                  <a16:creationId xmlns:a16="http://schemas.microsoft.com/office/drawing/2014/main" id="{F589E990-E856-DD4A-D292-B3AC0B22D057}"/>
                </a:ext>
              </a:extLst>
            </p:cNvPr>
            <p:cNvPicPr>
              <a:picLocks noChangeAspect="1"/>
            </p:cNvPicPr>
            <p:nvPr/>
          </p:nvPicPr>
          <p:blipFill>
            <a:blip r:embed="rId47"/>
            <a:stretch>
              <a:fillRect/>
            </a:stretch>
          </p:blipFill>
          <p:spPr>
            <a:xfrm>
              <a:off x="2830742" y="5917624"/>
              <a:ext cx="1202165" cy="721299"/>
            </a:xfrm>
            <a:prstGeom prst="rect">
              <a:avLst/>
            </a:prstGeom>
          </p:spPr>
        </p:pic>
        <p:cxnSp>
          <p:nvCxnSpPr>
            <p:cNvPr id="100" name="Connecteur droit 99">
              <a:extLst>
                <a:ext uri="{FF2B5EF4-FFF2-40B4-BE49-F238E27FC236}">
                  <a16:creationId xmlns:a16="http://schemas.microsoft.com/office/drawing/2014/main" id="{E2647BEF-7646-FB7E-3EB3-80F999E8EF12}"/>
                </a:ext>
              </a:extLst>
            </p:cNvPr>
            <p:cNvCxnSpPr>
              <a:cxnSpLocks/>
            </p:cNvCxnSpPr>
            <p:nvPr/>
          </p:nvCxnSpPr>
          <p:spPr>
            <a:xfrm>
              <a:off x="186970" y="177422"/>
              <a:ext cx="0" cy="6461501"/>
            </a:xfrm>
            <a:prstGeom prst="line">
              <a:avLst/>
            </a:prstGeom>
          </p:spPr>
          <p:style>
            <a:lnRef idx="1">
              <a:schemeClr val="dk1"/>
            </a:lnRef>
            <a:fillRef idx="0">
              <a:schemeClr val="dk1"/>
            </a:fillRef>
            <a:effectRef idx="0">
              <a:schemeClr val="dk1"/>
            </a:effectRef>
            <a:fontRef idx="minor">
              <a:schemeClr val="tx1"/>
            </a:fontRef>
          </p:style>
        </p:cxnSp>
        <p:cxnSp>
          <p:nvCxnSpPr>
            <p:cNvPr id="103" name="Connecteur droit 102">
              <a:extLst>
                <a:ext uri="{FF2B5EF4-FFF2-40B4-BE49-F238E27FC236}">
                  <a16:creationId xmlns:a16="http://schemas.microsoft.com/office/drawing/2014/main" id="{E0CD3252-C83F-C1CC-D180-CD68997AB55E}"/>
                </a:ext>
              </a:extLst>
            </p:cNvPr>
            <p:cNvCxnSpPr>
              <a:cxnSpLocks/>
            </p:cNvCxnSpPr>
            <p:nvPr/>
          </p:nvCxnSpPr>
          <p:spPr>
            <a:xfrm>
              <a:off x="186970" y="180119"/>
              <a:ext cx="5356580" cy="0"/>
            </a:xfrm>
            <a:prstGeom prst="line">
              <a:avLst/>
            </a:prstGeom>
          </p:spPr>
          <p:style>
            <a:lnRef idx="1">
              <a:schemeClr val="dk1"/>
            </a:lnRef>
            <a:fillRef idx="0">
              <a:schemeClr val="dk1"/>
            </a:fillRef>
            <a:effectRef idx="0">
              <a:schemeClr val="dk1"/>
            </a:effectRef>
            <a:fontRef idx="minor">
              <a:schemeClr val="tx1"/>
            </a:fontRef>
          </p:style>
        </p:cxnSp>
        <p:cxnSp>
          <p:nvCxnSpPr>
            <p:cNvPr id="107" name="Connecteur droit 106">
              <a:extLst>
                <a:ext uri="{FF2B5EF4-FFF2-40B4-BE49-F238E27FC236}">
                  <a16:creationId xmlns:a16="http://schemas.microsoft.com/office/drawing/2014/main" id="{EBDDE90F-4F6B-2830-0FF8-B3304310B880}"/>
                </a:ext>
              </a:extLst>
            </p:cNvPr>
            <p:cNvCxnSpPr>
              <a:cxnSpLocks/>
            </p:cNvCxnSpPr>
            <p:nvPr/>
          </p:nvCxnSpPr>
          <p:spPr>
            <a:xfrm>
              <a:off x="5543550" y="178736"/>
              <a:ext cx="0" cy="2526283"/>
            </a:xfrm>
            <a:prstGeom prst="line">
              <a:avLst/>
            </a:prstGeom>
          </p:spPr>
          <p:style>
            <a:lnRef idx="1">
              <a:schemeClr val="dk1"/>
            </a:lnRef>
            <a:fillRef idx="0">
              <a:schemeClr val="dk1"/>
            </a:fillRef>
            <a:effectRef idx="0">
              <a:schemeClr val="dk1"/>
            </a:effectRef>
            <a:fontRef idx="minor">
              <a:schemeClr val="tx1"/>
            </a:fontRef>
          </p:style>
        </p:cxnSp>
        <p:cxnSp>
          <p:nvCxnSpPr>
            <p:cNvPr id="109" name="Connecteur droit 108">
              <a:extLst>
                <a:ext uri="{FF2B5EF4-FFF2-40B4-BE49-F238E27FC236}">
                  <a16:creationId xmlns:a16="http://schemas.microsoft.com/office/drawing/2014/main" id="{36C9737C-CCA8-6593-805D-B005BEDFD7B4}"/>
                </a:ext>
              </a:extLst>
            </p:cNvPr>
            <p:cNvCxnSpPr>
              <a:cxnSpLocks/>
            </p:cNvCxnSpPr>
            <p:nvPr/>
          </p:nvCxnSpPr>
          <p:spPr>
            <a:xfrm>
              <a:off x="4348472" y="2699250"/>
              <a:ext cx="1206830" cy="0"/>
            </a:xfrm>
            <a:prstGeom prst="line">
              <a:avLst/>
            </a:prstGeom>
          </p:spPr>
          <p:style>
            <a:lnRef idx="1">
              <a:schemeClr val="dk1"/>
            </a:lnRef>
            <a:fillRef idx="0">
              <a:schemeClr val="dk1"/>
            </a:fillRef>
            <a:effectRef idx="0">
              <a:schemeClr val="dk1"/>
            </a:effectRef>
            <a:fontRef idx="minor">
              <a:schemeClr val="tx1"/>
            </a:fontRef>
          </p:style>
        </p:cxnSp>
        <p:cxnSp>
          <p:nvCxnSpPr>
            <p:cNvPr id="113" name="Connecteur droit 112">
              <a:extLst>
                <a:ext uri="{FF2B5EF4-FFF2-40B4-BE49-F238E27FC236}">
                  <a16:creationId xmlns:a16="http://schemas.microsoft.com/office/drawing/2014/main" id="{989D22D9-2B7C-F9D0-57AB-C09F4C7EB4BA}"/>
                </a:ext>
              </a:extLst>
            </p:cNvPr>
            <p:cNvCxnSpPr>
              <a:cxnSpLocks/>
            </p:cNvCxnSpPr>
            <p:nvPr/>
          </p:nvCxnSpPr>
          <p:spPr>
            <a:xfrm>
              <a:off x="4348472" y="2694319"/>
              <a:ext cx="14956" cy="3944604"/>
            </a:xfrm>
            <a:prstGeom prst="line">
              <a:avLst/>
            </a:prstGeom>
          </p:spPr>
          <p:style>
            <a:lnRef idx="1">
              <a:schemeClr val="dk1"/>
            </a:lnRef>
            <a:fillRef idx="0">
              <a:schemeClr val="dk1"/>
            </a:fillRef>
            <a:effectRef idx="0">
              <a:schemeClr val="dk1"/>
            </a:effectRef>
            <a:fontRef idx="minor">
              <a:schemeClr val="tx1"/>
            </a:fontRef>
          </p:style>
        </p:cxnSp>
        <p:cxnSp>
          <p:nvCxnSpPr>
            <p:cNvPr id="115" name="Connecteur droit 114">
              <a:extLst>
                <a:ext uri="{FF2B5EF4-FFF2-40B4-BE49-F238E27FC236}">
                  <a16:creationId xmlns:a16="http://schemas.microsoft.com/office/drawing/2014/main" id="{2C9C2192-2CE3-90A5-FD21-59E7BE4904B0}"/>
                </a:ext>
              </a:extLst>
            </p:cNvPr>
            <p:cNvCxnSpPr>
              <a:cxnSpLocks/>
            </p:cNvCxnSpPr>
            <p:nvPr/>
          </p:nvCxnSpPr>
          <p:spPr>
            <a:xfrm>
              <a:off x="186970" y="6641610"/>
              <a:ext cx="4179510" cy="0"/>
            </a:xfrm>
            <a:prstGeom prst="line">
              <a:avLst/>
            </a:prstGeom>
          </p:spPr>
          <p:style>
            <a:lnRef idx="1">
              <a:schemeClr val="dk1"/>
            </a:lnRef>
            <a:fillRef idx="0">
              <a:schemeClr val="dk1"/>
            </a:fillRef>
            <a:effectRef idx="0">
              <a:schemeClr val="dk1"/>
            </a:effectRef>
            <a:fontRef idx="minor">
              <a:schemeClr val="tx1"/>
            </a:fontRef>
          </p:style>
        </p:cxnSp>
        <p:pic>
          <p:nvPicPr>
            <p:cNvPr id="1026" name="Picture 2" descr="Actus - FFSNW - Fédération Française de Ski Nautique &amp; de Wakeboard">
              <a:extLst>
                <a:ext uri="{FF2B5EF4-FFF2-40B4-BE49-F238E27FC236}">
                  <a16:creationId xmlns:a16="http://schemas.microsoft.com/office/drawing/2014/main" id="{82440861-7454-D6FE-38BD-3FC533C5D5D6}"/>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879682" y="1670245"/>
              <a:ext cx="921914" cy="9219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édération française de danse | sports.gouv.fr">
              <a:extLst>
                <a:ext uri="{FF2B5EF4-FFF2-40B4-BE49-F238E27FC236}">
                  <a16:creationId xmlns:a16="http://schemas.microsoft.com/office/drawing/2014/main" id="{940792E6-2EB8-FE4E-5E89-80755D2668DF}"/>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4139250" y="1754468"/>
              <a:ext cx="954394" cy="7534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670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logo with blue and red text&#10;&#10;AI-generated content may be incorrect.">
            <a:extLst>
              <a:ext uri="{FF2B5EF4-FFF2-40B4-BE49-F238E27FC236}">
                <a16:creationId xmlns:a16="http://schemas.microsoft.com/office/drawing/2014/main" id="{9EAD11DE-F935-54D3-0023-E509AB8E3B5E}"/>
              </a:ext>
            </a:extLst>
          </p:cNvPr>
          <p:cNvPicPr>
            <a:picLocks noGrp="1" noChangeAspect="1"/>
          </p:cNvPicPr>
          <p:nvPr>
            <p:ph idx="1"/>
          </p:nvPr>
        </p:nvPicPr>
        <p:blipFill>
          <a:blip r:embed="rId2"/>
          <a:stretch>
            <a:fillRect/>
          </a:stretch>
        </p:blipFill>
        <p:spPr>
          <a:xfrm>
            <a:off x="134257" y="113178"/>
            <a:ext cx="11800114" cy="1164974"/>
          </a:xfrm>
          <a:prstGeom prst="rect">
            <a:avLst/>
          </a:prstGeom>
          <a:ln>
            <a:noFill/>
          </a:ln>
        </p:spPr>
      </p:pic>
      <p:sp>
        <p:nvSpPr>
          <p:cNvPr id="5" name="TextBox 4">
            <a:extLst>
              <a:ext uri="{FF2B5EF4-FFF2-40B4-BE49-F238E27FC236}">
                <a16:creationId xmlns:a16="http://schemas.microsoft.com/office/drawing/2014/main" id="{0940DC00-9FA6-CC4F-4C89-F8BA9BE2EE7C}"/>
              </a:ext>
            </a:extLst>
          </p:cNvPr>
          <p:cNvSpPr txBox="1"/>
          <p:nvPr/>
        </p:nvSpPr>
        <p:spPr>
          <a:xfrm>
            <a:off x="386366" y="1271789"/>
            <a:ext cx="3595353" cy="9340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fr-FR" sz="2400" b="1" kern="1200">
                <a:solidFill>
                  <a:schemeClr val="accent1"/>
                </a:solidFill>
                <a:latin typeface="Calibri"/>
                <a:ea typeface="+mn-ea"/>
                <a:cs typeface="+mn-cs"/>
              </a:rPr>
              <a:t>LA DRAJES</a:t>
            </a:r>
          </a:p>
          <a:p>
            <a:pPr marL="0" algn="l" rtl="0"/>
            <a:r>
              <a:rPr lang="fr-FR" sz="1200" b="1" kern="1200">
                <a:solidFill>
                  <a:schemeClr val="tx1"/>
                </a:solidFill>
                <a:latin typeface="Arial"/>
                <a:ea typeface="+mn-ea"/>
                <a:cs typeface="+mn-cs"/>
                <a:hlinkClick r:id="rId3"/>
              </a:rPr>
              <a:t>Décret n° 2020-1542 du 9 décembre 2020</a:t>
            </a:r>
          </a:p>
          <a:p>
            <a:pPr algn="ctr"/>
            <a:endParaRPr lang="en-GB"/>
          </a:p>
        </p:txBody>
      </p:sp>
      <p:sp>
        <p:nvSpPr>
          <p:cNvPr id="6" name="TextBox 5">
            <a:extLst>
              <a:ext uri="{FF2B5EF4-FFF2-40B4-BE49-F238E27FC236}">
                <a16:creationId xmlns:a16="http://schemas.microsoft.com/office/drawing/2014/main" id="{F71C0763-D48F-F547-AF8E-410F87F28F83}"/>
              </a:ext>
            </a:extLst>
          </p:cNvPr>
          <p:cNvSpPr txBox="1"/>
          <p:nvPr/>
        </p:nvSpPr>
        <p:spPr>
          <a:xfrm>
            <a:off x="386366" y="2452352"/>
            <a:ext cx="35953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fr-FR" sz="1800" b="1" kern="1200">
                <a:latin typeface="Calibri"/>
                <a:ea typeface="+mn-ea"/>
                <a:cs typeface="+mn-cs"/>
              </a:rPr>
              <a:t>Un service déconcentré en charge du sport au sein du rectorat</a:t>
            </a:r>
          </a:p>
        </p:txBody>
      </p:sp>
      <p:sp>
        <p:nvSpPr>
          <p:cNvPr id="7" name="TextBox 6">
            <a:extLst>
              <a:ext uri="{FF2B5EF4-FFF2-40B4-BE49-F238E27FC236}">
                <a16:creationId xmlns:a16="http://schemas.microsoft.com/office/drawing/2014/main" id="{45A43438-6A99-5CBF-D035-0835A32326F6}"/>
              </a:ext>
            </a:extLst>
          </p:cNvPr>
          <p:cNvSpPr txBox="1"/>
          <p:nvPr/>
        </p:nvSpPr>
        <p:spPr>
          <a:xfrm>
            <a:off x="4368085" y="1744014"/>
            <a:ext cx="689019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3210" indent="-283210" algn="l" rtl="0">
              <a:buFont typeface="Wingdings"/>
              <a:buChar char="Ø"/>
            </a:pPr>
            <a:r>
              <a:rPr lang="fr-FR" sz="1600" kern="1200">
                <a:latin typeface="Calibri"/>
                <a:ea typeface="+mn-ea"/>
                <a:cs typeface="+mn-cs"/>
              </a:rPr>
              <a:t>Anime et coordonne les politiques publiques du sport.</a:t>
            </a:r>
            <a:endParaRPr lang="fr-FR" sz="1600" kern="1200">
              <a:latin typeface="Calibri"/>
              <a:ea typeface="Calibri"/>
              <a:cs typeface="Calibri"/>
            </a:endParaRPr>
          </a:p>
          <a:p>
            <a:pPr marL="283210" indent="-283210" algn="l" rtl="0">
              <a:buFont typeface="Wingdings"/>
              <a:buChar char="Ø"/>
            </a:pPr>
            <a:r>
              <a:rPr lang="fr-FR" sz="1600" kern="1200">
                <a:latin typeface="Calibri"/>
                <a:ea typeface="+mn-ea"/>
                <a:cs typeface="+mn-cs"/>
              </a:rPr>
              <a:t>Elle est chargée de la planification, de la programmation, du financement, du suivi, de l'observation et de l'évaluation des actions mises en œuvre dans la région au titre de ces politiques publiques.</a:t>
            </a:r>
            <a:endParaRPr lang="fr-FR" sz="1600" kern="1200">
              <a:latin typeface="Calibri"/>
              <a:ea typeface="Calibri"/>
              <a:cs typeface="Calibri"/>
            </a:endParaRPr>
          </a:p>
          <a:p>
            <a:pPr marL="283210" indent="-283210" algn="l" rtl="0">
              <a:buFont typeface="Wingdings"/>
              <a:buChar char="Ø"/>
            </a:pPr>
            <a:r>
              <a:rPr lang="fr-FR" sz="1600" kern="1200">
                <a:latin typeface="Calibri"/>
                <a:ea typeface="+mn-ea"/>
                <a:cs typeface="+mn-cs"/>
              </a:rPr>
              <a:t>Elle coordonne dans ce cadre l'action des services départementaux à la jeunesse, à l'engagement et aux sports.</a:t>
            </a:r>
            <a:endParaRPr lang="fr-FR" sz="1600" kern="1200">
              <a:latin typeface="Calibri"/>
              <a:ea typeface="Calibri"/>
              <a:cs typeface="Calibri"/>
            </a:endParaRPr>
          </a:p>
          <a:p>
            <a:pPr marL="283210" indent="-283210" algn="l" rtl="0">
              <a:buFont typeface="Wingdings"/>
              <a:buChar char="Ø"/>
            </a:pPr>
            <a:r>
              <a:rPr lang="fr-FR" sz="1600" kern="1200">
                <a:latin typeface="Calibri"/>
                <a:ea typeface="+mn-ea"/>
                <a:cs typeface="+mn-cs"/>
              </a:rPr>
              <a:t>A cet effet, elle est notamment chargée du secrétariat des instances régionales de concertation ou de pilotage.</a:t>
            </a:r>
            <a:endParaRPr lang="fr-FR" sz="1600" kern="1200">
              <a:latin typeface="Calibri"/>
              <a:ea typeface="Calibri"/>
              <a:cs typeface="Calibri"/>
            </a:endParaRPr>
          </a:p>
        </p:txBody>
      </p:sp>
      <p:sp>
        <p:nvSpPr>
          <p:cNvPr id="8" name="TextBox 7">
            <a:extLst>
              <a:ext uri="{FF2B5EF4-FFF2-40B4-BE49-F238E27FC236}">
                <a16:creationId xmlns:a16="http://schemas.microsoft.com/office/drawing/2014/main" id="{3063FB5A-9539-B551-3623-1133F7FA0163}"/>
              </a:ext>
            </a:extLst>
          </p:cNvPr>
          <p:cNvSpPr txBox="1"/>
          <p:nvPr/>
        </p:nvSpPr>
        <p:spPr>
          <a:xfrm>
            <a:off x="4368085" y="4223197"/>
            <a:ext cx="689019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3210" indent="-283210" algn="l" rtl="0">
              <a:buFont typeface="Wingdings"/>
              <a:buChar char="Ø"/>
            </a:pPr>
            <a:r>
              <a:rPr lang="fr-FR" sz="1600" kern="1200">
                <a:latin typeface="Calibri"/>
                <a:ea typeface="+mn-ea"/>
                <a:cs typeface="+mn-cs"/>
              </a:rPr>
              <a:t>Elle apporte son concours au délégué territorial de l'Agence nationale du sport, pour la mise en œuvre des missions de ce groupement d'intérêt public dans la région et assure le secrétariat de la conférence régionale du sport.</a:t>
            </a:r>
            <a:endParaRPr lang="fr-FR" sz="1600" kern="1200">
              <a:latin typeface="Calibri"/>
              <a:ea typeface="Calibri"/>
              <a:cs typeface="Calibri"/>
            </a:endParaRPr>
          </a:p>
          <a:p>
            <a:pPr marL="283210" indent="-283210" algn="l" rtl="0">
              <a:buFont typeface="Wingdings"/>
              <a:buChar char="Ø"/>
            </a:pPr>
            <a:r>
              <a:rPr lang="fr-FR" sz="1600" kern="1200">
                <a:latin typeface="Calibri"/>
                <a:ea typeface="+mn-ea"/>
                <a:cs typeface="+mn-cs"/>
              </a:rPr>
              <a:t>Le préfet de région ou de département, pour les missions relevant de sa compétence, dispose d'une autorité fonctionnelle sur la délégation régionale académique à la jeunesse, à l'engagement et aux sports</a:t>
            </a:r>
            <a:endParaRPr lang="fr-FR" sz="1600" kern="1200">
              <a:latin typeface="Calibri"/>
              <a:ea typeface="Calibri"/>
              <a:cs typeface="Calibri"/>
            </a:endParaRPr>
          </a:p>
          <a:p>
            <a:pPr algn="ctr"/>
            <a:endParaRPr lang="en-GB" sz="1600"/>
          </a:p>
        </p:txBody>
      </p:sp>
      <p:sp>
        <p:nvSpPr>
          <p:cNvPr id="9" name="TextBox 8">
            <a:extLst>
              <a:ext uri="{FF2B5EF4-FFF2-40B4-BE49-F238E27FC236}">
                <a16:creationId xmlns:a16="http://schemas.microsoft.com/office/drawing/2014/main" id="{90851F92-EA88-A6D6-7596-C7D2BE1D1316}"/>
              </a:ext>
            </a:extLst>
          </p:cNvPr>
          <p:cNvSpPr txBox="1"/>
          <p:nvPr/>
        </p:nvSpPr>
        <p:spPr>
          <a:xfrm>
            <a:off x="386366" y="4545169"/>
            <a:ext cx="35953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fr-FR" sz="1800" b="1" kern="1200">
                <a:latin typeface="Calibri"/>
                <a:ea typeface="+mn-ea"/>
                <a:cs typeface="+mn-cs"/>
              </a:rPr>
              <a:t>Des missions sous l’autorité fonctionnelle du préfet</a:t>
            </a:r>
            <a:r>
              <a:rPr lang="fr-FR" sz="1800" kern="1200">
                <a:latin typeface="Calibri"/>
                <a:ea typeface="+mn-ea"/>
                <a:cs typeface="+mn-cs"/>
              </a:rPr>
              <a:t>.</a:t>
            </a:r>
          </a:p>
        </p:txBody>
      </p:sp>
      <p:pic>
        <p:nvPicPr>
          <p:cNvPr id="12" name="Picture 11">
            <a:extLst>
              <a:ext uri="{FF2B5EF4-FFF2-40B4-BE49-F238E27FC236}">
                <a16:creationId xmlns:a16="http://schemas.microsoft.com/office/drawing/2014/main" id="{548F4791-05DD-95A3-7E19-D1D87ADCB7A0}"/>
              </a:ext>
            </a:extLst>
          </p:cNvPr>
          <p:cNvPicPr>
            <a:picLocks noChangeAspect="1"/>
          </p:cNvPicPr>
          <p:nvPr/>
        </p:nvPicPr>
        <p:blipFill>
          <a:blip r:embed="rId4"/>
          <a:stretch>
            <a:fillRect/>
          </a:stretch>
        </p:blipFill>
        <p:spPr>
          <a:xfrm>
            <a:off x="493690" y="6259243"/>
            <a:ext cx="12192000" cy="371121"/>
          </a:xfrm>
          <a:prstGeom prst="rect">
            <a:avLst/>
          </a:prstGeom>
        </p:spPr>
      </p:pic>
    </p:spTree>
    <p:extLst>
      <p:ext uri="{BB962C8B-B14F-4D97-AF65-F5344CB8AC3E}">
        <p14:creationId xmlns:p14="http://schemas.microsoft.com/office/powerpoint/2010/main" val="4160881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0"/>
            <a:ext cx="9144000" cy="6858000"/>
            <a:chOff x="0" y="0"/>
            <a:chExt cx="13004800" cy="9753600"/>
          </a:xfrm>
        </p:grpSpPr>
        <p:sp>
          <p:nvSpPr>
            <p:cNvPr id="3" name="Freeform 3" descr="FondPowerPoint-blanc.gif"/>
            <p:cNvSpPr/>
            <p:nvPr/>
          </p:nvSpPr>
          <p:spPr>
            <a:xfrm>
              <a:off x="0" y="0"/>
              <a:ext cx="13004800" cy="9753600"/>
            </a:xfrm>
            <a:custGeom>
              <a:avLst/>
              <a:gdLst/>
              <a:ahLst/>
              <a:cxnLst/>
              <a:rect l="l" t="t" r="r" b="b"/>
              <a:pathLst>
                <a:path w="13004800" h="9753600">
                  <a:moveTo>
                    <a:pt x="0" y="0"/>
                  </a:moveTo>
                  <a:lnTo>
                    <a:pt x="13004800" y="0"/>
                  </a:lnTo>
                  <a:lnTo>
                    <a:pt x="13004800" y="9753600"/>
                  </a:lnTo>
                  <a:lnTo>
                    <a:pt x="0" y="9753600"/>
                  </a:lnTo>
                  <a:lnTo>
                    <a:pt x="0" y="0"/>
                  </a:lnTo>
                  <a:close/>
                </a:path>
              </a:pathLst>
            </a:custGeom>
            <a:blipFill>
              <a:blip r:embed="rId3"/>
              <a:stretch>
                <a:fillRect/>
              </a:stretch>
            </a:blipFill>
          </p:spPr>
          <p:txBody>
            <a:bodyPr/>
            <a:lstStyle/>
            <a:p>
              <a:endParaRPr lang="fr-FR"/>
            </a:p>
          </p:txBody>
        </p:sp>
      </p:grpSp>
      <p:grpSp>
        <p:nvGrpSpPr>
          <p:cNvPr id="6" name="Group 6"/>
          <p:cNvGrpSpPr/>
          <p:nvPr/>
        </p:nvGrpSpPr>
        <p:grpSpPr>
          <a:xfrm>
            <a:off x="3146071" y="4872003"/>
            <a:ext cx="1280470" cy="1589907"/>
            <a:chOff x="0" y="0"/>
            <a:chExt cx="2649408" cy="3239456"/>
          </a:xfrm>
        </p:grpSpPr>
        <p:sp>
          <p:nvSpPr>
            <p:cNvPr id="7" name="Freeform 7"/>
            <p:cNvSpPr/>
            <p:nvPr/>
          </p:nvSpPr>
          <p:spPr>
            <a:xfrm>
              <a:off x="178866" y="0"/>
              <a:ext cx="2291677" cy="2291677"/>
            </a:xfrm>
            <a:custGeom>
              <a:avLst/>
              <a:gdLst/>
              <a:ahLst/>
              <a:cxnLst/>
              <a:rect l="l" t="t" r="r" b="b"/>
              <a:pathLst>
                <a:path w="2291677" h="2291677">
                  <a:moveTo>
                    <a:pt x="0" y="0"/>
                  </a:moveTo>
                  <a:lnTo>
                    <a:pt x="2291677" y="0"/>
                  </a:lnTo>
                  <a:lnTo>
                    <a:pt x="2291677" y="2291677"/>
                  </a:lnTo>
                  <a:lnTo>
                    <a:pt x="0" y="2291677"/>
                  </a:lnTo>
                  <a:lnTo>
                    <a:pt x="0" y="0"/>
                  </a:lnTo>
                  <a:close/>
                </a:path>
              </a:pathLst>
            </a:custGeom>
            <a:blipFill>
              <a:blip r:embed="rId4"/>
              <a:stretch>
                <a:fillRect/>
              </a:stretch>
            </a:blipFill>
          </p:spPr>
          <p:txBody>
            <a:bodyPr/>
            <a:lstStyle/>
            <a:p>
              <a:endParaRPr lang="fr-FR"/>
            </a:p>
          </p:txBody>
        </p:sp>
        <p:grpSp>
          <p:nvGrpSpPr>
            <p:cNvPr id="8" name="Group 8"/>
            <p:cNvGrpSpPr/>
            <p:nvPr/>
          </p:nvGrpSpPr>
          <p:grpSpPr>
            <a:xfrm>
              <a:off x="0" y="2035764"/>
              <a:ext cx="2649408" cy="1203692"/>
              <a:chOff x="0" y="0"/>
              <a:chExt cx="717444" cy="325953"/>
            </a:xfrm>
          </p:grpSpPr>
          <p:sp>
            <p:nvSpPr>
              <p:cNvPr id="9" name="Freeform 9"/>
              <p:cNvSpPr/>
              <p:nvPr/>
            </p:nvSpPr>
            <p:spPr>
              <a:xfrm>
                <a:off x="0" y="0"/>
                <a:ext cx="717444" cy="325953"/>
              </a:xfrm>
              <a:custGeom>
                <a:avLst/>
                <a:gdLst/>
                <a:ahLst/>
                <a:cxnLst/>
                <a:rect l="l" t="t" r="r" b="b"/>
                <a:pathLst>
                  <a:path w="717444" h="325953">
                    <a:moveTo>
                      <a:pt x="108349" y="0"/>
                    </a:moveTo>
                    <a:lnTo>
                      <a:pt x="609094" y="0"/>
                    </a:lnTo>
                    <a:cubicBezTo>
                      <a:pt x="668934" y="0"/>
                      <a:pt x="717444" y="48510"/>
                      <a:pt x="717444" y="108349"/>
                    </a:cubicBezTo>
                    <a:lnTo>
                      <a:pt x="717444" y="217603"/>
                    </a:lnTo>
                    <a:cubicBezTo>
                      <a:pt x="717444" y="277443"/>
                      <a:pt x="668934" y="325953"/>
                      <a:pt x="609094" y="325953"/>
                    </a:cubicBezTo>
                    <a:lnTo>
                      <a:pt x="108349" y="325953"/>
                    </a:lnTo>
                    <a:cubicBezTo>
                      <a:pt x="48510" y="325953"/>
                      <a:pt x="0" y="277443"/>
                      <a:pt x="0" y="217603"/>
                    </a:cubicBezTo>
                    <a:lnTo>
                      <a:pt x="0" y="108349"/>
                    </a:lnTo>
                    <a:cubicBezTo>
                      <a:pt x="0" y="48510"/>
                      <a:pt x="48510" y="0"/>
                      <a:pt x="108349" y="0"/>
                    </a:cubicBezTo>
                    <a:close/>
                  </a:path>
                </a:pathLst>
              </a:custGeom>
            </p:spPr>
            <p:txBody>
              <a:bodyPr/>
              <a:lstStyle/>
              <a:p>
                <a:endParaRPr lang="fr-FR"/>
              </a:p>
            </p:txBody>
          </p:sp>
          <p:sp>
            <p:nvSpPr>
              <p:cNvPr id="10" name="TextBox 10"/>
              <p:cNvSpPr txBox="1"/>
              <p:nvPr/>
            </p:nvSpPr>
            <p:spPr>
              <a:xfrm>
                <a:off x="0" y="0"/>
                <a:ext cx="717444" cy="325953"/>
              </a:xfrm>
              <a:prstGeom prst="rect">
                <a:avLst/>
              </a:prstGeom>
            </p:spPr>
            <p:txBody>
              <a:bodyPr lIns="33867" tIns="33867" rIns="33867" bIns="33867" rtlCol="0" anchor="ctr"/>
              <a:lstStyle/>
              <a:p>
                <a:pPr algn="ctr">
                  <a:lnSpc>
                    <a:spcPts val="1800"/>
                  </a:lnSpc>
                </a:pPr>
                <a:r>
                  <a:rPr lang="en-US" sz="1500" b="1">
                    <a:solidFill>
                      <a:srgbClr val="000000"/>
                    </a:solidFill>
                    <a:latin typeface="Aptos Bold"/>
                    <a:ea typeface="Aptos Bold"/>
                    <a:cs typeface="Aptos Bold"/>
                    <a:sym typeface="Aptos Bold"/>
                  </a:rPr>
                  <a:t>Singularité</a:t>
                </a:r>
              </a:p>
            </p:txBody>
          </p:sp>
        </p:grpSp>
      </p:grpSp>
      <p:grpSp>
        <p:nvGrpSpPr>
          <p:cNvPr id="11" name="Group 11"/>
          <p:cNvGrpSpPr/>
          <p:nvPr/>
        </p:nvGrpSpPr>
        <p:grpSpPr>
          <a:xfrm>
            <a:off x="5190794" y="4872003"/>
            <a:ext cx="1280470" cy="1589907"/>
            <a:chOff x="0" y="0"/>
            <a:chExt cx="2649408" cy="3239456"/>
          </a:xfrm>
        </p:grpSpPr>
        <p:sp>
          <p:nvSpPr>
            <p:cNvPr id="12" name="Freeform 12"/>
            <p:cNvSpPr/>
            <p:nvPr/>
          </p:nvSpPr>
          <p:spPr>
            <a:xfrm>
              <a:off x="161835" y="0"/>
              <a:ext cx="2291677" cy="2291677"/>
            </a:xfrm>
            <a:custGeom>
              <a:avLst/>
              <a:gdLst/>
              <a:ahLst/>
              <a:cxnLst/>
              <a:rect l="l" t="t" r="r" b="b"/>
              <a:pathLst>
                <a:path w="2291677" h="2291677">
                  <a:moveTo>
                    <a:pt x="0" y="0"/>
                  </a:moveTo>
                  <a:lnTo>
                    <a:pt x="2291677" y="0"/>
                  </a:lnTo>
                  <a:lnTo>
                    <a:pt x="2291677" y="2291677"/>
                  </a:lnTo>
                  <a:lnTo>
                    <a:pt x="0" y="2291677"/>
                  </a:lnTo>
                  <a:lnTo>
                    <a:pt x="0" y="0"/>
                  </a:lnTo>
                  <a:close/>
                </a:path>
              </a:pathLst>
            </a:custGeom>
            <a:blipFill>
              <a:blip r:embed="rId5"/>
              <a:stretch>
                <a:fillRect/>
              </a:stretch>
            </a:blipFill>
          </p:spPr>
          <p:txBody>
            <a:bodyPr/>
            <a:lstStyle/>
            <a:p>
              <a:endParaRPr lang="fr-FR"/>
            </a:p>
          </p:txBody>
        </p:sp>
        <p:grpSp>
          <p:nvGrpSpPr>
            <p:cNvPr id="13" name="Group 13"/>
            <p:cNvGrpSpPr/>
            <p:nvPr/>
          </p:nvGrpSpPr>
          <p:grpSpPr>
            <a:xfrm>
              <a:off x="0" y="2035764"/>
              <a:ext cx="2649408" cy="1203692"/>
              <a:chOff x="0" y="0"/>
              <a:chExt cx="717444" cy="325953"/>
            </a:xfrm>
          </p:grpSpPr>
          <p:sp>
            <p:nvSpPr>
              <p:cNvPr id="14" name="Freeform 14"/>
              <p:cNvSpPr/>
              <p:nvPr/>
            </p:nvSpPr>
            <p:spPr>
              <a:xfrm>
                <a:off x="0" y="0"/>
                <a:ext cx="717444" cy="325953"/>
              </a:xfrm>
              <a:custGeom>
                <a:avLst/>
                <a:gdLst/>
                <a:ahLst/>
                <a:cxnLst/>
                <a:rect l="l" t="t" r="r" b="b"/>
                <a:pathLst>
                  <a:path w="717444" h="325953">
                    <a:moveTo>
                      <a:pt x="108349" y="0"/>
                    </a:moveTo>
                    <a:lnTo>
                      <a:pt x="609094" y="0"/>
                    </a:lnTo>
                    <a:cubicBezTo>
                      <a:pt x="668934" y="0"/>
                      <a:pt x="717444" y="48510"/>
                      <a:pt x="717444" y="108349"/>
                    </a:cubicBezTo>
                    <a:lnTo>
                      <a:pt x="717444" y="217603"/>
                    </a:lnTo>
                    <a:cubicBezTo>
                      <a:pt x="717444" y="277443"/>
                      <a:pt x="668934" y="325953"/>
                      <a:pt x="609094" y="325953"/>
                    </a:cubicBezTo>
                    <a:lnTo>
                      <a:pt x="108349" y="325953"/>
                    </a:lnTo>
                    <a:cubicBezTo>
                      <a:pt x="48510" y="325953"/>
                      <a:pt x="0" y="277443"/>
                      <a:pt x="0" y="217603"/>
                    </a:cubicBezTo>
                    <a:lnTo>
                      <a:pt x="0" y="108349"/>
                    </a:lnTo>
                    <a:cubicBezTo>
                      <a:pt x="0" y="48510"/>
                      <a:pt x="48510" y="0"/>
                      <a:pt x="108349" y="0"/>
                    </a:cubicBezTo>
                    <a:close/>
                  </a:path>
                </a:pathLst>
              </a:custGeom>
            </p:spPr>
            <p:txBody>
              <a:bodyPr/>
              <a:lstStyle/>
              <a:p>
                <a:endParaRPr lang="fr-FR"/>
              </a:p>
            </p:txBody>
          </p:sp>
          <p:sp>
            <p:nvSpPr>
              <p:cNvPr id="15" name="TextBox 15"/>
              <p:cNvSpPr txBox="1"/>
              <p:nvPr/>
            </p:nvSpPr>
            <p:spPr>
              <a:xfrm>
                <a:off x="0" y="0"/>
                <a:ext cx="717444" cy="325953"/>
              </a:xfrm>
              <a:prstGeom prst="rect">
                <a:avLst/>
              </a:prstGeom>
            </p:spPr>
            <p:txBody>
              <a:bodyPr lIns="33867" tIns="33867" rIns="33867" bIns="33867" rtlCol="0" anchor="ctr"/>
              <a:lstStyle/>
              <a:p>
                <a:pPr algn="ctr">
                  <a:lnSpc>
                    <a:spcPts val="1800"/>
                  </a:lnSpc>
                </a:pPr>
                <a:r>
                  <a:rPr lang="en-US" sz="1500" b="1">
                    <a:solidFill>
                      <a:srgbClr val="000000"/>
                    </a:solidFill>
                    <a:latin typeface="Aptos Bold"/>
                    <a:ea typeface="Aptos Bold"/>
                    <a:cs typeface="Aptos Bold"/>
                    <a:sym typeface="Aptos Bold"/>
                  </a:rPr>
                  <a:t>Autonomie</a:t>
                </a:r>
              </a:p>
            </p:txBody>
          </p:sp>
        </p:grpSp>
      </p:grpSp>
      <p:grpSp>
        <p:nvGrpSpPr>
          <p:cNvPr id="16" name="Group 16"/>
          <p:cNvGrpSpPr/>
          <p:nvPr/>
        </p:nvGrpSpPr>
        <p:grpSpPr>
          <a:xfrm>
            <a:off x="7208728" y="4872003"/>
            <a:ext cx="1701471" cy="1589907"/>
            <a:chOff x="0" y="0"/>
            <a:chExt cx="3520497" cy="3239456"/>
          </a:xfrm>
        </p:grpSpPr>
        <p:sp>
          <p:nvSpPr>
            <p:cNvPr id="17" name="Freeform 17"/>
            <p:cNvSpPr/>
            <p:nvPr/>
          </p:nvSpPr>
          <p:spPr>
            <a:xfrm>
              <a:off x="926462" y="0"/>
              <a:ext cx="1667573" cy="2348694"/>
            </a:xfrm>
            <a:custGeom>
              <a:avLst/>
              <a:gdLst/>
              <a:ahLst/>
              <a:cxnLst/>
              <a:rect l="l" t="t" r="r" b="b"/>
              <a:pathLst>
                <a:path w="1667573" h="2348694">
                  <a:moveTo>
                    <a:pt x="0" y="0"/>
                  </a:moveTo>
                  <a:lnTo>
                    <a:pt x="1667573" y="0"/>
                  </a:lnTo>
                  <a:lnTo>
                    <a:pt x="1667573" y="2348694"/>
                  </a:lnTo>
                  <a:lnTo>
                    <a:pt x="0" y="2348694"/>
                  </a:lnTo>
                  <a:lnTo>
                    <a:pt x="0" y="0"/>
                  </a:lnTo>
                  <a:close/>
                </a:path>
              </a:pathLst>
            </a:custGeom>
            <a:blipFill>
              <a:blip r:embed="rId6"/>
              <a:stretch>
                <a:fillRect/>
              </a:stretch>
            </a:blipFill>
          </p:spPr>
          <p:txBody>
            <a:bodyPr/>
            <a:lstStyle/>
            <a:p>
              <a:endParaRPr lang="fr-FR"/>
            </a:p>
          </p:txBody>
        </p:sp>
        <p:grpSp>
          <p:nvGrpSpPr>
            <p:cNvPr id="18" name="Group 18"/>
            <p:cNvGrpSpPr/>
            <p:nvPr/>
          </p:nvGrpSpPr>
          <p:grpSpPr>
            <a:xfrm>
              <a:off x="0" y="2108176"/>
              <a:ext cx="3520497" cy="1131280"/>
              <a:chOff x="0" y="0"/>
              <a:chExt cx="1014351" cy="325953"/>
            </a:xfrm>
          </p:grpSpPr>
          <p:sp>
            <p:nvSpPr>
              <p:cNvPr id="19" name="Freeform 19"/>
              <p:cNvSpPr/>
              <p:nvPr/>
            </p:nvSpPr>
            <p:spPr>
              <a:xfrm>
                <a:off x="0" y="0"/>
                <a:ext cx="1014351" cy="325953"/>
              </a:xfrm>
              <a:custGeom>
                <a:avLst/>
                <a:gdLst/>
                <a:ahLst/>
                <a:cxnLst/>
                <a:rect l="l" t="t" r="r" b="b"/>
                <a:pathLst>
                  <a:path w="1014351" h="325953">
                    <a:moveTo>
                      <a:pt x="76635" y="0"/>
                    </a:moveTo>
                    <a:lnTo>
                      <a:pt x="937716" y="0"/>
                    </a:lnTo>
                    <a:cubicBezTo>
                      <a:pt x="980041" y="0"/>
                      <a:pt x="1014351" y="34311"/>
                      <a:pt x="1014351" y="76635"/>
                    </a:cubicBezTo>
                    <a:lnTo>
                      <a:pt x="1014351" y="249318"/>
                    </a:lnTo>
                    <a:cubicBezTo>
                      <a:pt x="1014351" y="291642"/>
                      <a:pt x="980041" y="325953"/>
                      <a:pt x="937716" y="325953"/>
                    </a:cubicBezTo>
                    <a:lnTo>
                      <a:pt x="76635" y="325953"/>
                    </a:lnTo>
                    <a:cubicBezTo>
                      <a:pt x="34311" y="325953"/>
                      <a:pt x="0" y="291642"/>
                      <a:pt x="0" y="249318"/>
                    </a:cubicBezTo>
                    <a:lnTo>
                      <a:pt x="0" y="76635"/>
                    </a:lnTo>
                    <a:cubicBezTo>
                      <a:pt x="0" y="34311"/>
                      <a:pt x="34311" y="0"/>
                      <a:pt x="76635" y="0"/>
                    </a:cubicBezTo>
                    <a:close/>
                  </a:path>
                </a:pathLst>
              </a:custGeom>
            </p:spPr>
            <p:txBody>
              <a:bodyPr/>
              <a:lstStyle/>
              <a:p>
                <a:endParaRPr lang="fr-FR"/>
              </a:p>
            </p:txBody>
          </p:sp>
          <p:sp>
            <p:nvSpPr>
              <p:cNvPr id="20" name="TextBox 20"/>
              <p:cNvSpPr txBox="1"/>
              <p:nvPr/>
            </p:nvSpPr>
            <p:spPr>
              <a:xfrm>
                <a:off x="0" y="0"/>
                <a:ext cx="1014351" cy="325953"/>
              </a:xfrm>
              <a:prstGeom prst="rect">
                <a:avLst/>
              </a:prstGeom>
            </p:spPr>
            <p:txBody>
              <a:bodyPr lIns="33867" tIns="33867" rIns="33867" bIns="33867" rtlCol="0" anchor="ctr"/>
              <a:lstStyle/>
              <a:p>
                <a:pPr algn="ctr">
                  <a:lnSpc>
                    <a:spcPts val="1800"/>
                  </a:lnSpc>
                </a:pPr>
                <a:r>
                  <a:rPr lang="en-US" sz="1500" b="1" err="1">
                    <a:solidFill>
                      <a:srgbClr val="000000"/>
                    </a:solidFill>
                    <a:latin typeface="Aptos Bold"/>
                    <a:ea typeface="Aptos Bold"/>
                    <a:cs typeface="Aptos Bold"/>
                    <a:sym typeface="Aptos Bold"/>
                  </a:rPr>
                  <a:t>Accomplissement</a:t>
                </a:r>
                <a:endParaRPr lang="en-US" sz="1500" b="1">
                  <a:solidFill>
                    <a:srgbClr val="000000"/>
                  </a:solidFill>
                  <a:latin typeface="Aptos Bold"/>
                  <a:ea typeface="Aptos Bold"/>
                  <a:cs typeface="Aptos Bold"/>
                  <a:sym typeface="Aptos Bold"/>
                </a:endParaRPr>
              </a:p>
            </p:txBody>
          </p:sp>
        </p:grpSp>
      </p:grpSp>
      <p:grpSp>
        <p:nvGrpSpPr>
          <p:cNvPr id="21" name="Group 21"/>
          <p:cNvGrpSpPr/>
          <p:nvPr/>
        </p:nvGrpSpPr>
        <p:grpSpPr>
          <a:xfrm>
            <a:off x="2191692" y="1214079"/>
            <a:ext cx="8029669" cy="3368214"/>
            <a:chOff x="35054" y="-794043"/>
            <a:chExt cx="15544800" cy="6321068"/>
          </a:xfrm>
        </p:grpSpPr>
        <p:sp>
          <p:nvSpPr>
            <p:cNvPr id="22" name="Freeform 22"/>
            <p:cNvSpPr/>
            <p:nvPr/>
          </p:nvSpPr>
          <p:spPr>
            <a:xfrm>
              <a:off x="3635063" y="551681"/>
              <a:ext cx="7463238" cy="4975344"/>
            </a:xfrm>
            <a:custGeom>
              <a:avLst/>
              <a:gdLst/>
              <a:ahLst/>
              <a:cxnLst/>
              <a:rect l="l" t="t" r="r" b="b"/>
              <a:pathLst>
                <a:path w="5529485" h="3686323">
                  <a:moveTo>
                    <a:pt x="0" y="0"/>
                  </a:moveTo>
                  <a:lnTo>
                    <a:pt x="5529484" y="0"/>
                  </a:lnTo>
                  <a:lnTo>
                    <a:pt x="5529484" y="3686323"/>
                  </a:lnTo>
                  <a:lnTo>
                    <a:pt x="0" y="3686323"/>
                  </a:lnTo>
                  <a:lnTo>
                    <a:pt x="0" y="0"/>
                  </a:lnTo>
                  <a:close/>
                </a:path>
              </a:pathLst>
            </a:custGeom>
            <a:blipFill>
              <a:blip r:embed="rId7"/>
              <a:stretch>
                <a:fillRect/>
              </a:stretch>
            </a:blipFill>
          </p:spPr>
          <p:txBody>
            <a:bodyPr/>
            <a:lstStyle/>
            <a:p>
              <a:endParaRPr lang="fr-FR"/>
            </a:p>
          </p:txBody>
        </p:sp>
        <p:sp>
          <p:nvSpPr>
            <p:cNvPr id="23" name="TextBox 23"/>
            <p:cNvSpPr txBox="1"/>
            <p:nvPr/>
          </p:nvSpPr>
          <p:spPr>
            <a:xfrm>
              <a:off x="35054" y="-794043"/>
              <a:ext cx="15544800" cy="1349055"/>
            </a:xfrm>
            <a:prstGeom prst="rect">
              <a:avLst/>
            </a:prstGeom>
          </p:spPr>
          <p:txBody>
            <a:bodyPr lIns="0" tIns="0" rIns="0" bIns="0" rtlCol="0" anchor="t">
              <a:spAutoFit/>
            </a:bodyPr>
            <a:lstStyle/>
            <a:p>
              <a:pPr algn="ctr">
                <a:lnSpc>
                  <a:spcPts val="1959"/>
                </a:lnSpc>
              </a:pPr>
              <a:r>
                <a:rPr lang="en-US" err="1">
                  <a:solidFill>
                    <a:srgbClr val="1070B4"/>
                  </a:solidFill>
                  <a:latin typeface="Source Sans Pro" panose="020B0503030403020204" pitchFamily="34" charset="0"/>
                  <a:sym typeface="Aptos Bold"/>
                </a:rPr>
                <a:t>Organise</a:t>
              </a:r>
              <a:r>
                <a:rPr lang="en-US">
                  <a:solidFill>
                    <a:srgbClr val="1070B4"/>
                  </a:solidFill>
                  <a:latin typeface="Source Sans Pro" panose="020B0503030403020204" pitchFamily="34" charset="0"/>
                  <a:sym typeface="Aptos Bold"/>
                </a:rPr>
                <a:t>, </a:t>
              </a:r>
              <a:r>
                <a:rPr lang="en-US" err="1">
                  <a:solidFill>
                    <a:srgbClr val="1070B4"/>
                  </a:solidFill>
                  <a:latin typeface="Source Sans Pro" panose="020B0503030403020204" pitchFamily="34" charset="0"/>
                  <a:sym typeface="Aptos Bold"/>
                </a:rPr>
                <a:t>promeut</a:t>
              </a:r>
              <a:r>
                <a:rPr lang="en-US">
                  <a:solidFill>
                    <a:srgbClr val="1070B4"/>
                  </a:solidFill>
                  <a:latin typeface="Source Sans Pro" panose="020B0503030403020204" pitchFamily="34" charset="0"/>
                  <a:sym typeface="Aptos Bold"/>
                </a:rPr>
                <a:t> et </a:t>
              </a:r>
              <a:r>
                <a:rPr lang="en-US" err="1">
                  <a:solidFill>
                    <a:srgbClr val="1070B4"/>
                  </a:solidFill>
                  <a:latin typeface="Source Sans Pro" panose="020B0503030403020204" pitchFamily="34" charset="0"/>
                  <a:sym typeface="Aptos Bold"/>
                </a:rPr>
                <a:t>développe</a:t>
              </a:r>
              <a:r>
                <a:rPr lang="en-US">
                  <a:solidFill>
                    <a:srgbClr val="1070B4"/>
                  </a:solidFill>
                  <a:latin typeface="Source Sans Pro" panose="020B0503030403020204" pitchFamily="34" charset="0"/>
                  <a:sym typeface="Aptos"/>
                </a:rPr>
                <a:t> les </a:t>
              </a:r>
              <a:r>
                <a:rPr lang="en-US" err="1">
                  <a:solidFill>
                    <a:srgbClr val="1070B4"/>
                  </a:solidFill>
                  <a:latin typeface="Source Sans Pro" panose="020B0503030403020204" pitchFamily="34" charset="0"/>
                  <a:sym typeface="Aptos"/>
                </a:rPr>
                <a:t>activités</a:t>
              </a:r>
              <a:r>
                <a:rPr lang="en-US">
                  <a:solidFill>
                    <a:srgbClr val="1070B4"/>
                  </a:solidFill>
                  <a:latin typeface="Source Sans Pro" panose="020B0503030403020204" pitchFamily="34" charset="0"/>
                  <a:sym typeface="Aptos"/>
                </a:rPr>
                <a:t> physiques et </a:t>
              </a:r>
              <a:r>
                <a:rPr lang="en-US" err="1">
                  <a:solidFill>
                    <a:srgbClr val="1070B4"/>
                  </a:solidFill>
                  <a:latin typeface="Source Sans Pro" panose="020B0503030403020204" pitchFamily="34" charset="0"/>
                  <a:sym typeface="Aptos"/>
                </a:rPr>
                <a:t>sportives</a:t>
              </a:r>
              <a:r>
                <a:rPr lang="en-US">
                  <a:solidFill>
                    <a:srgbClr val="1070B4"/>
                  </a:solidFill>
                  <a:latin typeface="Source Sans Pro" panose="020B0503030403020204" pitchFamily="34" charset="0"/>
                  <a:sym typeface="Aptos"/>
                </a:rPr>
                <a:t> de </a:t>
              </a:r>
              <a:r>
                <a:rPr lang="en-US" err="1">
                  <a:solidFill>
                    <a:srgbClr val="1070B4"/>
                  </a:solidFill>
                  <a:latin typeface="Source Sans Pro" panose="020B0503030403020204" pitchFamily="34" charset="0"/>
                  <a:sym typeface="Aptos"/>
                </a:rPr>
                <a:t>compétition</a:t>
              </a:r>
              <a:r>
                <a:rPr lang="en-US">
                  <a:solidFill>
                    <a:srgbClr val="1070B4"/>
                  </a:solidFill>
                  <a:latin typeface="Source Sans Pro" panose="020B0503030403020204" pitchFamily="34" charset="0"/>
                  <a:sym typeface="Aptos"/>
                </a:rPr>
                <a:t> </a:t>
              </a:r>
              <a:r>
                <a:rPr lang="en-US" err="1">
                  <a:solidFill>
                    <a:srgbClr val="1070B4"/>
                  </a:solidFill>
                  <a:latin typeface="Source Sans Pro" panose="020B0503030403020204" pitchFamily="34" charset="0"/>
                  <a:sym typeface="Aptos"/>
                </a:rPr>
                <a:t>ou</a:t>
              </a:r>
              <a:r>
                <a:rPr lang="en-US">
                  <a:solidFill>
                    <a:srgbClr val="1070B4"/>
                  </a:solidFill>
                  <a:latin typeface="Source Sans Pro" panose="020B0503030403020204" pitchFamily="34" charset="0"/>
                  <a:sym typeface="Aptos"/>
                </a:rPr>
                <a:t> de </a:t>
              </a:r>
              <a:r>
                <a:rPr lang="en-US" err="1">
                  <a:solidFill>
                    <a:srgbClr val="1070B4"/>
                  </a:solidFill>
                  <a:latin typeface="Source Sans Pro" panose="020B0503030403020204" pitchFamily="34" charset="0"/>
                  <a:sym typeface="Aptos"/>
                </a:rPr>
                <a:t>loisir</a:t>
              </a:r>
              <a:r>
                <a:rPr lang="en-US">
                  <a:solidFill>
                    <a:srgbClr val="1070B4"/>
                  </a:solidFill>
                  <a:latin typeface="Source Sans Pro" panose="020B0503030403020204" pitchFamily="34" charset="0"/>
                  <a:sym typeface="Aptos"/>
                </a:rPr>
                <a:t> pour les </a:t>
              </a:r>
              <a:r>
                <a:rPr lang="en-US" err="1">
                  <a:solidFill>
                    <a:srgbClr val="1070B4"/>
                  </a:solidFill>
                  <a:latin typeface="Source Sans Pro" panose="020B0503030403020204" pitchFamily="34" charset="0"/>
                  <a:sym typeface="Aptos"/>
                </a:rPr>
                <a:t>personnes</a:t>
              </a:r>
              <a:r>
                <a:rPr lang="en-US">
                  <a:solidFill>
                    <a:srgbClr val="1070B4"/>
                  </a:solidFill>
                  <a:latin typeface="Source Sans Pro" panose="020B0503030403020204" pitchFamily="34" charset="0"/>
                  <a:sym typeface="Aptos"/>
                </a:rPr>
                <a:t> </a:t>
              </a:r>
              <a:r>
                <a:rPr lang="en-US" err="1">
                  <a:solidFill>
                    <a:srgbClr val="1070B4"/>
                  </a:solidFill>
                  <a:latin typeface="Source Sans Pro" panose="020B0503030403020204" pitchFamily="34" charset="0"/>
                  <a:sym typeface="Aptos"/>
                </a:rPr>
                <a:t>présentant</a:t>
              </a:r>
              <a:r>
                <a:rPr lang="en-US">
                  <a:solidFill>
                    <a:srgbClr val="1070B4"/>
                  </a:solidFill>
                  <a:latin typeface="Source Sans Pro" panose="020B0503030403020204" pitchFamily="34" charset="0"/>
                  <a:sym typeface="Aptos"/>
                </a:rPr>
                <a:t> </a:t>
              </a:r>
              <a:r>
                <a:rPr lang="en-US" b="1" err="1">
                  <a:solidFill>
                    <a:srgbClr val="1070B4"/>
                  </a:solidFill>
                  <a:latin typeface="Source Sans Pro" panose="020B0503030403020204" pitchFamily="34" charset="0"/>
                  <a:sym typeface="Aptos"/>
                </a:rPr>
                <a:t>une</a:t>
              </a:r>
              <a:r>
                <a:rPr lang="en-US" b="1">
                  <a:solidFill>
                    <a:srgbClr val="1070B4"/>
                  </a:solidFill>
                  <a:latin typeface="Source Sans Pro" panose="020B0503030403020204" pitchFamily="34" charset="0"/>
                  <a:sym typeface="Aptos"/>
                </a:rPr>
                <a:t> </a:t>
              </a:r>
              <a:r>
                <a:rPr lang="en-US" b="1" err="1">
                  <a:solidFill>
                    <a:srgbClr val="1070B4"/>
                  </a:solidFill>
                  <a:latin typeface="Source Sans Pro" panose="020B0503030403020204" pitchFamily="34" charset="0"/>
                  <a:sym typeface="Aptos Bold"/>
                </a:rPr>
                <a:t>déficience</a:t>
              </a:r>
              <a:r>
                <a:rPr lang="en-US" b="1">
                  <a:solidFill>
                    <a:srgbClr val="1070B4"/>
                  </a:solidFill>
                  <a:latin typeface="Source Sans Pro" panose="020B0503030403020204" pitchFamily="34" charset="0"/>
                  <a:sym typeface="Aptos Bold"/>
                </a:rPr>
                <a:t> </a:t>
              </a:r>
              <a:r>
                <a:rPr lang="en-US" b="1" err="1">
                  <a:solidFill>
                    <a:srgbClr val="1070B4"/>
                  </a:solidFill>
                  <a:latin typeface="Source Sans Pro" panose="020B0503030403020204" pitchFamily="34" charset="0"/>
                  <a:sym typeface="Aptos Bold"/>
                </a:rPr>
                <a:t>motrice</a:t>
              </a:r>
              <a:r>
                <a:rPr lang="en-US" b="1">
                  <a:solidFill>
                    <a:srgbClr val="1070B4"/>
                  </a:solidFill>
                  <a:latin typeface="Source Sans Pro" panose="020B0503030403020204" pitchFamily="34" charset="0"/>
                  <a:sym typeface="Aptos Bold"/>
                </a:rPr>
                <a:t>, </a:t>
              </a:r>
              <a:r>
                <a:rPr lang="en-US" b="1" err="1">
                  <a:solidFill>
                    <a:srgbClr val="1070B4"/>
                  </a:solidFill>
                  <a:latin typeface="Source Sans Pro" panose="020B0503030403020204" pitchFamily="34" charset="0"/>
                  <a:sym typeface="Aptos Bold"/>
                </a:rPr>
                <a:t>visuelle</a:t>
              </a:r>
              <a:r>
                <a:rPr lang="en-US" b="1">
                  <a:solidFill>
                    <a:srgbClr val="1070B4"/>
                  </a:solidFill>
                  <a:latin typeface="Source Sans Pro" panose="020B0503030403020204" pitchFamily="34" charset="0"/>
                  <a:sym typeface="Aptos Bold"/>
                </a:rPr>
                <a:t> </a:t>
              </a:r>
              <a:r>
                <a:rPr lang="en-US" b="1" err="1">
                  <a:solidFill>
                    <a:srgbClr val="1070B4"/>
                  </a:solidFill>
                  <a:latin typeface="Source Sans Pro" panose="020B0503030403020204" pitchFamily="34" charset="0"/>
                  <a:sym typeface="Aptos Bold"/>
                </a:rPr>
                <a:t>ou</a:t>
              </a:r>
              <a:r>
                <a:rPr lang="en-US" b="1">
                  <a:solidFill>
                    <a:srgbClr val="1070B4"/>
                  </a:solidFill>
                  <a:latin typeface="Source Sans Pro" panose="020B0503030403020204" pitchFamily="34" charset="0"/>
                  <a:sym typeface="Aptos Bold"/>
                </a:rPr>
                <a:t> </a:t>
              </a:r>
              <a:r>
                <a:rPr lang="en-US" b="1" err="1">
                  <a:solidFill>
                    <a:srgbClr val="1070B4"/>
                  </a:solidFill>
                  <a:latin typeface="Source Sans Pro" panose="020B0503030403020204" pitchFamily="34" charset="0"/>
                  <a:sym typeface="Aptos Bold"/>
                </a:rPr>
                <a:t>auditive</a:t>
              </a:r>
              <a:r>
                <a:rPr lang="en-US" b="1">
                  <a:solidFill>
                    <a:srgbClr val="1070B4"/>
                  </a:solidFill>
                  <a:latin typeface="Source Sans Pro" panose="020B0503030403020204" pitchFamily="34" charset="0"/>
                  <a:sym typeface="Aptos Bold"/>
                </a:rPr>
                <a:t>. </a:t>
              </a:r>
            </a:p>
            <a:p>
              <a:pPr marL="181788" lvl="1" indent="-90895" algn="ctr">
                <a:lnSpc>
                  <a:spcPts val="1553"/>
                </a:lnSpc>
              </a:pPr>
              <a:endParaRPr lang="en-US" sz="1781" b="1">
                <a:solidFill>
                  <a:srgbClr val="1070B4"/>
                </a:solidFill>
                <a:latin typeface="Aptos Bold"/>
                <a:ea typeface="Aptos Bold"/>
                <a:cs typeface="Aptos Bold"/>
                <a:sym typeface="Aptos Bold"/>
              </a:endParaRPr>
            </a:p>
          </p:txBody>
        </p:sp>
      </p:grpSp>
      <p:sp>
        <p:nvSpPr>
          <p:cNvPr id="25" name="TextBox 25"/>
          <p:cNvSpPr txBox="1"/>
          <p:nvPr/>
        </p:nvSpPr>
        <p:spPr>
          <a:xfrm>
            <a:off x="2895600" y="412258"/>
            <a:ext cx="6400800" cy="479170"/>
          </a:xfrm>
          <a:prstGeom prst="rect">
            <a:avLst/>
          </a:prstGeom>
        </p:spPr>
        <p:txBody>
          <a:bodyPr lIns="0" tIns="0" rIns="0" bIns="0" rtlCol="0" anchor="t">
            <a:spAutoFit/>
          </a:bodyPr>
          <a:lstStyle/>
          <a:p>
            <a:pPr algn="ctr">
              <a:lnSpc>
                <a:spcPts val="4069"/>
              </a:lnSpc>
            </a:pPr>
            <a:r>
              <a:rPr lang="en-US" sz="2906" b="1" i="1">
                <a:solidFill>
                  <a:srgbClr val="C20E1A"/>
                </a:solidFill>
                <a:latin typeface="Trebuchet MS" panose="020B0603020202020204" pitchFamily="34" charset="0"/>
                <a:ea typeface="Aptos Bold"/>
                <a:cs typeface="Aptos Bold"/>
                <a:sym typeface="Aptos Bold"/>
              </a:rPr>
              <a:t>Comité </a:t>
            </a:r>
            <a:r>
              <a:rPr lang="en-US" sz="2906" b="1" i="1" err="1">
                <a:solidFill>
                  <a:srgbClr val="C20E1A"/>
                </a:solidFill>
                <a:latin typeface="Trebuchet MS" panose="020B0603020202020204" pitchFamily="34" charset="0"/>
                <a:ea typeface="Aptos Bold"/>
                <a:cs typeface="Aptos Bold"/>
                <a:sym typeface="Aptos Bold"/>
              </a:rPr>
              <a:t>Régional</a:t>
            </a:r>
            <a:r>
              <a:rPr lang="en-US" sz="2906" b="1" i="1">
                <a:solidFill>
                  <a:srgbClr val="C20E1A"/>
                </a:solidFill>
                <a:latin typeface="Trebuchet MS" panose="020B0603020202020204" pitchFamily="34" charset="0"/>
                <a:ea typeface="Aptos Bold"/>
                <a:cs typeface="Aptos Bold"/>
                <a:sym typeface="Aptos Bold"/>
              </a:rPr>
              <a:t> Handisport</a:t>
            </a:r>
          </a:p>
        </p:txBody>
      </p:sp>
      <p:pic>
        <p:nvPicPr>
          <p:cNvPr id="26" name="Image 2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642075" y="6446801"/>
            <a:ext cx="673539" cy="370703"/>
          </a:xfrm>
          <a:prstGeom prst="rect">
            <a:avLst/>
          </a:prstGeom>
        </p:spPr>
      </p:pic>
    </p:spTree>
    <p:extLst>
      <p:ext uri="{BB962C8B-B14F-4D97-AF65-F5344CB8AC3E}">
        <p14:creationId xmlns:p14="http://schemas.microsoft.com/office/powerpoint/2010/main" val="2448121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3118" y="0"/>
            <a:ext cx="9144000" cy="6858000"/>
            <a:chOff x="0" y="0"/>
            <a:chExt cx="13004800" cy="9753600"/>
          </a:xfrm>
        </p:grpSpPr>
        <p:sp>
          <p:nvSpPr>
            <p:cNvPr id="3" name="Freeform 3" descr="FondPowerPoint-blanc.gif"/>
            <p:cNvSpPr/>
            <p:nvPr/>
          </p:nvSpPr>
          <p:spPr>
            <a:xfrm>
              <a:off x="0" y="0"/>
              <a:ext cx="13004800" cy="9753600"/>
            </a:xfrm>
            <a:custGeom>
              <a:avLst/>
              <a:gdLst/>
              <a:ahLst/>
              <a:cxnLst/>
              <a:rect l="l" t="t" r="r" b="b"/>
              <a:pathLst>
                <a:path w="13004800" h="9753600">
                  <a:moveTo>
                    <a:pt x="0" y="0"/>
                  </a:moveTo>
                  <a:lnTo>
                    <a:pt x="13004800" y="0"/>
                  </a:lnTo>
                  <a:lnTo>
                    <a:pt x="13004800" y="9753600"/>
                  </a:lnTo>
                  <a:lnTo>
                    <a:pt x="0" y="9753600"/>
                  </a:lnTo>
                  <a:lnTo>
                    <a:pt x="0" y="0"/>
                  </a:lnTo>
                  <a:close/>
                </a:path>
              </a:pathLst>
            </a:custGeom>
            <a:blipFill>
              <a:blip r:embed="rId3"/>
              <a:stretch>
                <a:fillRect/>
              </a:stretch>
            </a:blipFill>
          </p:spPr>
          <p:txBody>
            <a:bodyPr/>
            <a:lstStyle/>
            <a:p>
              <a:endParaRPr lang="fr-FR"/>
            </a:p>
          </p:txBody>
        </p:sp>
      </p:grpSp>
      <p:grpSp>
        <p:nvGrpSpPr>
          <p:cNvPr id="6" name="Group 6"/>
          <p:cNvGrpSpPr/>
          <p:nvPr/>
        </p:nvGrpSpPr>
        <p:grpSpPr>
          <a:xfrm>
            <a:off x="5209489" y="1367684"/>
            <a:ext cx="1988604" cy="897558"/>
            <a:chOff x="0" y="0"/>
            <a:chExt cx="900408" cy="406400"/>
          </a:xfrm>
        </p:grpSpPr>
        <p:sp>
          <p:nvSpPr>
            <p:cNvPr id="7" name="Freeform 7"/>
            <p:cNvSpPr/>
            <p:nvPr/>
          </p:nvSpPr>
          <p:spPr>
            <a:xfrm>
              <a:off x="0" y="0"/>
              <a:ext cx="900408" cy="406400"/>
            </a:xfrm>
            <a:custGeom>
              <a:avLst/>
              <a:gdLst/>
              <a:ahLst/>
              <a:cxnLst/>
              <a:rect l="l" t="t" r="r" b="b"/>
              <a:pathLst>
                <a:path w="900408" h="406400">
                  <a:moveTo>
                    <a:pt x="697208" y="0"/>
                  </a:moveTo>
                  <a:cubicBezTo>
                    <a:pt x="809433" y="0"/>
                    <a:pt x="900408" y="90976"/>
                    <a:pt x="900408" y="203200"/>
                  </a:cubicBezTo>
                  <a:cubicBezTo>
                    <a:pt x="900408" y="315424"/>
                    <a:pt x="809433" y="406400"/>
                    <a:pt x="697208" y="406400"/>
                  </a:cubicBezTo>
                  <a:lnTo>
                    <a:pt x="203200" y="406400"/>
                  </a:lnTo>
                  <a:cubicBezTo>
                    <a:pt x="90976" y="406400"/>
                    <a:pt x="0" y="315424"/>
                    <a:pt x="0" y="203200"/>
                  </a:cubicBezTo>
                  <a:cubicBezTo>
                    <a:pt x="0" y="90976"/>
                    <a:pt x="90976" y="0"/>
                    <a:pt x="203200" y="0"/>
                  </a:cubicBezTo>
                  <a:close/>
                </a:path>
              </a:pathLst>
            </a:custGeom>
            <a:solidFill>
              <a:srgbClr val="D9F4CD">
                <a:alpha val="89804"/>
              </a:srgbClr>
            </a:solidFill>
          </p:spPr>
          <p:txBody>
            <a:bodyPr/>
            <a:lstStyle/>
            <a:p>
              <a:endParaRPr lang="fr-FR"/>
            </a:p>
          </p:txBody>
        </p:sp>
        <p:sp>
          <p:nvSpPr>
            <p:cNvPr id="8" name="TextBox 8"/>
            <p:cNvSpPr txBox="1"/>
            <p:nvPr/>
          </p:nvSpPr>
          <p:spPr>
            <a:xfrm>
              <a:off x="0" y="-47625"/>
              <a:ext cx="900408" cy="454025"/>
            </a:xfrm>
            <a:prstGeom prst="rect">
              <a:avLst/>
            </a:prstGeom>
          </p:spPr>
          <p:txBody>
            <a:bodyPr lIns="33867" tIns="33867" rIns="33867" bIns="33867" rtlCol="0" anchor="ctr"/>
            <a:lstStyle/>
            <a:p>
              <a:pPr algn="ctr">
                <a:lnSpc>
                  <a:spcPts val="1969"/>
                </a:lnSpc>
              </a:pPr>
              <a:r>
                <a:rPr lang="en-US" sz="1600" b="1" err="1">
                  <a:latin typeface="Source Sans Pro" panose="020B0503030403020204" pitchFamily="34" charset="0"/>
                  <a:sym typeface="Aptos Bold"/>
                </a:rPr>
                <a:t>Fédération</a:t>
              </a:r>
              <a:r>
                <a:rPr lang="en-US" sz="1600" b="1">
                  <a:latin typeface="Source Sans Pro" panose="020B0503030403020204" pitchFamily="34" charset="0"/>
                  <a:sym typeface="Aptos Bold"/>
                </a:rPr>
                <a:t> </a:t>
              </a:r>
              <a:r>
                <a:rPr lang="en-US" sz="1600" b="1" err="1">
                  <a:latin typeface="Source Sans Pro" panose="020B0503030403020204" pitchFamily="34" charset="0"/>
                  <a:sym typeface="Aptos Bold"/>
                </a:rPr>
                <a:t>Française</a:t>
              </a:r>
              <a:r>
                <a:rPr lang="en-US" sz="1600" b="1">
                  <a:latin typeface="Source Sans Pro" panose="020B0503030403020204" pitchFamily="34" charset="0"/>
                  <a:sym typeface="Aptos Bold"/>
                </a:rPr>
                <a:t> Handisport</a:t>
              </a:r>
            </a:p>
          </p:txBody>
        </p:sp>
      </p:grpSp>
      <p:grpSp>
        <p:nvGrpSpPr>
          <p:cNvPr id="9" name="Group 9"/>
          <p:cNvGrpSpPr/>
          <p:nvPr/>
        </p:nvGrpSpPr>
        <p:grpSpPr>
          <a:xfrm>
            <a:off x="4761241" y="2479554"/>
            <a:ext cx="2885100" cy="1028700"/>
            <a:chOff x="0" y="0"/>
            <a:chExt cx="1139793" cy="406400"/>
          </a:xfrm>
        </p:grpSpPr>
        <p:sp>
          <p:nvSpPr>
            <p:cNvPr id="10" name="Freeform 10"/>
            <p:cNvSpPr/>
            <p:nvPr/>
          </p:nvSpPr>
          <p:spPr>
            <a:xfrm>
              <a:off x="0" y="0"/>
              <a:ext cx="1139793" cy="406400"/>
            </a:xfrm>
            <a:custGeom>
              <a:avLst/>
              <a:gdLst/>
              <a:ahLst/>
              <a:cxnLst/>
              <a:rect l="l" t="t" r="r" b="b"/>
              <a:pathLst>
                <a:path w="1139793" h="406400">
                  <a:moveTo>
                    <a:pt x="936593" y="0"/>
                  </a:moveTo>
                  <a:cubicBezTo>
                    <a:pt x="1048817" y="0"/>
                    <a:pt x="1139793" y="90976"/>
                    <a:pt x="1139793" y="203200"/>
                  </a:cubicBezTo>
                  <a:cubicBezTo>
                    <a:pt x="1139793" y="315424"/>
                    <a:pt x="1048817" y="406400"/>
                    <a:pt x="936593" y="406400"/>
                  </a:cubicBezTo>
                  <a:lnTo>
                    <a:pt x="203200" y="406400"/>
                  </a:lnTo>
                  <a:cubicBezTo>
                    <a:pt x="90976" y="406400"/>
                    <a:pt x="0" y="315424"/>
                    <a:pt x="0" y="203200"/>
                  </a:cubicBezTo>
                  <a:cubicBezTo>
                    <a:pt x="0" y="90976"/>
                    <a:pt x="90976" y="0"/>
                    <a:pt x="203200" y="0"/>
                  </a:cubicBezTo>
                  <a:close/>
                </a:path>
              </a:pathLst>
            </a:custGeom>
            <a:solidFill>
              <a:srgbClr val="99E17A">
                <a:alpha val="89804"/>
              </a:srgbClr>
            </a:solidFill>
          </p:spPr>
          <p:txBody>
            <a:bodyPr/>
            <a:lstStyle/>
            <a:p>
              <a:endParaRPr lang="fr-FR"/>
            </a:p>
          </p:txBody>
        </p:sp>
        <p:sp>
          <p:nvSpPr>
            <p:cNvPr id="11" name="TextBox 11"/>
            <p:cNvSpPr txBox="1"/>
            <p:nvPr/>
          </p:nvSpPr>
          <p:spPr>
            <a:xfrm>
              <a:off x="0" y="-38100"/>
              <a:ext cx="1139793" cy="444500"/>
            </a:xfrm>
            <a:prstGeom prst="rect">
              <a:avLst/>
            </a:prstGeom>
          </p:spPr>
          <p:txBody>
            <a:bodyPr lIns="33867" tIns="33867" rIns="33867" bIns="33867" rtlCol="0" anchor="ctr"/>
            <a:lstStyle/>
            <a:p>
              <a:pPr algn="ctr">
                <a:lnSpc>
                  <a:spcPts val="1969"/>
                </a:lnSpc>
              </a:pPr>
              <a:r>
                <a:rPr lang="en-US" sz="1600" b="1">
                  <a:latin typeface="Source Sans Pro" panose="020B0503030403020204" pitchFamily="34" charset="0"/>
                  <a:sym typeface="Aptos Bold"/>
                </a:rPr>
                <a:t>Comité </a:t>
              </a:r>
              <a:r>
                <a:rPr lang="en-US" sz="1600" b="1" err="1">
                  <a:latin typeface="Source Sans Pro" panose="020B0503030403020204" pitchFamily="34" charset="0"/>
                  <a:sym typeface="Aptos Bold"/>
                </a:rPr>
                <a:t>Régional</a:t>
              </a:r>
              <a:r>
                <a:rPr lang="en-US" sz="1600" b="1">
                  <a:latin typeface="Source Sans Pro" panose="020B0503030403020204" pitchFamily="34" charset="0"/>
                  <a:sym typeface="Aptos Bold"/>
                </a:rPr>
                <a:t> Handisport</a:t>
              </a:r>
            </a:p>
            <a:p>
              <a:pPr algn="ctr">
                <a:lnSpc>
                  <a:spcPts val="1443"/>
                </a:lnSpc>
              </a:pPr>
              <a:r>
                <a:rPr lang="en-US" sz="1200" i="1">
                  <a:latin typeface="Source Sans Pro" panose="020B0503030403020204" pitchFamily="34" charset="0"/>
                  <a:sym typeface="Aptos Italics"/>
                </a:rPr>
                <a:t>Formation </a:t>
              </a:r>
            </a:p>
            <a:p>
              <a:pPr algn="ctr">
                <a:lnSpc>
                  <a:spcPts val="1443"/>
                </a:lnSpc>
              </a:pPr>
              <a:r>
                <a:rPr lang="en-US" sz="1200" i="1">
                  <a:latin typeface="Source Sans Pro" panose="020B0503030403020204" pitchFamily="34" charset="0"/>
                  <a:sym typeface="Aptos Italics"/>
                </a:rPr>
                <a:t>Stages, </a:t>
              </a:r>
              <a:r>
                <a:rPr lang="en-US" sz="1200" i="1" err="1">
                  <a:latin typeface="Source Sans Pro" panose="020B0503030403020204" pitchFamily="34" charset="0"/>
                  <a:sym typeface="Aptos Italics"/>
                </a:rPr>
                <a:t>séjours</a:t>
              </a:r>
              <a:endParaRPr lang="en-US" sz="1200" i="1">
                <a:latin typeface="Source Sans Pro" panose="020B0503030403020204" pitchFamily="34" charset="0"/>
                <a:sym typeface="Aptos Italics"/>
              </a:endParaRPr>
            </a:p>
            <a:p>
              <a:pPr algn="ctr">
                <a:lnSpc>
                  <a:spcPts val="1443"/>
                </a:lnSpc>
              </a:pPr>
              <a:r>
                <a:rPr lang="en-US" sz="1200" i="1">
                  <a:latin typeface="Source Sans Pro" panose="020B0503030403020204" pitchFamily="34" charset="0"/>
                  <a:sym typeface="Aptos Italics"/>
                </a:rPr>
                <a:t>Animation de </a:t>
              </a:r>
              <a:r>
                <a:rPr lang="en-US" sz="1200" i="1" err="1">
                  <a:latin typeface="Source Sans Pro" panose="020B0503030403020204" pitchFamily="34" charset="0"/>
                  <a:sym typeface="Aptos Italics"/>
                </a:rPr>
                <a:t>réseau</a:t>
              </a:r>
              <a:endParaRPr lang="en-US" sz="1200" i="1">
                <a:latin typeface="Source Sans Pro" panose="020B0503030403020204" pitchFamily="34" charset="0"/>
                <a:sym typeface="Aptos Italics"/>
              </a:endParaRPr>
            </a:p>
          </p:txBody>
        </p:sp>
      </p:grpSp>
      <p:grpSp>
        <p:nvGrpSpPr>
          <p:cNvPr id="12" name="Group 12"/>
          <p:cNvGrpSpPr/>
          <p:nvPr/>
        </p:nvGrpSpPr>
        <p:grpSpPr>
          <a:xfrm>
            <a:off x="4110455" y="3665485"/>
            <a:ext cx="4132926" cy="1028700"/>
            <a:chOff x="0" y="0"/>
            <a:chExt cx="1632761" cy="406400"/>
          </a:xfrm>
        </p:grpSpPr>
        <p:sp>
          <p:nvSpPr>
            <p:cNvPr id="13" name="Freeform 13"/>
            <p:cNvSpPr/>
            <p:nvPr/>
          </p:nvSpPr>
          <p:spPr>
            <a:xfrm>
              <a:off x="0" y="0"/>
              <a:ext cx="1632761" cy="406400"/>
            </a:xfrm>
            <a:custGeom>
              <a:avLst/>
              <a:gdLst/>
              <a:ahLst/>
              <a:cxnLst/>
              <a:rect l="l" t="t" r="r" b="b"/>
              <a:pathLst>
                <a:path w="1632761" h="406400">
                  <a:moveTo>
                    <a:pt x="1429561" y="0"/>
                  </a:moveTo>
                  <a:cubicBezTo>
                    <a:pt x="1541785" y="0"/>
                    <a:pt x="1632761" y="90976"/>
                    <a:pt x="1632761" y="203200"/>
                  </a:cubicBezTo>
                  <a:cubicBezTo>
                    <a:pt x="1632761" y="315424"/>
                    <a:pt x="1541785" y="406400"/>
                    <a:pt x="1429561" y="406400"/>
                  </a:cubicBezTo>
                  <a:lnTo>
                    <a:pt x="203200" y="406400"/>
                  </a:lnTo>
                  <a:cubicBezTo>
                    <a:pt x="90976" y="406400"/>
                    <a:pt x="0" y="315424"/>
                    <a:pt x="0" y="203200"/>
                  </a:cubicBezTo>
                  <a:cubicBezTo>
                    <a:pt x="0" y="90976"/>
                    <a:pt x="90976" y="0"/>
                    <a:pt x="203200" y="0"/>
                  </a:cubicBezTo>
                  <a:close/>
                </a:path>
              </a:pathLst>
            </a:custGeom>
            <a:solidFill>
              <a:srgbClr val="7ED957">
                <a:alpha val="89804"/>
              </a:srgbClr>
            </a:solidFill>
          </p:spPr>
          <p:txBody>
            <a:bodyPr/>
            <a:lstStyle/>
            <a:p>
              <a:endParaRPr lang="fr-FR"/>
            </a:p>
          </p:txBody>
        </p:sp>
        <p:sp>
          <p:nvSpPr>
            <p:cNvPr id="14" name="TextBox 14"/>
            <p:cNvSpPr txBox="1"/>
            <p:nvPr/>
          </p:nvSpPr>
          <p:spPr>
            <a:xfrm>
              <a:off x="0" y="-38100"/>
              <a:ext cx="1632761" cy="444500"/>
            </a:xfrm>
            <a:prstGeom prst="rect">
              <a:avLst/>
            </a:prstGeom>
          </p:spPr>
          <p:txBody>
            <a:bodyPr lIns="33867" tIns="33867" rIns="33867" bIns="33867" rtlCol="0" anchor="ctr"/>
            <a:lstStyle/>
            <a:p>
              <a:pPr algn="ctr">
                <a:lnSpc>
                  <a:spcPts val="1837"/>
                </a:lnSpc>
              </a:pPr>
              <a:r>
                <a:rPr lang="en-US" sz="1600" b="1">
                  <a:latin typeface="Source Sans Pro" panose="020B0503030403020204" pitchFamily="34" charset="0"/>
                  <a:sym typeface="Aptos Bold"/>
                </a:rPr>
                <a:t>Comité Départemental Handisport </a:t>
              </a:r>
            </a:p>
            <a:p>
              <a:pPr algn="ctr">
                <a:lnSpc>
                  <a:spcPts val="1443"/>
                </a:lnSpc>
              </a:pPr>
              <a:r>
                <a:rPr lang="en-US" sz="1200" i="1" err="1">
                  <a:latin typeface="Source Sans Pro" panose="020B0503030403020204" pitchFamily="34" charset="0"/>
                  <a:sym typeface="Aptos Italics"/>
                </a:rPr>
                <a:t>Accompagnement</a:t>
              </a:r>
              <a:r>
                <a:rPr lang="en-US" sz="1200" i="1">
                  <a:latin typeface="Source Sans Pro" panose="020B0503030403020204" pitchFamily="34" charset="0"/>
                  <a:sym typeface="Aptos Italics"/>
                </a:rPr>
                <a:t> </a:t>
              </a:r>
              <a:r>
                <a:rPr lang="en-US" sz="1200" i="1" err="1">
                  <a:latin typeface="Source Sans Pro" panose="020B0503030403020204" pitchFamily="34" charset="0"/>
                  <a:sym typeface="Aptos Italics"/>
                </a:rPr>
                <a:t>licences</a:t>
              </a:r>
              <a:r>
                <a:rPr lang="en-US" sz="1200" i="1">
                  <a:latin typeface="Source Sans Pro" panose="020B0503030403020204" pitchFamily="34" charset="0"/>
                  <a:sym typeface="Aptos Italics"/>
                </a:rPr>
                <a:t> et affiliations </a:t>
              </a:r>
            </a:p>
            <a:p>
              <a:pPr algn="ctr">
                <a:lnSpc>
                  <a:spcPts val="1443"/>
                </a:lnSpc>
              </a:pPr>
              <a:r>
                <a:rPr lang="en-US" sz="1200" i="1" err="1">
                  <a:latin typeface="Source Sans Pro" panose="020B0503030403020204" pitchFamily="34" charset="0"/>
                  <a:sym typeface="Aptos Italics"/>
                </a:rPr>
                <a:t>Accompagnement</a:t>
              </a:r>
              <a:r>
                <a:rPr lang="en-US" sz="1200" i="1">
                  <a:latin typeface="Source Sans Pro" panose="020B0503030403020204" pitchFamily="34" charset="0"/>
                  <a:sym typeface="Aptos Italics"/>
                </a:rPr>
                <a:t> clubs</a:t>
              </a:r>
            </a:p>
            <a:p>
              <a:pPr algn="ctr">
                <a:lnSpc>
                  <a:spcPts val="1443"/>
                </a:lnSpc>
              </a:pPr>
              <a:r>
                <a:rPr lang="en-US" sz="1200" i="1" err="1">
                  <a:latin typeface="Source Sans Pro" panose="020B0503030403020204" pitchFamily="34" charset="0"/>
                  <a:sym typeface="Aptos Italics"/>
                </a:rPr>
                <a:t>Evénements</a:t>
              </a:r>
              <a:r>
                <a:rPr lang="en-US" sz="1200" i="1">
                  <a:latin typeface="Source Sans Pro" panose="020B0503030403020204" pitchFamily="34" charset="0"/>
                  <a:sym typeface="Aptos Italics"/>
                </a:rPr>
                <a:t>, </a:t>
              </a:r>
              <a:r>
                <a:rPr lang="en-US" sz="1200" i="1" err="1">
                  <a:latin typeface="Source Sans Pro" panose="020B0503030403020204" pitchFamily="34" charset="0"/>
                  <a:sym typeface="Aptos Italics"/>
                </a:rPr>
                <a:t>journées</a:t>
              </a:r>
              <a:r>
                <a:rPr lang="en-US" sz="1200" i="1">
                  <a:latin typeface="Source Sans Pro" panose="020B0503030403020204" pitchFamily="34" charset="0"/>
                  <a:sym typeface="Aptos Italics"/>
                </a:rPr>
                <a:t> </a:t>
              </a:r>
              <a:r>
                <a:rPr lang="en-US" sz="1200" i="1" err="1">
                  <a:latin typeface="Source Sans Pro" panose="020B0503030403020204" pitchFamily="34" charset="0"/>
                  <a:sym typeface="Aptos Italics"/>
                </a:rPr>
                <a:t>sportives</a:t>
              </a:r>
              <a:r>
                <a:rPr lang="en-US" sz="1200" i="1">
                  <a:latin typeface="Source Sans Pro" panose="020B0503030403020204" pitchFamily="34" charset="0"/>
                  <a:sym typeface="Aptos Italics"/>
                </a:rPr>
                <a:t> (</a:t>
              </a:r>
              <a:r>
                <a:rPr lang="en-US" sz="1200" i="1" err="1">
                  <a:latin typeface="Source Sans Pro" panose="020B0503030403020204" pitchFamily="34" charset="0"/>
                  <a:sym typeface="Aptos Italics"/>
                </a:rPr>
                <a:t>découverte</a:t>
              </a:r>
              <a:r>
                <a:rPr lang="en-US" sz="1200" i="1">
                  <a:latin typeface="Source Sans Pro" panose="020B0503030403020204" pitchFamily="34" charset="0"/>
                  <a:sym typeface="Aptos Italics"/>
                </a:rPr>
                <a:t>)</a:t>
              </a:r>
            </a:p>
          </p:txBody>
        </p:sp>
      </p:grpSp>
      <p:grpSp>
        <p:nvGrpSpPr>
          <p:cNvPr id="15" name="Group 15"/>
          <p:cNvGrpSpPr/>
          <p:nvPr/>
        </p:nvGrpSpPr>
        <p:grpSpPr>
          <a:xfrm>
            <a:off x="3573138" y="4908402"/>
            <a:ext cx="5163961" cy="1028700"/>
            <a:chOff x="0" y="0"/>
            <a:chExt cx="2040084" cy="406400"/>
          </a:xfrm>
        </p:grpSpPr>
        <p:sp>
          <p:nvSpPr>
            <p:cNvPr id="16" name="Freeform 16"/>
            <p:cNvSpPr/>
            <p:nvPr/>
          </p:nvSpPr>
          <p:spPr>
            <a:xfrm>
              <a:off x="0" y="0"/>
              <a:ext cx="2040084" cy="406400"/>
            </a:xfrm>
            <a:custGeom>
              <a:avLst/>
              <a:gdLst/>
              <a:ahLst/>
              <a:cxnLst/>
              <a:rect l="l" t="t" r="r" b="b"/>
              <a:pathLst>
                <a:path w="2040084" h="406400">
                  <a:moveTo>
                    <a:pt x="1836884" y="0"/>
                  </a:moveTo>
                  <a:cubicBezTo>
                    <a:pt x="1949108" y="0"/>
                    <a:pt x="2040084" y="90976"/>
                    <a:pt x="2040084" y="203200"/>
                  </a:cubicBezTo>
                  <a:cubicBezTo>
                    <a:pt x="2040084" y="315424"/>
                    <a:pt x="1949108" y="406400"/>
                    <a:pt x="1836884" y="406400"/>
                  </a:cubicBezTo>
                  <a:lnTo>
                    <a:pt x="203200" y="406400"/>
                  </a:lnTo>
                  <a:cubicBezTo>
                    <a:pt x="90976" y="406400"/>
                    <a:pt x="0" y="315424"/>
                    <a:pt x="0" y="203200"/>
                  </a:cubicBezTo>
                  <a:cubicBezTo>
                    <a:pt x="0" y="90976"/>
                    <a:pt x="90976" y="0"/>
                    <a:pt x="203200" y="0"/>
                  </a:cubicBezTo>
                  <a:close/>
                </a:path>
              </a:pathLst>
            </a:custGeom>
            <a:solidFill>
              <a:srgbClr val="4CA626">
                <a:alpha val="84706"/>
              </a:srgbClr>
            </a:solidFill>
          </p:spPr>
          <p:txBody>
            <a:bodyPr/>
            <a:lstStyle/>
            <a:p>
              <a:endParaRPr lang="fr-FR"/>
            </a:p>
          </p:txBody>
        </p:sp>
        <p:sp>
          <p:nvSpPr>
            <p:cNvPr id="17" name="TextBox 17"/>
            <p:cNvSpPr txBox="1"/>
            <p:nvPr/>
          </p:nvSpPr>
          <p:spPr>
            <a:xfrm>
              <a:off x="0" y="-47625"/>
              <a:ext cx="2040084" cy="454025"/>
            </a:xfrm>
            <a:prstGeom prst="rect">
              <a:avLst/>
            </a:prstGeom>
          </p:spPr>
          <p:txBody>
            <a:bodyPr lIns="33867" tIns="33867" rIns="33867" bIns="33867" rtlCol="0" anchor="ctr"/>
            <a:lstStyle/>
            <a:p>
              <a:pPr algn="ctr">
                <a:lnSpc>
                  <a:spcPts val="1969"/>
                </a:lnSpc>
              </a:pPr>
              <a:r>
                <a:rPr lang="en-US" sz="1600" b="1">
                  <a:latin typeface="Source Sans Pro" panose="020B0503030403020204" pitchFamily="34" charset="0"/>
                  <a:sym typeface="Aptos Bold"/>
                </a:rPr>
                <a:t>Clubs Handisport</a:t>
              </a:r>
            </a:p>
            <a:p>
              <a:pPr algn="ctr">
                <a:lnSpc>
                  <a:spcPts val="1443"/>
                </a:lnSpc>
              </a:pPr>
              <a:r>
                <a:rPr lang="en-US" sz="1200" i="1" err="1">
                  <a:latin typeface="Source Sans Pro" panose="020B0503030403020204" pitchFamily="34" charset="0"/>
                  <a:sym typeface="Aptos Italics"/>
                </a:rPr>
                <a:t>Créneaux</a:t>
              </a:r>
              <a:r>
                <a:rPr lang="en-US" sz="1200" i="1">
                  <a:latin typeface="Source Sans Pro" panose="020B0503030403020204" pitchFamily="34" charset="0"/>
                  <a:sym typeface="Aptos Italics"/>
                </a:rPr>
                <a:t> de </a:t>
              </a:r>
              <a:r>
                <a:rPr lang="en-US" sz="1200" i="1" err="1">
                  <a:latin typeface="Source Sans Pro" panose="020B0503030403020204" pitchFamily="34" charset="0"/>
                  <a:sym typeface="Aptos Italics"/>
                </a:rPr>
                <a:t>pratique</a:t>
              </a:r>
              <a:r>
                <a:rPr lang="en-US" sz="1200" i="1">
                  <a:latin typeface="Source Sans Pro" panose="020B0503030403020204" pitchFamily="34" charset="0"/>
                  <a:sym typeface="Aptos Italics"/>
                </a:rPr>
                <a:t> sportive, </a:t>
              </a:r>
              <a:r>
                <a:rPr lang="en-US" sz="1200" i="1" err="1">
                  <a:latin typeface="Source Sans Pro" panose="020B0503030403020204" pitchFamily="34" charset="0"/>
                  <a:sym typeface="Aptos Italics"/>
                </a:rPr>
                <a:t>organise</a:t>
              </a:r>
              <a:r>
                <a:rPr lang="en-US" sz="1200" i="1">
                  <a:latin typeface="Source Sans Pro" panose="020B0503030403020204" pitchFamily="34" charset="0"/>
                  <a:sym typeface="Aptos Italics"/>
                </a:rPr>
                <a:t> la </a:t>
              </a:r>
              <a:r>
                <a:rPr lang="en-US" sz="1200" i="1" err="1">
                  <a:latin typeface="Source Sans Pro" panose="020B0503030403020204" pitchFamily="34" charset="0"/>
                  <a:sym typeface="Aptos Italics"/>
                </a:rPr>
                <a:t>pratique</a:t>
              </a:r>
              <a:endParaRPr lang="en-US" sz="1200" i="1">
                <a:latin typeface="Source Sans Pro" panose="020B0503030403020204" pitchFamily="34" charset="0"/>
                <a:sym typeface="Aptos Italics"/>
              </a:endParaRPr>
            </a:p>
            <a:p>
              <a:pPr algn="ctr">
                <a:lnSpc>
                  <a:spcPts val="1443"/>
                </a:lnSpc>
              </a:pPr>
              <a:endParaRPr lang="en-US" sz="1031" i="1">
                <a:solidFill>
                  <a:srgbClr val="000000">
                    <a:alpha val="84706"/>
                  </a:srgbClr>
                </a:solidFill>
                <a:latin typeface="Aptos Italics"/>
                <a:ea typeface="Aptos Italics"/>
                <a:cs typeface="Aptos Italics"/>
                <a:sym typeface="Aptos Italics"/>
              </a:endParaRPr>
            </a:p>
          </p:txBody>
        </p:sp>
      </p:grpSp>
      <p:grpSp>
        <p:nvGrpSpPr>
          <p:cNvPr id="18" name="Group 18"/>
          <p:cNvGrpSpPr/>
          <p:nvPr/>
        </p:nvGrpSpPr>
        <p:grpSpPr>
          <a:xfrm>
            <a:off x="2854710" y="2535367"/>
            <a:ext cx="1527859" cy="1436512"/>
            <a:chOff x="0" y="0"/>
            <a:chExt cx="1006108" cy="945955"/>
          </a:xfrm>
        </p:grpSpPr>
        <p:sp>
          <p:nvSpPr>
            <p:cNvPr id="19" name="Freeform 19"/>
            <p:cNvSpPr/>
            <p:nvPr/>
          </p:nvSpPr>
          <p:spPr>
            <a:xfrm>
              <a:off x="0" y="0"/>
              <a:ext cx="1006108" cy="945955"/>
            </a:xfrm>
            <a:custGeom>
              <a:avLst/>
              <a:gdLst/>
              <a:ahLst/>
              <a:cxnLst/>
              <a:rect l="l" t="t" r="r" b="b"/>
              <a:pathLst>
                <a:path w="1006108" h="945955">
                  <a:moveTo>
                    <a:pt x="503054" y="0"/>
                  </a:moveTo>
                  <a:lnTo>
                    <a:pt x="551856" y="38811"/>
                  </a:lnTo>
                  <a:lnTo>
                    <a:pt x="608220" y="10336"/>
                  </a:lnTo>
                  <a:lnTo>
                    <a:pt x="647326" y="57786"/>
                  </a:lnTo>
                  <a:lnTo>
                    <a:pt x="708792" y="40891"/>
                  </a:lnTo>
                  <a:lnTo>
                    <a:pt x="736491" y="94907"/>
                  </a:lnTo>
                  <a:lnTo>
                    <a:pt x="800370" y="90331"/>
                  </a:lnTo>
                  <a:lnTo>
                    <a:pt x="815455" y="148552"/>
                  </a:lnTo>
                  <a:lnTo>
                    <a:pt x="878954" y="156493"/>
                  </a:lnTo>
                  <a:lnTo>
                    <a:pt x="880764" y="216375"/>
                  </a:lnTo>
                  <a:lnTo>
                    <a:pt x="941111" y="236489"/>
                  </a:lnTo>
                  <a:lnTo>
                    <a:pt x="929566" y="295413"/>
                  </a:lnTo>
                  <a:lnTo>
                    <a:pt x="984121" y="326820"/>
                  </a:lnTo>
                  <a:lnTo>
                    <a:pt x="959728" y="382212"/>
                  </a:lnTo>
                  <a:lnTo>
                    <a:pt x="1006108" y="423538"/>
                  </a:lnTo>
                  <a:lnTo>
                    <a:pt x="969930" y="472977"/>
                  </a:lnTo>
                  <a:lnTo>
                    <a:pt x="1006108" y="522417"/>
                  </a:lnTo>
                  <a:lnTo>
                    <a:pt x="959728" y="563743"/>
                  </a:lnTo>
                  <a:lnTo>
                    <a:pt x="984121" y="619135"/>
                  </a:lnTo>
                  <a:lnTo>
                    <a:pt x="929566" y="650542"/>
                  </a:lnTo>
                  <a:lnTo>
                    <a:pt x="941111" y="709466"/>
                  </a:lnTo>
                  <a:lnTo>
                    <a:pt x="880764" y="729580"/>
                  </a:lnTo>
                  <a:lnTo>
                    <a:pt x="878954" y="789462"/>
                  </a:lnTo>
                  <a:lnTo>
                    <a:pt x="815455" y="797403"/>
                  </a:lnTo>
                  <a:lnTo>
                    <a:pt x="800370" y="855624"/>
                  </a:lnTo>
                  <a:lnTo>
                    <a:pt x="736491" y="851048"/>
                  </a:lnTo>
                  <a:lnTo>
                    <a:pt x="708792" y="905065"/>
                  </a:lnTo>
                  <a:lnTo>
                    <a:pt x="647326" y="888169"/>
                  </a:lnTo>
                  <a:lnTo>
                    <a:pt x="608220" y="935619"/>
                  </a:lnTo>
                  <a:lnTo>
                    <a:pt x="551856" y="907144"/>
                  </a:lnTo>
                  <a:lnTo>
                    <a:pt x="503054" y="945955"/>
                  </a:lnTo>
                  <a:lnTo>
                    <a:pt x="454251" y="907144"/>
                  </a:lnTo>
                  <a:lnTo>
                    <a:pt x="397887" y="935619"/>
                  </a:lnTo>
                  <a:lnTo>
                    <a:pt x="358781" y="888169"/>
                  </a:lnTo>
                  <a:lnTo>
                    <a:pt x="297316" y="905065"/>
                  </a:lnTo>
                  <a:lnTo>
                    <a:pt x="269616" y="851048"/>
                  </a:lnTo>
                  <a:lnTo>
                    <a:pt x="205738" y="855624"/>
                  </a:lnTo>
                  <a:lnTo>
                    <a:pt x="190653" y="797403"/>
                  </a:lnTo>
                  <a:lnTo>
                    <a:pt x="127153" y="789462"/>
                  </a:lnTo>
                  <a:lnTo>
                    <a:pt x="125343" y="729580"/>
                  </a:lnTo>
                  <a:lnTo>
                    <a:pt x="64997" y="709466"/>
                  </a:lnTo>
                  <a:lnTo>
                    <a:pt x="76541" y="650542"/>
                  </a:lnTo>
                  <a:lnTo>
                    <a:pt x="21986" y="619135"/>
                  </a:lnTo>
                  <a:lnTo>
                    <a:pt x="46380" y="563743"/>
                  </a:lnTo>
                  <a:lnTo>
                    <a:pt x="0" y="522417"/>
                  </a:lnTo>
                  <a:lnTo>
                    <a:pt x="36178" y="472977"/>
                  </a:lnTo>
                  <a:lnTo>
                    <a:pt x="0" y="423538"/>
                  </a:lnTo>
                  <a:lnTo>
                    <a:pt x="46380" y="382212"/>
                  </a:lnTo>
                  <a:lnTo>
                    <a:pt x="21986" y="326820"/>
                  </a:lnTo>
                  <a:lnTo>
                    <a:pt x="76541" y="295413"/>
                  </a:lnTo>
                  <a:lnTo>
                    <a:pt x="64997" y="236489"/>
                  </a:lnTo>
                  <a:lnTo>
                    <a:pt x="125343" y="216375"/>
                  </a:lnTo>
                  <a:lnTo>
                    <a:pt x="127153" y="156493"/>
                  </a:lnTo>
                  <a:lnTo>
                    <a:pt x="190653" y="148552"/>
                  </a:lnTo>
                  <a:lnTo>
                    <a:pt x="205738" y="90331"/>
                  </a:lnTo>
                  <a:lnTo>
                    <a:pt x="269616" y="94907"/>
                  </a:lnTo>
                  <a:lnTo>
                    <a:pt x="297316" y="40891"/>
                  </a:lnTo>
                  <a:lnTo>
                    <a:pt x="358781" y="57786"/>
                  </a:lnTo>
                  <a:lnTo>
                    <a:pt x="397887" y="10336"/>
                  </a:lnTo>
                  <a:lnTo>
                    <a:pt x="454251" y="38811"/>
                  </a:lnTo>
                  <a:lnTo>
                    <a:pt x="503054" y="0"/>
                  </a:lnTo>
                  <a:close/>
                </a:path>
              </a:pathLst>
            </a:custGeom>
            <a:solidFill>
              <a:srgbClr val="279CDC"/>
            </a:solidFill>
          </p:spPr>
          <p:txBody>
            <a:bodyPr/>
            <a:lstStyle/>
            <a:p>
              <a:endParaRPr lang="fr-FR"/>
            </a:p>
          </p:txBody>
        </p:sp>
        <p:sp>
          <p:nvSpPr>
            <p:cNvPr id="20" name="TextBox 20"/>
            <p:cNvSpPr txBox="1"/>
            <p:nvPr/>
          </p:nvSpPr>
          <p:spPr>
            <a:xfrm>
              <a:off x="188645" y="129742"/>
              <a:ext cx="628817" cy="638847"/>
            </a:xfrm>
            <a:prstGeom prst="rect">
              <a:avLst/>
            </a:prstGeom>
          </p:spPr>
          <p:txBody>
            <a:bodyPr lIns="33867" tIns="33867" rIns="33867" bIns="33867" rtlCol="0" anchor="ctr"/>
            <a:lstStyle/>
            <a:p>
              <a:pPr algn="ctr">
                <a:lnSpc>
                  <a:spcPts val="2231"/>
                </a:lnSpc>
              </a:pPr>
              <a:r>
                <a:rPr lang="en-US" sz="1593" b="1">
                  <a:solidFill>
                    <a:srgbClr val="000000"/>
                  </a:solidFill>
                  <a:latin typeface="Aptos Bold"/>
                  <a:ea typeface="Aptos Bold"/>
                  <a:cs typeface="Aptos Bold"/>
                  <a:sym typeface="Aptos Bold"/>
                </a:rPr>
                <a:t>1436 </a:t>
              </a:r>
            </a:p>
            <a:p>
              <a:pPr algn="ctr">
                <a:lnSpc>
                  <a:spcPts val="1575"/>
                </a:lnSpc>
              </a:pPr>
              <a:r>
                <a:rPr lang="en-US" sz="1125">
                  <a:solidFill>
                    <a:srgbClr val="000000"/>
                  </a:solidFill>
                  <a:latin typeface="Aptos"/>
                  <a:ea typeface="Aptos"/>
                  <a:cs typeface="Aptos"/>
                  <a:sym typeface="Aptos"/>
                </a:rPr>
                <a:t>licencié.e.s (saison 25-26)</a:t>
              </a:r>
            </a:p>
          </p:txBody>
        </p:sp>
      </p:grpSp>
      <p:sp>
        <p:nvSpPr>
          <p:cNvPr id="22" name="TextBox 22"/>
          <p:cNvSpPr txBox="1"/>
          <p:nvPr/>
        </p:nvSpPr>
        <p:spPr>
          <a:xfrm>
            <a:off x="3003391" y="411064"/>
            <a:ext cx="6400800" cy="479875"/>
          </a:xfrm>
          <a:prstGeom prst="rect">
            <a:avLst/>
          </a:prstGeom>
        </p:spPr>
        <p:txBody>
          <a:bodyPr lIns="0" tIns="0" rIns="0" bIns="0" rtlCol="0" anchor="t">
            <a:spAutoFit/>
          </a:bodyPr>
          <a:lstStyle/>
          <a:p>
            <a:pPr algn="ctr">
              <a:lnSpc>
                <a:spcPts val="4069"/>
              </a:lnSpc>
            </a:pPr>
            <a:r>
              <a:rPr lang="en-US" sz="2906" b="1" i="1" err="1">
                <a:solidFill>
                  <a:srgbClr val="C20E1A"/>
                </a:solidFill>
                <a:latin typeface="Trebuchet MS" panose="020B0603020202020204" pitchFamily="34" charset="0"/>
                <a:ea typeface="Aptos Bold"/>
                <a:cs typeface="Aptos Bold"/>
                <a:sym typeface="Aptos Bold"/>
              </a:rPr>
              <a:t>Maillage</a:t>
            </a:r>
            <a:r>
              <a:rPr lang="en-US" sz="2906" b="1" i="1">
                <a:solidFill>
                  <a:srgbClr val="C20E1A"/>
                </a:solidFill>
                <a:latin typeface="Trebuchet MS" panose="020B0603020202020204" pitchFamily="34" charset="0"/>
                <a:ea typeface="Aptos Bold"/>
                <a:cs typeface="Aptos Bold"/>
                <a:sym typeface="Aptos Bold"/>
              </a:rPr>
              <a:t> territorial Handisport</a:t>
            </a:r>
          </a:p>
        </p:txBody>
      </p:sp>
      <p:grpSp>
        <p:nvGrpSpPr>
          <p:cNvPr id="23" name="Group 23"/>
          <p:cNvGrpSpPr/>
          <p:nvPr/>
        </p:nvGrpSpPr>
        <p:grpSpPr>
          <a:xfrm>
            <a:off x="2661273" y="4400864"/>
            <a:ext cx="1269823" cy="1269823"/>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279CDC"/>
            </a:solidFill>
          </p:spPr>
          <p:txBody>
            <a:bodyPr/>
            <a:lstStyle/>
            <a:p>
              <a:endParaRPr lang="fr-FR"/>
            </a:p>
          </p:txBody>
        </p:sp>
        <p:sp>
          <p:nvSpPr>
            <p:cNvPr id="25" name="TextBox 25"/>
            <p:cNvSpPr txBox="1"/>
            <p:nvPr/>
          </p:nvSpPr>
          <p:spPr>
            <a:xfrm>
              <a:off x="152400" y="104775"/>
              <a:ext cx="508000" cy="555625"/>
            </a:xfrm>
            <a:prstGeom prst="rect">
              <a:avLst/>
            </a:prstGeom>
          </p:spPr>
          <p:txBody>
            <a:bodyPr lIns="33867" tIns="33867" rIns="33867" bIns="33867" rtlCol="0" anchor="ctr"/>
            <a:lstStyle/>
            <a:p>
              <a:pPr algn="ctr">
                <a:lnSpc>
                  <a:spcPts val="2231"/>
                </a:lnSpc>
              </a:pPr>
              <a:r>
                <a:rPr lang="en-US" sz="1593" b="1">
                  <a:solidFill>
                    <a:srgbClr val="000000"/>
                  </a:solidFill>
                  <a:latin typeface="Aptos Bold"/>
                  <a:ea typeface="Aptos Bold"/>
                  <a:cs typeface="Aptos Bold"/>
                  <a:sym typeface="Aptos Bold"/>
                </a:rPr>
                <a:t>102 </a:t>
              </a:r>
            </a:p>
            <a:p>
              <a:pPr algn="ctr">
                <a:lnSpc>
                  <a:spcPts val="1443"/>
                </a:lnSpc>
              </a:pPr>
              <a:r>
                <a:rPr lang="en-US" sz="1031">
                  <a:solidFill>
                    <a:srgbClr val="000000"/>
                  </a:solidFill>
                  <a:latin typeface="Aptos"/>
                  <a:ea typeface="Aptos"/>
                  <a:cs typeface="Aptos"/>
                  <a:sym typeface="Aptos"/>
                </a:rPr>
                <a:t>clubs affiliés</a:t>
              </a:r>
            </a:p>
          </p:txBody>
        </p:sp>
      </p:grpSp>
      <p:grpSp>
        <p:nvGrpSpPr>
          <p:cNvPr id="26" name="Group 26"/>
          <p:cNvGrpSpPr/>
          <p:nvPr/>
        </p:nvGrpSpPr>
        <p:grpSpPr>
          <a:xfrm>
            <a:off x="8875481" y="4767385"/>
            <a:ext cx="1310735" cy="131073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279CDC"/>
            </a:solidFill>
          </p:spPr>
          <p:txBody>
            <a:bodyPr/>
            <a:lstStyle/>
            <a:p>
              <a:endParaRPr lang="fr-FR"/>
            </a:p>
          </p:txBody>
        </p:sp>
        <p:sp>
          <p:nvSpPr>
            <p:cNvPr id="28" name="TextBox 28"/>
            <p:cNvSpPr txBox="1"/>
            <p:nvPr/>
          </p:nvSpPr>
          <p:spPr>
            <a:xfrm>
              <a:off x="61297" y="134691"/>
              <a:ext cx="690205" cy="555625"/>
            </a:xfrm>
            <a:prstGeom prst="rect">
              <a:avLst/>
            </a:prstGeom>
          </p:spPr>
          <p:txBody>
            <a:bodyPr lIns="33867" tIns="33867" rIns="33867" bIns="33867" rtlCol="0" anchor="ctr"/>
            <a:lstStyle/>
            <a:p>
              <a:pPr algn="ctr">
                <a:lnSpc>
                  <a:spcPts val="2231"/>
                </a:lnSpc>
              </a:pPr>
              <a:r>
                <a:rPr lang="en-US" sz="1593" b="1">
                  <a:solidFill>
                    <a:srgbClr val="000000"/>
                  </a:solidFill>
                  <a:latin typeface="Aptos Bold"/>
                  <a:ea typeface="Aptos Bold"/>
                  <a:cs typeface="Aptos Bold"/>
                  <a:sym typeface="Aptos Bold"/>
                </a:rPr>
                <a:t>+ de 30</a:t>
              </a:r>
            </a:p>
            <a:p>
              <a:pPr algn="ctr">
                <a:lnSpc>
                  <a:spcPts val="1575"/>
                </a:lnSpc>
              </a:pPr>
              <a:r>
                <a:rPr lang="en-US" sz="1125">
                  <a:solidFill>
                    <a:srgbClr val="000000"/>
                  </a:solidFill>
                  <a:latin typeface="Aptos"/>
                  <a:ea typeface="Aptos"/>
                  <a:cs typeface="Aptos"/>
                  <a:sym typeface="Aptos"/>
                </a:rPr>
                <a:t>disciplines </a:t>
              </a:r>
              <a:r>
                <a:rPr lang="en-US" sz="1125" err="1">
                  <a:solidFill>
                    <a:srgbClr val="000000"/>
                  </a:solidFill>
                  <a:latin typeface="Aptos"/>
                  <a:ea typeface="Aptos"/>
                  <a:cs typeface="Aptos"/>
                  <a:sym typeface="Aptos"/>
                </a:rPr>
                <a:t>sportives</a:t>
              </a:r>
              <a:endParaRPr lang="en-US" sz="1125">
                <a:solidFill>
                  <a:srgbClr val="000000"/>
                </a:solidFill>
                <a:latin typeface="Aptos"/>
                <a:ea typeface="Aptos"/>
                <a:cs typeface="Aptos"/>
                <a:sym typeface="Aptos"/>
              </a:endParaRPr>
            </a:p>
          </p:txBody>
        </p:sp>
      </p:grpSp>
      <p:grpSp>
        <p:nvGrpSpPr>
          <p:cNvPr id="29" name="Group 29"/>
          <p:cNvGrpSpPr/>
          <p:nvPr/>
        </p:nvGrpSpPr>
        <p:grpSpPr>
          <a:xfrm>
            <a:off x="8093457" y="3558377"/>
            <a:ext cx="1310735" cy="1242916"/>
            <a:chOff x="0" y="0"/>
            <a:chExt cx="850957" cy="806928"/>
          </a:xfrm>
        </p:grpSpPr>
        <p:sp>
          <p:nvSpPr>
            <p:cNvPr id="30" name="Freeform 30"/>
            <p:cNvSpPr/>
            <p:nvPr/>
          </p:nvSpPr>
          <p:spPr>
            <a:xfrm>
              <a:off x="0" y="0"/>
              <a:ext cx="850957" cy="806928"/>
            </a:xfrm>
            <a:custGeom>
              <a:avLst/>
              <a:gdLst/>
              <a:ahLst/>
              <a:cxnLst/>
              <a:rect l="l" t="t" r="r" b="b"/>
              <a:pathLst>
                <a:path w="850957" h="806928">
                  <a:moveTo>
                    <a:pt x="425479" y="0"/>
                  </a:moveTo>
                  <a:lnTo>
                    <a:pt x="466755" y="33107"/>
                  </a:lnTo>
                  <a:lnTo>
                    <a:pt x="514428" y="8817"/>
                  </a:lnTo>
                  <a:lnTo>
                    <a:pt x="547503" y="49293"/>
                  </a:lnTo>
                  <a:lnTo>
                    <a:pt x="599490" y="34881"/>
                  </a:lnTo>
                  <a:lnTo>
                    <a:pt x="622918" y="80958"/>
                  </a:lnTo>
                  <a:lnTo>
                    <a:pt x="676946" y="77055"/>
                  </a:lnTo>
                  <a:lnTo>
                    <a:pt x="689705" y="126719"/>
                  </a:lnTo>
                  <a:lnTo>
                    <a:pt x="743412" y="133494"/>
                  </a:lnTo>
                  <a:lnTo>
                    <a:pt x="744943" y="184575"/>
                  </a:lnTo>
                  <a:lnTo>
                    <a:pt x="795984" y="201732"/>
                  </a:lnTo>
                  <a:lnTo>
                    <a:pt x="786219" y="251996"/>
                  </a:lnTo>
                  <a:lnTo>
                    <a:pt x="832361" y="278787"/>
                  </a:lnTo>
                  <a:lnTo>
                    <a:pt x="811730" y="326038"/>
                  </a:lnTo>
                  <a:lnTo>
                    <a:pt x="850957" y="361291"/>
                  </a:lnTo>
                  <a:lnTo>
                    <a:pt x="820359" y="403464"/>
                  </a:lnTo>
                  <a:lnTo>
                    <a:pt x="850957" y="445637"/>
                  </a:lnTo>
                  <a:lnTo>
                    <a:pt x="811730" y="480890"/>
                  </a:lnTo>
                  <a:lnTo>
                    <a:pt x="832361" y="528141"/>
                  </a:lnTo>
                  <a:lnTo>
                    <a:pt x="786219" y="554932"/>
                  </a:lnTo>
                  <a:lnTo>
                    <a:pt x="795984" y="605196"/>
                  </a:lnTo>
                  <a:lnTo>
                    <a:pt x="744943" y="622353"/>
                  </a:lnTo>
                  <a:lnTo>
                    <a:pt x="743412" y="673434"/>
                  </a:lnTo>
                  <a:lnTo>
                    <a:pt x="689705" y="680209"/>
                  </a:lnTo>
                  <a:lnTo>
                    <a:pt x="676946" y="729873"/>
                  </a:lnTo>
                  <a:lnTo>
                    <a:pt x="622918" y="725969"/>
                  </a:lnTo>
                  <a:lnTo>
                    <a:pt x="599490" y="772047"/>
                  </a:lnTo>
                  <a:lnTo>
                    <a:pt x="547503" y="757635"/>
                  </a:lnTo>
                  <a:lnTo>
                    <a:pt x="514428" y="798111"/>
                  </a:lnTo>
                  <a:lnTo>
                    <a:pt x="466755" y="773821"/>
                  </a:lnTo>
                  <a:lnTo>
                    <a:pt x="425479" y="806928"/>
                  </a:lnTo>
                  <a:lnTo>
                    <a:pt x="384202" y="773821"/>
                  </a:lnTo>
                  <a:lnTo>
                    <a:pt x="336530" y="798111"/>
                  </a:lnTo>
                  <a:lnTo>
                    <a:pt x="303454" y="757635"/>
                  </a:lnTo>
                  <a:lnTo>
                    <a:pt x="251467" y="772047"/>
                  </a:lnTo>
                  <a:lnTo>
                    <a:pt x="228039" y="725969"/>
                  </a:lnTo>
                  <a:lnTo>
                    <a:pt x="174011" y="729873"/>
                  </a:lnTo>
                  <a:lnTo>
                    <a:pt x="161252" y="680209"/>
                  </a:lnTo>
                  <a:lnTo>
                    <a:pt x="107545" y="673434"/>
                  </a:lnTo>
                  <a:lnTo>
                    <a:pt x="106014" y="622353"/>
                  </a:lnTo>
                  <a:lnTo>
                    <a:pt x="54974" y="605196"/>
                  </a:lnTo>
                  <a:lnTo>
                    <a:pt x="64738" y="554932"/>
                  </a:lnTo>
                  <a:lnTo>
                    <a:pt x="18595" y="528141"/>
                  </a:lnTo>
                  <a:lnTo>
                    <a:pt x="39228" y="480890"/>
                  </a:lnTo>
                  <a:lnTo>
                    <a:pt x="0" y="445637"/>
                  </a:lnTo>
                  <a:lnTo>
                    <a:pt x="30599" y="403464"/>
                  </a:lnTo>
                  <a:lnTo>
                    <a:pt x="0" y="361291"/>
                  </a:lnTo>
                  <a:lnTo>
                    <a:pt x="39228" y="326038"/>
                  </a:lnTo>
                  <a:lnTo>
                    <a:pt x="18595" y="278787"/>
                  </a:lnTo>
                  <a:lnTo>
                    <a:pt x="64738" y="251996"/>
                  </a:lnTo>
                  <a:lnTo>
                    <a:pt x="54974" y="201732"/>
                  </a:lnTo>
                  <a:lnTo>
                    <a:pt x="106014" y="184575"/>
                  </a:lnTo>
                  <a:lnTo>
                    <a:pt x="107545" y="133494"/>
                  </a:lnTo>
                  <a:lnTo>
                    <a:pt x="161252" y="126719"/>
                  </a:lnTo>
                  <a:lnTo>
                    <a:pt x="174011" y="77055"/>
                  </a:lnTo>
                  <a:lnTo>
                    <a:pt x="228039" y="80958"/>
                  </a:lnTo>
                  <a:lnTo>
                    <a:pt x="251467" y="34881"/>
                  </a:lnTo>
                  <a:lnTo>
                    <a:pt x="303454" y="49293"/>
                  </a:lnTo>
                  <a:lnTo>
                    <a:pt x="336530" y="8817"/>
                  </a:lnTo>
                  <a:lnTo>
                    <a:pt x="384202" y="33107"/>
                  </a:lnTo>
                  <a:lnTo>
                    <a:pt x="425479" y="0"/>
                  </a:lnTo>
                  <a:close/>
                </a:path>
              </a:pathLst>
            </a:custGeom>
            <a:solidFill>
              <a:srgbClr val="279CDC"/>
            </a:solidFill>
          </p:spPr>
          <p:txBody>
            <a:bodyPr/>
            <a:lstStyle/>
            <a:p>
              <a:endParaRPr lang="fr-FR"/>
            </a:p>
          </p:txBody>
        </p:sp>
        <p:sp>
          <p:nvSpPr>
            <p:cNvPr id="31" name="TextBox 31"/>
            <p:cNvSpPr txBox="1"/>
            <p:nvPr/>
          </p:nvSpPr>
          <p:spPr>
            <a:xfrm>
              <a:off x="159554" y="103674"/>
              <a:ext cx="531848" cy="551955"/>
            </a:xfrm>
            <a:prstGeom prst="rect">
              <a:avLst/>
            </a:prstGeom>
          </p:spPr>
          <p:txBody>
            <a:bodyPr lIns="33867" tIns="33867" rIns="33867" bIns="33867" rtlCol="0" anchor="ctr"/>
            <a:lstStyle/>
            <a:p>
              <a:pPr algn="ctr">
                <a:lnSpc>
                  <a:spcPts val="2231"/>
                </a:lnSpc>
              </a:pPr>
              <a:r>
                <a:rPr lang="en-US" sz="1593" b="1">
                  <a:solidFill>
                    <a:srgbClr val="000000"/>
                  </a:solidFill>
                  <a:latin typeface="Aptos Bold"/>
                  <a:ea typeface="Aptos Bold"/>
                  <a:cs typeface="Aptos Bold"/>
                  <a:sym typeface="Aptos Bold"/>
                </a:rPr>
                <a:t>6 </a:t>
              </a:r>
              <a:r>
                <a:rPr lang="en-US" sz="1593">
                  <a:solidFill>
                    <a:srgbClr val="000000"/>
                  </a:solidFill>
                  <a:latin typeface="Aptos"/>
                  <a:ea typeface="Aptos"/>
                  <a:cs typeface="Aptos"/>
                  <a:sym typeface="Aptos"/>
                </a:rPr>
                <a:t>CDH</a:t>
              </a:r>
            </a:p>
          </p:txBody>
        </p:sp>
      </p:grpSp>
      <p:pic>
        <p:nvPicPr>
          <p:cNvPr id="32" name="Image 3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18348" y="6474940"/>
            <a:ext cx="673539" cy="370703"/>
          </a:xfrm>
          <a:prstGeom prst="rect">
            <a:avLst/>
          </a:prstGeom>
        </p:spPr>
      </p:pic>
    </p:spTree>
    <p:extLst>
      <p:ext uri="{BB962C8B-B14F-4D97-AF65-F5344CB8AC3E}">
        <p14:creationId xmlns:p14="http://schemas.microsoft.com/office/powerpoint/2010/main" val="3327400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0"/>
            <a:ext cx="9144000" cy="6858000"/>
            <a:chOff x="0" y="0"/>
            <a:chExt cx="13004800" cy="9753600"/>
          </a:xfrm>
        </p:grpSpPr>
        <p:sp>
          <p:nvSpPr>
            <p:cNvPr id="3" name="Freeform 3" descr="FondPowerPoint-blanc.gif"/>
            <p:cNvSpPr/>
            <p:nvPr/>
          </p:nvSpPr>
          <p:spPr>
            <a:xfrm>
              <a:off x="0" y="0"/>
              <a:ext cx="13004800" cy="9753600"/>
            </a:xfrm>
            <a:custGeom>
              <a:avLst/>
              <a:gdLst/>
              <a:ahLst/>
              <a:cxnLst/>
              <a:rect l="l" t="t" r="r" b="b"/>
              <a:pathLst>
                <a:path w="13004800" h="9753600">
                  <a:moveTo>
                    <a:pt x="0" y="0"/>
                  </a:moveTo>
                  <a:lnTo>
                    <a:pt x="13004800" y="0"/>
                  </a:lnTo>
                  <a:lnTo>
                    <a:pt x="13004800" y="9753600"/>
                  </a:lnTo>
                  <a:lnTo>
                    <a:pt x="0" y="9753600"/>
                  </a:lnTo>
                  <a:lnTo>
                    <a:pt x="0" y="0"/>
                  </a:lnTo>
                  <a:close/>
                </a:path>
              </a:pathLst>
            </a:custGeom>
            <a:blipFill>
              <a:blip r:embed="rId3"/>
              <a:stretch>
                <a:fillRect/>
              </a:stretch>
            </a:blipFill>
          </p:spPr>
          <p:txBody>
            <a:bodyPr/>
            <a:lstStyle/>
            <a:p>
              <a:endParaRPr lang="fr-FR"/>
            </a:p>
          </p:txBody>
        </p:sp>
      </p:grpSp>
      <p:grpSp>
        <p:nvGrpSpPr>
          <p:cNvPr id="6" name="Group 6"/>
          <p:cNvGrpSpPr/>
          <p:nvPr/>
        </p:nvGrpSpPr>
        <p:grpSpPr>
          <a:xfrm>
            <a:off x="5522145" y="1250098"/>
            <a:ext cx="1584375" cy="1304446"/>
            <a:chOff x="0" y="0"/>
            <a:chExt cx="3168750" cy="2608892"/>
          </a:xfrm>
        </p:grpSpPr>
        <p:grpSp>
          <p:nvGrpSpPr>
            <p:cNvPr id="7" name="Group 7"/>
            <p:cNvGrpSpPr/>
            <p:nvPr/>
          </p:nvGrpSpPr>
          <p:grpSpPr>
            <a:xfrm>
              <a:off x="218505" y="0"/>
              <a:ext cx="2271589" cy="227158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9CDC"/>
              </a:solidFill>
            </p:spPr>
            <p:txBody>
              <a:bodyPr/>
              <a:lstStyle/>
              <a:p>
                <a:endParaRPr lang="fr-FR"/>
              </a:p>
            </p:txBody>
          </p:sp>
          <p:sp>
            <p:nvSpPr>
              <p:cNvPr id="9" name="TextBox 9"/>
              <p:cNvSpPr txBox="1"/>
              <p:nvPr/>
            </p:nvSpPr>
            <p:spPr>
              <a:xfrm>
                <a:off x="76200" y="47625"/>
                <a:ext cx="660400" cy="688975"/>
              </a:xfrm>
              <a:prstGeom prst="rect">
                <a:avLst/>
              </a:prstGeom>
            </p:spPr>
            <p:txBody>
              <a:bodyPr lIns="33867" tIns="33867" rIns="33867" bIns="33867" rtlCol="0" anchor="ctr"/>
              <a:lstStyle/>
              <a:p>
                <a:pPr algn="ctr">
                  <a:lnSpc>
                    <a:spcPts val="1443"/>
                  </a:lnSpc>
                </a:pPr>
                <a:endParaRPr sz="1200"/>
              </a:p>
            </p:txBody>
          </p:sp>
        </p:grpSp>
        <p:sp>
          <p:nvSpPr>
            <p:cNvPr id="10" name="Freeform 10"/>
            <p:cNvSpPr/>
            <p:nvPr/>
          </p:nvSpPr>
          <p:spPr>
            <a:xfrm>
              <a:off x="254224" y="327047"/>
              <a:ext cx="2101571" cy="1727958"/>
            </a:xfrm>
            <a:custGeom>
              <a:avLst/>
              <a:gdLst/>
              <a:ahLst/>
              <a:cxnLst/>
              <a:rect l="l" t="t" r="r" b="b"/>
              <a:pathLst>
                <a:path w="2101571" h="1727958">
                  <a:moveTo>
                    <a:pt x="0" y="0"/>
                  </a:moveTo>
                  <a:lnTo>
                    <a:pt x="2101571" y="0"/>
                  </a:lnTo>
                  <a:lnTo>
                    <a:pt x="2101571" y="1727958"/>
                  </a:lnTo>
                  <a:lnTo>
                    <a:pt x="0" y="1727958"/>
                  </a:lnTo>
                  <a:lnTo>
                    <a:pt x="0" y="0"/>
                  </a:lnTo>
                  <a:close/>
                </a:path>
              </a:pathLst>
            </a:custGeom>
            <a:blipFill>
              <a:blip r:embed="rId4"/>
              <a:stretch>
                <a:fillRect/>
              </a:stretch>
            </a:blipFill>
          </p:spPr>
          <p:txBody>
            <a:bodyPr/>
            <a:lstStyle/>
            <a:p>
              <a:endParaRPr lang="fr-FR"/>
            </a:p>
          </p:txBody>
        </p:sp>
        <p:sp>
          <p:nvSpPr>
            <p:cNvPr id="11" name="TextBox 11"/>
            <p:cNvSpPr txBox="1"/>
            <p:nvPr/>
          </p:nvSpPr>
          <p:spPr>
            <a:xfrm>
              <a:off x="0" y="2301116"/>
              <a:ext cx="3168750" cy="307776"/>
            </a:xfrm>
            <a:prstGeom prst="rect">
              <a:avLst/>
            </a:prstGeom>
          </p:spPr>
          <p:txBody>
            <a:bodyPr lIns="0" tIns="0" rIns="0" bIns="0" rtlCol="0" anchor="t">
              <a:spAutoFit/>
            </a:bodyPr>
            <a:lstStyle/>
            <a:p>
              <a:pPr>
                <a:lnSpc>
                  <a:spcPts val="1215"/>
                </a:lnSpc>
              </a:pPr>
              <a:r>
                <a:rPr lang="en-US" sz="1125" b="1">
                  <a:solidFill>
                    <a:srgbClr val="322B80"/>
                  </a:solidFill>
                  <a:latin typeface="Aptos Bold"/>
                  <a:ea typeface="Aptos Bold"/>
                  <a:cs typeface="Aptos Bold"/>
                  <a:sym typeface="Aptos Bold"/>
                </a:rPr>
                <a:t>Les lésions cérébrales</a:t>
              </a:r>
            </a:p>
          </p:txBody>
        </p:sp>
      </p:grpSp>
      <p:grpSp>
        <p:nvGrpSpPr>
          <p:cNvPr id="12" name="Group 12"/>
          <p:cNvGrpSpPr/>
          <p:nvPr/>
        </p:nvGrpSpPr>
        <p:grpSpPr>
          <a:xfrm>
            <a:off x="6096000" y="4305438"/>
            <a:ext cx="1904622" cy="1385865"/>
            <a:chOff x="0" y="0"/>
            <a:chExt cx="3809244" cy="2771729"/>
          </a:xfrm>
        </p:grpSpPr>
        <p:grpSp>
          <p:nvGrpSpPr>
            <p:cNvPr id="13" name="Group 13"/>
            <p:cNvGrpSpPr/>
            <p:nvPr/>
          </p:nvGrpSpPr>
          <p:grpSpPr>
            <a:xfrm>
              <a:off x="796478" y="0"/>
              <a:ext cx="2266458" cy="226645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9CDC"/>
              </a:solidFill>
            </p:spPr>
            <p:txBody>
              <a:bodyPr/>
              <a:lstStyle/>
              <a:p>
                <a:endParaRPr lang="fr-FR"/>
              </a:p>
            </p:txBody>
          </p:sp>
          <p:sp>
            <p:nvSpPr>
              <p:cNvPr id="15" name="TextBox 15"/>
              <p:cNvSpPr txBox="1"/>
              <p:nvPr/>
            </p:nvSpPr>
            <p:spPr>
              <a:xfrm>
                <a:off x="76200" y="47625"/>
                <a:ext cx="660400" cy="688975"/>
              </a:xfrm>
              <a:prstGeom prst="rect">
                <a:avLst/>
              </a:prstGeom>
            </p:spPr>
            <p:txBody>
              <a:bodyPr lIns="33867" tIns="33867" rIns="33867" bIns="33867" rtlCol="0" anchor="ctr"/>
              <a:lstStyle/>
              <a:p>
                <a:pPr algn="ctr">
                  <a:lnSpc>
                    <a:spcPts val="1443"/>
                  </a:lnSpc>
                </a:pPr>
                <a:endParaRPr sz="1200"/>
              </a:p>
            </p:txBody>
          </p:sp>
        </p:grpSp>
        <p:sp>
          <p:nvSpPr>
            <p:cNvPr id="16" name="Freeform 16"/>
            <p:cNvSpPr/>
            <p:nvPr/>
          </p:nvSpPr>
          <p:spPr>
            <a:xfrm>
              <a:off x="1108421" y="409763"/>
              <a:ext cx="1548784" cy="1542080"/>
            </a:xfrm>
            <a:custGeom>
              <a:avLst/>
              <a:gdLst/>
              <a:ahLst/>
              <a:cxnLst/>
              <a:rect l="l" t="t" r="r" b="b"/>
              <a:pathLst>
                <a:path w="1548784" h="1542080">
                  <a:moveTo>
                    <a:pt x="0" y="0"/>
                  </a:moveTo>
                  <a:lnTo>
                    <a:pt x="1548785" y="0"/>
                  </a:lnTo>
                  <a:lnTo>
                    <a:pt x="1548785" y="1542080"/>
                  </a:lnTo>
                  <a:lnTo>
                    <a:pt x="0" y="1542080"/>
                  </a:lnTo>
                  <a:lnTo>
                    <a:pt x="0" y="0"/>
                  </a:lnTo>
                  <a:close/>
                </a:path>
              </a:pathLst>
            </a:custGeom>
            <a:blipFill>
              <a:blip r:embed="rId5"/>
              <a:stretch>
                <a:fillRect/>
              </a:stretch>
            </a:blipFill>
          </p:spPr>
          <p:txBody>
            <a:bodyPr/>
            <a:lstStyle/>
            <a:p>
              <a:endParaRPr lang="fr-FR"/>
            </a:p>
          </p:txBody>
        </p:sp>
        <p:sp>
          <p:nvSpPr>
            <p:cNvPr id="17" name="TextBox 17"/>
            <p:cNvSpPr txBox="1"/>
            <p:nvPr/>
          </p:nvSpPr>
          <p:spPr>
            <a:xfrm>
              <a:off x="0" y="2489601"/>
              <a:ext cx="3809244" cy="282128"/>
            </a:xfrm>
            <a:prstGeom prst="rect">
              <a:avLst/>
            </a:prstGeom>
          </p:spPr>
          <p:txBody>
            <a:bodyPr lIns="0" tIns="0" rIns="0" bIns="0" rtlCol="0" anchor="t">
              <a:spAutoFit/>
            </a:bodyPr>
            <a:lstStyle/>
            <a:p>
              <a:pPr marL="144787" lvl="1" indent="-72394">
                <a:lnSpc>
                  <a:spcPts val="1079"/>
                </a:lnSpc>
              </a:pPr>
              <a:r>
                <a:rPr lang="en-US" sz="1125" b="1">
                  <a:solidFill>
                    <a:srgbClr val="322B80"/>
                  </a:solidFill>
                  <a:latin typeface="Aptos Bold"/>
                  <a:ea typeface="Aptos Bold"/>
                  <a:cs typeface="Aptos Bold"/>
                  <a:sym typeface="Aptos Bold"/>
                </a:rPr>
                <a:t>Amputations et </a:t>
              </a:r>
              <a:r>
                <a:rPr lang="en-US" sz="1125" b="1" err="1">
                  <a:solidFill>
                    <a:srgbClr val="322B80"/>
                  </a:solidFill>
                  <a:latin typeface="Aptos Bold"/>
                  <a:ea typeface="Aptos Bold"/>
                  <a:cs typeface="Aptos Bold"/>
                  <a:sym typeface="Aptos Bold"/>
                </a:rPr>
                <a:t>agénésies</a:t>
              </a:r>
              <a:endParaRPr lang="en-US" sz="1125" b="1">
                <a:solidFill>
                  <a:srgbClr val="322B80"/>
                </a:solidFill>
                <a:latin typeface="Aptos Bold"/>
                <a:ea typeface="Aptos Bold"/>
                <a:cs typeface="Aptos Bold"/>
                <a:sym typeface="Aptos Bold"/>
              </a:endParaRPr>
            </a:p>
          </p:txBody>
        </p:sp>
      </p:grpSp>
      <p:grpSp>
        <p:nvGrpSpPr>
          <p:cNvPr id="18" name="Group 18"/>
          <p:cNvGrpSpPr/>
          <p:nvPr/>
        </p:nvGrpSpPr>
        <p:grpSpPr>
          <a:xfrm>
            <a:off x="7692809" y="3357001"/>
            <a:ext cx="1754447" cy="1308670"/>
            <a:chOff x="0" y="0"/>
            <a:chExt cx="3508893" cy="2617340"/>
          </a:xfrm>
        </p:grpSpPr>
        <p:grpSp>
          <p:nvGrpSpPr>
            <p:cNvPr id="19" name="Group 19"/>
            <p:cNvGrpSpPr/>
            <p:nvPr/>
          </p:nvGrpSpPr>
          <p:grpSpPr>
            <a:xfrm>
              <a:off x="615627" y="0"/>
              <a:ext cx="2277639" cy="227763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9CDC"/>
              </a:solidFill>
            </p:spPr>
            <p:txBody>
              <a:bodyPr/>
              <a:lstStyle/>
              <a:p>
                <a:endParaRPr lang="fr-FR"/>
              </a:p>
            </p:txBody>
          </p:sp>
          <p:sp>
            <p:nvSpPr>
              <p:cNvPr id="21" name="TextBox 21"/>
              <p:cNvSpPr txBox="1"/>
              <p:nvPr/>
            </p:nvSpPr>
            <p:spPr>
              <a:xfrm>
                <a:off x="76200" y="47625"/>
                <a:ext cx="660400" cy="688975"/>
              </a:xfrm>
              <a:prstGeom prst="rect">
                <a:avLst/>
              </a:prstGeom>
            </p:spPr>
            <p:txBody>
              <a:bodyPr lIns="33867" tIns="33867" rIns="33867" bIns="33867" rtlCol="0" anchor="ctr"/>
              <a:lstStyle/>
              <a:p>
                <a:pPr algn="ctr">
                  <a:lnSpc>
                    <a:spcPts val="1443"/>
                  </a:lnSpc>
                </a:pPr>
                <a:endParaRPr sz="1200"/>
              </a:p>
            </p:txBody>
          </p:sp>
        </p:grpSp>
        <p:sp>
          <p:nvSpPr>
            <p:cNvPr id="22" name="Freeform 22"/>
            <p:cNvSpPr/>
            <p:nvPr/>
          </p:nvSpPr>
          <p:spPr>
            <a:xfrm>
              <a:off x="1108273" y="294478"/>
              <a:ext cx="1542378" cy="1601701"/>
            </a:xfrm>
            <a:custGeom>
              <a:avLst/>
              <a:gdLst/>
              <a:ahLst/>
              <a:cxnLst/>
              <a:rect l="l" t="t" r="r" b="b"/>
              <a:pathLst>
                <a:path w="1542378" h="1601701">
                  <a:moveTo>
                    <a:pt x="0" y="0"/>
                  </a:moveTo>
                  <a:lnTo>
                    <a:pt x="1542378" y="0"/>
                  </a:lnTo>
                  <a:lnTo>
                    <a:pt x="1542378" y="1601700"/>
                  </a:lnTo>
                  <a:lnTo>
                    <a:pt x="0" y="1601700"/>
                  </a:lnTo>
                  <a:lnTo>
                    <a:pt x="0" y="0"/>
                  </a:lnTo>
                  <a:close/>
                </a:path>
              </a:pathLst>
            </a:custGeom>
            <a:blipFill>
              <a:blip r:embed="rId6"/>
              <a:stretch>
                <a:fillRect/>
              </a:stretch>
            </a:blipFill>
          </p:spPr>
          <p:txBody>
            <a:bodyPr/>
            <a:lstStyle/>
            <a:p>
              <a:endParaRPr lang="fr-FR"/>
            </a:p>
          </p:txBody>
        </p:sp>
        <p:sp>
          <p:nvSpPr>
            <p:cNvPr id="23" name="TextBox 23"/>
            <p:cNvSpPr txBox="1"/>
            <p:nvPr/>
          </p:nvSpPr>
          <p:spPr>
            <a:xfrm>
              <a:off x="0" y="2335212"/>
              <a:ext cx="3508893" cy="282128"/>
            </a:xfrm>
            <a:prstGeom prst="rect">
              <a:avLst/>
            </a:prstGeom>
          </p:spPr>
          <p:txBody>
            <a:bodyPr lIns="0" tIns="0" rIns="0" bIns="0" rtlCol="0" anchor="t">
              <a:spAutoFit/>
            </a:bodyPr>
            <a:lstStyle/>
            <a:p>
              <a:pPr marL="144787" lvl="1" indent="-72394">
                <a:lnSpc>
                  <a:spcPts val="1079"/>
                </a:lnSpc>
              </a:pPr>
              <a:r>
                <a:rPr lang="en-US" sz="1125" b="1">
                  <a:solidFill>
                    <a:srgbClr val="322B80"/>
                  </a:solidFill>
                  <a:latin typeface="Aptos Bold"/>
                  <a:ea typeface="Aptos Bold"/>
                  <a:cs typeface="Aptos Bold"/>
                  <a:sym typeface="Aptos Bold"/>
                </a:rPr>
                <a:t>Les lésions médullaires</a:t>
              </a:r>
            </a:p>
          </p:txBody>
        </p:sp>
      </p:grpSp>
      <p:grpSp>
        <p:nvGrpSpPr>
          <p:cNvPr id="24" name="Group 24"/>
          <p:cNvGrpSpPr/>
          <p:nvPr/>
        </p:nvGrpSpPr>
        <p:grpSpPr>
          <a:xfrm>
            <a:off x="7063176" y="1909636"/>
            <a:ext cx="2076265" cy="1261946"/>
            <a:chOff x="0" y="0"/>
            <a:chExt cx="4152531" cy="2523892"/>
          </a:xfrm>
        </p:grpSpPr>
        <p:grpSp>
          <p:nvGrpSpPr>
            <p:cNvPr id="25" name="Group 25"/>
            <p:cNvGrpSpPr/>
            <p:nvPr/>
          </p:nvGrpSpPr>
          <p:grpSpPr>
            <a:xfrm>
              <a:off x="960560" y="0"/>
              <a:ext cx="2213188" cy="2213188"/>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9CDC"/>
              </a:solidFill>
            </p:spPr>
            <p:txBody>
              <a:bodyPr/>
              <a:lstStyle/>
              <a:p>
                <a:endParaRPr lang="fr-FR"/>
              </a:p>
            </p:txBody>
          </p:sp>
          <p:sp>
            <p:nvSpPr>
              <p:cNvPr id="27" name="TextBox 27"/>
              <p:cNvSpPr txBox="1"/>
              <p:nvPr/>
            </p:nvSpPr>
            <p:spPr>
              <a:xfrm>
                <a:off x="76200" y="47625"/>
                <a:ext cx="660400" cy="688975"/>
              </a:xfrm>
              <a:prstGeom prst="rect">
                <a:avLst/>
              </a:prstGeom>
            </p:spPr>
            <p:txBody>
              <a:bodyPr lIns="33867" tIns="33867" rIns="33867" bIns="33867" rtlCol="0" anchor="ctr"/>
              <a:lstStyle/>
              <a:p>
                <a:pPr algn="ctr">
                  <a:lnSpc>
                    <a:spcPts val="1443"/>
                  </a:lnSpc>
                </a:pPr>
                <a:endParaRPr sz="1200"/>
              </a:p>
            </p:txBody>
          </p:sp>
        </p:grpSp>
        <p:sp>
          <p:nvSpPr>
            <p:cNvPr id="28" name="Freeform 28"/>
            <p:cNvSpPr/>
            <p:nvPr/>
          </p:nvSpPr>
          <p:spPr>
            <a:xfrm>
              <a:off x="1081479" y="120919"/>
              <a:ext cx="1971349" cy="1971349"/>
            </a:xfrm>
            <a:custGeom>
              <a:avLst/>
              <a:gdLst/>
              <a:ahLst/>
              <a:cxnLst/>
              <a:rect l="l" t="t" r="r" b="b"/>
              <a:pathLst>
                <a:path w="1971349" h="1971349">
                  <a:moveTo>
                    <a:pt x="0" y="0"/>
                  </a:moveTo>
                  <a:lnTo>
                    <a:pt x="1971349" y="0"/>
                  </a:lnTo>
                  <a:lnTo>
                    <a:pt x="1971349" y="1971350"/>
                  </a:lnTo>
                  <a:lnTo>
                    <a:pt x="0" y="1971350"/>
                  </a:lnTo>
                  <a:lnTo>
                    <a:pt x="0" y="0"/>
                  </a:lnTo>
                  <a:close/>
                </a:path>
              </a:pathLst>
            </a:custGeom>
            <a:blipFill>
              <a:blip r:embed="rId7"/>
              <a:stretch>
                <a:fillRect/>
              </a:stretch>
            </a:blipFill>
          </p:spPr>
          <p:txBody>
            <a:bodyPr/>
            <a:lstStyle/>
            <a:p>
              <a:endParaRPr lang="fr-FR"/>
            </a:p>
          </p:txBody>
        </p:sp>
        <p:sp>
          <p:nvSpPr>
            <p:cNvPr id="29" name="TextBox 29"/>
            <p:cNvSpPr txBox="1"/>
            <p:nvPr/>
          </p:nvSpPr>
          <p:spPr>
            <a:xfrm>
              <a:off x="0" y="2241764"/>
              <a:ext cx="4152531" cy="282128"/>
            </a:xfrm>
            <a:prstGeom prst="rect">
              <a:avLst/>
            </a:prstGeom>
          </p:spPr>
          <p:txBody>
            <a:bodyPr lIns="0" tIns="0" rIns="0" bIns="0" rtlCol="0" anchor="t">
              <a:spAutoFit/>
            </a:bodyPr>
            <a:lstStyle/>
            <a:p>
              <a:pPr marL="144787" lvl="1" indent="-72394">
                <a:lnSpc>
                  <a:spcPts val="1080"/>
                </a:lnSpc>
              </a:pPr>
              <a:r>
                <a:rPr lang="en-US" sz="1125" b="1">
                  <a:solidFill>
                    <a:srgbClr val="322B80"/>
                  </a:solidFill>
                  <a:latin typeface="Aptos Bold"/>
                  <a:ea typeface="Aptos Bold"/>
                  <a:cs typeface="Aptos Bold"/>
                  <a:sym typeface="Aptos Bold"/>
                </a:rPr>
                <a:t>Les atteintes neurologiques</a:t>
              </a:r>
            </a:p>
          </p:txBody>
        </p:sp>
      </p:grpSp>
      <p:grpSp>
        <p:nvGrpSpPr>
          <p:cNvPr id="30" name="Group 30"/>
          <p:cNvGrpSpPr/>
          <p:nvPr/>
        </p:nvGrpSpPr>
        <p:grpSpPr>
          <a:xfrm>
            <a:off x="3684724" y="1888163"/>
            <a:ext cx="1452990" cy="1283420"/>
            <a:chOff x="0" y="0"/>
            <a:chExt cx="2905980" cy="2566840"/>
          </a:xfrm>
        </p:grpSpPr>
        <p:grpSp>
          <p:nvGrpSpPr>
            <p:cNvPr id="31" name="Group 31"/>
            <p:cNvGrpSpPr/>
            <p:nvPr/>
          </p:nvGrpSpPr>
          <p:grpSpPr>
            <a:xfrm>
              <a:off x="394791" y="0"/>
              <a:ext cx="2256136" cy="225613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9CDC"/>
              </a:solidFill>
            </p:spPr>
            <p:txBody>
              <a:bodyPr/>
              <a:lstStyle/>
              <a:p>
                <a:endParaRPr lang="fr-FR"/>
              </a:p>
            </p:txBody>
          </p:sp>
          <p:sp>
            <p:nvSpPr>
              <p:cNvPr id="33" name="TextBox 33"/>
              <p:cNvSpPr txBox="1"/>
              <p:nvPr/>
            </p:nvSpPr>
            <p:spPr>
              <a:xfrm>
                <a:off x="76200" y="47625"/>
                <a:ext cx="660400" cy="688975"/>
              </a:xfrm>
              <a:prstGeom prst="rect">
                <a:avLst/>
              </a:prstGeom>
            </p:spPr>
            <p:txBody>
              <a:bodyPr lIns="33867" tIns="33867" rIns="33867" bIns="33867" rtlCol="0" anchor="ctr"/>
              <a:lstStyle/>
              <a:p>
                <a:pPr algn="ctr">
                  <a:lnSpc>
                    <a:spcPts val="1443"/>
                  </a:lnSpc>
                </a:pPr>
                <a:endParaRPr sz="1200"/>
              </a:p>
            </p:txBody>
          </p:sp>
        </p:grpSp>
        <p:sp>
          <p:nvSpPr>
            <p:cNvPr id="34" name="TextBox 34"/>
            <p:cNvSpPr txBox="1"/>
            <p:nvPr/>
          </p:nvSpPr>
          <p:spPr>
            <a:xfrm>
              <a:off x="0" y="2284712"/>
              <a:ext cx="2905980" cy="282128"/>
            </a:xfrm>
            <a:prstGeom prst="rect">
              <a:avLst/>
            </a:prstGeom>
          </p:spPr>
          <p:txBody>
            <a:bodyPr lIns="0" tIns="0" rIns="0" bIns="0" rtlCol="0" anchor="t">
              <a:spAutoFit/>
            </a:bodyPr>
            <a:lstStyle/>
            <a:p>
              <a:pPr marL="144787" lvl="1" indent="-72394">
                <a:lnSpc>
                  <a:spcPts val="1080"/>
                </a:lnSpc>
              </a:pPr>
              <a:r>
                <a:rPr lang="en-US" sz="1125" b="1">
                  <a:solidFill>
                    <a:srgbClr val="322B80"/>
                  </a:solidFill>
                  <a:latin typeface="Aptos Bold"/>
                  <a:ea typeface="Aptos Bold"/>
                  <a:cs typeface="Aptos Bold"/>
                  <a:sym typeface="Aptos Bold"/>
                </a:rPr>
                <a:t>Déficience visuelle</a:t>
              </a:r>
            </a:p>
          </p:txBody>
        </p:sp>
      </p:grpSp>
      <p:grpSp>
        <p:nvGrpSpPr>
          <p:cNvPr id="35" name="Group 35"/>
          <p:cNvGrpSpPr/>
          <p:nvPr/>
        </p:nvGrpSpPr>
        <p:grpSpPr>
          <a:xfrm>
            <a:off x="2953165" y="2182614"/>
            <a:ext cx="1894741" cy="2448655"/>
            <a:chOff x="0" y="0"/>
            <a:chExt cx="3789482" cy="4897311"/>
          </a:xfrm>
        </p:grpSpPr>
        <p:grpSp>
          <p:nvGrpSpPr>
            <p:cNvPr id="36" name="Group 36"/>
            <p:cNvGrpSpPr/>
            <p:nvPr/>
          </p:nvGrpSpPr>
          <p:grpSpPr>
            <a:xfrm>
              <a:off x="427529" y="2319457"/>
              <a:ext cx="2249290" cy="224929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9CDC"/>
              </a:solidFill>
            </p:spPr>
            <p:txBody>
              <a:bodyPr/>
              <a:lstStyle/>
              <a:p>
                <a:endParaRPr lang="fr-FR"/>
              </a:p>
            </p:txBody>
          </p:sp>
          <p:sp>
            <p:nvSpPr>
              <p:cNvPr id="38" name="TextBox 38"/>
              <p:cNvSpPr txBox="1"/>
              <p:nvPr/>
            </p:nvSpPr>
            <p:spPr>
              <a:xfrm>
                <a:off x="76200" y="47625"/>
                <a:ext cx="660400" cy="688975"/>
              </a:xfrm>
              <a:prstGeom prst="rect">
                <a:avLst/>
              </a:prstGeom>
            </p:spPr>
            <p:txBody>
              <a:bodyPr lIns="33867" tIns="33867" rIns="33867" bIns="33867" rtlCol="0" anchor="ctr"/>
              <a:lstStyle/>
              <a:p>
                <a:pPr algn="ctr">
                  <a:lnSpc>
                    <a:spcPts val="1443"/>
                  </a:lnSpc>
                </a:pPr>
                <a:endParaRPr sz="1200"/>
              </a:p>
            </p:txBody>
          </p:sp>
        </p:grpSp>
        <p:sp>
          <p:nvSpPr>
            <p:cNvPr id="39" name="Freeform 39"/>
            <p:cNvSpPr/>
            <p:nvPr/>
          </p:nvSpPr>
          <p:spPr>
            <a:xfrm>
              <a:off x="2231967" y="0"/>
              <a:ext cx="1557515" cy="1169552"/>
            </a:xfrm>
            <a:custGeom>
              <a:avLst/>
              <a:gdLst/>
              <a:ahLst/>
              <a:cxnLst/>
              <a:rect l="l" t="t" r="r" b="b"/>
              <a:pathLst>
                <a:path w="1557515" h="1169552">
                  <a:moveTo>
                    <a:pt x="0" y="0"/>
                  </a:moveTo>
                  <a:lnTo>
                    <a:pt x="1557515" y="0"/>
                  </a:lnTo>
                  <a:lnTo>
                    <a:pt x="1557515" y="1169552"/>
                  </a:lnTo>
                  <a:lnTo>
                    <a:pt x="0" y="1169552"/>
                  </a:lnTo>
                  <a:lnTo>
                    <a:pt x="0" y="0"/>
                  </a:lnTo>
                  <a:close/>
                </a:path>
              </a:pathLst>
            </a:custGeom>
            <a:blipFill>
              <a:blip r:embed="rId8"/>
              <a:stretch>
                <a:fillRect/>
              </a:stretch>
            </a:blipFill>
          </p:spPr>
          <p:txBody>
            <a:bodyPr/>
            <a:lstStyle/>
            <a:p>
              <a:endParaRPr lang="fr-FR"/>
            </a:p>
          </p:txBody>
        </p:sp>
        <p:sp>
          <p:nvSpPr>
            <p:cNvPr id="40" name="TextBox 40"/>
            <p:cNvSpPr txBox="1"/>
            <p:nvPr/>
          </p:nvSpPr>
          <p:spPr>
            <a:xfrm>
              <a:off x="0" y="4615183"/>
              <a:ext cx="2830404" cy="282128"/>
            </a:xfrm>
            <a:prstGeom prst="rect">
              <a:avLst/>
            </a:prstGeom>
          </p:spPr>
          <p:txBody>
            <a:bodyPr lIns="0" tIns="0" rIns="0" bIns="0" rtlCol="0" anchor="t">
              <a:spAutoFit/>
            </a:bodyPr>
            <a:lstStyle/>
            <a:p>
              <a:pPr marL="144787" lvl="1" indent="-72394">
                <a:lnSpc>
                  <a:spcPts val="1080"/>
                </a:lnSpc>
              </a:pPr>
              <a:r>
                <a:rPr lang="en-US" sz="1125" b="1">
                  <a:solidFill>
                    <a:srgbClr val="322B80"/>
                  </a:solidFill>
                  <a:latin typeface="Aptos Bold"/>
                  <a:ea typeface="Aptos Bold"/>
                  <a:cs typeface="Aptos Bold"/>
                  <a:sym typeface="Aptos Bold"/>
                </a:rPr>
                <a:t>Déficience auditive</a:t>
              </a:r>
            </a:p>
          </p:txBody>
        </p:sp>
      </p:grpSp>
      <p:grpSp>
        <p:nvGrpSpPr>
          <p:cNvPr id="41" name="Group 41"/>
          <p:cNvGrpSpPr/>
          <p:nvPr/>
        </p:nvGrpSpPr>
        <p:grpSpPr>
          <a:xfrm>
            <a:off x="4221116" y="4305439"/>
            <a:ext cx="1578143" cy="1378778"/>
            <a:chOff x="-51012" y="0"/>
            <a:chExt cx="3156287" cy="2757556"/>
          </a:xfrm>
        </p:grpSpPr>
        <p:grpSp>
          <p:nvGrpSpPr>
            <p:cNvPr id="42" name="Group 42"/>
            <p:cNvGrpSpPr/>
            <p:nvPr/>
          </p:nvGrpSpPr>
          <p:grpSpPr>
            <a:xfrm>
              <a:off x="437242" y="0"/>
              <a:ext cx="2281803" cy="2281803"/>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9CDC"/>
              </a:solidFill>
            </p:spPr>
            <p:txBody>
              <a:bodyPr/>
              <a:lstStyle/>
              <a:p>
                <a:endParaRPr lang="fr-FR"/>
              </a:p>
            </p:txBody>
          </p:sp>
          <p:sp>
            <p:nvSpPr>
              <p:cNvPr id="44" name="TextBox 44"/>
              <p:cNvSpPr txBox="1"/>
              <p:nvPr/>
            </p:nvSpPr>
            <p:spPr>
              <a:xfrm>
                <a:off x="76200" y="47625"/>
                <a:ext cx="660400" cy="688975"/>
              </a:xfrm>
              <a:prstGeom prst="rect">
                <a:avLst/>
              </a:prstGeom>
            </p:spPr>
            <p:txBody>
              <a:bodyPr lIns="33867" tIns="33867" rIns="33867" bIns="33867" rtlCol="0" anchor="ctr"/>
              <a:lstStyle/>
              <a:p>
                <a:pPr algn="ctr">
                  <a:lnSpc>
                    <a:spcPts val="1443"/>
                  </a:lnSpc>
                </a:pPr>
                <a:endParaRPr sz="1200"/>
              </a:p>
            </p:txBody>
          </p:sp>
        </p:grpSp>
        <p:sp>
          <p:nvSpPr>
            <p:cNvPr id="45" name="Freeform 45"/>
            <p:cNvSpPr/>
            <p:nvPr/>
          </p:nvSpPr>
          <p:spPr>
            <a:xfrm>
              <a:off x="1189390" y="746234"/>
              <a:ext cx="777508" cy="1095082"/>
            </a:xfrm>
            <a:custGeom>
              <a:avLst/>
              <a:gdLst/>
              <a:ahLst/>
              <a:cxnLst/>
              <a:rect l="l" t="t" r="r" b="b"/>
              <a:pathLst>
                <a:path w="777508" h="1095082">
                  <a:moveTo>
                    <a:pt x="0" y="0"/>
                  </a:moveTo>
                  <a:lnTo>
                    <a:pt x="777507" y="0"/>
                  </a:lnTo>
                  <a:lnTo>
                    <a:pt x="777507" y="1095081"/>
                  </a:lnTo>
                  <a:lnTo>
                    <a:pt x="0" y="1095081"/>
                  </a:lnTo>
                  <a:lnTo>
                    <a:pt x="0" y="0"/>
                  </a:lnTo>
                  <a:close/>
                </a:path>
              </a:pathLst>
            </a:custGeom>
            <a:blipFill>
              <a:blip r:embed="rId9"/>
              <a:stretch>
                <a:fillRect/>
              </a:stretch>
            </a:blipFill>
          </p:spPr>
          <p:txBody>
            <a:bodyPr/>
            <a:lstStyle/>
            <a:p>
              <a:endParaRPr lang="fr-FR"/>
            </a:p>
          </p:txBody>
        </p:sp>
        <p:sp>
          <p:nvSpPr>
            <p:cNvPr id="46" name="TextBox 46"/>
            <p:cNvSpPr txBox="1"/>
            <p:nvPr/>
          </p:nvSpPr>
          <p:spPr>
            <a:xfrm>
              <a:off x="-51012" y="2475428"/>
              <a:ext cx="3156287" cy="282128"/>
            </a:xfrm>
            <a:prstGeom prst="rect">
              <a:avLst/>
            </a:prstGeom>
          </p:spPr>
          <p:txBody>
            <a:bodyPr lIns="0" tIns="0" rIns="0" bIns="0" rtlCol="0" anchor="t">
              <a:spAutoFit/>
            </a:bodyPr>
            <a:lstStyle/>
            <a:p>
              <a:pPr marL="144787" lvl="1" indent="-72394">
                <a:lnSpc>
                  <a:spcPts val="1080"/>
                </a:lnSpc>
              </a:pPr>
              <a:r>
                <a:rPr lang="en-US" sz="1125" b="1" err="1">
                  <a:solidFill>
                    <a:srgbClr val="322B80"/>
                  </a:solidFill>
                  <a:latin typeface="Aptos Bold"/>
                  <a:ea typeface="Aptos Bold"/>
                  <a:cs typeface="Aptos Bold"/>
                  <a:sym typeface="Aptos Bold"/>
                </a:rPr>
                <a:t>Personne</a:t>
              </a:r>
              <a:r>
                <a:rPr lang="en-US" sz="1125" b="1">
                  <a:solidFill>
                    <a:srgbClr val="322B80"/>
                  </a:solidFill>
                  <a:latin typeface="Aptos Bold"/>
                  <a:ea typeface="Aptos Bold"/>
                  <a:cs typeface="Aptos Bold"/>
                  <a:sym typeface="Aptos Bold"/>
                </a:rPr>
                <a:t> petite </a:t>
              </a:r>
              <a:r>
                <a:rPr lang="en-US" sz="1125" b="1" err="1">
                  <a:solidFill>
                    <a:srgbClr val="322B80"/>
                  </a:solidFill>
                  <a:latin typeface="Aptos Bold"/>
                  <a:ea typeface="Aptos Bold"/>
                  <a:cs typeface="Aptos Bold"/>
                  <a:sym typeface="Aptos Bold"/>
                </a:rPr>
                <a:t>taille</a:t>
              </a:r>
              <a:endParaRPr lang="en-US" sz="1125" b="1">
                <a:solidFill>
                  <a:srgbClr val="322B80"/>
                </a:solidFill>
                <a:latin typeface="Aptos Bold"/>
                <a:ea typeface="Aptos Bold"/>
                <a:cs typeface="Aptos Bold"/>
                <a:sym typeface="Aptos Bold"/>
              </a:endParaRPr>
            </a:p>
          </p:txBody>
        </p:sp>
      </p:grpSp>
      <p:sp>
        <p:nvSpPr>
          <p:cNvPr id="47" name="Freeform 47"/>
          <p:cNvSpPr/>
          <p:nvPr/>
        </p:nvSpPr>
        <p:spPr>
          <a:xfrm>
            <a:off x="3338389" y="3542137"/>
            <a:ext cx="745259" cy="763301"/>
          </a:xfrm>
          <a:custGeom>
            <a:avLst/>
            <a:gdLst/>
            <a:ahLst/>
            <a:cxnLst/>
            <a:rect l="l" t="t" r="r" b="b"/>
            <a:pathLst>
              <a:path w="1117889" h="1144952">
                <a:moveTo>
                  <a:pt x="0" y="0"/>
                </a:moveTo>
                <a:lnTo>
                  <a:pt x="1117889" y="0"/>
                </a:lnTo>
                <a:lnTo>
                  <a:pt x="1117889" y="1144952"/>
                </a:lnTo>
                <a:lnTo>
                  <a:pt x="0" y="1144952"/>
                </a:lnTo>
                <a:lnTo>
                  <a:pt x="0" y="0"/>
                </a:lnTo>
                <a:close/>
              </a:path>
            </a:pathLst>
          </a:custGeom>
          <a:blipFill>
            <a:blip r:embed="rId10"/>
            <a:stretch>
              <a:fillRect/>
            </a:stretch>
          </a:blipFill>
        </p:spPr>
        <p:txBody>
          <a:bodyPr/>
          <a:lstStyle/>
          <a:p>
            <a:endParaRPr lang="fr-FR"/>
          </a:p>
        </p:txBody>
      </p:sp>
      <p:sp>
        <p:nvSpPr>
          <p:cNvPr id="49" name="TextBox 49"/>
          <p:cNvSpPr txBox="1"/>
          <p:nvPr/>
        </p:nvSpPr>
        <p:spPr>
          <a:xfrm>
            <a:off x="2369284" y="419262"/>
            <a:ext cx="7890095" cy="525785"/>
          </a:xfrm>
          <a:prstGeom prst="rect">
            <a:avLst/>
          </a:prstGeom>
        </p:spPr>
        <p:txBody>
          <a:bodyPr wrap="square" lIns="0" tIns="0" rIns="0" bIns="0" rtlCol="0" anchor="t">
            <a:spAutoFit/>
          </a:bodyPr>
          <a:lstStyle/>
          <a:p>
            <a:pPr algn="ctr">
              <a:lnSpc>
                <a:spcPts val="4069"/>
              </a:lnSpc>
            </a:pPr>
            <a:r>
              <a:rPr lang="en-US" sz="2906" b="1" i="1" err="1">
                <a:solidFill>
                  <a:srgbClr val="C20E1A"/>
                </a:solidFill>
                <a:latin typeface="Trebuchet MS" panose="020B0603020202020204" pitchFamily="34" charset="0"/>
                <a:ea typeface="Aptos Bold"/>
                <a:cs typeface="Aptos Bold"/>
                <a:sym typeface="Aptos Bold"/>
              </a:rPr>
              <a:t>Une</a:t>
            </a:r>
            <a:r>
              <a:rPr lang="en-US" sz="2906" b="1" i="1">
                <a:solidFill>
                  <a:srgbClr val="C20E1A"/>
                </a:solidFill>
                <a:latin typeface="Trebuchet MS" panose="020B0603020202020204" pitchFamily="34" charset="0"/>
                <a:ea typeface="Aptos Bold"/>
                <a:cs typeface="Aptos Bold"/>
                <a:sym typeface="Aptos Bold"/>
              </a:rPr>
              <a:t> </a:t>
            </a:r>
            <a:r>
              <a:rPr lang="en-US" sz="2906" b="1" i="1" err="1">
                <a:solidFill>
                  <a:srgbClr val="C20E1A"/>
                </a:solidFill>
                <a:latin typeface="Trebuchet MS" panose="020B0603020202020204" pitchFamily="34" charset="0"/>
                <a:ea typeface="Aptos Bold"/>
                <a:cs typeface="Aptos Bold"/>
                <a:sym typeface="Aptos Bold"/>
              </a:rPr>
              <a:t>fédération</a:t>
            </a:r>
            <a:r>
              <a:rPr lang="en-US" sz="2906" b="1" i="1">
                <a:solidFill>
                  <a:srgbClr val="C20E1A"/>
                </a:solidFill>
                <a:latin typeface="Trebuchet MS" panose="020B0603020202020204" pitchFamily="34" charset="0"/>
                <a:ea typeface="Aptos Bold"/>
                <a:cs typeface="Aptos Bold"/>
                <a:sym typeface="Aptos Bold"/>
              </a:rPr>
              <a:t> multisport et </a:t>
            </a:r>
            <a:r>
              <a:rPr lang="en-US" sz="2906" b="1" i="1" err="1">
                <a:solidFill>
                  <a:srgbClr val="C20E1A"/>
                </a:solidFill>
                <a:latin typeface="Trebuchet MS" panose="020B0603020202020204" pitchFamily="34" charset="0"/>
                <a:ea typeface="Aptos Bold"/>
                <a:cs typeface="Aptos Bold"/>
                <a:sym typeface="Aptos Bold"/>
              </a:rPr>
              <a:t>multihandicap</a:t>
            </a:r>
            <a:endParaRPr lang="en-US" sz="2906" b="1" i="1">
              <a:solidFill>
                <a:srgbClr val="C20E1A"/>
              </a:solidFill>
              <a:latin typeface="Trebuchet MS" panose="020B0603020202020204" pitchFamily="34" charset="0"/>
              <a:ea typeface="Aptos Bold"/>
              <a:cs typeface="Aptos Bold"/>
              <a:sym typeface="Aptos Bold"/>
            </a:endParaRPr>
          </a:p>
        </p:txBody>
      </p:sp>
      <p:pic>
        <p:nvPicPr>
          <p:cNvPr id="50" name="Image 49"/>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862525" y="6454286"/>
            <a:ext cx="673539" cy="370703"/>
          </a:xfrm>
          <a:prstGeom prst="rect">
            <a:avLst/>
          </a:prstGeom>
        </p:spPr>
      </p:pic>
    </p:spTree>
    <p:extLst>
      <p:ext uri="{BB962C8B-B14F-4D97-AF65-F5344CB8AC3E}">
        <p14:creationId xmlns:p14="http://schemas.microsoft.com/office/powerpoint/2010/main" val="3572647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0"/>
            <a:ext cx="9144000" cy="6858000"/>
            <a:chOff x="0" y="0"/>
            <a:chExt cx="13004800" cy="9753600"/>
          </a:xfrm>
        </p:grpSpPr>
        <p:sp>
          <p:nvSpPr>
            <p:cNvPr id="3" name="Freeform 3" descr="FondPowerPoint-blanc.gif"/>
            <p:cNvSpPr/>
            <p:nvPr/>
          </p:nvSpPr>
          <p:spPr>
            <a:xfrm>
              <a:off x="0" y="0"/>
              <a:ext cx="13004800" cy="9753600"/>
            </a:xfrm>
            <a:custGeom>
              <a:avLst/>
              <a:gdLst/>
              <a:ahLst/>
              <a:cxnLst/>
              <a:rect l="l" t="t" r="r" b="b"/>
              <a:pathLst>
                <a:path w="13004800" h="9753600">
                  <a:moveTo>
                    <a:pt x="0" y="0"/>
                  </a:moveTo>
                  <a:lnTo>
                    <a:pt x="13004800" y="0"/>
                  </a:lnTo>
                  <a:lnTo>
                    <a:pt x="13004800" y="9753600"/>
                  </a:lnTo>
                  <a:lnTo>
                    <a:pt x="0" y="9753600"/>
                  </a:lnTo>
                  <a:lnTo>
                    <a:pt x="0" y="0"/>
                  </a:lnTo>
                  <a:close/>
                </a:path>
              </a:pathLst>
            </a:custGeom>
            <a:blipFill>
              <a:blip r:embed="rId3"/>
              <a:stretch>
                <a:fillRect/>
              </a:stretch>
            </a:blipFill>
          </p:spPr>
          <p:txBody>
            <a:bodyPr/>
            <a:lstStyle/>
            <a:p>
              <a:endParaRPr lang="fr-FR"/>
            </a:p>
          </p:txBody>
        </p:sp>
      </p:grpSp>
      <p:sp>
        <p:nvSpPr>
          <p:cNvPr id="7" name="TextBox 7"/>
          <p:cNvSpPr txBox="1"/>
          <p:nvPr/>
        </p:nvSpPr>
        <p:spPr>
          <a:xfrm>
            <a:off x="3200400" y="481103"/>
            <a:ext cx="6400800" cy="479875"/>
          </a:xfrm>
          <a:prstGeom prst="rect">
            <a:avLst/>
          </a:prstGeom>
        </p:spPr>
        <p:txBody>
          <a:bodyPr lIns="0" tIns="0" rIns="0" bIns="0" rtlCol="0" anchor="t">
            <a:spAutoFit/>
          </a:bodyPr>
          <a:lstStyle/>
          <a:p>
            <a:pPr algn="ctr">
              <a:lnSpc>
                <a:spcPts val="4069"/>
              </a:lnSpc>
            </a:pPr>
            <a:r>
              <a:rPr lang="en-US" sz="2906" b="1" i="1">
                <a:solidFill>
                  <a:srgbClr val="C20E1A"/>
                </a:solidFill>
                <a:latin typeface="Trebuchet MS" panose="020B0603020202020204" pitchFamily="34" charset="0"/>
                <a:ea typeface="Aptos Bold"/>
                <a:cs typeface="Aptos Bold"/>
                <a:sym typeface="Aptos Bold"/>
              </a:rPr>
              <a:t>On </a:t>
            </a:r>
            <a:r>
              <a:rPr lang="en-US" sz="2906" b="1" i="1" err="1">
                <a:solidFill>
                  <a:srgbClr val="C20E1A"/>
                </a:solidFill>
                <a:latin typeface="Trebuchet MS" panose="020B0603020202020204" pitchFamily="34" charset="0"/>
                <a:ea typeface="Aptos Bold"/>
                <a:cs typeface="Aptos Bold"/>
                <a:sym typeface="Aptos Bold"/>
              </a:rPr>
              <a:t>vous</a:t>
            </a:r>
            <a:r>
              <a:rPr lang="en-US" sz="2906" b="1" i="1">
                <a:solidFill>
                  <a:srgbClr val="C20E1A"/>
                </a:solidFill>
                <a:latin typeface="Trebuchet MS" panose="020B0603020202020204" pitchFamily="34" charset="0"/>
                <a:ea typeface="Aptos Bold"/>
                <a:cs typeface="Aptos Bold"/>
                <a:sym typeface="Aptos Bold"/>
              </a:rPr>
              <a:t> </a:t>
            </a:r>
            <a:r>
              <a:rPr lang="en-US" sz="2906" b="1" i="1" err="1">
                <a:solidFill>
                  <a:srgbClr val="C20E1A"/>
                </a:solidFill>
                <a:latin typeface="Trebuchet MS" panose="020B0603020202020204" pitchFamily="34" charset="0"/>
                <a:ea typeface="Aptos Bold"/>
                <a:cs typeface="Aptos Bold"/>
                <a:sym typeface="Aptos Bold"/>
              </a:rPr>
              <a:t>accompagne</a:t>
            </a:r>
            <a:endParaRPr lang="en-US" sz="2906" b="1" i="1">
              <a:solidFill>
                <a:srgbClr val="C20E1A"/>
              </a:solidFill>
              <a:latin typeface="Trebuchet MS" panose="020B0603020202020204" pitchFamily="34" charset="0"/>
              <a:ea typeface="Aptos Bold"/>
              <a:cs typeface="Aptos Bold"/>
              <a:sym typeface="Aptos Bold"/>
            </a:endParaRPr>
          </a:p>
        </p:txBody>
      </p:sp>
      <p:sp>
        <p:nvSpPr>
          <p:cNvPr id="8" name="TextBox 8"/>
          <p:cNvSpPr txBox="1"/>
          <p:nvPr/>
        </p:nvSpPr>
        <p:spPr>
          <a:xfrm>
            <a:off x="2222155" y="1528442"/>
            <a:ext cx="8445845" cy="5129609"/>
          </a:xfrm>
          <a:prstGeom prst="rect">
            <a:avLst/>
          </a:prstGeom>
        </p:spPr>
        <p:txBody>
          <a:bodyPr wrap="square" lIns="0" tIns="0" rIns="0" bIns="0" rtlCol="0" anchor="t">
            <a:spAutoFit/>
          </a:bodyPr>
          <a:lstStyle/>
          <a:p>
            <a:pPr>
              <a:lnSpc>
                <a:spcPts val="1959"/>
              </a:lnSpc>
            </a:pPr>
            <a:endParaRPr lang="en-US" sz="2000">
              <a:solidFill>
                <a:srgbClr val="322B80"/>
              </a:solidFill>
              <a:latin typeface="Aptos"/>
              <a:ea typeface="Aptos"/>
              <a:cs typeface="Aptos"/>
              <a:sym typeface="Aptos"/>
            </a:endParaRPr>
          </a:p>
          <a:p>
            <a:pPr marL="342900" indent="-342900">
              <a:lnSpc>
                <a:spcPts val="1959"/>
              </a:lnSpc>
              <a:buFont typeface="Arial" panose="020B0604020202020204" pitchFamily="34" charset="0"/>
              <a:buChar char="•"/>
            </a:pPr>
            <a:r>
              <a:rPr lang="en-US" sz="2000" b="1" err="1">
                <a:solidFill>
                  <a:srgbClr val="1070B4"/>
                </a:solidFill>
                <a:latin typeface="Source Sans Pro" panose="020B0503030403020204" pitchFamily="34" charset="0"/>
                <a:sym typeface="Aptos Bold"/>
              </a:rPr>
              <a:t>Mise</a:t>
            </a:r>
            <a:r>
              <a:rPr lang="en-US" sz="2000" b="1">
                <a:solidFill>
                  <a:srgbClr val="1070B4"/>
                </a:solidFill>
                <a:latin typeface="Source Sans Pro" panose="020B0503030403020204" pitchFamily="34" charset="0"/>
                <a:sym typeface="Aptos Bold"/>
              </a:rPr>
              <a:t> </a:t>
            </a:r>
            <a:r>
              <a:rPr lang="en-US" sz="2000" b="1" err="1">
                <a:solidFill>
                  <a:srgbClr val="1070B4"/>
                </a:solidFill>
                <a:latin typeface="Source Sans Pro" panose="020B0503030403020204" pitchFamily="34" charset="0"/>
                <a:sym typeface="Aptos Bold"/>
              </a:rPr>
              <a:t>en</a:t>
            </a:r>
            <a:r>
              <a:rPr lang="en-US" sz="2000" b="1">
                <a:solidFill>
                  <a:srgbClr val="1070B4"/>
                </a:solidFill>
                <a:latin typeface="Source Sans Pro" panose="020B0503030403020204" pitchFamily="34" charset="0"/>
                <a:sym typeface="Aptos Bold"/>
              </a:rPr>
              <a:t> relation </a:t>
            </a:r>
            <a:r>
              <a:rPr lang="en-US" sz="2000">
                <a:solidFill>
                  <a:srgbClr val="1070B4"/>
                </a:solidFill>
                <a:latin typeface="Source Sans Pro" panose="020B0503030403020204" pitchFamily="34" charset="0"/>
                <a:sym typeface="Aptos Bold"/>
              </a:rPr>
              <a:t>avec les </a:t>
            </a:r>
            <a:r>
              <a:rPr lang="en-US" sz="2000" err="1">
                <a:solidFill>
                  <a:srgbClr val="1070B4"/>
                </a:solidFill>
                <a:latin typeface="Source Sans Pro" panose="020B0503030403020204" pitchFamily="34" charset="0"/>
                <a:sym typeface="Aptos Bold"/>
              </a:rPr>
              <a:t>Comités</a:t>
            </a:r>
            <a:r>
              <a:rPr lang="en-US" sz="2000">
                <a:solidFill>
                  <a:srgbClr val="1070B4"/>
                </a:solidFill>
                <a:latin typeface="Source Sans Pro" panose="020B0503030403020204" pitchFamily="34" charset="0"/>
                <a:sym typeface="Aptos Bold"/>
              </a:rPr>
              <a:t> </a:t>
            </a:r>
            <a:r>
              <a:rPr lang="en-US" sz="2000" err="1">
                <a:solidFill>
                  <a:srgbClr val="1070B4"/>
                </a:solidFill>
                <a:latin typeface="Source Sans Pro" panose="020B0503030403020204" pitchFamily="34" charset="0"/>
                <a:sym typeface="Aptos Bold"/>
              </a:rPr>
              <a:t>Départementaux</a:t>
            </a:r>
            <a:r>
              <a:rPr lang="en-US" sz="2000">
                <a:solidFill>
                  <a:srgbClr val="1070B4"/>
                </a:solidFill>
                <a:latin typeface="Source Sans Pro" panose="020B0503030403020204" pitchFamily="34" charset="0"/>
                <a:sym typeface="Aptos Bold"/>
              </a:rPr>
              <a:t> Handisport </a:t>
            </a:r>
            <a:r>
              <a:rPr lang="en-US" sz="2000">
                <a:solidFill>
                  <a:srgbClr val="1070B4"/>
                </a:solidFill>
                <a:latin typeface="Source Sans Pro" panose="020B0503030403020204" pitchFamily="34" charset="0"/>
                <a:sym typeface="Aptos"/>
              </a:rPr>
              <a:t>(</a:t>
            </a:r>
            <a:r>
              <a:rPr lang="en-US" sz="2000" err="1">
                <a:solidFill>
                  <a:srgbClr val="1070B4"/>
                </a:solidFill>
                <a:latin typeface="Source Sans Pro" panose="020B0503030403020204" pitchFamily="34" charset="0"/>
                <a:sym typeface="Aptos"/>
              </a:rPr>
              <a:t>informations</a:t>
            </a:r>
            <a:r>
              <a:rPr lang="en-US" sz="2000">
                <a:solidFill>
                  <a:srgbClr val="1070B4"/>
                </a:solidFill>
                <a:latin typeface="Source Sans Pro" panose="020B0503030403020204" pitchFamily="34" charset="0"/>
                <a:sym typeface="Aptos"/>
              </a:rPr>
              <a:t> </a:t>
            </a:r>
            <a:r>
              <a:rPr lang="en-US" sz="2000" err="1">
                <a:solidFill>
                  <a:srgbClr val="1070B4"/>
                </a:solidFill>
                <a:latin typeface="Source Sans Pro" panose="020B0503030403020204" pitchFamily="34" charset="0"/>
                <a:sym typeface="Aptos"/>
              </a:rPr>
              <a:t>actualités</a:t>
            </a:r>
            <a:r>
              <a:rPr lang="en-US" sz="2000">
                <a:solidFill>
                  <a:srgbClr val="1070B4"/>
                </a:solidFill>
                <a:latin typeface="Source Sans Pro" panose="020B0503030403020204" pitchFamily="34" charset="0"/>
                <a:sym typeface="Aptos"/>
              </a:rPr>
              <a:t>, </a:t>
            </a:r>
            <a:r>
              <a:rPr lang="en-US" sz="2000" err="1">
                <a:solidFill>
                  <a:srgbClr val="1070B4"/>
                </a:solidFill>
                <a:latin typeface="Source Sans Pro" panose="020B0503030403020204" pitchFamily="34" charset="0"/>
                <a:sym typeface="Aptos"/>
              </a:rPr>
              <a:t>événements</a:t>
            </a:r>
            <a:r>
              <a:rPr lang="en-US" sz="2000">
                <a:solidFill>
                  <a:srgbClr val="1070B4"/>
                </a:solidFill>
                <a:latin typeface="Source Sans Pro" panose="020B0503030403020204" pitchFamily="34" charset="0"/>
                <a:sym typeface="Aptos"/>
              </a:rPr>
              <a:t>, </a:t>
            </a:r>
            <a:r>
              <a:rPr lang="en-US" sz="2000" err="1">
                <a:solidFill>
                  <a:srgbClr val="1070B4"/>
                </a:solidFill>
                <a:latin typeface="Source Sans Pro" panose="020B0503030403020204" pitchFamily="34" charset="0"/>
                <a:sym typeface="Aptos"/>
              </a:rPr>
              <a:t>compétitions</a:t>
            </a:r>
            <a:r>
              <a:rPr lang="en-US" sz="2000">
                <a:solidFill>
                  <a:srgbClr val="1070B4"/>
                </a:solidFill>
                <a:latin typeface="Source Sans Pro" panose="020B0503030403020204" pitchFamily="34" charset="0"/>
                <a:sym typeface="Aptos"/>
              </a:rPr>
              <a:t>…) et </a:t>
            </a:r>
            <a:r>
              <a:rPr lang="en-US" sz="2000" b="1">
                <a:solidFill>
                  <a:srgbClr val="1070B4"/>
                </a:solidFill>
                <a:latin typeface="Source Sans Pro" panose="020B0503030403020204" pitchFamily="34" charset="0"/>
                <a:sym typeface="Aptos"/>
              </a:rPr>
              <a:t>ESMS</a:t>
            </a:r>
            <a:r>
              <a:rPr lang="en-US" sz="2000">
                <a:solidFill>
                  <a:srgbClr val="1070B4"/>
                </a:solidFill>
                <a:latin typeface="Source Sans Pro" panose="020B0503030403020204" pitchFamily="34" charset="0"/>
                <a:sym typeface="Aptos"/>
              </a:rPr>
              <a:t> avec un </a:t>
            </a:r>
            <a:r>
              <a:rPr lang="en-US" sz="2000" err="1">
                <a:solidFill>
                  <a:srgbClr val="1070B4"/>
                </a:solidFill>
                <a:latin typeface="Source Sans Pro" panose="020B0503030403020204" pitchFamily="34" charset="0"/>
                <a:sym typeface="Aptos"/>
              </a:rPr>
              <a:t>projet</a:t>
            </a:r>
            <a:r>
              <a:rPr lang="en-US" sz="2000">
                <a:solidFill>
                  <a:srgbClr val="1070B4"/>
                </a:solidFill>
                <a:latin typeface="Source Sans Pro" panose="020B0503030403020204" pitchFamily="34" charset="0"/>
                <a:sym typeface="Aptos"/>
              </a:rPr>
              <a:t> </a:t>
            </a:r>
            <a:r>
              <a:rPr lang="en-US" sz="2000" err="1">
                <a:solidFill>
                  <a:srgbClr val="1070B4"/>
                </a:solidFill>
                <a:latin typeface="Source Sans Pro" panose="020B0503030403020204" pitchFamily="34" charset="0"/>
                <a:sym typeface="Aptos"/>
              </a:rPr>
              <a:t>sportif</a:t>
            </a:r>
            <a:r>
              <a:rPr lang="en-US" sz="2000">
                <a:solidFill>
                  <a:srgbClr val="1070B4"/>
                </a:solidFill>
                <a:latin typeface="Source Sans Pro" panose="020B0503030403020204" pitchFamily="34" charset="0"/>
                <a:sym typeface="Aptos"/>
              </a:rPr>
              <a:t> </a:t>
            </a:r>
            <a:r>
              <a:rPr lang="en-US" sz="2000" err="1">
                <a:solidFill>
                  <a:srgbClr val="1070B4"/>
                </a:solidFill>
                <a:latin typeface="Source Sans Pro" panose="020B0503030403020204" pitchFamily="34" charset="0"/>
                <a:sym typeface="Aptos"/>
              </a:rPr>
              <a:t>d’établissement</a:t>
            </a:r>
            <a:r>
              <a:rPr lang="en-US" sz="2000">
                <a:solidFill>
                  <a:srgbClr val="1070B4"/>
                </a:solidFill>
                <a:latin typeface="Source Sans Pro" panose="020B0503030403020204" pitchFamily="34" charset="0"/>
                <a:sym typeface="Aptos"/>
              </a:rPr>
              <a:t> </a:t>
            </a:r>
            <a:r>
              <a:rPr lang="en-US" sz="2000" err="1">
                <a:solidFill>
                  <a:srgbClr val="1070B4"/>
                </a:solidFill>
                <a:latin typeface="Source Sans Pro" panose="020B0503030403020204" pitchFamily="34" charset="0"/>
                <a:sym typeface="Aptos"/>
              </a:rPr>
              <a:t>expérimenté</a:t>
            </a:r>
            <a:endParaRPr lang="en-US" sz="2000">
              <a:solidFill>
                <a:srgbClr val="1070B4"/>
              </a:solidFill>
              <a:latin typeface="Source Sans Pro" panose="020B0503030403020204" pitchFamily="34" charset="0"/>
              <a:sym typeface="Aptos"/>
            </a:endParaRPr>
          </a:p>
          <a:p>
            <a:pPr>
              <a:lnSpc>
                <a:spcPts val="1959"/>
              </a:lnSpc>
            </a:pPr>
            <a:endParaRPr lang="en-US" sz="2000">
              <a:solidFill>
                <a:srgbClr val="1070B4"/>
              </a:solidFill>
              <a:latin typeface="Source Sans Pro" panose="020B0503030403020204" pitchFamily="34" charset="0"/>
              <a:sym typeface="Aptos"/>
            </a:endParaRPr>
          </a:p>
          <a:p>
            <a:pPr marL="342900" indent="-342900">
              <a:lnSpc>
                <a:spcPts val="1959"/>
              </a:lnSpc>
              <a:buFont typeface="Arial" panose="020B0604020202020204" pitchFamily="34" charset="0"/>
              <a:buChar char="•"/>
            </a:pPr>
            <a:r>
              <a:rPr lang="en-US" sz="2000" b="1" err="1">
                <a:solidFill>
                  <a:srgbClr val="1070B4"/>
                </a:solidFill>
                <a:latin typeface="Source Sans Pro" panose="020B0503030403020204" pitchFamily="34" charset="0"/>
                <a:sym typeface="Aptos Bold"/>
              </a:rPr>
              <a:t>Cartographie</a:t>
            </a:r>
            <a:r>
              <a:rPr lang="en-US" sz="2000">
                <a:solidFill>
                  <a:srgbClr val="1070B4"/>
                </a:solidFill>
                <a:latin typeface="Source Sans Pro" panose="020B0503030403020204" pitchFamily="34" charset="0"/>
                <a:sym typeface="Aptos Bold"/>
              </a:rPr>
              <a:t> et listing clubs handisport</a:t>
            </a:r>
          </a:p>
          <a:p>
            <a:pPr>
              <a:lnSpc>
                <a:spcPts val="1959"/>
              </a:lnSpc>
            </a:pPr>
            <a:endParaRPr lang="en-US" sz="2000">
              <a:solidFill>
                <a:srgbClr val="1070B4"/>
              </a:solidFill>
              <a:latin typeface="Source Sans Pro" panose="020B0503030403020204" pitchFamily="34" charset="0"/>
              <a:sym typeface="Aptos Bold"/>
            </a:endParaRPr>
          </a:p>
          <a:p>
            <a:pPr marL="342900" indent="-342900">
              <a:lnSpc>
                <a:spcPts val="1959"/>
              </a:lnSpc>
              <a:buFont typeface="Arial" panose="020B0604020202020204" pitchFamily="34" charset="0"/>
              <a:buChar char="•"/>
            </a:pPr>
            <a:r>
              <a:rPr lang="en-US" sz="2000" b="1" err="1">
                <a:solidFill>
                  <a:srgbClr val="1070B4"/>
                </a:solidFill>
                <a:latin typeface="Source Sans Pro" panose="020B0503030403020204" pitchFamily="34" charset="0"/>
                <a:sym typeface="Aptos Bold"/>
              </a:rPr>
              <a:t>Journées</a:t>
            </a:r>
            <a:r>
              <a:rPr lang="en-US" sz="2000" b="1">
                <a:solidFill>
                  <a:srgbClr val="1070B4"/>
                </a:solidFill>
                <a:latin typeface="Source Sans Pro" panose="020B0503030403020204" pitchFamily="34" charset="0"/>
                <a:sym typeface="Aptos Bold"/>
              </a:rPr>
              <a:t> </a:t>
            </a:r>
            <a:r>
              <a:rPr lang="en-US" sz="2000" b="1" err="1">
                <a:solidFill>
                  <a:srgbClr val="1070B4"/>
                </a:solidFill>
                <a:latin typeface="Source Sans Pro" panose="020B0503030403020204" pitchFamily="34" charset="0"/>
                <a:sym typeface="Aptos Bold"/>
              </a:rPr>
              <a:t>découvertes</a:t>
            </a:r>
            <a:r>
              <a:rPr lang="en-US" sz="2000" b="1">
                <a:solidFill>
                  <a:srgbClr val="1070B4"/>
                </a:solidFill>
                <a:latin typeface="Source Sans Pro" panose="020B0503030403020204" pitchFamily="34" charset="0"/>
                <a:sym typeface="Aptos Bold"/>
              </a:rPr>
              <a:t> Handisport et </a:t>
            </a:r>
            <a:r>
              <a:rPr lang="en-US" sz="2000" b="1">
                <a:solidFill>
                  <a:srgbClr val="1070B4"/>
                </a:solidFill>
                <a:latin typeface="Source Sans Pro" panose="020B0503030403020204" pitchFamily="34" charset="0"/>
                <a:sym typeface="Aptos"/>
              </a:rPr>
              <a:t>rencontres </a:t>
            </a:r>
            <a:r>
              <a:rPr lang="en-US" sz="2000" b="1" err="1">
                <a:solidFill>
                  <a:srgbClr val="1070B4"/>
                </a:solidFill>
                <a:latin typeface="Source Sans Pro" panose="020B0503030403020204" pitchFamily="34" charset="0"/>
                <a:sym typeface="Aptos"/>
              </a:rPr>
              <a:t>sportives</a:t>
            </a:r>
            <a:r>
              <a:rPr lang="en-US" sz="2000" b="1">
                <a:solidFill>
                  <a:srgbClr val="1070B4"/>
                </a:solidFill>
                <a:latin typeface="Source Sans Pro" panose="020B0503030403020204" pitchFamily="34" charset="0"/>
                <a:sym typeface="Aptos"/>
              </a:rPr>
              <a:t> inter-</a:t>
            </a:r>
            <a:r>
              <a:rPr lang="en-US" sz="2000" b="1" err="1">
                <a:solidFill>
                  <a:srgbClr val="1070B4"/>
                </a:solidFill>
                <a:latin typeface="Source Sans Pro" panose="020B0503030403020204" pitchFamily="34" charset="0"/>
                <a:sym typeface="Aptos"/>
              </a:rPr>
              <a:t>établissements</a:t>
            </a:r>
            <a:r>
              <a:rPr lang="en-US" sz="2000" b="1">
                <a:solidFill>
                  <a:srgbClr val="1070B4"/>
                </a:solidFill>
                <a:latin typeface="Source Sans Pro" panose="020B0503030403020204" pitchFamily="34" charset="0"/>
                <a:sym typeface="Aptos"/>
              </a:rPr>
              <a:t> = </a:t>
            </a:r>
            <a:r>
              <a:rPr lang="en-US" sz="2000" err="1">
                <a:solidFill>
                  <a:srgbClr val="1070B4"/>
                </a:solidFill>
                <a:latin typeface="Source Sans Pro" panose="020B0503030403020204" pitchFamily="34" charset="0"/>
                <a:sym typeface="Aptos"/>
              </a:rPr>
              <a:t>ouverture</a:t>
            </a:r>
            <a:r>
              <a:rPr lang="en-US" sz="2000">
                <a:solidFill>
                  <a:srgbClr val="1070B4"/>
                </a:solidFill>
                <a:latin typeface="Source Sans Pro" panose="020B0503030403020204" pitchFamily="34" charset="0"/>
                <a:sym typeface="Aptos"/>
              </a:rPr>
              <a:t> </a:t>
            </a:r>
            <a:r>
              <a:rPr lang="en-US" sz="2000" err="1">
                <a:solidFill>
                  <a:srgbClr val="1070B4"/>
                </a:solidFill>
                <a:latin typeface="Source Sans Pro" panose="020B0503030403020204" pitchFamily="34" charset="0"/>
                <a:sym typeface="Aptos"/>
              </a:rPr>
              <a:t>vers</a:t>
            </a:r>
            <a:r>
              <a:rPr lang="en-US" sz="2000">
                <a:solidFill>
                  <a:srgbClr val="1070B4"/>
                </a:solidFill>
                <a:latin typeface="Source Sans Pro" panose="020B0503030403020204" pitchFamily="34" charset="0"/>
                <a:sym typeface="Aptos"/>
              </a:rPr>
              <a:t> </a:t>
            </a:r>
            <a:r>
              <a:rPr lang="en-US" sz="2000" err="1">
                <a:solidFill>
                  <a:srgbClr val="1070B4"/>
                </a:solidFill>
                <a:latin typeface="Source Sans Pro" panose="020B0503030403020204" pitchFamily="34" charset="0"/>
                <a:sym typeface="Aptos"/>
              </a:rPr>
              <a:t>l’extérieur</a:t>
            </a:r>
            <a:r>
              <a:rPr lang="en-US" sz="2000">
                <a:solidFill>
                  <a:srgbClr val="1070B4"/>
                </a:solidFill>
                <a:latin typeface="Source Sans Pro" panose="020B0503030403020204" pitchFamily="34" charset="0"/>
                <a:sym typeface="Aptos"/>
              </a:rPr>
              <a:t>, rencontres</a:t>
            </a:r>
          </a:p>
          <a:p>
            <a:pPr>
              <a:lnSpc>
                <a:spcPts val="1959"/>
              </a:lnSpc>
            </a:pPr>
            <a:endParaRPr lang="en-US" sz="2000">
              <a:solidFill>
                <a:srgbClr val="1070B4"/>
              </a:solidFill>
              <a:latin typeface="Source Sans Pro" panose="020B0503030403020204" pitchFamily="34" charset="0"/>
              <a:sym typeface="Aptos Bold"/>
            </a:endParaRPr>
          </a:p>
          <a:p>
            <a:pPr marL="342900" indent="-342900">
              <a:lnSpc>
                <a:spcPts val="1959"/>
              </a:lnSpc>
              <a:buFont typeface="Arial" panose="020B0604020202020204" pitchFamily="34" charset="0"/>
              <a:buChar char="•"/>
            </a:pPr>
            <a:r>
              <a:rPr lang="en-US" sz="2000" b="1">
                <a:solidFill>
                  <a:srgbClr val="1070B4"/>
                </a:solidFill>
                <a:latin typeface="Source Sans Pro" panose="020B0503030403020204" pitchFamily="34" charset="0"/>
                <a:sym typeface="Aptos Bold"/>
              </a:rPr>
              <a:t>Formation “</a:t>
            </a:r>
            <a:r>
              <a:rPr lang="en-US" sz="2000" b="1" err="1">
                <a:solidFill>
                  <a:srgbClr val="1070B4"/>
                </a:solidFill>
                <a:latin typeface="Source Sans Pro" panose="020B0503030403020204" pitchFamily="34" charset="0"/>
                <a:sym typeface="Aptos Bold"/>
              </a:rPr>
              <a:t>Référents</a:t>
            </a:r>
            <a:r>
              <a:rPr lang="en-US" sz="2000" b="1">
                <a:solidFill>
                  <a:srgbClr val="1070B4"/>
                </a:solidFill>
                <a:latin typeface="Source Sans Pro" panose="020B0503030403020204" pitchFamily="34" charset="0"/>
                <a:sym typeface="Aptos Bold"/>
              </a:rPr>
              <a:t> APS” </a:t>
            </a:r>
            <a:r>
              <a:rPr lang="en-US" sz="2000">
                <a:solidFill>
                  <a:srgbClr val="1070B4"/>
                </a:solidFill>
                <a:latin typeface="Source Sans Pro" panose="020B0503030403020204" pitchFamily="34" charset="0"/>
                <a:sym typeface="Aptos Bold"/>
              </a:rPr>
              <a:t>= </a:t>
            </a:r>
            <a:r>
              <a:rPr lang="en-US" sz="2000" err="1">
                <a:solidFill>
                  <a:srgbClr val="1070B4"/>
                </a:solidFill>
                <a:latin typeface="Source Sans Pro" panose="020B0503030403020204" pitchFamily="34" charset="0"/>
                <a:sym typeface="Aptos"/>
              </a:rPr>
              <a:t>rôle</a:t>
            </a:r>
            <a:r>
              <a:rPr lang="en-US" sz="2000">
                <a:solidFill>
                  <a:srgbClr val="1070B4"/>
                </a:solidFill>
                <a:latin typeface="Source Sans Pro" panose="020B0503030403020204" pitchFamily="34" charset="0"/>
                <a:sym typeface="Aptos"/>
              </a:rPr>
              <a:t> du </a:t>
            </a:r>
            <a:r>
              <a:rPr lang="en-US" sz="2000" err="1">
                <a:solidFill>
                  <a:srgbClr val="1070B4"/>
                </a:solidFill>
                <a:latin typeface="Source Sans Pro" panose="020B0503030403020204" pitchFamily="34" charset="0"/>
                <a:sym typeface="Aptos"/>
              </a:rPr>
              <a:t>référent</a:t>
            </a:r>
            <a:r>
              <a:rPr lang="en-US" sz="2000">
                <a:solidFill>
                  <a:srgbClr val="1070B4"/>
                </a:solidFill>
                <a:latin typeface="Source Sans Pro" panose="020B0503030403020204" pitchFamily="34" charset="0"/>
                <a:sym typeface="Aptos"/>
              </a:rPr>
              <a:t> APS, </a:t>
            </a:r>
            <a:r>
              <a:rPr lang="en-US" sz="2000" err="1">
                <a:solidFill>
                  <a:srgbClr val="1070B4"/>
                </a:solidFill>
                <a:latin typeface="Source Sans Pro" panose="020B0503030403020204" pitchFamily="34" charset="0"/>
                <a:sym typeface="Aptos"/>
              </a:rPr>
              <a:t>construire</a:t>
            </a:r>
            <a:r>
              <a:rPr lang="en-US" sz="2000">
                <a:solidFill>
                  <a:srgbClr val="1070B4"/>
                </a:solidFill>
                <a:latin typeface="Source Sans Pro" panose="020B0503030403020204" pitchFamily="34" charset="0"/>
                <a:sym typeface="Aptos"/>
              </a:rPr>
              <a:t> le </a:t>
            </a:r>
            <a:r>
              <a:rPr lang="en-US" sz="2000" err="1">
                <a:solidFill>
                  <a:srgbClr val="1070B4"/>
                </a:solidFill>
                <a:latin typeface="Source Sans Pro" panose="020B0503030403020204" pitchFamily="34" charset="0"/>
                <a:sym typeface="Aptos"/>
              </a:rPr>
              <a:t>projet</a:t>
            </a:r>
            <a:r>
              <a:rPr lang="en-US" sz="2000">
                <a:solidFill>
                  <a:srgbClr val="1070B4"/>
                </a:solidFill>
                <a:latin typeface="Source Sans Pro" panose="020B0503030403020204" pitchFamily="34" charset="0"/>
                <a:sym typeface="Aptos"/>
              </a:rPr>
              <a:t> </a:t>
            </a:r>
            <a:r>
              <a:rPr lang="en-US" sz="2000" err="1">
                <a:solidFill>
                  <a:srgbClr val="1070B4"/>
                </a:solidFill>
                <a:latin typeface="Source Sans Pro" panose="020B0503030403020204" pitchFamily="34" charset="0"/>
                <a:sym typeface="Aptos"/>
              </a:rPr>
              <a:t>sportif</a:t>
            </a:r>
            <a:r>
              <a:rPr lang="en-US" sz="2000">
                <a:solidFill>
                  <a:srgbClr val="1070B4"/>
                </a:solidFill>
                <a:latin typeface="Source Sans Pro" panose="020B0503030403020204" pitchFamily="34" charset="0"/>
                <a:sym typeface="Aptos"/>
              </a:rPr>
              <a:t> de </a:t>
            </a:r>
            <a:r>
              <a:rPr lang="en-US" sz="2000" err="1">
                <a:solidFill>
                  <a:srgbClr val="1070B4"/>
                </a:solidFill>
                <a:latin typeface="Source Sans Pro" panose="020B0503030403020204" pitchFamily="34" charset="0"/>
                <a:sym typeface="Aptos"/>
              </a:rPr>
              <a:t>l’établissement</a:t>
            </a:r>
            <a:r>
              <a:rPr lang="en-US" sz="2000">
                <a:solidFill>
                  <a:srgbClr val="1070B4"/>
                </a:solidFill>
                <a:latin typeface="Source Sans Pro" panose="020B0503030403020204" pitchFamily="34" charset="0"/>
                <a:sym typeface="Aptos"/>
              </a:rPr>
              <a:t>, </a:t>
            </a:r>
            <a:r>
              <a:rPr lang="en-US" sz="2000" err="1">
                <a:solidFill>
                  <a:srgbClr val="1070B4"/>
                </a:solidFill>
                <a:latin typeface="Source Sans Pro" panose="020B0503030403020204" pitchFamily="34" charset="0"/>
                <a:sym typeface="Aptos"/>
              </a:rPr>
              <a:t>construire</a:t>
            </a:r>
            <a:r>
              <a:rPr lang="en-US" sz="2000">
                <a:solidFill>
                  <a:srgbClr val="1070B4"/>
                </a:solidFill>
                <a:latin typeface="Source Sans Pro" panose="020B0503030403020204" pitchFamily="34" charset="0"/>
                <a:sym typeface="Aptos"/>
              </a:rPr>
              <a:t> des </a:t>
            </a:r>
            <a:r>
              <a:rPr lang="en-US" sz="2000" err="1">
                <a:solidFill>
                  <a:srgbClr val="1070B4"/>
                </a:solidFill>
                <a:latin typeface="Source Sans Pro" panose="020B0503030403020204" pitchFamily="34" charset="0"/>
                <a:sym typeface="Aptos"/>
              </a:rPr>
              <a:t>projets</a:t>
            </a:r>
            <a:r>
              <a:rPr lang="en-US" sz="2000">
                <a:solidFill>
                  <a:srgbClr val="1070B4"/>
                </a:solidFill>
                <a:latin typeface="Source Sans Pro" panose="020B0503030403020204" pitchFamily="34" charset="0"/>
                <a:sym typeface="Aptos"/>
              </a:rPr>
              <a:t> </a:t>
            </a:r>
            <a:r>
              <a:rPr lang="en-US" sz="2000" err="1">
                <a:solidFill>
                  <a:srgbClr val="1070B4"/>
                </a:solidFill>
                <a:latin typeface="Source Sans Pro" panose="020B0503030403020204" pitchFamily="34" charset="0"/>
                <a:sym typeface="Aptos"/>
              </a:rPr>
              <a:t>sportifs</a:t>
            </a:r>
            <a:r>
              <a:rPr lang="en-US" sz="2000">
                <a:solidFill>
                  <a:srgbClr val="1070B4"/>
                </a:solidFill>
                <a:latin typeface="Source Sans Pro" panose="020B0503030403020204" pitchFamily="34" charset="0"/>
                <a:sym typeface="Aptos"/>
              </a:rPr>
              <a:t> </a:t>
            </a:r>
            <a:r>
              <a:rPr lang="en-US" sz="2000" err="1">
                <a:solidFill>
                  <a:srgbClr val="1070B4"/>
                </a:solidFill>
                <a:latin typeface="Source Sans Pro" panose="020B0503030403020204" pitchFamily="34" charset="0"/>
                <a:sym typeface="Aptos"/>
              </a:rPr>
              <a:t>individualisés</a:t>
            </a:r>
            <a:r>
              <a:rPr lang="en-US" sz="2000">
                <a:solidFill>
                  <a:srgbClr val="1070B4"/>
                </a:solidFill>
                <a:latin typeface="Source Sans Pro" panose="020B0503030403020204" pitchFamily="34" charset="0"/>
                <a:sym typeface="Aptos"/>
              </a:rPr>
              <a:t>, identifier les </a:t>
            </a:r>
            <a:r>
              <a:rPr lang="en-US" sz="2000" err="1">
                <a:solidFill>
                  <a:srgbClr val="1070B4"/>
                </a:solidFill>
                <a:latin typeface="Source Sans Pro" panose="020B0503030403020204" pitchFamily="34" charset="0"/>
                <a:sym typeface="Aptos"/>
              </a:rPr>
              <a:t>ressources</a:t>
            </a:r>
            <a:r>
              <a:rPr lang="en-US" sz="2000">
                <a:solidFill>
                  <a:srgbClr val="1070B4"/>
                </a:solidFill>
                <a:latin typeface="Source Sans Pro" panose="020B0503030403020204" pitchFamily="34" charset="0"/>
                <a:sym typeface="Aptos"/>
              </a:rPr>
              <a:t> et </a:t>
            </a:r>
            <a:r>
              <a:rPr lang="en-US" sz="2000" err="1">
                <a:solidFill>
                  <a:srgbClr val="1070B4"/>
                </a:solidFill>
                <a:latin typeface="Source Sans Pro" panose="020B0503030403020204" pitchFamily="34" charset="0"/>
                <a:sym typeface="Aptos"/>
              </a:rPr>
              <a:t>acteurs</a:t>
            </a:r>
            <a:r>
              <a:rPr lang="en-US" sz="2000">
                <a:solidFill>
                  <a:srgbClr val="1070B4"/>
                </a:solidFill>
                <a:latin typeface="Source Sans Pro" panose="020B0503030403020204" pitchFamily="34" charset="0"/>
                <a:sym typeface="Aptos"/>
              </a:rPr>
              <a:t> </a:t>
            </a:r>
            <a:r>
              <a:rPr lang="en-US" sz="2000" err="1">
                <a:solidFill>
                  <a:srgbClr val="1070B4"/>
                </a:solidFill>
                <a:latin typeface="Source Sans Pro" panose="020B0503030403020204" pitchFamily="34" charset="0"/>
                <a:sym typeface="Aptos"/>
              </a:rPr>
              <a:t>locaux</a:t>
            </a:r>
            <a:endParaRPr lang="en-US" sz="2000">
              <a:solidFill>
                <a:srgbClr val="1070B4"/>
              </a:solidFill>
              <a:latin typeface="Source Sans Pro" panose="020B0503030403020204" pitchFamily="34" charset="0"/>
              <a:sym typeface="Aptos"/>
            </a:endParaRPr>
          </a:p>
          <a:p>
            <a:pPr marL="285750" indent="-285750">
              <a:lnSpc>
                <a:spcPts val="1959"/>
              </a:lnSpc>
              <a:buFontTx/>
              <a:buChar char="-"/>
            </a:pPr>
            <a:endParaRPr lang="en-US" sz="2000">
              <a:solidFill>
                <a:srgbClr val="1070B4"/>
              </a:solidFill>
              <a:latin typeface="Source Sans Pro" panose="020B0503030403020204" pitchFamily="34" charset="0"/>
              <a:sym typeface="Aptos Bold"/>
            </a:endParaRPr>
          </a:p>
          <a:p>
            <a:pPr marL="342900" indent="-342900">
              <a:lnSpc>
                <a:spcPts val="1959"/>
              </a:lnSpc>
              <a:buFont typeface="Arial" panose="020B0604020202020204" pitchFamily="34" charset="0"/>
              <a:buChar char="•"/>
            </a:pPr>
            <a:r>
              <a:rPr lang="en-US" sz="2000" b="1" err="1">
                <a:solidFill>
                  <a:srgbClr val="1070B4"/>
                </a:solidFill>
                <a:latin typeface="Source Sans Pro" panose="020B0503030403020204" pitchFamily="34" charset="0"/>
                <a:sym typeface="Aptos Bold"/>
              </a:rPr>
              <a:t>Programme</a:t>
            </a:r>
            <a:r>
              <a:rPr lang="en-US" sz="2000" b="1">
                <a:solidFill>
                  <a:srgbClr val="1070B4"/>
                </a:solidFill>
                <a:latin typeface="Source Sans Pro" panose="020B0503030403020204" pitchFamily="34" charset="0"/>
                <a:sym typeface="Aptos Bold"/>
              </a:rPr>
              <a:t> PEP’S</a:t>
            </a:r>
            <a:r>
              <a:rPr lang="en-US" sz="2000">
                <a:solidFill>
                  <a:srgbClr val="1070B4"/>
                </a:solidFill>
                <a:latin typeface="Source Sans Pro" panose="020B0503030403020204" pitchFamily="34" charset="0"/>
                <a:sym typeface="Aptos Bold"/>
              </a:rPr>
              <a:t>:  </a:t>
            </a:r>
            <a:r>
              <a:rPr lang="en-US" sz="2000" err="1">
                <a:solidFill>
                  <a:srgbClr val="1070B4"/>
                </a:solidFill>
                <a:latin typeface="Source Sans Pro" panose="020B0503030403020204" pitchFamily="34" charset="0"/>
                <a:sym typeface="Aptos Bold"/>
              </a:rPr>
              <a:t>accompagnement</a:t>
            </a:r>
            <a:r>
              <a:rPr lang="en-US" sz="2000">
                <a:solidFill>
                  <a:srgbClr val="1070B4"/>
                </a:solidFill>
                <a:latin typeface="Source Sans Pro" panose="020B0503030403020204" pitchFamily="34" charset="0"/>
                <a:sym typeface="Aptos Bold"/>
              </a:rPr>
              <a:t> </a:t>
            </a:r>
            <a:r>
              <a:rPr lang="en-US" sz="2000" err="1">
                <a:solidFill>
                  <a:srgbClr val="1070B4"/>
                </a:solidFill>
                <a:latin typeface="Source Sans Pro" panose="020B0503030403020204" pitchFamily="34" charset="0"/>
                <a:sym typeface="Aptos Bold"/>
              </a:rPr>
              <a:t>individualisé</a:t>
            </a:r>
            <a:r>
              <a:rPr lang="en-US" sz="2000">
                <a:solidFill>
                  <a:srgbClr val="1070B4"/>
                </a:solidFill>
                <a:latin typeface="Source Sans Pro" panose="020B0503030403020204" pitchFamily="34" charset="0"/>
                <a:sym typeface="Aptos Bold"/>
              </a:rPr>
              <a:t> au sein de </a:t>
            </a:r>
            <a:r>
              <a:rPr lang="en-US" sz="2000" err="1">
                <a:solidFill>
                  <a:srgbClr val="1070B4"/>
                </a:solidFill>
                <a:latin typeface="Source Sans Pro" panose="020B0503030403020204" pitchFamily="34" charset="0"/>
                <a:sym typeface="Aptos Bold"/>
              </a:rPr>
              <a:t>l’établissement</a:t>
            </a:r>
            <a:endParaRPr lang="en-US" sz="2000">
              <a:solidFill>
                <a:srgbClr val="1070B4"/>
              </a:solidFill>
              <a:latin typeface="Source Sans Pro" panose="020B0503030403020204" pitchFamily="34" charset="0"/>
              <a:sym typeface="Aptos Bold"/>
            </a:endParaRPr>
          </a:p>
          <a:p>
            <a:pPr>
              <a:lnSpc>
                <a:spcPts val="1959"/>
              </a:lnSpc>
            </a:pPr>
            <a:endParaRPr lang="en-US" sz="2000">
              <a:solidFill>
                <a:srgbClr val="1070B4"/>
              </a:solidFill>
              <a:latin typeface="Source Sans Pro" panose="020B0503030403020204" pitchFamily="34" charset="0"/>
              <a:sym typeface="Aptos"/>
            </a:endParaRPr>
          </a:p>
          <a:p>
            <a:pPr>
              <a:lnSpc>
                <a:spcPts val="1959"/>
              </a:lnSpc>
            </a:pPr>
            <a:endParaRPr lang="en-US" sz="2000">
              <a:solidFill>
                <a:srgbClr val="1070B4"/>
              </a:solidFill>
              <a:latin typeface="Source Sans Pro" panose="020B0503030403020204" pitchFamily="34" charset="0"/>
              <a:sym typeface="Aptos"/>
            </a:endParaRPr>
          </a:p>
          <a:p>
            <a:pPr marL="342900" indent="-342900">
              <a:lnSpc>
                <a:spcPts val="1959"/>
              </a:lnSpc>
              <a:buFont typeface="Arial" panose="020B0604020202020204" pitchFamily="34" charset="0"/>
              <a:buChar char="•"/>
            </a:pPr>
            <a:endParaRPr lang="en-US" sz="2000">
              <a:solidFill>
                <a:srgbClr val="1070B4"/>
              </a:solidFill>
              <a:latin typeface="Source Sans Pro" panose="020B0503030403020204" pitchFamily="34" charset="0"/>
              <a:sym typeface="Aptos"/>
            </a:endParaRPr>
          </a:p>
          <a:p>
            <a:pPr>
              <a:lnSpc>
                <a:spcPts val="1959"/>
              </a:lnSpc>
            </a:pPr>
            <a:endParaRPr lang="en-US" sz="1781">
              <a:solidFill>
                <a:srgbClr val="322B80"/>
              </a:solidFill>
              <a:latin typeface="Aptos"/>
              <a:ea typeface="Aptos"/>
              <a:cs typeface="Aptos"/>
              <a:sym typeface="Aptos"/>
            </a:endParaRPr>
          </a:p>
          <a:p>
            <a:pPr marL="769181" lvl="1" indent="-384591">
              <a:lnSpc>
                <a:spcPts val="1959"/>
              </a:lnSpc>
            </a:pPr>
            <a:endParaRPr lang="en-US" sz="1781" b="1">
              <a:solidFill>
                <a:srgbClr val="322B80"/>
              </a:solidFill>
              <a:latin typeface="Aptos Bold"/>
              <a:ea typeface="Aptos Bold"/>
              <a:cs typeface="Aptos Bold"/>
              <a:sym typeface="Aptos Bold"/>
            </a:endParaRPr>
          </a:p>
        </p:txBody>
      </p:sp>
      <p:pic>
        <p:nvPicPr>
          <p:cNvPr id="9" name="Imag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64030" y="6437678"/>
            <a:ext cx="673539" cy="370703"/>
          </a:xfrm>
          <a:prstGeom prst="rect">
            <a:avLst/>
          </a:prstGeom>
        </p:spPr>
      </p:pic>
    </p:spTree>
    <p:extLst>
      <p:ext uri="{BB962C8B-B14F-4D97-AF65-F5344CB8AC3E}">
        <p14:creationId xmlns:p14="http://schemas.microsoft.com/office/powerpoint/2010/main" val="2013616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0"/>
            <a:ext cx="9144000" cy="6858000"/>
            <a:chOff x="0" y="0"/>
            <a:chExt cx="13004800" cy="9753600"/>
          </a:xfrm>
        </p:grpSpPr>
        <p:sp>
          <p:nvSpPr>
            <p:cNvPr id="3" name="Freeform 3" descr="FondPowerPoint-blanc.gif"/>
            <p:cNvSpPr/>
            <p:nvPr/>
          </p:nvSpPr>
          <p:spPr>
            <a:xfrm>
              <a:off x="0" y="0"/>
              <a:ext cx="13004800" cy="9753600"/>
            </a:xfrm>
            <a:custGeom>
              <a:avLst/>
              <a:gdLst/>
              <a:ahLst/>
              <a:cxnLst/>
              <a:rect l="l" t="t" r="r" b="b"/>
              <a:pathLst>
                <a:path w="13004800" h="9753600">
                  <a:moveTo>
                    <a:pt x="0" y="0"/>
                  </a:moveTo>
                  <a:lnTo>
                    <a:pt x="13004800" y="0"/>
                  </a:lnTo>
                  <a:lnTo>
                    <a:pt x="13004800" y="9753600"/>
                  </a:lnTo>
                  <a:lnTo>
                    <a:pt x="0" y="9753600"/>
                  </a:lnTo>
                  <a:lnTo>
                    <a:pt x="0" y="0"/>
                  </a:lnTo>
                  <a:close/>
                </a:path>
              </a:pathLst>
            </a:custGeom>
            <a:blipFill>
              <a:blip r:embed="rId3"/>
              <a:stretch>
                <a:fillRect/>
              </a:stretch>
            </a:blipFill>
          </p:spPr>
          <p:txBody>
            <a:bodyPr/>
            <a:lstStyle/>
            <a:p>
              <a:endParaRPr lang="fr-FR"/>
            </a:p>
          </p:txBody>
        </p:sp>
      </p:grpSp>
      <p:sp>
        <p:nvSpPr>
          <p:cNvPr id="7" name="TextBox 7"/>
          <p:cNvSpPr txBox="1"/>
          <p:nvPr/>
        </p:nvSpPr>
        <p:spPr>
          <a:xfrm>
            <a:off x="3200400" y="481103"/>
            <a:ext cx="6400800" cy="479875"/>
          </a:xfrm>
          <a:prstGeom prst="rect">
            <a:avLst/>
          </a:prstGeom>
        </p:spPr>
        <p:txBody>
          <a:bodyPr lIns="0" tIns="0" rIns="0" bIns="0" rtlCol="0" anchor="t">
            <a:spAutoFit/>
          </a:bodyPr>
          <a:lstStyle/>
          <a:p>
            <a:pPr algn="ctr">
              <a:lnSpc>
                <a:spcPts val="4069"/>
              </a:lnSpc>
            </a:pPr>
            <a:r>
              <a:rPr lang="en-US" sz="2906" b="1" i="1">
                <a:solidFill>
                  <a:srgbClr val="C20E1A"/>
                </a:solidFill>
                <a:latin typeface="Trebuchet MS" panose="020B0603020202020204" pitchFamily="34" charset="0"/>
                <a:ea typeface="Aptos Bold"/>
                <a:cs typeface="Aptos Bold"/>
                <a:sym typeface="Aptos Bold"/>
              </a:rPr>
              <a:t>Le </a:t>
            </a:r>
            <a:r>
              <a:rPr lang="en-US" sz="2906" b="1" i="1" err="1">
                <a:solidFill>
                  <a:srgbClr val="C20E1A"/>
                </a:solidFill>
                <a:latin typeface="Trebuchet MS" panose="020B0603020202020204" pitchFamily="34" charset="0"/>
                <a:ea typeface="Aptos Bold"/>
                <a:cs typeface="Aptos Bold"/>
                <a:sym typeface="Aptos Bold"/>
              </a:rPr>
              <a:t>programme</a:t>
            </a:r>
            <a:r>
              <a:rPr lang="en-US" sz="2906" b="1" i="1">
                <a:solidFill>
                  <a:srgbClr val="C20E1A"/>
                </a:solidFill>
                <a:latin typeface="Trebuchet MS" panose="020B0603020202020204" pitchFamily="34" charset="0"/>
                <a:ea typeface="Aptos Bold"/>
                <a:cs typeface="Aptos Bold"/>
                <a:sym typeface="Aptos Bold"/>
              </a:rPr>
              <a:t> PEP’S</a:t>
            </a:r>
          </a:p>
        </p:txBody>
      </p:sp>
      <p:sp>
        <p:nvSpPr>
          <p:cNvPr id="8" name="TextBox 8"/>
          <p:cNvSpPr txBox="1"/>
          <p:nvPr/>
        </p:nvSpPr>
        <p:spPr>
          <a:xfrm>
            <a:off x="2396327" y="1233076"/>
            <a:ext cx="7871079" cy="2051844"/>
          </a:xfrm>
          <a:prstGeom prst="rect">
            <a:avLst/>
          </a:prstGeom>
        </p:spPr>
        <p:txBody>
          <a:bodyPr wrap="square" lIns="0" tIns="0" rIns="0" bIns="0" rtlCol="0" anchor="t">
            <a:spAutoFit/>
          </a:bodyPr>
          <a:lstStyle/>
          <a:p>
            <a:pPr algn="ctr">
              <a:lnSpc>
                <a:spcPts val="1959"/>
              </a:lnSpc>
            </a:pPr>
            <a:r>
              <a:rPr lang="fr-FR">
                <a:solidFill>
                  <a:srgbClr val="1070B4"/>
                </a:solidFill>
                <a:latin typeface="Source Sans Pro" panose="020B0503030403020204" pitchFamily="34" charset="0"/>
              </a:rPr>
              <a:t>Programme </a:t>
            </a:r>
            <a:r>
              <a:rPr lang="fr-FR" b="1">
                <a:solidFill>
                  <a:srgbClr val="1070B4"/>
                </a:solidFill>
                <a:latin typeface="Source Sans Pro" panose="020B0503030403020204" pitchFamily="34" charset="0"/>
              </a:rPr>
              <a:t>d’éducation physique et sportive</a:t>
            </a:r>
            <a:r>
              <a:rPr lang="fr-FR">
                <a:solidFill>
                  <a:srgbClr val="1070B4"/>
                </a:solidFill>
                <a:latin typeface="Source Sans Pro" panose="020B0503030403020204" pitchFamily="34" charset="0"/>
              </a:rPr>
              <a:t> destiné aux professionnels et bénévoles du milieu du handicap et du secteur médico-social.</a:t>
            </a:r>
          </a:p>
          <a:p>
            <a:pPr algn="ctr">
              <a:lnSpc>
                <a:spcPts val="1959"/>
              </a:lnSpc>
            </a:pPr>
            <a:r>
              <a:rPr lang="fr-FR">
                <a:solidFill>
                  <a:srgbClr val="1070B4"/>
                </a:solidFill>
                <a:latin typeface="Source Sans Pro" panose="020B0503030403020204" pitchFamily="34" charset="0"/>
              </a:rPr>
              <a:t>Un accompagnement continu, </a:t>
            </a:r>
            <a:r>
              <a:rPr lang="fr-FR" b="1">
                <a:solidFill>
                  <a:srgbClr val="1070B4"/>
                </a:solidFill>
                <a:latin typeface="Source Sans Pro" panose="020B0503030403020204" pitchFamily="34" charset="0"/>
              </a:rPr>
              <a:t>personnalisable</a:t>
            </a:r>
            <a:r>
              <a:rPr lang="fr-FR">
                <a:solidFill>
                  <a:srgbClr val="1070B4"/>
                </a:solidFill>
                <a:latin typeface="Source Sans Pro" panose="020B0503030403020204" pitchFamily="34" charset="0"/>
              </a:rPr>
              <a:t> selon votre niveau de connaissance Handisport et le projet de votre établissement.</a:t>
            </a:r>
            <a:endParaRPr lang="en-US">
              <a:solidFill>
                <a:srgbClr val="1070B4"/>
              </a:solidFill>
              <a:latin typeface="Source Sans Pro" panose="020B0503030403020204" pitchFamily="34" charset="0"/>
              <a:sym typeface="Aptos"/>
            </a:endParaRPr>
          </a:p>
          <a:p>
            <a:pPr algn="ctr">
              <a:lnSpc>
                <a:spcPts val="1959"/>
              </a:lnSpc>
            </a:pPr>
            <a:endParaRPr lang="en-US" sz="2000">
              <a:solidFill>
                <a:srgbClr val="1070B4"/>
              </a:solidFill>
              <a:latin typeface="Source Sans Pro" panose="020B0503030403020204" pitchFamily="34" charset="0"/>
              <a:sym typeface="Aptos"/>
            </a:endParaRPr>
          </a:p>
          <a:p>
            <a:pPr marL="342900" indent="-342900" algn="ctr">
              <a:lnSpc>
                <a:spcPts val="1959"/>
              </a:lnSpc>
              <a:buFont typeface="Arial" panose="020B0604020202020204" pitchFamily="34" charset="0"/>
              <a:buChar char="•"/>
            </a:pPr>
            <a:endParaRPr lang="en-US" sz="2000">
              <a:solidFill>
                <a:srgbClr val="1070B4"/>
              </a:solidFill>
              <a:latin typeface="Source Sans Pro" panose="020B0503030403020204" pitchFamily="34" charset="0"/>
              <a:sym typeface="Aptos"/>
            </a:endParaRPr>
          </a:p>
          <a:p>
            <a:pPr algn="ctr">
              <a:lnSpc>
                <a:spcPts val="1959"/>
              </a:lnSpc>
            </a:pPr>
            <a:endParaRPr lang="en-US" sz="1781">
              <a:solidFill>
                <a:srgbClr val="322B80"/>
              </a:solidFill>
              <a:latin typeface="Aptos"/>
              <a:ea typeface="Aptos"/>
              <a:cs typeface="Aptos"/>
              <a:sym typeface="Aptos"/>
            </a:endParaRPr>
          </a:p>
          <a:p>
            <a:pPr marL="769181" lvl="1" indent="-384591" algn="ctr">
              <a:lnSpc>
                <a:spcPts val="1959"/>
              </a:lnSpc>
            </a:pPr>
            <a:endParaRPr lang="en-US" sz="1781" b="1">
              <a:solidFill>
                <a:srgbClr val="322B80"/>
              </a:solidFill>
              <a:latin typeface="Aptos Bold"/>
              <a:ea typeface="Aptos Bold"/>
              <a:cs typeface="Aptos Bold"/>
              <a:sym typeface="Aptos Bold"/>
            </a:endParaRPr>
          </a:p>
        </p:txBody>
      </p:sp>
      <p:pic>
        <p:nvPicPr>
          <p:cNvPr id="9" name="Imag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64030" y="6437678"/>
            <a:ext cx="673539" cy="370703"/>
          </a:xfrm>
          <a:prstGeom prst="rect">
            <a:avLst/>
          </a:prstGeom>
        </p:spPr>
      </p:pic>
      <p:pic>
        <p:nvPicPr>
          <p:cNvPr id="5" name="Image 4"/>
          <p:cNvPicPr>
            <a:picLocks noChangeAspect="1"/>
          </p:cNvPicPr>
          <p:nvPr/>
        </p:nvPicPr>
        <p:blipFill>
          <a:blip r:embed="rId5"/>
          <a:stretch>
            <a:fillRect/>
          </a:stretch>
        </p:blipFill>
        <p:spPr>
          <a:xfrm>
            <a:off x="2999021" y="2425106"/>
            <a:ext cx="6535062" cy="3962953"/>
          </a:xfrm>
          <a:prstGeom prst="rect">
            <a:avLst/>
          </a:prstGeom>
        </p:spPr>
      </p:pic>
    </p:spTree>
    <p:extLst>
      <p:ext uri="{BB962C8B-B14F-4D97-AF65-F5344CB8AC3E}">
        <p14:creationId xmlns:p14="http://schemas.microsoft.com/office/powerpoint/2010/main" val="2311671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425366"/>
            <a:ext cx="9144000" cy="1248159"/>
          </a:xfrm>
        </p:spPr>
        <p:txBody>
          <a:bodyPr anchor="t">
            <a:normAutofit fontScale="90000"/>
          </a:bodyPr>
          <a:lstStyle/>
          <a:p>
            <a:r>
              <a:rPr lang="fr-FR" sz="4400" b="1"/>
              <a:t>Ligue Provence-Alpes-Côte-d’Azur du Sport Adapté</a:t>
            </a:r>
            <a:endParaRPr lang="fr-FR" b="1"/>
          </a:p>
        </p:txBody>
      </p:sp>
      <p:sp>
        <p:nvSpPr>
          <p:cNvPr id="5" name="Sous-titre 4">
            <a:extLst>
              <a:ext uri="{FF2B5EF4-FFF2-40B4-BE49-F238E27FC236}">
                <a16:creationId xmlns:a16="http://schemas.microsoft.com/office/drawing/2014/main" id="{6841786B-320D-6743-04B8-B9A2238C684A}"/>
              </a:ext>
            </a:extLst>
          </p:cNvPr>
          <p:cNvSpPr>
            <a:spLocks noGrp="1"/>
          </p:cNvSpPr>
          <p:nvPr>
            <p:ph type="subTitle" idx="1"/>
          </p:nvPr>
        </p:nvSpPr>
        <p:spPr>
          <a:xfrm>
            <a:off x="1524000" y="2601119"/>
            <a:ext cx="9144000" cy="1655762"/>
          </a:xfrm>
        </p:spPr>
        <p:txBody>
          <a:bodyPr>
            <a:normAutofit/>
          </a:bodyPr>
          <a:lstStyle/>
          <a:p>
            <a:pPr algn="just"/>
            <a:r>
              <a:rPr lang="fr-FR">
                <a:solidFill>
                  <a:schemeClr val="tx1"/>
                </a:solidFill>
              </a:rPr>
              <a:t>Organiser, développer, coordonner et contrôler la pratique des Activités Physiques et Sportives </a:t>
            </a:r>
            <a:r>
              <a:rPr lang="fr-FR">
                <a:solidFill>
                  <a:schemeClr val="tx1"/>
                </a:solidFill>
                <a:sym typeface="Wingdings" pitchFamily="2" charset="2"/>
              </a:rPr>
              <a:t>pour les </a:t>
            </a:r>
            <a:r>
              <a:rPr lang="fr-FR">
                <a:solidFill>
                  <a:schemeClr val="tx1"/>
                </a:solidFill>
              </a:rPr>
              <a:t>PSH </a:t>
            </a:r>
            <a:r>
              <a:rPr lang="fr-FR" b="1" u="sng">
                <a:solidFill>
                  <a:schemeClr val="tx1"/>
                </a:solidFill>
              </a:rPr>
              <a:t>Mental</a:t>
            </a:r>
            <a:r>
              <a:rPr lang="fr-FR">
                <a:solidFill>
                  <a:schemeClr val="tx1"/>
                </a:solidFill>
              </a:rPr>
              <a:t>, </a:t>
            </a:r>
            <a:r>
              <a:rPr lang="fr-FR" b="1" u="sng">
                <a:solidFill>
                  <a:schemeClr val="tx1"/>
                </a:solidFill>
              </a:rPr>
              <a:t>Psychique</a:t>
            </a:r>
            <a:r>
              <a:rPr lang="fr-FR">
                <a:solidFill>
                  <a:schemeClr val="tx1"/>
                </a:solidFill>
              </a:rPr>
              <a:t> et/ou porteur de </a:t>
            </a:r>
            <a:r>
              <a:rPr lang="fr-FR" b="1" u="sng">
                <a:solidFill>
                  <a:schemeClr val="tx1"/>
                </a:solidFill>
              </a:rPr>
              <a:t>Troubles du Spectres Autistique</a:t>
            </a:r>
          </a:p>
        </p:txBody>
      </p:sp>
      <p:pic>
        <p:nvPicPr>
          <p:cNvPr id="1026" name="Picture 2" descr="Logo handicap : tous les pictogrammes handicaps expliqués et ...">
            <a:extLst>
              <a:ext uri="{FF2B5EF4-FFF2-40B4-BE49-F238E27FC236}">
                <a16:creationId xmlns:a16="http://schemas.microsoft.com/office/drawing/2014/main" id="{C7A12E13-CC3C-58F8-A80D-449A04E31F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3618" y="4274823"/>
            <a:ext cx="1104764" cy="973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e signalétique pensée pour les personnes ayant un handicap cognitif !">
            <a:extLst>
              <a:ext uri="{FF2B5EF4-FFF2-40B4-BE49-F238E27FC236}">
                <a16:creationId xmlns:a16="http://schemas.microsoft.com/office/drawing/2014/main" id="{40FC10DD-3DEF-E72B-5D0C-ADF85F9E87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7679" y="4256881"/>
            <a:ext cx="1044436" cy="9917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s de Logo autisme – Téléchargement gratuit sur Freepik">
            <a:extLst>
              <a:ext uri="{FF2B5EF4-FFF2-40B4-BE49-F238E27FC236}">
                <a16:creationId xmlns:a16="http://schemas.microsoft.com/office/drawing/2014/main" id="{1A59E6D4-1181-13D1-462E-83A6A4C24EC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5325"/>
          <a:stretch>
            <a:fillRect/>
          </a:stretch>
        </p:blipFill>
        <p:spPr bwMode="auto">
          <a:xfrm>
            <a:off x="7958133" y="4132906"/>
            <a:ext cx="1317628" cy="111570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Une image contenant texte, affiche, Graphique, graphisme&#10;&#10;Le contenu généré par l’IA peut être incorrect.">
            <a:extLst>
              <a:ext uri="{FF2B5EF4-FFF2-40B4-BE49-F238E27FC236}">
                <a16:creationId xmlns:a16="http://schemas.microsoft.com/office/drawing/2014/main" id="{E264AF78-484E-5F52-1949-FB2189EB48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347" y="127143"/>
            <a:ext cx="2376360" cy="2376360"/>
          </a:xfrm>
          <a:prstGeom prst="rect">
            <a:avLst/>
          </a:prstGeom>
        </p:spPr>
      </p:pic>
    </p:spTree>
    <p:extLst>
      <p:ext uri="{BB962C8B-B14F-4D97-AF65-F5344CB8AC3E}">
        <p14:creationId xmlns:p14="http://schemas.microsoft.com/office/powerpoint/2010/main" val="853857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8C1720-0285-4451-92D8-D48FB228A30C}"/>
              </a:ext>
            </a:extLst>
          </p:cNvPr>
          <p:cNvSpPr>
            <a:spLocks noGrp="1"/>
          </p:cNvSpPr>
          <p:nvPr>
            <p:ph type="title"/>
          </p:nvPr>
        </p:nvSpPr>
        <p:spPr/>
        <p:txBody>
          <a:bodyPr/>
          <a:lstStyle/>
          <a:p>
            <a:pPr algn="ctr"/>
            <a:r>
              <a:rPr lang="fr-FR"/>
              <a:t>Organisation fédérale</a:t>
            </a:r>
          </a:p>
        </p:txBody>
      </p:sp>
      <p:graphicFrame>
        <p:nvGraphicFramePr>
          <p:cNvPr id="6" name="Espace réservé du contenu 5">
            <a:extLst>
              <a:ext uri="{FF2B5EF4-FFF2-40B4-BE49-F238E27FC236}">
                <a16:creationId xmlns:a16="http://schemas.microsoft.com/office/drawing/2014/main" id="{E610548C-6150-44E7-8A3A-57402797A5FC}"/>
              </a:ext>
            </a:extLst>
          </p:cNvPr>
          <p:cNvGraphicFramePr>
            <a:graphicFrameLocks noGrp="1"/>
          </p:cNvGraphicFramePr>
          <p:nvPr>
            <p:ph idx="1"/>
          </p:nvPr>
        </p:nvGraphicFramePr>
        <p:xfrm>
          <a:off x="3401122" y="1784196"/>
          <a:ext cx="6579219" cy="4526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lèche : courbe vers la droite 6">
            <a:extLst>
              <a:ext uri="{FF2B5EF4-FFF2-40B4-BE49-F238E27FC236}">
                <a16:creationId xmlns:a16="http://schemas.microsoft.com/office/drawing/2014/main" id="{B30139D2-BFD3-4B9B-BBA5-63471DCA326D}"/>
              </a:ext>
            </a:extLst>
          </p:cNvPr>
          <p:cNvSpPr/>
          <p:nvPr/>
        </p:nvSpPr>
        <p:spPr>
          <a:xfrm rot="2082302">
            <a:off x="5502761" y="1992112"/>
            <a:ext cx="392481" cy="1024989"/>
          </a:xfrm>
          <a:prstGeom prst="curv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solidFill>
                <a:schemeClr val="tx1"/>
              </a:solidFill>
            </a:endParaRPr>
          </a:p>
        </p:txBody>
      </p:sp>
      <p:sp>
        <p:nvSpPr>
          <p:cNvPr id="8" name="Flèche : courbe vers la droite 7">
            <a:extLst>
              <a:ext uri="{FF2B5EF4-FFF2-40B4-BE49-F238E27FC236}">
                <a16:creationId xmlns:a16="http://schemas.microsoft.com/office/drawing/2014/main" id="{21F1ACAE-338E-4C3C-B53C-CA3FEE66D276}"/>
              </a:ext>
            </a:extLst>
          </p:cNvPr>
          <p:cNvSpPr/>
          <p:nvPr/>
        </p:nvSpPr>
        <p:spPr>
          <a:xfrm rot="2082302">
            <a:off x="4839326" y="2906383"/>
            <a:ext cx="392481" cy="1024989"/>
          </a:xfrm>
          <a:prstGeom prst="curvedRigh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fr-FR">
              <a:solidFill>
                <a:schemeClr val="tx1"/>
              </a:solidFill>
            </a:endParaRPr>
          </a:p>
        </p:txBody>
      </p:sp>
      <p:sp>
        <p:nvSpPr>
          <p:cNvPr id="9" name="Flèche : courbe vers la droite 8">
            <a:extLst>
              <a:ext uri="{FF2B5EF4-FFF2-40B4-BE49-F238E27FC236}">
                <a16:creationId xmlns:a16="http://schemas.microsoft.com/office/drawing/2014/main" id="{41D47E04-43D2-4D89-AC52-F4B9DC6A8B3C}"/>
              </a:ext>
            </a:extLst>
          </p:cNvPr>
          <p:cNvSpPr/>
          <p:nvPr/>
        </p:nvSpPr>
        <p:spPr>
          <a:xfrm rot="2082302">
            <a:off x="4111118" y="3900639"/>
            <a:ext cx="392481" cy="1024989"/>
          </a:xfrm>
          <a:prstGeom prst="curved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solidFill>
                <a:schemeClr val="tx1"/>
              </a:solidFill>
            </a:endParaRPr>
          </a:p>
        </p:txBody>
      </p:sp>
      <p:sp>
        <p:nvSpPr>
          <p:cNvPr id="10" name="Flèche : courbe vers la droite 9">
            <a:extLst>
              <a:ext uri="{FF2B5EF4-FFF2-40B4-BE49-F238E27FC236}">
                <a16:creationId xmlns:a16="http://schemas.microsoft.com/office/drawing/2014/main" id="{488D7FB5-85A4-40FA-B924-A9989FF19BF0}"/>
              </a:ext>
            </a:extLst>
          </p:cNvPr>
          <p:cNvSpPr/>
          <p:nvPr/>
        </p:nvSpPr>
        <p:spPr>
          <a:xfrm rot="2082302">
            <a:off x="3431440" y="4894897"/>
            <a:ext cx="392481" cy="1024989"/>
          </a:xfrm>
          <a:prstGeom prst="curvedRigh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solidFill>
                <a:schemeClr val="tx1"/>
              </a:solidFill>
            </a:endParaRPr>
          </a:p>
        </p:txBody>
      </p:sp>
      <p:sp>
        <p:nvSpPr>
          <p:cNvPr id="11" name="Flèche : courbe vers la droite 10">
            <a:extLst>
              <a:ext uri="{FF2B5EF4-FFF2-40B4-BE49-F238E27FC236}">
                <a16:creationId xmlns:a16="http://schemas.microsoft.com/office/drawing/2014/main" id="{E0F4FD3D-033E-4741-832A-0B920EF80130}"/>
              </a:ext>
            </a:extLst>
          </p:cNvPr>
          <p:cNvSpPr/>
          <p:nvPr/>
        </p:nvSpPr>
        <p:spPr>
          <a:xfrm rot="8823493">
            <a:off x="7426612" y="1988350"/>
            <a:ext cx="392481" cy="1024989"/>
          </a:xfrm>
          <a:prstGeom prst="curved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solidFill>
                <a:schemeClr val="tx1"/>
              </a:solidFill>
            </a:endParaRPr>
          </a:p>
        </p:txBody>
      </p:sp>
      <p:sp>
        <p:nvSpPr>
          <p:cNvPr id="12" name="Flèche : courbe vers la droite 11">
            <a:extLst>
              <a:ext uri="{FF2B5EF4-FFF2-40B4-BE49-F238E27FC236}">
                <a16:creationId xmlns:a16="http://schemas.microsoft.com/office/drawing/2014/main" id="{9C605E34-DCBC-4E56-B240-3A2596D09469}"/>
              </a:ext>
            </a:extLst>
          </p:cNvPr>
          <p:cNvSpPr/>
          <p:nvPr/>
        </p:nvSpPr>
        <p:spPr>
          <a:xfrm rot="8863048">
            <a:off x="8025081" y="2869835"/>
            <a:ext cx="535418" cy="1103207"/>
          </a:xfrm>
          <a:prstGeom prst="curvedRigh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fr-FR">
              <a:solidFill>
                <a:schemeClr val="tx1"/>
              </a:solidFill>
            </a:endParaRPr>
          </a:p>
        </p:txBody>
      </p:sp>
      <p:sp>
        <p:nvSpPr>
          <p:cNvPr id="13" name="Flèche : courbe vers la droite 12">
            <a:extLst>
              <a:ext uri="{FF2B5EF4-FFF2-40B4-BE49-F238E27FC236}">
                <a16:creationId xmlns:a16="http://schemas.microsoft.com/office/drawing/2014/main" id="{ABB48BDB-919B-4675-AA8C-53CC7E2823D4}"/>
              </a:ext>
            </a:extLst>
          </p:cNvPr>
          <p:cNvSpPr/>
          <p:nvPr/>
        </p:nvSpPr>
        <p:spPr>
          <a:xfrm rot="8863048">
            <a:off x="8815734" y="3977519"/>
            <a:ext cx="392481" cy="1024989"/>
          </a:xfrm>
          <a:prstGeom prst="curvedRightArrow">
            <a:avLst/>
          </a:prstGeom>
          <a:solidFill>
            <a:srgbClr val="26CCE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Flèche : courbe vers la droite 13">
            <a:extLst>
              <a:ext uri="{FF2B5EF4-FFF2-40B4-BE49-F238E27FC236}">
                <a16:creationId xmlns:a16="http://schemas.microsoft.com/office/drawing/2014/main" id="{0F2CF32D-4D7E-4A4B-99D3-8C2672F91F53}"/>
              </a:ext>
            </a:extLst>
          </p:cNvPr>
          <p:cNvSpPr/>
          <p:nvPr/>
        </p:nvSpPr>
        <p:spPr>
          <a:xfrm rot="8863048">
            <a:off x="9517375" y="4917074"/>
            <a:ext cx="392481" cy="1024989"/>
          </a:xfrm>
          <a:prstGeom prst="curvedRigh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solidFill>
                <a:schemeClr val="tx1"/>
              </a:solidFill>
            </a:endParaRPr>
          </a:p>
        </p:txBody>
      </p:sp>
      <p:pic>
        <p:nvPicPr>
          <p:cNvPr id="3" name="Image 2" descr="Une image contenant texte, affiche, Graphique, graphisme&#10;&#10;Le contenu généré par l’IA peut être incorrect.">
            <a:extLst>
              <a:ext uri="{FF2B5EF4-FFF2-40B4-BE49-F238E27FC236}">
                <a16:creationId xmlns:a16="http://schemas.microsoft.com/office/drawing/2014/main" id="{69C3B748-6582-6BAE-9935-E782103E5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347" y="127143"/>
            <a:ext cx="2376360" cy="2376360"/>
          </a:xfrm>
          <a:prstGeom prst="rect">
            <a:avLst/>
          </a:prstGeom>
        </p:spPr>
      </p:pic>
    </p:spTree>
    <p:extLst>
      <p:ext uri="{BB962C8B-B14F-4D97-AF65-F5344CB8AC3E}">
        <p14:creationId xmlns:p14="http://schemas.microsoft.com/office/powerpoint/2010/main" val="1360396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pPr algn="ctr"/>
            <a:r>
              <a:rPr lang="fr-FR"/>
              <a:t>Notre rôle</a:t>
            </a:r>
          </a:p>
        </p:txBody>
      </p:sp>
      <p:sp>
        <p:nvSpPr>
          <p:cNvPr id="3" name="ZoneTexte 2">
            <a:extLst>
              <a:ext uri="{FF2B5EF4-FFF2-40B4-BE49-F238E27FC236}">
                <a16:creationId xmlns:a16="http://schemas.microsoft.com/office/drawing/2014/main" id="{9CBFF511-4393-B1B9-B73B-C2F7BFC86C9F}"/>
              </a:ext>
            </a:extLst>
          </p:cNvPr>
          <p:cNvSpPr txBox="1"/>
          <p:nvPr/>
        </p:nvSpPr>
        <p:spPr>
          <a:xfrm>
            <a:off x="3049438" y="3174458"/>
            <a:ext cx="6098874" cy="500458"/>
          </a:xfrm>
          <a:prstGeom prst="rect">
            <a:avLst/>
          </a:prstGeom>
          <a:noFill/>
        </p:spPr>
        <p:txBody>
          <a:bodyPr wrap="square">
            <a:spAutoFit/>
          </a:bodyPr>
          <a:lstStyle/>
          <a:p>
            <a:pPr algn="l">
              <a:lnSpc>
                <a:spcPts val="3675"/>
              </a:lnSpc>
              <a:spcBef>
                <a:spcPts val="750"/>
              </a:spcBef>
              <a:spcAft>
                <a:spcPts val="750"/>
              </a:spcAft>
              <a:buNone/>
            </a:pPr>
            <a:r>
              <a:rPr lang="fr-FR" b="0" i="0">
                <a:solidFill>
                  <a:srgbClr val="FFFFFF"/>
                </a:solidFill>
                <a:effectLst/>
                <a:latin typeface="Segoe UI" panose="020B0502040204020203" pitchFamily="34" charset="0"/>
              </a:rPr>
              <a:t>5348</a:t>
            </a:r>
          </a:p>
        </p:txBody>
      </p:sp>
      <p:graphicFrame>
        <p:nvGraphicFramePr>
          <p:cNvPr id="4" name="Diagramme 3">
            <a:extLst>
              <a:ext uri="{FF2B5EF4-FFF2-40B4-BE49-F238E27FC236}">
                <a16:creationId xmlns:a16="http://schemas.microsoft.com/office/drawing/2014/main" id="{A3ACADA4-A6A7-EA83-67CA-9B5F534ED886}"/>
              </a:ext>
            </a:extLst>
          </p:cNvPr>
          <p:cNvGraphicFramePr/>
          <p:nvPr/>
        </p:nvGraphicFramePr>
        <p:xfrm>
          <a:off x="1561382" y="1802921"/>
          <a:ext cx="8566030" cy="4335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 1" descr="Une image contenant texte, affiche, Graphique, graphisme&#10;&#10;Le contenu généré par l’IA peut être incorrect.">
            <a:extLst>
              <a:ext uri="{FF2B5EF4-FFF2-40B4-BE49-F238E27FC236}">
                <a16:creationId xmlns:a16="http://schemas.microsoft.com/office/drawing/2014/main" id="{EE2E9BBE-D550-B6F4-6F0D-7013250C0A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347" y="127143"/>
            <a:ext cx="2376360" cy="2376360"/>
          </a:xfrm>
          <a:prstGeom prst="rect">
            <a:avLst/>
          </a:prstGeom>
        </p:spPr>
      </p:pic>
    </p:spTree>
    <p:extLst>
      <p:ext uri="{BB962C8B-B14F-4D97-AF65-F5344CB8AC3E}">
        <p14:creationId xmlns:p14="http://schemas.microsoft.com/office/powerpoint/2010/main" val="3987204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6E13A-B41B-E8C6-9043-C707E0948CED}"/>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C6DD6D87-55E1-66FC-A237-F4303128EE0B}"/>
              </a:ext>
            </a:extLst>
          </p:cNvPr>
          <p:cNvSpPr>
            <a:spLocks noGrp="1"/>
          </p:cNvSpPr>
          <p:nvPr>
            <p:ph type="title"/>
          </p:nvPr>
        </p:nvSpPr>
        <p:spPr/>
        <p:txBody>
          <a:bodyPr/>
          <a:lstStyle/>
          <a:p>
            <a:pPr algn="ctr"/>
            <a:r>
              <a:rPr lang="fr-FR"/>
              <a:t>Formation Référent APS en ESMS</a:t>
            </a:r>
          </a:p>
        </p:txBody>
      </p:sp>
      <p:sp>
        <p:nvSpPr>
          <p:cNvPr id="3" name="ZoneTexte 2">
            <a:extLst>
              <a:ext uri="{FF2B5EF4-FFF2-40B4-BE49-F238E27FC236}">
                <a16:creationId xmlns:a16="http://schemas.microsoft.com/office/drawing/2014/main" id="{C45450BF-C44D-3CFF-776D-0B1C7C1D9D4A}"/>
              </a:ext>
            </a:extLst>
          </p:cNvPr>
          <p:cNvSpPr txBox="1"/>
          <p:nvPr/>
        </p:nvSpPr>
        <p:spPr>
          <a:xfrm>
            <a:off x="3049438" y="3174458"/>
            <a:ext cx="6098874" cy="500458"/>
          </a:xfrm>
          <a:prstGeom prst="rect">
            <a:avLst/>
          </a:prstGeom>
          <a:noFill/>
        </p:spPr>
        <p:txBody>
          <a:bodyPr wrap="square">
            <a:spAutoFit/>
          </a:bodyPr>
          <a:lstStyle/>
          <a:p>
            <a:pPr algn="l">
              <a:lnSpc>
                <a:spcPts val="3675"/>
              </a:lnSpc>
              <a:spcBef>
                <a:spcPts val="750"/>
              </a:spcBef>
              <a:spcAft>
                <a:spcPts val="750"/>
              </a:spcAft>
              <a:buNone/>
            </a:pPr>
            <a:r>
              <a:rPr lang="fr-FR" b="0" i="0">
                <a:solidFill>
                  <a:srgbClr val="FFFFFF"/>
                </a:solidFill>
                <a:effectLst/>
                <a:latin typeface="Segoe UI" panose="020B0502040204020203" pitchFamily="34" charset="0"/>
              </a:rPr>
              <a:t>5348</a:t>
            </a:r>
          </a:p>
        </p:txBody>
      </p:sp>
      <p:sp>
        <p:nvSpPr>
          <p:cNvPr id="2" name="Espace réservé du contenu 6">
            <a:extLst>
              <a:ext uri="{FF2B5EF4-FFF2-40B4-BE49-F238E27FC236}">
                <a16:creationId xmlns:a16="http://schemas.microsoft.com/office/drawing/2014/main" id="{1E74E5C0-CB50-5B48-D956-7D6725708B29}"/>
              </a:ext>
            </a:extLst>
          </p:cNvPr>
          <p:cNvSpPr>
            <a:spLocks noGrp="1"/>
          </p:cNvSpPr>
          <p:nvPr>
            <p:ph idx="1"/>
          </p:nvPr>
        </p:nvSpPr>
        <p:spPr>
          <a:xfrm>
            <a:off x="1394232" y="1672684"/>
            <a:ext cx="9561315" cy="4719830"/>
          </a:xfrm>
        </p:spPr>
        <p:txBody>
          <a:bodyPr>
            <a:normAutofit/>
          </a:bodyPr>
          <a:lstStyle/>
          <a:p>
            <a:r>
              <a:rPr lang="fr-FR"/>
              <a:t>Objectifs : </a:t>
            </a:r>
          </a:p>
          <a:p>
            <a:pPr lvl="1"/>
            <a:r>
              <a:rPr lang="fr-FR" sz="1800"/>
              <a:t>Identifier votre rôle de référent et vos missions</a:t>
            </a:r>
          </a:p>
          <a:p>
            <a:pPr lvl="1"/>
            <a:r>
              <a:rPr lang="fr-FR" sz="1800"/>
              <a:t>Connaitre les recommandations générales et adaptations </a:t>
            </a:r>
          </a:p>
          <a:p>
            <a:pPr marL="457200" lvl="1" indent="0">
              <a:buNone/>
            </a:pPr>
            <a:r>
              <a:rPr lang="fr-FR" sz="1800"/>
              <a:t>	spécifique au public dans le sport adapté</a:t>
            </a:r>
          </a:p>
          <a:p>
            <a:pPr lvl="1"/>
            <a:r>
              <a:rPr lang="fr-FR" sz="1800"/>
              <a:t>Connaitre les acteurs à proximité de mon établissement</a:t>
            </a:r>
          </a:p>
          <a:p>
            <a:pPr lvl="1"/>
            <a:r>
              <a:rPr lang="fr-FR" sz="1800"/>
              <a:t>Proposer un projet sportif</a:t>
            </a:r>
          </a:p>
          <a:p>
            <a:pPr marL="457200" lvl="1" indent="0">
              <a:buNone/>
            </a:pPr>
            <a:endParaRPr lang="fr-FR" sz="1800"/>
          </a:p>
          <a:p>
            <a:r>
              <a:rPr lang="fr-FR"/>
              <a:t>Durée : 23heures </a:t>
            </a:r>
            <a:r>
              <a:rPr lang="fr-FR" sz="1800"/>
              <a:t>(21h en présentiel + 2h en </a:t>
            </a:r>
            <a:r>
              <a:rPr lang="fr-FR" sz="1800" err="1"/>
              <a:t>visio</a:t>
            </a:r>
            <a:r>
              <a:rPr lang="fr-FR" sz="1800"/>
              <a:t>)</a:t>
            </a:r>
          </a:p>
          <a:p>
            <a:pPr marL="1371600" lvl="3" indent="0">
              <a:buNone/>
            </a:pPr>
            <a:r>
              <a:rPr lang="fr-FR" sz="2400"/>
              <a:t>+ 35 de mise en pratique en établissement</a:t>
            </a:r>
          </a:p>
          <a:p>
            <a:r>
              <a:rPr lang="fr-FR"/>
              <a:t>Prise en charge par OPCO possible</a:t>
            </a:r>
          </a:p>
          <a:p>
            <a:pPr marL="0" indent="0">
              <a:buNone/>
            </a:pPr>
            <a:endParaRPr lang="fr-FR"/>
          </a:p>
          <a:p>
            <a:endParaRPr lang="fr-FR"/>
          </a:p>
        </p:txBody>
      </p:sp>
      <p:pic>
        <p:nvPicPr>
          <p:cNvPr id="4" name="Image 3" descr="Une image contenant texte, affiche, Graphique, graphisme&#10;&#10;Le contenu généré par l’IA peut être incorrect.">
            <a:extLst>
              <a:ext uri="{FF2B5EF4-FFF2-40B4-BE49-F238E27FC236}">
                <a16:creationId xmlns:a16="http://schemas.microsoft.com/office/drawing/2014/main" id="{543962B2-7E64-DAFF-A361-D7045B785D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347" y="127143"/>
            <a:ext cx="2376360" cy="2376360"/>
          </a:xfrm>
          <a:prstGeom prst="rect">
            <a:avLst/>
          </a:prstGeom>
        </p:spPr>
      </p:pic>
      <p:pic>
        <p:nvPicPr>
          <p:cNvPr id="7" name="Image 6" descr="Une image contenant texte, capture d’écran, affiche, chaussures&#10;&#10;Le contenu généré par l’IA peut être incorrect.">
            <a:extLst>
              <a:ext uri="{FF2B5EF4-FFF2-40B4-BE49-F238E27FC236}">
                <a16:creationId xmlns:a16="http://schemas.microsoft.com/office/drawing/2014/main" id="{7F5A9865-F134-BFEF-4B8E-AAF2019A8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6559" y="1557015"/>
            <a:ext cx="3598653" cy="4951168"/>
          </a:xfrm>
          <a:prstGeom prst="rect">
            <a:avLst/>
          </a:prstGeom>
        </p:spPr>
      </p:pic>
    </p:spTree>
    <p:extLst>
      <p:ext uri="{BB962C8B-B14F-4D97-AF65-F5344CB8AC3E}">
        <p14:creationId xmlns:p14="http://schemas.microsoft.com/office/powerpoint/2010/main" val="1566622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3DAB2-6BCA-3056-F457-011BCE765B3F}"/>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A1212CB0-CB78-A02B-0FDE-1C351C435ABE}"/>
              </a:ext>
            </a:extLst>
          </p:cNvPr>
          <p:cNvPicPr>
            <a:picLocks noChangeAspect="1"/>
          </p:cNvPicPr>
          <p:nvPr/>
        </p:nvPicPr>
        <p:blipFill>
          <a:blip r:embed="rId2"/>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6CA046DB-FF34-4B0B-1635-62EACEFAE3C9}"/>
              </a:ext>
            </a:extLst>
          </p:cNvPr>
          <p:cNvSpPr/>
          <p:nvPr/>
        </p:nvSpPr>
        <p:spPr>
          <a:xfrm>
            <a:off x="314423" y="328547"/>
            <a:ext cx="5537737"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Nexa Bold" panose="02000000000000000000" pitchFamily="2" charset="0"/>
              </a:rPr>
              <a:t>Semaine Olympique et Paralympique</a:t>
            </a:r>
            <a:endParaRPr kumimoji="0" lang="fr-FR" sz="3600" b="1" i="0" u="none" strike="noStrike" kern="1200" cap="none" spc="0" normalizeH="0" baseline="0" noProof="0" dirty="0">
              <a:ln>
                <a:noFill/>
              </a:ln>
              <a:solidFill>
                <a:prstClr val="white"/>
              </a:solidFill>
              <a:effectLst/>
              <a:uLnTx/>
              <a:uFillTx/>
              <a:latin typeface="Nexa Bold" panose="02000000000000000000" pitchFamily="2" charset="0"/>
              <a:ea typeface="+mn-ea"/>
              <a:cs typeface="+mn-cs"/>
            </a:endParaRPr>
          </a:p>
        </p:txBody>
      </p:sp>
      <p:pic>
        <p:nvPicPr>
          <p:cNvPr id="7" name="Image 6">
            <a:extLst>
              <a:ext uri="{FF2B5EF4-FFF2-40B4-BE49-F238E27FC236}">
                <a16:creationId xmlns:a16="http://schemas.microsoft.com/office/drawing/2014/main" id="{78A42BAF-CF20-81B6-0086-E8F614DDB087}"/>
              </a:ext>
            </a:extLst>
          </p:cNvPr>
          <p:cNvPicPr>
            <a:picLocks noChangeAspect="1"/>
          </p:cNvPicPr>
          <p:nvPr/>
        </p:nvPicPr>
        <p:blipFill>
          <a:blip r:embed="rId3"/>
          <a:stretch>
            <a:fillRect/>
          </a:stretch>
        </p:blipFill>
        <p:spPr>
          <a:xfrm rot="566098">
            <a:off x="5456510" y="879670"/>
            <a:ext cx="467178" cy="734137"/>
          </a:xfrm>
          <a:prstGeom prst="rect">
            <a:avLst/>
          </a:prstGeom>
        </p:spPr>
      </p:pic>
      <p:sp>
        <p:nvSpPr>
          <p:cNvPr id="11" name="ZoneTexte 10">
            <a:extLst>
              <a:ext uri="{FF2B5EF4-FFF2-40B4-BE49-F238E27FC236}">
                <a16:creationId xmlns:a16="http://schemas.microsoft.com/office/drawing/2014/main" id="{C234E5B0-77F3-830E-8FEC-895DDD4B64C1}"/>
              </a:ext>
            </a:extLst>
          </p:cNvPr>
          <p:cNvSpPr txBox="1"/>
          <p:nvPr/>
        </p:nvSpPr>
        <p:spPr>
          <a:xfrm>
            <a:off x="597228" y="1591883"/>
            <a:ext cx="11332552" cy="1400383"/>
          </a:xfrm>
          <a:prstGeom prst="rect">
            <a:avLst/>
          </a:prstGeom>
          <a:noFill/>
        </p:spPr>
        <p:txBody>
          <a:bodyPr wrap="square" lIns="91440" tIns="45720" rIns="91440" bIns="45720" rtlCol="0" anchor="t">
            <a:spAutoFit/>
          </a:bodyPr>
          <a:lstStyle/>
          <a:p>
            <a:pPr>
              <a:spcAft>
                <a:spcPts val="600"/>
              </a:spcAft>
              <a:defRPr/>
            </a:pPr>
            <a:r>
              <a:rPr lang="fr-FR" sz="1600" b="1" u="sng" dirty="0">
                <a:solidFill>
                  <a:srgbClr val="0139C7"/>
                </a:solidFill>
                <a:latin typeface="Nexa Bold" panose="02000000000000000000"/>
                <a:ea typeface="Source Sans Pro"/>
              </a:rPr>
              <a:t>Webinaire destiné aux référents APS en ESMS:</a:t>
            </a:r>
            <a:endParaRPr lang="fr-FR" sz="1600" dirty="0">
              <a:solidFill>
                <a:prstClr val="black"/>
              </a:solidFill>
              <a:latin typeface="Nexa Bold" panose="02000000000000000000"/>
              <a:ea typeface="Source Sans Pro"/>
            </a:endParaRPr>
          </a:p>
          <a:p>
            <a:pPr marL="285750" indent="-285750">
              <a:buClr>
                <a:srgbClr val="0139C7"/>
              </a:buClr>
              <a:buFont typeface="Arial" panose="020B0604020202020204" pitchFamily="34" charset="0"/>
              <a:buChar char="•"/>
              <a:defRPr/>
            </a:pPr>
            <a:r>
              <a:rPr lang="fr-FR" sz="1600" dirty="0">
                <a:solidFill>
                  <a:prstClr val="black"/>
                </a:solidFill>
                <a:latin typeface="Nexa Bold" panose="02000000000000000000"/>
                <a:ea typeface="Source Sans Pro"/>
              </a:rPr>
              <a:t>Organisé par la DGCS et la DS </a:t>
            </a:r>
          </a:p>
          <a:p>
            <a:pPr marL="285750" indent="-285750">
              <a:buClr>
                <a:srgbClr val="0139C7"/>
              </a:buClr>
              <a:buFont typeface="Arial" panose="020B0604020202020204" pitchFamily="34" charset="0"/>
              <a:buChar char="•"/>
              <a:defRPr/>
            </a:pPr>
            <a:r>
              <a:rPr lang="fr-FR" sz="1600" dirty="0">
                <a:solidFill>
                  <a:prstClr val="black"/>
                </a:solidFill>
                <a:latin typeface="Nexa Bold" panose="02000000000000000000"/>
                <a:ea typeface="Source Sans Pro"/>
              </a:rPr>
              <a:t>5 Mars – 16h </a:t>
            </a:r>
          </a:p>
          <a:p>
            <a:pPr marL="285750" indent="-285750">
              <a:buClr>
                <a:srgbClr val="0139C7"/>
              </a:buClr>
              <a:buFont typeface="Arial" panose="020B0604020202020204" pitchFamily="34" charset="0"/>
              <a:buChar char="•"/>
              <a:defRPr/>
            </a:pPr>
            <a:r>
              <a:rPr lang="fr-FR" sz="1600" dirty="0">
                <a:solidFill>
                  <a:prstClr val="black"/>
                </a:solidFill>
                <a:latin typeface="Nexa Bold" panose="02000000000000000000"/>
                <a:ea typeface="Source Sans Pro"/>
              </a:rPr>
              <a:t>Présentation SOP et label Génération 2030</a:t>
            </a:r>
          </a:p>
          <a:p>
            <a:pPr marL="285750" indent="-285750">
              <a:buClr>
                <a:srgbClr val="0139C7"/>
              </a:buClr>
              <a:buFont typeface="Arial" panose="020B0604020202020204" pitchFamily="34" charset="0"/>
              <a:buChar char="•"/>
              <a:defRPr/>
            </a:pPr>
            <a:r>
              <a:rPr lang="fr-FR" sz="1600" dirty="0">
                <a:solidFill>
                  <a:prstClr val="black"/>
                </a:solidFill>
                <a:latin typeface="Nexa Bold" panose="02000000000000000000"/>
                <a:ea typeface="Source Sans Pro"/>
              </a:rPr>
              <a:t>SOP : 30 Mars – 4 Avril</a:t>
            </a:r>
          </a:p>
        </p:txBody>
      </p:sp>
      <p:pic>
        <p:nvPicPr>
          <p:cNvPr id="3" name="Image 2" descr="Une image contenant cercle, logo, Graphique, Police&#10;&#10;Le contenu généré par l’IA peut être incorrect.">
            <a:extLst>
              <a:ext uri="{FF2B5EF4-FFF2-40B4-BE49-F238E27FC236}">
                <a16:creationId xmlns:a16="http://schemas.microsoft.com/office/drawing/2014/main" id="{BAB877B2-2DCE-9A69-01F3-137A86458E2C}"/>
              </a:ext>
            </a:extLst>
          </p:cNvPr>
          <p:cNvPicPr>
            <a:picLocks noChangeAspect="1"/>
          </p:cNvPicPr>
          <p:nvPr/>
        </p:nvPicPr>
        <p:blipFill>
          <a:blip r:embed="rId4"/>
          <a:stretch>
            <a:fillRect/>
          </a:stretch>
        </p:blipFill>
        <p:spPr>
          <a:xfrm>
            <a:off x="3101378" y="3310965"/>
            <a:ext cx="5279142" cy="3032802"/>
          </a:xfrm>
          <a:prstGeom prst="rect">
            <a:avLst/>
          </a:prstGeom>
        </p:spPr>
      </p:pic>
    </p:spTree>
    <p:extLst>
      <p:ext uri="{BB962C8B-B14F-4D97-AF65-F5344CB8AC3E}">
        <p14:creationId xmlns:p14="http://schemas.microsoft.com/office/powerpoint/2010/main" val="4091176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0D6DA-5C72-B1D2-A12E-886EF933DF4F}"/>
            </a:ext>
          </a:extLst>
        </p:cNvPr>
        <p:cNvGrpSpPr/>
        <p:nvPr/>
      </p:nvGrpSpPr>
      <p:grpSpPr>
        <a:xfrm>
          <a:off x="0" y="0"/>
          <a:ext cx="0" cy="0"/>
          <a:chOff x="0" y="0"/>
          <a:chExt cx="0" cy="0"/>
        </a:xfrm>
      </p:grpSpPr>
      <p:pic>
        <p:nvPicPr>
          <p:cNvPr id="4" name="Content Placeholder 3" descr="A logo with blue and red text&#10;&#10;AI-generated content may be incorrect.">
            <a:extLst>
              <a:ext uri="{FF2B5EF4-FFF2-40B4-BE49-F238E27FC236}">
                <a16:creationId xmlns:a16="http://schemas.microsoft.com/office/drawing/2014/main" id="{28A4C3C1-6060-432A-97B0-119B9B17581C}"/>
              </a:ext>
            </a:extLst>
          </p:cNvPr>
          <p:cNvPicPr>
            <a:picLocks noGrp="1" noChangeAspect="1"/>
          </p:cNvPicPr>
          <p:nvPr>
            <p:ph idx="1"/>
          </p:nvPr>
        </p:nvPicPr>
        <p:blipFill>
          <a:blip r:embed="rId2"/>
          <a:stretch>
            <a:fillRect/>
          </a:stretch>
        </p:blipFill>
        <p:spPr>
          <a:xfrm>
            <a:off x="134257" y="113178"/>
            <a:ext cx="11800114" cy="1164974"/>
          </a:xfrm>
          <a:prstGeom prst="rect">
            <a:avLst/>
          </a:prstGeom>
          <a:ln>
            <a:noFill/>
          </a:ln>
        </p:spPr>
      </p:pic>
      <p:sp>
        <p:nvSpPr>
          <p:cNvPr id="2" name="TextBox 1">
            <a:extLst>
              <a:ext uri="{FF2B5EF4-FFF2-40B4-BE49-F238E27FC236}">
                <a16:creationId xmlns:a16="http://schemas.microsoft.com/office/drawing/2014/main" id="{9627521F-64C8-028D-5BB7-ECC11AC5B0AA}"/>
              </a:ext>
            </a:extLst>
          </p:cNvPr>
          <p:cNvSpPr txBox="1"/>
          <p:nvPr/>
        </p:nvSpPr>
        <p:spPr>
          <a:xfrm>
            <a:off x="461493" y="1711816"/>
            <a:ext cx="5570112"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fr-FR" sz="2000" b="1" kern="1200">
                <a:solidFill>
                  <a:schemeClr val="accent1"/>
                </a:solidFill>
                <a:latin typeface="Calibri"/>
                <a:ea typeface="+mn-ea"/>
                <a:cs typeface="+mn-cs"/>
              </a:rPr>
              <a:t>Politiques territoriales</a:t>
            </a:r>
            <a:endParaRPr lang="fr-FR" sz="2000" b="1" kern="1200">
              <a:solidFill>
                <a:schemeClr val="accent1"/>
              </a:solidFill>
              <a:latin typeface="Calibri"/>
              <a:ea typeface="Calibri"/>
              <a:cs typeface="Calibri"/>
            </a:endParaRPr>
          </a:p>
          <a:p>
            <a:pPr marL="0" algn="l" rtl="0"/>
            <a:endParaRPr lang="fr-FR" sz="1600"/>
          </a:p>
          <a:p>
            <a:pPr marL="0" algn="l" rtl="0"/>
            <a:r>
              <a:rPr lang="fr-FR" sz="1600" b="1" kern="1200">
                <a:latin typeface="Calibri"/>
                <a:ea typeface="+mn-ea"/>
                <a:cs typeface="+mn-cs"/>
              </a:rPr>
              <a:t>Structurer les organisations et accompagner les projets territoriaux de développement de l’offre de pratique</a:t>
            </a:r>
            <a:endParaRPr lang="fr-FR" sz="1600" b="1" kern="1200">
              <a:latin typeface="Calibri"/>
              <a:ea typeface="Calibri"/>
              <a:cs typeface="Calibri"/>
            </a:endParaRPr>
          </a:p>
        </p:txBody>
      </p:sp>
      <p:sp>
        <p:nvSpPr>
          <p:cNvPr id="3" name="TextBox 2">
            <a:extLst>
              <a:ext uri="{FF2B5EF4-FFF2-40B4-BE49-F238E27FC236}">
                <a16:creationId xmlns:a16="http://schemas.microsoft.com/office/drawing/2014/main" id="{122A2869-E740-9E3D-5C5F-BB5508F0084C}"/>
              </a:ext>
            </a:extLst>
          </p:cNvPr>
          <p:cNvSpPr txBox="1"/>
          <p:nvPr/>
        </p:nvSpPr>
        <p:spPr>
          <a:xfrm>
            <a:off x="525887" y="3278747"/>
            <a:ext cx="531253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fr-FR" sz="1600" u="sng" kern="1200">
                <a:latin typeface="Calibri"/>
                <a:ea typeface="+mn-ea"/>
                <a:cs typeface="+mn-cs"/>
              </a:rPr>
              <a:t>Accompagnement du sport fédéral et professionnel </a:t>
            </a:r>
            <a:r>
              <a:rPr lang="fr-FR" sz="1600" kern="1200">
                <a:latin typeface="Calibri"/>
                <a:ea typeface="+mn-ea"/>
                <a:cs typeface="+mn-cs"/>
              </a:rPr>
              <a:t>: </a:t>
            </a:r>
            <a:endParaRPr lang="fr-FR" sz="1600" kern="1200">
              <a:latin typeface="Calibri"/>
              <a:ea typeface="Calibri"/>
              <a:cs typeface="Calibri"/>
            </a:endParaRPr>
          </a:p>
          <a:p>
            <a:pPr marL="0" algn="l" rtl="0"/>
            <a:r>
              <a:rPr lang="fr-FR" sz="1600" kern="1200">
                <a:latin typeface="Calibri"/>
                <a:ea typeface="+mn-ea"/>
                <a:cs typeface="+mn-cs"/>
              </a:rPr>
              <a:t>coordination CTS , suivi disciplinaire, Agrément CFCP</a:t>
            </a:r>
            <a:endParaRPr lang="fr-FR" sz="1600" kern="1200">
              <a:latin typeface="Calibri"/>
              <a:ea typeface="Calibri"/>
              <a:cs typeface="Calibri"/>
            </a:endParaRPr>
          </a:p>
          <a:p>
            <a:pPr marL="0" algn="l" rtl="0"/>
            <a:endParaRPr lang="fr-FR" sz="1600"/>
          </a:p>
          <a:p>
            <a:endParaRPr lang="fr-FR" sz="1600">
              <a:latin typeface="Aptos" panose="02110004020202020204"/>
            </a:endParaRPr>
          </a:p>
          <a:p>
            <a:pPr marL="0" algn="l" rtl="0"/>
            <a:r>
              <a:rPr lang="fr-FR" sz="1600" u="sng" kern="1200">
                <a:latin typeface="Calibri"/>
                <a:ea typeface="+mn-ea"/>
                <a:cs typeface="+mn-cs"/>
              </a:rPr>
              <a:t>Politiques de l’ANS</a:t>
            </a:r>
            <a:endParaRPr lang="fr-FR" sz="1600" u="sng" kern="1200">
              <a:latin typeface="Calibri"/>
              <a:ea typeface="Calibri"/>
              <a:cs typeface="Calibri"/>
            </a:endParaRPr>
          </a:p>
          <a:p>
            <a:pPr marL="0" algn="l" rtl="0"/>
            <a:r>
              <a:rPr lang="fr-FR" sz="1600" kern="1200">
                <a:latin typeface="Calibri"/>
                <a:ea typeface="+mn-ea"/>
                <a:cs typeface="+mn-cs"/>
              </a:rPr>
              <a:t>Dispositifs PST, Aide à l’Emploi ,Aide aux équipements sportifs</a:t>
            </a:r>
            <a:endParaRPr lang="fr-FR" sz="1600" kern="1200">
              <a:latin typeface="Calibri"/>
              <a:ea typeface="Calibri"/>
              <a:cs typeface="Calibri"/>
            </a:endParaRPr>
          </a:p>
          <a:p>
            <a:pPr marL="0" algn="l" rtl="0"/>
            <a:r>
              <a:rPr lang="fr-FR" sz="1600" kern="1200">
                <a:latin typeface="Calibri"/>
                <a:ea typeface="+mn-ea"/>
                <a:cs typeface="+mn-cs"/>
              </a:rPr>
              <a:t>Secrétariat et Animation de la   Conférence régionale du sport</a:t>
            </a:r>
            <a:endParaRPr lang="fr-FR" sz="1600" kern="1200">
              <a:latin typeface="Calibri"/>
              <a:ea typeface="Calibri"/>
              <a:cs typeface="Calibri"/>
            </a:endParaRPr>
          </a:p>
          <a:p>
            <a:pPr algn="ctr"/>
            <a:endParaRPr lang="en-GB" sz="1600"/>
          </a:p>
        </p:txBody>
      </p:sp>
      <p:sp>
        <p:nvSpPr>
          <p:cNvPr id="10" name="TextBox 9">
            <a:extLst>
              <a:ext uri="{FF2B5EF4-FFF2-40B4-BE49-F238E27FC236}">
                <a16:creationId xmlns:a16="http://schemas.microsoft.com/office/drawing/2014/main" id="{0C13A9B6-4606-E63B-24B3-E1760E784B86}"/>
              </a:ext>
            </a:extLst>
          </p:cNvPr>
          <p:cNvSpPr txBox="1"/>
          <p:nvPr/>
        </p:nvSpPr>
        <p:spPr>
          <a:xfrm>
            <a:off x="6246254" y="1711817"/>
            <a:ext cx="5945746"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fr-FR" sz="2000" b="1" kern="1200">
                <a:solidFill>
                  <a:schemeClr val="accent1"/>
                </a:solidFill>
                <a:latin typeface="Calibri"/>
                <a:ea typeface="+mn-ea"/>
                <a:cs typeface="+mn-cs"/>
              </a:rPr>
              <a:t>Politiques éducatives, de santé et promotion de la pratique sportive</a:t>
            </a:r>
            <a:endParaRPr lang="fr-FR" sz="2000" b="1" kern="1200">
              <a:solidFill>
                <a:schemeClr val="accent1"/>
              </a:solidFill>
              <a:latin typeface="Calibri"/>
              <a:ea typeface="Calibri"/>
              <a:cs typeface="Calibri"/>
            </a:endParaRPr>
          </a:p>
          <a:p>
            <a:pPr marL="0" algn="l" rtl="0"/>
            <a:endParaRPr lang="fr-FR" sz="1600"/>
          </a:p>
          <a:p>
            <a:pPr marL="0" algn="l" rtl="0"/>
            <a:r>
              <a:rPr lang="fr-FR" sz="1600" b="1" kern="1200">
                <a:latin typeface="Calibri"/>
                <a:ea typeface="+mn-ea"/>
                <a:cs typeface="+mn-cs"/>
              </a:rPr>
              <a:t>Développer les savoirs fondamentaux et promouvoir les bonnes pratiques</a:t>
            </a:r>
            <a:endParaRPr lang="fr-FR" sz="1600" b="1" kern="1200">
              <a:latin typeface="Calibri"/>
              <a:ea typeface="Calibri"/>
              <a:cs typeface="Calibri"/>
            </a:endParaRPr>
          </a:p>
        </p:txBody>
      </p:sp>
      <p:sp>
        <p:nvSpPr>
          <p:cNvPr id="11" name="TextBox 10">
            <a:extLst>
              <a:ext uri="{FF2B5EF4-FFF2-40B4-BE49-F238E27FC236}">
                <a16:creationId xmlns:a16="http://schemas.microsoft.com/office/drawing/2014/main" id="{234119F9-903A-CE9C-B412-A69C86CCBD55}"/>
              </a:ext>
            </a:extLst>
          </p:cNvPr>
          <p:cNvSpPr txBox="1"/>
          <p:nvPr/>
        </p:nvSpPr>
        <p:spPr>
          <a:xfrm>
            <a:off x="6246255" y="3278747"/>
            <a:ext cx="5688168"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fr-FR" sz="1600" u="sng" kern="1200">
                <a:latin typeface="Calibri"/>
                <a:ea typeface="+mn-ea"/>
                <a:cs typeface="+mn-cs"/>
              </a:rPr>
              <a:t>Développement du sport-santé</a:t>
            </a:r>
            <a:r>
              <a:rPr lang="fr-FR" sz="1600" kern="1200">
                <a:latin typeface="Calibri"/>
                <a:ea typeface="+mn-ea"/>
                <a:cs typeface="+mn-cs"/>
              </a:rPr>
              <a:t>:</a:t>
            </a:r>
            <a:endParaRPr lang="fr-FR" sz="1600" kern="1200">
              <a:latin typeface="Calibri"/>
              <a:ea typeface="Calibri"/>
              <a:cs typeface="Calibri"/>
            </a:endParaRPr>
          </a:p>
          <a:p>
            <a:pPr marL="0" algn="l" rtl="0"/>
            <a:r>
              <a:rPr lang="fr-FR" sz="1600" kern="1200">
                <a:latin typeface="Calibri"/>
                <a:ea typeface="+mn-ea"/>
                <a:cs typeface="+mn-cs"/>
              </a:rPr>
              <a:t>Plan régional sport santé – Déploiement des MSS – suivi des projets en faveur des PSH</a:t>
            </a:r>
            <a:endParaRPr lang="fr-FR" sz="1600" kern="1200">
              <a:latin typeface="Calibri"/>
              <a:ea typeface="Calibri"/>
              <a:cs typeface="Calibri"/>
            </a:endParaRPr>
          </a:p>
          <a:p>
            <a:pPr marL="0" algn="l" rtl="0"/>
            <a:endParaRPr lang="fr-FR" sz="1600"/>
          </a:p>
          <a:p>
            <a:pPr marL="0" algn="l" rtl="0"/>
            <a:r>
              <a:rPr lang="fr-FR" sz="1600" u="sng" kern="1200">
                <a:latin typeface="Calibri"/>
                <a:ea typeface="+mn-ea"/>
                <a:cs typeface="+mn-cs"/>
              </a:rPr>
              <a:t>Sport éducation:</a:t>
            </a:r>
            <a:endParaRPr lang="fr-FR" sz="1600" u="sng" kern="1200">
              <a:latin typeface="Calibri"/>
              <a:ea typeface="Calibri"/>
              <a:cs typeface="Calibri"/>
            </a:endParaRPr>
          </a:p>
          <a:p>
            <a:pPr marL="0" algn="l" rtl="0"/>
            <a:r>
              <a:rPr lang="fr-FR" sz="1600" kern="1200">
                <a:latin typeface="Calibri"/>
                <a:ea typeface="+mn-ea"/>
                <a:cs typeface="+mn-cs"/>
              </a:rPr>
              <a:t>Savoir nager, SRAV, Sport-études, savoir vivre en montagne (SAVIM)</a:t>
            </a:r>
            <a:endParaRPr lang="fr-FR" sz="1600" kern="1200">
              <a:latin typeface="Calibri"/>
              <a:ea typeface="Calibri"/>
              <a:cs typeface="Calibri"/>
            </a:endParaRPr>
          </a:p>
          <a:p>
            <a:endParaRPr lang="fr-FR" sz="1600">
              <a:latin typeface="Calibri"/>
            </a:endParaRPr>
          </a:p>
          <a:p>
            <a:pPr marL="0" algn="l" rtl="0"/>
            <a:r>
              <a:rPr lang="fr-FR" sz="1600" u="sng" kern="1200">
                <a:latin typeface="Calibri"/>
                <a:ea typeface="+mn-ea"/>
                <a:cs typeface="+mn-cs"/>
              </a:rPr>
              <a:t>Promotion du sport et accompagnement des grands évènements:</a:t>
            </a:r>
            <a:endParaRPr lang="fr-FR" sz="1600" u="sng" kern="1200">
              <a:latin typeface="Calibri"/>
              <a:ea typeface="Calibri"/>
              <a:cs typeface="Calibri"/>
            </a:endParaRPr>
          </a:p>
          <a:p>
            <a:pPr marL="0" algn="l" rtl="0"/>
            <a:r>
              <a:rPr lang="fr-FR" sz="1600" kern="1200" err="1">
                <a:latin typeface="Calibri"/>
                <a:ea typeface="+mn-ea"/>
                <a:cs typeface="+mn-cs"/>
              </a:rPr>
              <a:t>Pass’sport</a:t>
            </a:r>
            <a:r>
              <a:rPr lang="fr-FR" sz="1600" kern="1200">
                <a:latin typeface="Calibri"/>
                <a:ea typeface="+mn-ea"/>
                <a:cs typeface="+mn-cs"/>
              </a:rPr>
              <a:t>, Fête du sport, animation territoriale JOP 2030</a:t>
            </a:r>
            <a:endParaRPr lang="fr-FR" sz="1600" kern="1200">
              <a:latin typeface="Calibri"/>
              <a:ea typeface="Calibri"/>
              <a:cs typeface="Calibri"/>
            </a:endParaRPr>
          </a:p>
          <a:p>
            <a:pPr algn="ctr"/>
            <a:endParaRPr lang="en-GB" sz="1600"/>
          </a:p>
        </p:txBody>
      </p:sp>
      <p:sp>
        <p:nvSpPr>
          <p:cNvPr id="13" name="TextBox 12">
            <a:extLst>
              <a:ext uri="{FF2B5EF4-FFF2-40B4-BE49-F238E27FC236}">
                <a16:creationId xmlns:a16="http://schemas.microsoft.com/office/drawing/2014/main" id="{B59AE8A7-2EEC-0AAA-8E3A-5C5BE65926BC}"/>
              </a:ext>
            </a:extLst>
          </p:cNvPr>
          <p:cNvSpPr txBox="1"/>
          <p:nvPr/>
        </p:nvSpPr>
        <p:spPr>
          <a:xfrm>
            <a:off x="525888" y="6069168"/>
            <a:ext cx="83068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fr-FR" sz="2000" b="1" kern="1200">
                <a:solidFill>
                  <a:srgbClr val="C00000"/>
                </a:solidFill>
                <a:latin typeface="Calibri"/>
                <a:ea typeface="+mn-ea"/>
                <a:cs typeface="+mn-cs"/>
              </a:rPr>
              <a:t>Les axes stratégiques et contribution aux politiques interministérielles :</a:t>
            </a:r>
            <a:endParaRPr lang="fr-FR" sz="2000" b="1" kern="1200">
              <a:solidFill>
                <a:srgbClr val="C00000"/>
              </a:solidFill>
              <a:latin typeface="Calibri"/>
              <a:ea typeface="Calibri"/>
              <a:cs typeface="Calibri"/>
            </a:endParaRPr>
          </a:p>
          <a:p>
            <a:pPr marL="0" algn="l" rtl="0"/>
            <a:r>
              <a:rPr lang="fr-FR" sz="1600" b="1" kern="1200">
                <a:solidFill>
                  <a:srgbClr val="C00000"/>
                </a:solidFill>
                <a:latin typeface="Calibri"/>
                <a:ea typeface="+mn-ea"/>
                <a:cs typeface="+mn-cs"/>
              </a:rPr>
              <a:t>JOP2030, SNSS, SNSH, savoirs fondamentaux, l’engagement et la continuité éducative.</a:t>
            </a:r>
            <a:endParaRPr lang="fr-FR" sz="1600" b="1" kern="1200">
              <a:solidFill>
                <a:srgbClr val="C00000"/>
              </a:solidFill>
              <a:latin typeface="Calibri"/>
              <a:ea typeface="Calibri"/>
              <a:cs typeface="Calibri"/>
            </a:endParaRPr>
          </a:p>
        </p:txBody>
      </p:sp>
    </p:spTree>
    <p:extLst>
      <p:ext uri="{BB962C8B-B14F-4D97-AF65-F5344CB8AC3E}">
        <p14:creationId xmlns:p14="http://schemas.microsoft.com/office/powerpoint/2010/main" val="2798666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479F8-83F2-6F93-573C-B5986C27739E}"/>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C8E1CD22-68B8-2B9D-0460-220905122FEB}"/>
              </a:ext>
            </a:extLst>
          </p:cNvPr>
          <p:cNvPicPr>
            <a:picLocks noChangeAspect="1"/>
          </p:cNvPicPr>
          <p:nvPr/>
        </p:nvPicPr>
        <p:blipFill>
          <a:blip r:embed="rId3"/>
          <a:stretch>
            <a:fillRect/>
          </a:stretch>
        </p:blipFill>
        <p:spPr>
          <a:xfrm>
            <a:off x="0" y="0"/>
            <a:ext cx="12192000" cy="6858000"/>
          </a:xfrm>
          <a:prstGeom prst="rect">
            <a:avLst/>
          </a:prstGeom>
        </p:spPr>
      </p:pic>
      <p:sp>
        <p:nvSpPr>
          <p:cNvPr id="5" name="ZoneTexte 4">
            <a:extLst>
              <a:ext uri="{FF2B5EF4-FFF2-40B4-BE49-F238E27FC236}">
                <a16:creationId xmlns:a16="http://schemas.microsoft.com/office/drawing/2014/main" id="{01C03608-B6C2-0698-6B47-0E065483C448}"/>
              </a:ext>
            </a:extLst>
          </p:cNvPr>
          <p:cNvSpPr txBox="1"/>
          <p:nvPr/>
        </p:nvSpPr>
        <p:spPr>
          <a:xfrm>
            <a:off x="1588576" y="1843951"/>
            <a:ext cx="2316531" cy="31700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0" b="1" i="0" u="none" strike="noStrike" kern="1200" cap="none" spc="0" normalizeH="0" baseline="0" noProof="0">
                <a:ln>
                  <a:noFill/>
                </a:ln>
                <a:solidFill>
                  <a:srgbClr val="7BB801"/>
                </a:solidFill>
                <a:effectLst/>
                <a:uLnTx/>
                <a:uFillTx/>
                <a:latin typeface="Nexa Bold" panose="02000000000000000000" pitchFamily="2" charset="0"/>
                <a:ea typeface="+mn-ea"/>
                <a:cs typeface="+mn-cs"/>
              </a:rPr>
              <a:t>4.</a:t>
            </a:r>
          </a:p>
        </p:txBody>
      </p:sp>
      <p:sp>
        <p:nvSpPr>
          <p:cNvPr id="6" name="ZoneTexte 5">
            <a:extLst>
              <a:ext uri="{FF2B5EF4-FFF2-40B4-BE49-F238E27FC236}">
                <a16:creationId xmlns:a16="http://schemas.microsoft.com/office/drawing/2014/main" id="{360839BB-F2CB-4347-7DB1-A1243A7CF606}"/>
              </a:ext>
            </a:extLst>
          </p:cNvPr>
          <p:cNvSpPr txBox="1"/>
          <p:nvPr/>
        </p:nvSpPr>
        <p:spPr>
          <a:xfrm>
            <a:off x="3603354" y="2505671"/>
            <a:ext cx="6695269" cy="193899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a:ln>
                  <a:noFill/>
                </a:ln>
                <a:solidFill>
                  <a:prstClr val="white"/>
                </a:solidFill>
                <a:effectLst/>
                <a:uLnTx/>
                <a:uFillTx/>
                <a:latin typeface="Nexa Bold" panose="02000000000000000000" pitchFamily="2" charset="0"/>
                <a:ea typeface="+mn-ea"/>
                <a:cs typeface="+mn-cs"/>
              </a:rPr>
              <a:t>Questions / réponses</a:t>
            </a:r>
          </a:p>
        </p:txBody>
      </p:sp>
      <p:pic>
        <p:nvPicPr>
          <p:cNvPr id="7" name="Image 6" descr="Une image contenant texte, Police, Graphique, logo&#10;&#10;Le contenu généré par l’IA peut être incorrect.">
            <a:extLst>
              <a:ext uri="{FF2B5EF4-FFF2-40B4-BE49-F238E27FC236}">
                <a16:creationId xmlns:a16="http://schemas.microsoft.com/office/drawing/2014/main" id="{B0198228-8546-B376-EDDB-2C9B0F61DED8}"/>
              </a:ext>
            </a:extLst>
          </p:cNvPr>
          <p:cNvPicPr>
            <a:picLocks noChangeAspect="1"/>
          </p:cNvPicPr>
          <p:nvPr/>
        </p:nvPicPr>
        <p:blipFill>
          <a:blip r:embed="rId4"/>
          <a:stretch>
            <a:fillRect/>
          </a:stretch>
        </p:blipFill>
        <p:spPr>
          <a:xfrm>
            <a:off x="10684559" y="245228"/>
            <a:ext cx="1293373" cy="1366756"/>
          </a:xfrm>
          <a:prstGeom prst="rect">
            <a:avLst/>
          </a:prstGeom>
        </p:spPr>
      </p:pic>
    </p:spTree>
    <p:extLst>
      <p:ext uri="{BB962C8B-B14F-4D97-AF65-F5344CB8AC3E}">
        <p14:creationId xmlns:p14="http://schemas.microsoft.com/office/powerpoint/2010/main" val="3836174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D2C8B-9B1A-E966-9DBA-BC2B95E1C5E4}"/>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25D4F79-34FA-DD92-4E30-1F2AD78AD68B}"/>
              </a:ext>
            </a:extLst>
          </p:cNvPr>
          <p:cNvPicPr>
            <a:picLocks noChangeAspect="1"/>
          </p:cNvPicPr>
          <p:nvPr/>
        </p:nvPicPr>
        <p:blipFill>
          <a:blip r:embed="rId2"/>
          <a:stretch>
            <a:fillRect/>
          </a:stretch>
        </p:blipFill>
        <p:spPr>
          <a:xfrm>
            <a:off x="0" y="0"/>
            <a:ext cx="12192000" cy="6858000"/>
          </a:xfrm>
          <a:prstGeom prst="rect">
            <a:avLst/>
          </a:prstGeom>
        </p:spPr>
      </p:pic>
      <p:sp>
        <p:nvSpPr>
          <p:cNvPr id="2" name="ZoneTexte 1">
            <a:extLst>
              <a:ext uri="{FF2B5EF4-FFF2-40B4-BE49-F238E27FC236}">
                <a16:creationId xmlns:a16="http://schemas.microsoft.com/office/drawing/2014/main" id="{DE136F7E-93EC-BBCA-9995-56E9A23A5240}"/>
              </a:ext>
            </a:extLst>
          </p:cNvPr>
          <p:cNvSpPr txBox="1"/>
          <p:nvPr/>
        </p:nvSpPr>
        <p:spPr>
          <a:xfrm>
            <a:off x="2748365" y="2644170"/>
            <a:ext cx="6695269" cy="1569660"/>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a:ln>
                  <a:noFill/>
                </a:ln>
                <a:solidFill>
                  <a:prstClr val="white"/>
                </a:solidFill>
                <a:effectLst/>
                <a:uLnTx/>
                <a:uFillTx/>
                <a:latin typeface="Nexa Bold" panose="02000000000000000000" pitchFamily="2" charset="0"/>
                <a:ea typeface="+mn-ea"/>
                <a:cs typeface="+mn-cs"/>
              </a:rPr>
              <a:t>MERCI </a:t>
            </a:r>
            <a:r>
              <a:rPr kumimoji="0" lang="fr-FR" sz="9600" b="1" i="0" u="none" strike="noStrike" kern="1200" cap="none" spc="0" normalizeH="0" baseline="0" noProof="0">
                <a:ln>
                  <a:noFill/>
                </a:ln>
                <a:solidFill>
                  <a:srgbClr val="7BB801"/>
                </a:solidFill>
                <a:effectLst/>
                <a:uLnTx/>
                <a:uFillTx/>
                <a:latin typeface="Nexa Bold" panose="02000000000000000000" pitchFamily="2" charset="0"/>
                <a:ea typeface="+mn-ea"/>
                <a:cs typeface="+mn-cs"/>
              </a:rPr>
              <a:t>!</a:t>
            </a:r>
          </a:p>
        </p:txBody>
      </p:sp>
      <p:sp>
        <p:nvSpPr>
          <p:cNvPr id="4" name="ZoneTexte 3">
            <a:extLst>
              <a:ext uri="{FF2B5EF4-FFF2-40B4-BE49-F238E27FC236}">
                <a16:creationId xmlns:a16="http://schemas.microsoft.com/office/drawing/2014/main" id="{F3AAF872-79DF-2D7E-1A4B-A45A2CFE97F0}"/>
              </a:ext>
            </a:extLst>
          </p:cNvPr>
          <p:cNvSpPr txBox="1"/>
          <p:nvPr/>
        </p:nvSpPr>
        <p:spPr>
          <a:xfrm>
            <a:off x="264553" y="5785527"/>
            <a:ext cx="3664475" cy="1015663"/>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a:solidFill>
                  <a:prstClr val="white"/>
                </a:solidFill>
                <a:latin typeface="Nexa Bold" panose="02000000000000000000" pitchFamily="2" charset="0"/>
              </a:rPr>
              <a:t>Joffrey CHIRON– CPSF</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a:solidFill>
                  <a:prstClr val="white"/>
                </a:solidFill>
                <a:latin typeface="Nexa Bold" panose="02000000000000000000" pitchFamily="2" charset="0"/>
              </a:rPr>
              <a:t>j.chiron@france-paralympique.fr</a:t>
            </a:r>
            <a:r>
              <a:rPr lang="fr-FR" sz="2400" b="1">
                <a:solidFill>
                  <a:prstClr val="white"/>
                </a:solidFill>
                <a:latin typeface="Nexa Bold" panose="02000000000000000000" pitchFamily="2" charset="0"/>
              </a:rPr>
              <a:t>	 </a:t>
            </a:r>
          </a:p>
        </p:txBody>
      </p:sp>
      <p:sp>
        <p:nvSpPr>
          <p:cNvPr id="6" name="ZoneTexte 5">
            <a:extLst>
              <a:ext uri="{FF2B5EF4-FFF2-40B4-BE49-F238E27FC236}">
                <a16:creationId xmlns:a16="http://schemas.microsoft.com/office/drawing/2014/main" id="{71C0618F-9A33-658B-9427-2AC41A76B6FF}"/>
              </a:ext>
            </a:extLst>
          </p:cNvPr>
          <p:cNvSpPr txBox="1"/>
          <p:nvPr/>
        </p:nvSpPr>
        <p:spPr>
          <a:xfrm>
            <a:off x="4098179" y="5743351"/>
            <a:ext cx="3822605" cy="73866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a:solidFill>
                  <a:prstClr val="white"/>
                </a:solidFill>
                <a:latin typeface="Nexa Bold" panose="02000000000000000000" pitchFamily="2" charset="0"/>
              </a:rPr>
              <a:t>Elodie DOURLOT– ARS</a:t>
            </a:r>
          </a:p>
          <a:p>
            <a:pPr algn="ctr">
              <a:defRPr/>
            </a:pPr>
            <a:r>
              <a:rPr lang="fr-FR">
                <a:solidFill>
                  <a:prstClr val="white"/>
                </a:solidFill>
                <a:latin typeface="Nexa Bold" panose="02000000000000000000" pitchFamily="2" charset="0"/>
              </a:rPr>
              <a:t>elodie.dourlot@ars.sante.fr</a:t>
            </a:r>
            <a:r>
              <a:rPr lang="fr-FR" sz="2400" b="1">
                <a:solidFill>
                  <a:prstClr val="white"/>
                </a:solidFill>
                <a:latin typeface="Nexa Bold" panose="02000000000000000000" pitchFamily="2" charset="0"/>
              </a:rPr>
              <a:t>	 </a:t>
            </a:r>
          </a:p>
        </p:txBody>
      </p:sp>
      <p:sp>
        <p:nvSpPr>
          <p:cNvPr id="7" name="ZoneTexte 6">
            <a:extLst>
              <a:ext uri="{FF2B5EF4-FFF2-40B4-BE49-F238E27FC236}">
                <a16:creationId xmlns:a16="http://schemas.microsoft.com/office/drawing/2014/main" id="{F08DE7C2-820F-5EC2-4717-BF4642E6C756}"/>
              </a:ext>
            </a:extLst>
          </p:cNvPr>
          <p:cNvSpPr txBox="1"/>
          <p:nvPr/>
        </p:nvSpPr>
        <p:spPr>
          <a:xfrm>
            <a:off x="7789652" y="5785528"/>
            <a:ext cx="4232686" cy="1015663"/>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a:solidFill>
                  <a:prstClr val="white"/>
                </a:solidFill>
                <a:latin typeface="Nexa Bold" panose="02000000000000000000" pitchFamily="2" charset="0"/>
              </a:rPr>
              <a:t>Patrick KOHLER– DRAJES</a:t>
            </a:r>
          </a:p>
          <a:p>
            <a:pPr lvl="0" algn="ctr"/>
            <a:r>
              <a:rPr lang="fr-FR">
                <a:solidFill>
                  <a:prstClr val="white"/>
                </a:solidFill>
                <a:latin typeface="Nexa Bold" panose="02000000000000000000" pitchFamily="2" charset="0"/>
              </a:rPr>
              <a:t>patrick.kohler@region-academique-paca.fr</a:t>
            </a:r>
            <a:r>
              <a:rPr lang="fr-FR" b="1">
                <a:solidFill>
                  <a:prstClr val="white"/>
                </a:solidFill>
                <a:latin typeface="Nexa Bold" panose="02000000000000000000" pitchFamily="2" charset="0"/>
              </a:rPr>
              <a:t>	</a:t>
            </a:r>
            <a:r>
              <a:rPr lang="fr-FR" sz="2400" b="1">
                <a:solidFill>
                  <a:prstClr val="white"/>
                </a:solidFill>
                <a:latin typeface="Nexa Bold" panose="02000000000000000000" pitchFamily="2" charset="0"/>
              </a:rPr>
              <a:t> </a:t>
            </a:r>
          </a:p>
        </p:txBody>
      </p:sp>
    </p:spTree>
    <p:extLst>
      <p:ext uri="{BB962C8B-B14F-4D97-AF65-F5344CB8AC3E}">
        <p14:creationId xmlns:p14="http://schemas.microsoft.com/office/powerpoint/2010/main" val="3390694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2C149-54AB-6175-D4ED-B74A4219B0C4}"/>
            </a:ext>
          </a:extLst>
        </p:cNvPr>
        <p:cNvGrpSpPr/>
        <p:nvPr/>
      </p:nvGrpSpPr>
      <p:grpSpPr>
        <a:xfrm>
          <a:off x="0" y="0"/>
          <a:ext cx="0" cy="0"/>
          <a:chOff x="0" y="0"/>
          <a:chExt cx="0" cy="0"/>
        </a:xfrm>
      </p:grpSpPr>
      <p:pic>
        <p:nvPicPr>
          <p:cNvPr id="4" name="Content Placeholder 3" descr="A logo with blue and red text&#10;&#10;AI-generated content may be incorrect.">
            <a:extLst>
              <a:ext uri="{FF2B5EF4-FFF2-40B4-BE49-F238E27FC236}">
                <a16:creationId xmlns:a16="http://schemas.microsoft.com/office/drawing/2014/main" id="{07429D9C-B53E-ED00-79B9-9E31D8FE40C8}"/>
              </a:ext>
            </a:extLst>
          </p:cNvPr>
          <p:cNvPicPr>
            <a:picLocks noGrp="1" noChangeAspect="1"/>
          </p:cNvPicPr>
          <p:nvPr>
            <p:ph idx="1"/>
          </p:nvPr>
        </p:nvPicPr>
        <p:blipFill>
          <a:blip r:embed="rId2"/>
          <a:stretch>
            <a:fillRect/>
          </a:stretch>
        </p:blipFill>
        <p:spPr>
          <a:xfrm>
            <a:off x="134257" y="113178"/>
            <a:ext cx="11800114" cy="1164974"/>
          </a:xfrm>
          <a:prstGeom prst="rect">
            <a:avLst/>
          </a:prstGeom>
          <a:ln>
            <a:noFill/>
          </a:ln>
        </p:spPr>
      </p:pic>
      <p:sp>
        <p:nvSpPr>
          <p:cNvPr id="1408" name="TextBox 1407">
            <a:extLst>
              <a:ext uri="{FF2B5EF4-FFF2-40B4-BE49-F238E27FC236}">
                <a16:creationId xmlns:a16="http://schemas.microsoft.com/office/drawing/2014/main" id="{2E0F417A-D5AB-D18B-F3B2-3EBBE7659FE9}"/>
              </a:ext>
            </a:extLst>
          </p:cNvPr>
          <p:cNvSpPr txBox="1"/>
          <p:nvPr/>
        </p:nvSpPr>
        <p:spPr>
          <a:xfrm>
            <a:off x="3048000" y="949817"/>
            <a:ext cx="60960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ctr" rtl="0"/>
            <a:r>
              <a:rPr lang="fr-FR" sz="3200" b="1" kern="1200">
                <a:solidFill>
                  <a:schemeClr val="accent2"/>
                </a:solidFill>
                <a:latin typeface="Calibri"/>
                <a:ea typeface="+mn-ea"/>
                <a:cs typeface="+mn-cs"/>
              </a:rPr>
              <a:t>Sport et handicap :</a:t>
            </a:r>
          </a:p>
          <a:p>
            <a:pPr marL="0" algn="ctr" rtl="0"/>
            <a:r>
              <a:rPr lang="fr-FR" sz="3200" b="1" kern="1200">
                <a:solidFill>
                  <a:schemeClr val="accent4"/>
                </a:solidFill>
                <a:latin typeface="Calibri"/>
                <a:ea typeface="+mn-ea"/>
                <a:cs typeface="+mn-cs"/>
              </a:rPr>
              <a:t>APS en ESMS</a:t>
            </a:r>
          </a:p>
        </p:txBody>
      </p:sp>
      <p:sp>
        <p:nvSpPr>
          <p:cNvPr id="1431" name="TextBox 1430">
            <a:extLst>
              <a:ext uri="{FF2B5EF4-FFF2-40B4-BE49-F238E27FC236}">
                <a16:creationId xmlns:a16="http://schemas.microsoft.com/office/drawing/2014/main" id="{05F7D614-4A2F-B05A-D906-EAA259A27875}"/>
              </a:ext>
            </a:extLst>
          </p:cNvPr>
          <p:cNvSpPr txBox="1"/>
          <p:nvPr/>
        </p:nvSpPr>
        <p:spPr>
          <a:xfrm>
            <a:off x="643944" y="3772437"/>
            <a:ext cx="3284112" cy="287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350"/>
              </a:lnSpc>
              <a:defRPr/>
            </a:pPr>
            <a:r>
              <a:rPr lang="en-GB" b="1" u="sng">
                <a:solidFill>
                  <a:srgbClr val="0139C7"/>
                </a:solidFill>
                <a:latin typeface="Nexa Bold" panose="02000000000000000000"/>
                <a:ea typeface="Source Sans Pro"/>
              </a:rPr>
              <a:t>Informations et opportunités​</a:t>
            </a:r>
            <a:endParaRPr lang="en-US" b="1" u="sng">
              <a:solidFill>
                <a:srgbClr val="0139C7"/>
              </a:solidFill>
              <a:latin typeface="Nexa Bold" panose="02000000000000000000"/>
              <a:ea typeface="Source Sans Pro"/>
            </a:endParaRPr>
          </a:p>
        </p:txBody>
      </p:sp>
      <p:sp>
        <p:nvSpPr>
          <p:cNvPr id="18" name="TextBox 17">
            <a:extLst>
              <a:ext uri="{FF2B5EF4-FFF2-40B4-BE49-F238E27FC236}">
                <a16:creationId xmlns:a16="http://schemas.microsoft.com/office/drawing/2014/main" id="{8A80934B-DFD5-F43F-20D1-5103FDF6FB9B}"/>
              </a:ext>
            </a:extLst>
          </p:cNvPr>
          <p:cNvSpPr txBox="1"/>
          <p:nvPr/>
        </p:nvSpPr>
        <p:spPr>
          <a:xfrm>
            <a:off x="643944" y="4223198"/>
            <a:ext cx="1049628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lvl="1" indent="-171450" rtl="0">
              <a:buFont typeface="Arial,Sans-Serif"/>
              <a:buChar char="•"/>
            </a:pPr>
            <a:r>
              <a:rPr lang="en-GB" sz="1800" b="1">
                <a:latin typeface="Nexa Bold"/>
                <a:ea typeface="Arial"/>
                <a:cs typeface="Arial"/>
              </a:rPr>
              <a:t>47% des PSH</a:t>
            </a:r>
            <a:r>
              <a:rPr lang="en-GB" sz="1800">
                <a:latin typeface="Nexa Bold"/>
                <a:ea typeface="Arial"/>
                <a:cs typeface="Arial"/>
              </a:rPr>
              <a:t> déclarent pratiquer une APS (Contre 80% pour l’ensemble de la population)</a:t>
            </a:r>
            <a:r>
              <a:rPr lang="en-US" sz="1800">
                <a:latin typeface="Nexa Bold"/>
                <a:ea typeface="Arial"/>
                <a:cs typeface="Arial"/>
              </a:rPr>
              <a:t>​​</a:t>
            </a:r>
          </a:p>
          <a:p>
            <a:pPr marL="171450" lvl="1" indent="-171450">
              <a:buFont typeface="Arial,Sans-Serif"/>
              <a:buChar char="•"/>
            </a:pPr>
            <a:r>
              <a:rPr lang="en-GB" sz="1800">
                <a:latin typeface="Nexa Bold"/>
                <a:ea typeface="Arial"/>
                <a:cs typeface="Arial"/>
              </a:rPr>
              <a:t>En MSS : </a:t>
            </a:r>
            <a:r>
              <a:rPr lang="en-GB" sz="1800" b="1">
                <a:latin typeface="Nexa Bold"/>
                <a:ea typeface="Arial"/>
                <a:cs typeface="Arial"/>
              </a:rPr>
              <a:t>Seulement 4% </a:t>
            </a:r>
            <a:r>
              <a:rPr lang="en-GB" sz="1800">
                <a:latin typeface="Nexa Bold"/>
                <a:ea typeface="Arial"/>
                <a:cs typeface="Arial"/>
              </a:rPr>
              <a:t>du public accueilli recensé est en situation de handicap</a:t>
            </a:r>
            <a:r>
              <a:rPr lang="en-GB">
                <a:latin typeface="Nexa Bold"/>
                <a:ea typeface="Arial"/>
                <a:cs typeface="Arial"/>
              </a:rPr>
              <a:t>.</a:t>
            </a:r>
            <a:r>
              <a:rPr lang="en-GB" sz="1800">
                <a:latin typeface="Nexa Bold"/>
                <a:ea typeface="Arial"/>
                <a:cs typeface="Arial"/>
              </a:rPr>
              <a:t> </a:t>
            </a:r>
            <a:r>
              <a:rPr lang="en-GB">
                <a:latin typeface="Nexa Bold"/>
                <a:ea typeface="Arial"/>
                <a:cs typeface="Arial"/>
              </a:rPr>
              <a:t>Possibilité de sport</a:t>
            </a:r>
            <a:r>
              <a:rPr lang="en-GB" sz="1800">
                <a:latin typeface="Nexa Bold"/>
                <a:ea typeface="Arial"/>
                <a:cs typeface="Arial"/>
              </a:rPr>
              <a:t> sur ordonnance</a:t>
            </a:r>
            <a:r>
              <a:rPr lang="en-US" sz="1800">
                <a:latin typeface="Nexa Bold"/>
                <a:ea typeface="Arial"/>
                <a:cs typeface="Arial"/>
              </a:rPr>
              <a:t>​​</a:t>
            </a:r>
          </a:p>
          <a:p>
            <a:pPr marL="171450" lvl="1" indent="-171450" rtl="0">
              <a:buFont typeface="Arial,Sans-Serif"/>
              <a:buChar char="•"/>
            </a:pPr>
            <a:r>
              <a:rPr lang="en-GB" sz="1800">
                <a:latin typeface="Nexa Bold"/>
                <a:ea typeface="Arial"/>
                <a:cs typeface="Arial"/>
              </a:rPr>
              <a:t>Possibilité de </a:t>
            </a:r>
            <a:r>
              <a:rPr lang="en-GB" sz="1800" b="1">
                <a:latin typeface="Nexa Bold"/>
                <a:ea typeface="Arial"/>
                <a:cs typeface="Arial"/>
              </a:rPr>
              <a:t>créer une association sportive</a:t>
            </a:r>
            <a:r>
              <a:rPr lang="en-GB" sz="1800">
                <a:latin typeface="Nexa Bold"/>
                <a:ea typeface="Arial"/>
                <a:cs typeface="Arial"/>
              </a:rPr>
              <a:t> au sein de l’ESMS pour bénéficier de subventions</a:t>
            </a:r>
            <a:r>
              <a:rPr lang="en-US" sz="1800">
                <a:latin typeface="Nexa Bold"/>
                <a:ea typeface="Arial"/>
                <a:cs typeface="Arial"/>
              </a:rPr>
              <a:t>​​</a:t>
            </a:r>
          </a:p>
          <a:p>
            <a:pPr marL="171450" lvl="1" indent="-171450" rtl="0">
              <a:buFont typeface="Arial,Sans-Serif"/>
              <a:buChar char="•"/>
            </a:pPr>
            <a:r>
              <a:rPr lang="en-GB" sz="1800">
                <a:latin typeface="Nexa Bold"/>
                <a:ea typeface="Arial"/>
                <a:cs typeface="Arial"/>
              </a:rPr>
              <a:t>OU de collaborer avec les </a:t>
            </a:r>
            <a:r>
              <a:rPr lang="en-GB" sz="1800" b="1">
                <a:latin typeface="Nexa Bold"/>
                <a:ea typeface="Arial"/>
                <a:cs typeface="Arial"/>
              </a:rPr>
              <a:t>clubs existants​</a:t>
            </a:r>
            <a:r>
              <a:rPr lang="en-US" sz="1800" b="1">
                <a:latin typeface="Nexa Bold"/>
                <a:ea typeface="Arial"/>
                <a:cs typeface="Arial"/>
              </a:rPr>
              <a:t>​</a:t>
            </a:r>
          </a:p>
          <a:p>
            <a:pPr marL="171450" lvl="1" indent="-171450">
              <a:buFont typeface="Arial,Sans-Serif"/>
              <a:buChar char="•"/>
            </a:pPr>
            <a:r>
              <a:rPr lang="en-GB" sz="1800">
                <a:latin typeface="Nexa Bold"/>
                <a:ea typeface="Arial"/>
                <a:cs typeface="Arial"/>
              </a:rPr>
              <a:t>Les </a:t>
            </a:r>
            <a:r>
              <a:rPr lang="en-GB" sz="1800" b="1">
                <a:latin typeface="Nexa Bold"/>
                <a:ea typeface="Arial"/>
                <a:cs typeface="Arial"/>
              </a:rPr>
              <a:t>JOP 2030</a:t>
            </a:r>
            <a:r>
              <a:rPr lang="en-GB" sz="1800">
                <a:latin typeface="Nexa Bold"/>
                <a:ea typeface="Arial"/>
                <a:cs typeface="Arial"/>
              </a:rPr>
              <a:t> dans les Alpes, un catalyseur potentiel </a:t>
            </a:r>
            <a:r>
              <a:rPr lang="en-US" sz="1800">
                <a:latin typeface="Nexa Bold"/>
                <a:ea typeface="Arial"/>
                <a:cs typeface="Arial"/>
              </a:rPr>
              <a:t>​​</a:t>
            </a:r>
          </a:p>
          <a:p>
            <a:pPr lvl="0" algn="ctr" rtl="0"/>
            <a:endParaRPr lang="en-GB"/>
          </a:p>
        </p:txBody>
      </p:sp>
      <p:sp>
        <p:nvSpPr>
          <p:cNvPr id="19" name="TextBox 18">
            <a:extLst>
              <a:ext uri="{FF2B5EF4-FFF2-40B4-BE49-F238E27FC236}">
                <a16:creationId xmlns:a16="http://schemas.microsoft.com/office/drawing/2014/main" id="{01B8AFC7-7F65-E24E-AF0E-24A3014464D0}"/>
              </a:ext>
            </a:extLst>
          </p:cNvPr>
          <p:cNvSpPr txBox="1"/>
          <p:nvPr/>
        </p:nvSpPr>
        <p:spPr>
          <a:xfrm>
            <a:off x="139522" y="2302099"/>
            <a:ext cx="1089337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buFont typeface=""/>
            </a:pPr>
            <a:r>
              <a:rPr lang="en-US" sz="1600" i="1">
                <a:latin typeface="Nexa Bold"/>
                <a:cs typeface="Arial"/>
              </a:rPr>
              <a:t>La stratégie nationale sport et handicap a été présentée le 30 janvier par les ministres </a:t>
            </a:r>
            <a:r>
              <a:rPr lang="en-US" sz="1600" b="1" i="1">
                <a:latin typeface="Nexa Bold"/>
                <a:cs typeface="Arial"/>
              </a:rPr>
              <a:t>Charlotte Parmentier-Lecocq</a:t>
            </a:r>
            <a:r>
              <a:rPr lang="en-US" sz="1600" i="1">
                <a:latin typeface="Nexa Bold"/>
                <a:cs typeface="Arial"/>
              </a:rPr>
              <a:t>, ministre déléguée chargée de l’Autonomie et des Personnes handicapées, et </a:t>
            </a:r>
            <a:r>
              <a:rPr lang="en-US" sz="1600" b="1" i="1">
                <a:latin typeface="Nexa Bold"/>
                <a:cs typeface="Arial"/>
              </a:rPr>
              <a:t>Marina Ferrari</a:t>
            </a:r>
            <a:r>
              <a:rPr lang="en-US" sz="1600" i="1">
                <a:latin typeface="Nexa Bold"/>
                <a:cs typeface="Arial"/>
              </a:rPr>
              <a:t>, ministre des Sports, de la Jeunesse et de la Vie associative,</a:t>
            </a:r>
          </a:p>
          <a:p>
            <a:pPr lvl="1"/>
            <a:r>
              <a:rPr lang="en-US" sz="1600" i="1">
                <a:latin typeface="Nexa Bold"/>
                <a:cs typeface="Arial"/>
                <a:hlinkClick r:id="rId3">
                  <a:extLst>
                    <a:ext uri="{A12FA001-AC4F-418D-AE19-62706E023703}">
                      <ahyp:hlinkClr xmlns:ahyp="http://schemas.microsoft.com/office/drawing/2018/hyperlinkcolor" val="tx"/>
                    </a:ext>
                  </a:extLst>
                </a:hlinkClick>
              </a:rPr>
              <a:t>https://handicap.gouv.fr/strategie-nationale-sport-et-handicap-2030</a:t>
            </a:r>
            <a:endParaRPr lang="en-US" sz="1600" i="1">
              <a:latin typeface="Nexa Bold"/>
              <a:cs typeface="Arial"/>
            </a:endParaRPr>
          </a:p>
        </p:txBody>
      </p:sp>
    </p:spTree>
    <p:extLst>
      <p:ext uri="{BB962C8B-B14F-4D97-AF65-F5344CB8AC3E}">
        <p14:creationId xmlns:p14="http://schemas.microsoft.com/office/powerpoint/2010/main" val="650908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923A9-FEF5-8957-74FE-BB813CB27654}"/>
            </a:ext>
          </a:extLst>
        </p:cNvPr>
        <p:cNvGrpSpPr/>
        <p:nvPr/>
      </p:nvGrpSpPr>
      <p:grpSpPr>
        <a:xfrm>
          <a:off x="0" y="0"/>
          <a:ext cx="0" cy="0"/>
          <a:chOff x="0" y="0"/>
          <a:chExt cx="0" cy="0"/>
        </a:xfrm>
      </p:grpSpPr>
      <p:pic>
        <p:nvPicPr>
          <p:cNvPr id="4" name="Content Placeholder 3" descr="A logo with blue and red text&#10;&#10;AI-generated content may be incorrect.">
            <a:extLst>
              <a:ext uri="{FF2B5EF4-FFF2-40B4-BE49-F238E27FC236}">
                <a16:creationId xmlns:a16="http://schemas.microsoft.com/office/drawing/2014/main" id="{51880E74-3BBE-3B8B-391D-B8AFC6C2C942}"/>
              </a:ext>
            </a:extLst>
          </p:cNvPr>
          <p:cNvPicPr>
            <a:picLocks noGrp="1" noChangeAspect="1"/>
          </p:cNvPicPr>
          <p:nvPr>
            <p:ph idx="1"/>
          </p:nvPr>
        </p:nvPicPr>
        <p:blipFill>
          <a:blip r:embed="rId2"/>
          <a:stretch>
            <a:fillRect/>
          </a:stretch>
        </p:blipFill>
        <p:spPr>
          <a:xfrm>
            <a:off x="134257" y="113178"/>
            <a:ext cx="11800114" cy="1164974"/>
          </a:xfrm>
          <a:prstGeom prst="rect">
            <a:avLst/>
          </a:prstGeom>
          <a:ln>
            <a:noFill/>
          </a:ln>
        </p:spPr>
      </p:pic>
      <p:sp>
        <p:nvSpPr>
          <p:cNvPr id="1408" name="TextBox 1407">
            <a:extLst>
              <a:ext uri="{FF2B5EF4-FFF2-40B4-BE49-F238E27FC236}">
                <a16:creationId xmlns:a16="http://schemas.microsoft.com/office/drawing/2014/main" id="{F587FA0A-317D-C660-002A-02E92C6F4CB7}"/>
              </a:ext>
            </a:extLst>
          </p:cNvPr>
          <p:cNvSpPr txBox="1"/>
          <p:nvPr/>
        </p:nvSpPr>
        <p:spPr>
          <a:xfrm>
            <a:off x="3048000" y="949817"/>
            <a:ext cx="60960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ctr" rtl="0"/>
            <a:r>
              <a:rPr lang="fr-FR" sz="3200" b="1" kern="1200">
                <a:solidFill>
                  <a:schemeClr val="accent2"/>
                </a:solidFill>
                <a:latin typeface="Calibri"/>
                <a:ea typeface="+mn-ea"/>
                <a:cs typeface="+mn-cs"/>
              </a:rPr>
              <a:t>Sport et handicap :</a:t>
            </a:r>
          </a:p>
          <a:p>
            <a:pPr marL="0" algn="ctr" rtl="0"/>
            <a:r>
              <a:rPr lang="fr-FR" sz="3200" b="1" kern="1200">
                <a:solidFill>
                  <a:schemeClr val="accent4"/>
                </a:solidFill>
                <a:latin typeface="Calibri"/>
                <a:ea typeface="+mn-ea"/>
                <a:cs typeface="+mn-cs"/>
              </a:rPr>
              <a:t>APS en ESMS</a:t>
            </a:r>
          </a:p>
        </p:txBody>
      </p:sp>
      <p:sp>
        <p:nvSpPr>
          <p:cNvPr id="1431" name="TextBox 1430">
            <a:extLst>
              <a:ext uri="{FF2B5EF4-FFF2-40B4-BE49-F238E27FC236}">
                <a16:creationId xmlns:a16="http://schemas.microsoft.com/office/drawing/2014/main" id="{3D86B1DD-0C7D-2B08-C888-A5CFB1C7298A}"/>
              </a:ext>
            </a:extLst>
          </p:cNvPr>
          <p:cNvSpPr txBox="1"/>
          <p:nvPr/>
        </p:nvSpPr>
        <p:spPr>
          <a:xfrm>
            <a:off x="611747" y="2108915"/>
            <a:ext cx="8950816" cy="287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350"/>
              </a:lnSpc>
              <a:defRPr/>
            </a:pPr>
            <a:r>
              <a:rPr lang="en-GB" b="1" u="sng">
                <a:solidFill>
                  <a:srgbClr val="0139C7"/>
                </a:solidFill>
                <a:latin typeface="Nexa Bold"/>
                <a:ea typeface="Source Sans Pro"/>
                <a:cs typeface="Arial"/>
              </a:rPr>
              <a:t>Les mesures nationales</a:t>
            </a:r>
            <a:endParaRPr lang="en-US" b="1" u="sng">
              <a:solidFill>
                <a:srgbClr val="0139C7"/>
              </a:solidFill>
              <a:latin typeface="Nexa Bold"/>
              <a:ea typeface="Source Sans Pro"/>
            </a:endParaRPr>
          </a:p>
        </p:txBody>
      </p:sp>
      <p:sp>
        <p:nvSpPr>
          <p:cNvPr id="18" name="TextBox 17">
            <a:extLst>
              <a:ext uri="{FF2B5EF4-FFF2-40B4-BE49-F238E27FC236}">
                <a16:creationId xmlns:a16="http://schemas.microsoft.com/office/drawing/2014/main" id="{425AD15D-CF91-E526-4EA4-10AF5C70AB03}"/>
              </a:ext>
            </a:extLst>
          </p:cNvPr>
          <p:cNvSpPr txBox="1"/>
          <p:nvPr/>
        </p:nvSpPr>
        <p:spPr>
          <a:xfrm>
            <a:off x="611747" y="2548944"/>
            <a:ext cx="1062507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lvl="1" indent="-171450">
              <a:buFont typeface="Arial,Sans-Serif"/>
              <a:buChar char="•"/>
            </a:pPr>
            <a:r>
              <a:rPr lang="en-GB">
                <a:latin typeface="Arial"/>
                <a:cs typeface="Arial"/>
              </a:rPr>
              <a:t>Le Pass’Sport : </a:t>
            </a:r>
            <a:r>
              <a:rPr lang="en-GB" b="1">
                <a:latin typeface="Arial"/>
                <a:cs typeface="Arial"/>
              </a:rPr>
              <a:t>70€ de réduction</a:t>
            </a:r>
            <a:r>
              <a:rPr lang="en-GB">
                <a:latin typeface="Arial"/>
                <a:cs typeface="Arial"/>
              </a:rPr>
              <a:t> sur la licence sportive pour les PSH de 6 à 30 ans. (Montant 2025)</a:t>
            </a:r>
            <a:r>
              <a:rPr lang="en-US">
                <a:latin typeface="Arial"/>
                <a:cs typeface="Arial"/>
              </a:rPr>
              <a:t> </a:t>
            </a:r>
            <a:endParaRPr lang="en-US"/>
          </a:p>
          <a:p>
            <a:pPr marL="171450" lvl="1" indent="-171450">
              <a:buFont typeface="Arial,Sans-Serif"/>
              <a:buChar char="•"/>
            </a:pPr>
            <a:r>
              <a:rPr lang="en-GB">
                <a:latin typeface="Arial"/>
                <a:cs typeface="Arial"/>
              </a:rPr>
              <a:t>Réduction de la </a:t>
            </a:r>
            <a:r>
              <a:rPr lang="en-GB" b="1">
                <a:latin typeface="Arial"/>
                <a:cs typeface="Arial"/>
              </a:rPr>
              <a:t>TVA à 5,5% </a:t>
            </a:r>
            <a:r>
              <a:rPr lang="en-GB">
                <a:latin typeface="Arial"/>
                <a:cs typeface="Arial"/>
              </a:rPr>
              <a:t>sur le matériel sportif adapté </a:t>
            </a:r>
            <a:r>
              <a:rPr lang="en-US">
                <a:latin typeface="Arial"/>
                <a:cs typeface="Arial"/>
              </a:rPr>
              <a:t> </a:t>
            </a:r>
          </a:p>
          <a:p>
            <a:pPr marL="171450" lvl="1" indent="-171450">
              <a:buFont typeface="Arial,Sans-Serif"/>
              <a:buChar char="•"/>
            </a:pPr>
            <a:r>
              <a:rPr lang="en-GB" b="1">
                <a:latin typeface="Arial"/>
                <a:cs typeface="Arial"/>
              </a:rPr>
              <a:t>Prise en charge à 100% des fauteuils roulants sportifs</a:t>
            </a:r>
            <a:r>
              <a:rPr lang="en-GB">
                <a:latin typeface="Arial"/>
                <a:cs typeface="Arial"/>
              </a:rPr>
              <a:t> et « options » à hauteur e 2400€ (modalités à voir avec l’assurance maladie)</a:t>
            </a:r>
            <a:r>
              <a:rPr lang="en-US">
                <a:latin typeface="Arial"/>
                <a:cs typeface="Arial"/>
              </a:rPr>
              <a:t> </a:t>
            </a:r>
          </a:p>
          <a:p>
            <a:pPr marL="171450" lvl="1" indent="-171450">
              <a:buFont typeface="Arial,Sans-Serif"/>
              <a:buChar char="•"/>
            </a:pPr>
            <a:r>
              <a:rPr lang="en-GB">
                <a:latin typeface="Arial"/>
                <a:cs typeface="Arial"/>
              </a:rPr>
              <a:t>Accessibilité : </a:t>
            </a:r>
            <a:endParaRPr lang="en-US">
              <a:latin typeface="Arial"/>
              <a:cs typeface="Arial"/>
            </a:endParaRPr>
          </a:p>
          <a:p>
            <a:pPr marL="628650" lvl="3" indent="-171450">
              <a:buFont typeface="Arial,Sans-Serif"/>
              <a:buChar char="•"/>
            </a:pPr>
            <a:r>
              <a:rPr lang="en-GB">
                <a:latin typeface="Arial"/>
                <a:cs typeface="Arial"/>
              </a:rPr>
              <a:t>Remontées mécaniques,</a:t>
            </a:r>
            <a:r>
              <a:rPr lang="en-US">
                <a:latin typeface="Arial"/>
                <a:cs typeface="Arial"/>
              </a:rPr>
              <a:t> </a:t>
            </a:r>
          </a:p>
          <a:p>
            <a:pPr marL="628650" lvl="3" indent="-171450">
              <a:buFont typeface="Arial,Sans-Serif"/>
              <a:buChar char="•"/>
            </a:pPr>
            <a:r>
              <a:rPr lang="en-GB">
                <a:latin typeface="Arial"/>
                <a:cs typeface="Arial"/>
              </a:rPr>
              <a:t>Espaces naturels,</a:t>
            </a:r>
            <a:r>
              <a:rPr lang="en-US">
                <a:latin typeface="Arial"/>
                <a:cs typeface="Arial"/>
              </a:rPr>
              <a:t> </a:t>
            </a:r>
          </a:p>
          <a:p>
            <a:pPr marL="628650" lvl="3" indent="-171450">
              <a:buFont typeface="Arial,Sans-Serif"/>
              <a:buChar char="•"/>
            </a:pPr>
            <a:r>
              <a:rPr lang="en-GB">
                <a:latin typeface="Arial"/>
                <a:cs typeface="Arial"/>
              </a:rPr>
              <a:t>Grands évènements.</a:t>
            </a:r>
            <a:r>
              <a:rPr lang="en-US">
                <a:latin typeface="Arial"/>
                <a:cs typeface="Arial"/>
              </a:rPr>
              <a:t> </a:t>
            </a:r>
          </a:p>
        </p:txBody>
      </p:sp>
      <p:sp>
        <p:nvSpPr>
          <p:cNvPr id="3" name="TextBox 2">
            <a:extLst>
              <a:ext uri="{FF2B5EF4-FFF2-40B4-BE49-F238E27FC236}">
                <a16:creationId xmlns:a16="http://schemas.microsoft.com/office/drawing/2014/main" id="{DE222957-4F38-A909-E587-77E5713DCFBB}"/>
              </a:ext>
            </a:extLst>
          </p:cNvPr>
          <p:cNvSpPr txBox="1"/>
          <p:nvPr/>
        </p:nvSpPr>
        <p:spPr>
          <a:xfrm>
            <a:off x="613894" y="5062470"/>
            <a:ext cx="1706450" cy="287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350"/>
              </a:lnSpc>
              <a:defRPr/>
            </a:pPr>
            <a:r>
              <a:rPr lang="en-GB" b="1" u="sng">
                <a:solidFill>
                  <a:srgbClr val="0139C7"/>
                </a:solidFill>
                <a:latin typeface="Nexa Bold"/>
                <a:ea typeface="Source Sans Pro"/>
                <a:cs typeface="Arial"/>
              </a:rPr>
              <a:t>Les ressources</a:t>
            </a:r>
            <a:endParaRPr lang="en-US" b="1" u="sng">
              <a:solidFill>
                <a:srgbClr val="0139C7"/>
              </a:solidFill>
              <a:latin typeface="Nexa Bold"/>
              <a:ea typeface="Source Sans Pro"/>
            </a:endParaRPr>
          </a:p>
        </p:txBody>
      </p:sp>
      <p:sp>
        <p:nvSpPr>
          <p:cNvPr id="6" name="TextBox 5">
            <a:extLst>
              <a:ext uri="{FF2B5EF4-FFF2-40B4-BE49-F238E27FC236}">
                <a16:creationId xmlns:a16="http://schemas.microsoft.com/office/drawing/2014/main" id="{9FDBC4DA-67E4-7933-735C-85B34A1BEBB2}"/>
              </a:ext>
            </a:extLst>
          </p:cNvPr>
          <p:cNvSpPr txBox="1"/>
          <p:nvPr/>
        </p:nvSpPr>
        <p:spPr>
          <a:xfrm>
            <a:off x="611748" y="5478887"/>
            <a:ext cx="106250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lvl="1" indent="-171450">
              <a:buFont typeface="Arial,Sans-Serif"/>
              <a:buChar char="•"/>
            </a:pPr>
            <a:r>
              <a:rPr lang="en-GB" b="1">
                <a:latin typeface="Arial"/>
                <a:cs typeface="Arial"/>
              </a:rPr>
              <a:t>Handiguide des sports </a:t>
            </a:r>
            <a:r>
              <a:rPr lang="en-GB">
                <a:latin typeface="Arial"/>
                <a:cs typeface="Arial"/>
              </a:rPr>
              <a:t>: possibilité de filtrer par type de handicap, par sport, par ville. 6000 structures recensées en France (Ex : 163 à Marseille, 135 à Toulon, 126 à Avignon)</a:t>
            </a:r>
            <a:r>
              <a:rPr lang="en-US">
                <a:latin typeface="Arial"/>
                <a:cs typeface="Arial"/>
              </a:rPr>
              <a:t> </a:t>
            </a:r>
            <a:endParaRPr lang="en-US"/>
          </a:p>
          <a:p>
            <a:pPr marL="171450" lvl="1" indent="-171450">
              <a:buFont typeface="Arial,Sans-Serif"/>
              <a:buChar char="•"/>
            </a:pPr>
            <a:r>
              <a:rPr lang="en-GB" b="1">
                <a:latin typeface="Arial"/>
                <a:cs typeface="Arial"/>
              </a:rPr>
              <a:t>Monparcourshandicap</a:t>
            </a:r>
            <a:r>
              <a:rPr lang="en-GB">
                <a:latin typeface="Arial"/>
                <a:cs typeface="Arial"/>
              </a:rPr>
              <a:t> : Recensement de toutes les informations pour le sport</a:t>
            </a:r>
            <a:r>
              <a:rPr lang="en-US">
                <a:latin typeface="Arial"/>
                <a:cs typeface="Arial"/>
              </a:rPr>
              <a:t> </a:t>
            </a:r>
          </a:p>
        </p:txBody>
      </p:sp>
    </p:spTree>
    <p:extLst>
      <p:ext uri="{BB962C8B-B14F-4D97-AF65-F5344CB8AC3E}">
        <p14:creationId xmlns:p14="http://schemas.microsoft.com/office/powerpoint/2010/main" val="3672918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C83714C-38F1-2DB3-401E-FA2435DABC0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7AF51A4-0FDD-C5E8-699D-4AC4BA51EE3F}"/>
              </a:ext>
            </a:extLst>
          </p:cNvPr>
          <p:cNvSpPr/>
          <p:nvPr/>
        </p:nvSpPr>
        <p:spPr>
          <a:xfrm>
            <a:off x="1314659" y="493026"/>
            <a:ext cx="2816665" cy="10355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b="1">
                <a:solidFill>
                  <a:srgbClr val="0139C7"/>
                </a:solidFill>
                <a:latin typeface="Nexa Bold" panose="02000000000000000000" pitchFamily="2" charset="0"/>
              </a:rPr>
              <a:t>Déroulé </a:t>
            </a:r>
          </a:p>
        </p:txBody>
      </p:sp>
      <p:sp>
        <p:nvSpPr>
          <p:cNvPr id="7" name="Rectangle 6">
            <a:extLst>
              <a:ext uri="{FF2B5EF4-FFF2-40B4-BE49-F238E27FC236}">
                <a16:creationId xmlns:a16="http://schemas.microsoft.com/office/drawing/2014/main" id="{50F31C57-AFBD-1158-6690-6DF12962EB01}"/>
              </a:ext>
            </a:extLst>
          </p:cNvPr>
          <p:cNvSpPr/>
          <p:nvPr/>
        </p:nvSpPr>
        <p:spPr>
          <a:xfrm>
            <a:off x="1314660" y="1784814"/>
            <a:ext cx="4010400" cy="10355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514350" indent="-514350">
              <a:buClr>
                <a:srgbClr val="0139C7"/>
              </a:buClr>
              <a:buFont typeface="+mj-lt"/>
              <a:buAutoNum type="arabicPeriod"/>
            </a:pPr>
            <a:r>
              <a:rPr lang="fr-FR" sz="2800" b="1">
                <a:solidFill>
                  <a:schemeClr val="tx1"/>
                </a:solidFill>
                <a:latin typeface="Nexa Bold" panose="02000000000000000000" pitchFamily="2" charset="0"/>
              </a:rPr>
              <a:t>Contexte et cadre règlementaire</a:t>
            </a:r>
          </a:p>
          <a:p>
            <a:pPr>
              <a:buClr>
                <a:srgbClr val="0139C7"/>
              </a:buClr>
            </a:pPr>
            <a:endParaRPr lang="fr-FR" b="1">
              <a:solidFill>
                <a:schemeClr val="tx1"/>
              </a:solidFill>
              <a:latin typeface="Nexa Bold" panose="02000000000000000000" pitchFamily="2" charset="0"/>
            </a:endParaRPr>
          </a:p>
          <a:p>
            <a:pPr lvl="1">
              <a:buClr>
                <a:srgbClr val="0139C7"/>
              </a:buClr>
            </a:pPr>
            <a:endParaRPr lang="fr-FR" b="1">
              <a:solidFill>
                <a:schemeClr val="tx1"/>
              </a:solidFill>
              <a:latin typeface="Nexa Bold" panose="02000000000000000000" pitchFamily="2" charset="0"/>
            </a:endParaRPr>
          </a:p>
          <a:p>
            <a:pPr lvl="1">
              <a:buClr>
                <a:srgbClr val="0139C7"/>
              </a:buClr>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p:txBody>
      </p:sp>
      <p:sp>
        <p:nvSpPr>
          <p:cNvPr id="8" name="Rectangle 7">
            <a:extLst>
              <a:ext uri="{FF2B5EF4-FFF2-40B4-BE49-F238E27FC236}">
                <a16:creationId xmlns:a16="http://schemas.microsoft.com/office/drawing/2014/main" id="{E6100C93-ED9C-774D-0181-A3D520D45995}"/>
              </a:ext>
            </a:extLst>
          </p:cNvPr>
          <p:cNvSpPr/>
          <p:nvPr/>
        </p:nvSpPr>
        <p:spPr>
          <a:xfrm>
            <a:off x="1314659" y="3189694"/>
            <a:ext cx="4010663" cy="10355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514350" indent="-514350">
              <a:buClr>
                <a:srgbClr val="0139C7"/>
              </a:buClr>
              <a:buFont typeface="+mj-lt"/>
              <a:buAutoNum type="arabicPeriod" startAt="2"/>
            </a:pPr>
            <a:r>
              <a:rPr lang="fr-FR" sz="2800" b="1">
                <a:solidFill>
                  <a:schemeClr val="tx1"/>
                </a:solidFill>
                <a:latin typeface="Nexa Bold" panose="02000000000000000000" pitchFamily="2" charset="0"/>
              </a:rPr>
              <a:t>Présentation de la démarche</a:t>
            </a:r>
            <a:endParaRPr lang="fr-FR" b="1">
              <a:solidFill>
                <a:schemeClr val="tx1"/>
              </a:solidFill>
              <a:latin typeface="Nexa Bold" panose="02000000000000000000" pitchFamily="2" charset="0"/>
            </a:endParaRPr>
          </a:p>
          <a:p>
            <a:pPr lvl="1">
              <a:buClr>
                <a:srgbClr val="0139C7"/>
              </a:buClr>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p:txBody>
      </p:sp>
      <p:sp>
        <p:nvSpPr>
          <p:cNvPr id="9" name="Rectangle 8">
            <a:extLst>
              <a:ext uri="{FF2B5EF4-FFF2-40B4-BE49-F238E27FC236}">
                <a16:creationId xmlns:a16="http://schemas.microsoft.com/office/drawing/2014/main" id="{A766D886-1B7A-BF68-F86D-14B70716924B}"/>
              </a:ext>
            </a:extLst>
          </p:cNvPr>
          <p:cNvSpPr/>
          <p:nvPr/>
        </p:nvSpPr>
        <p:spPr>
          <a:xfrm>
            <a:off x="6506022" y="3964578"/>
            <a:ext cx="4010400" cy="5214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514350" indent="-514350">
              <a:buClr>
                <a:srgbClr val="0139C7"/>
              </a:buClr>
              <a:buFont typeface="+mj-lt"/>
              <a:buAutoNum type="arabicPeriod" startAt="5"/>
            </a:pPr>
            <a:r>
              <a:rPr lang="fr-FR" sz="2800" b="1">
                <a:solidFill>
                  <a:schemeClr val="tx1"/>
                </a:solidFill>
                <a:latin typeface="Nexa Bold"/>
              </a:rPr>
              <a:t>Questions- réponses?</a:t>
            </a:r>
          </a:p>
          <a:p>
            <a:pPr marL="971550" lvl="1" indent="-514350">
              <a:buClr>
                <a:srgbClr val="0139C7"/>
              </a:buClr>
              <a:buFont typeface="Aptos Display" panose="02110004020202020204"/>
              <a:buAutoNum type="arabicPeriod"/>
            </a:pPr>
            <a:endParaRPr lang="fr-FR" sz="2800" b="1">
              <a:solidFill>
                <a:schemeClr val="tx1"/>
              </a:solidFill>
              <a:latin typeface="Nexa Bold" panose="02000000000000000000" pitchFamily="2" charset="0"/>
            </a:endParaRPr>
          </a:p>
          <a:p>
            <a:pPr marL="971550" lvl="1" indent="-514350">
              <a:buClr>
                <a:srgbClr val="0139C7"/>
              </a:buClr>
              <a:buFont typeface="+mj-lt"/>
              <a:buAutoNum type="arabicPeriod"/>
            </a:pPr>
            <a:endParaRPr lang="fr-FR" sz="2800" b="1">
              <a:solidFill>
                <a:schemeClr val="tx1"/>
              </a:solidFill>
              <a:latin typeface="Nexa Bold" panose="02000000000000000000" pitchFamily="2" charset="0"/>
            </a:endParaRPr>
          </a:p>
          <a:p>
            <a:pPr marL="971550" lvl="1" indent="-514350">
              <a:buClr>
                <a:srgbClr val="0139C7"/>
              </a:buClr>
              <a:buFont typeface="+mj-lt"/>
              <a:buAutoNum type="arabicPeriod"/>
            </a:pPr>
            <a:endParaRPr lang="fr-FR" sz="2800" b="1">
              <a:solidFill>
                <a:schemeClr val="tx1"/>
              </a:solidFill>
              <a:latin typeface="Nexa Bold" panose="02000000000000000000" pitchFamily="2" charset="0"/>
            </a:endParaRPr>
          </a:p>
        </p:txBody>
      </p:sp>
      <p:pic>
        <p:nvPicPr>
          <p:cNvPr id="10" name="Image 9" descr="Une image contenant texte, Police, Graphique, logo&#10;&#10;Le contenu généré par l’IA peut être incorrect.">
            <a:extLst>
              <a:ext uri="{FF2B5EF4-FFF2-40B4-BE49-F238E27FC236}">
                <a16:creationId xmlns:a16="http://schemas.microsoft.com/office/drawing/2014/main" id="{AFCA9E94-AB8A-B5F3-3DE0-251A6FCD94E0}"/>
              </a:ext>
            </a:extLst>
          </p:cNvPr>
          <p:cNvPicPr>
            <a:picLocks noChangeAspect="1"/>
          </p:cNvPicPr>
          <p:nvPr/>
        </p:nvPicPr>
        <p:blipFill>
          <a:blip r:embed="rId4"/>
          <a:stretch>
            <a:fillRect/>
          </a:stretch>
        </p:blipFill>
        <p:spPr>
          <a:xfrm>
            <a:off x="11038788" y="273588"/>
            <a:ext cx="745735" cy="788046"/>
          </a:xfrm>
          <a:prstGeom prst="rect">
            <a:avLst/>
          </a:prstGeom>
        </p:spPr>
      </p:pic>
      <p:sp>
        <p:nvSpPr>
          <p:cNvPr id="2" name="Rectangle 1">
            <a:extLst>
              <a:ext uri="{FF2B5EF4-FFF2-40B4-BE49-F238E27FC236}">
                <a16:creationId xmlns:a16="http://schemas.microsoft.com/office/drawing/2014/main" id="{D9D85AEA-F109-4CCD-22C5-40C031EF7312}"/>
              </a:ext>
            </a:extLst>
          </p:cNvPr>
          <p:cNvSpPr/>
          <p:nvPr/>
        </p:nvSpPr>
        <p:spPr>
          <a:xfrm>
            <a:off x="1314397" y="4675626"/>
            <a:ext cx="4010663" cy="10355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514350" indent="-514350">
              <a:buClr>
                <a:srgbClr val="0139C7"/>
              </a:buClr>
              <a:buFont typeface="+mj-lt"/>
              <a:buAutoNum type="arabicPeriod" startAt="3"/>
            </a:pPr>
            <a:r>
              <a:rPr lang="fr-FR" sz="2800" b="1">
                <a:solidFill>
                  <a:schemeClr val="tx1"/>
                </a:solidFill>
                <a:latin typeface="Nexa Bold" panose="02000000000000000000" pitchFamily="2" charset="0"/>
              </a:rPr>
              <a:t>Des outils à disposition</a:t>
            </a:r>
            <a:endParaRPr lang="fr-FR" b="1">
              <a:solidFill>
                <a:schemeClr val="tx1"/>
              </a:solidFill>
              <a:latin typeface="Nexa Bold" panose="02000000000000000000" pitchFamily="2" charset="0"/>
            </a:endParaRPr>
          </a:p>
          <a:p>
            <a:pPr lvl="1">
              <a:buClr>
                <a:srgbClr val="0139C7"/>
              </a:buClr>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p:txBody>
      </p:sp>
      <p:sp>
        <p:nvSpPr>
          <p:cNvPr id="3" name="Rectangle 2">
            <a:extLst>
              <a:ext uri="{FF2B5EF4-FFF2-40B4-BE49-F238E27FC236}">
                <a16:creationId xmlns:a16="http://schemas.microsoft.com/office/drawing/2014/main" id="{C0C8B406-1B02-3B41-3C00-C934D8C3E61D}"/>
              </a:ext>
            </a:extLst>
          </p:cNvPr>
          <p:cNvSpPr/>
          <p:nvPr/>
        </p:nvSpPr>
        <p:spPr>
          <a:xfrm>
            <a:off x="6506022" y="2563309"/>
            <a:ext cx="4548039" cy="5214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514350" indent="-514350">
              <a:buClr>
                <a:srgbClr val="0139C7"/>
              </a:buClr>
              <a:buFont typeface="+mj-lt"/>
              <a:buAutoNum type="arabicPeriod" startAt="4"/>
            </a:pPr>
            <a:r>
              <a:rPr lang="fr-FR" sz="2800" b="1">
                <a:solidFill>
                  <a:schemeClr val="tx1"/>
                </a:solidFill>
                <a:latin typeface="Nexa Bold"/>
              </a:rPr>
              <a:t>Des acteurs ressources</a:t>
            </a:r>
          </a:p>
          <a:p>
            <a:pPr marL="971550" lvl="1" indent="-514350">
              <a:buClr>
                <a:srgbClr val="0139C7"/>
              </a:buClr>
              <a:buFont typeface="Aptos Display" panose="02110004020202020204"/>
              <a:buAutoNum type="arabicPeriod"/>
            </a:pPr>
            <a:endParaRPr lang="fr-FR" sz="2800" b="1">
              <a:solidFill>
                <a:schemeClr val="tx1"/>
              </a:solidFill>
              <a:latin typeface="Nexa Bold" panose="02000000000000000000" pitchFamily="2" charset="0"/>
            </a:endParaRPr>
          </a:p>
        </p:txBody>
      </p:sp>
    </p:spTree>
    <p:extLst>
      <p:ext uri="{BB962C8B-B14F-4D97-AF65-F5344CB8AC3E}">
        <p14:creationId xmlns:p14="http://schemas.microsoft.com/office/powerpoint/2010/main" val="268573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BDCB3-7893-D58D-6D45-45E1ECB81E7D}"/>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84309E6F-23CD-628A-D9D7-EDA610DB73FB}"/>
              </a:ext>
            </a:extLst>
          </p:cNvPr>
          <p:cNvPicPr>
            <a:picLocks noChangeAspect="1"/>
          </p:cNvPicPr>
          <p:nvPr/>
        </p:nvPicPr>
        <p:blipFill>
          <a:blip r:embed="rId3"/>
          <a:stretch>
            <a:fillRect/>
          </a:stretch>
        </p:blipFill>
        <p:spPr>
          <a:xfrm>
            <a:off x="0" y="0"/>
            <a:ext cx="12192000" cy="6858000"/>
          </a:xfrm>
          <a:prstGeom prst="rect">
            <a:avLst/>
          </a:prstGeom>
        </p:spPr>
      </p:pic>
      <p:sp>
        <p:nvSpPr>
          <p:cNvPr id="5" name="ZoneTexte 4">
            <a:extLst>
              <a:ext uri="{FF2B5EF4-FFF2-40B4-BE49-F238E27FC236}">
                <a16:creationId xmlns:a16="http://schemas.microsoft.com/office/drawing/2014/main" id="{DF9B07B1-97D6-6395-6756-D39E2131CEB5}"/>
              </a:ext>
            </a:extLst>
          </p:cNvPr>
          <p:cNvSpPr txBox="1"/>
          <p:nvPr/>
        </p:nvSpPr>
        <p:spPr>
          <a:xfrm>
            <a:off x="1588576" y="1843951"/>
            <a:ext cx="2316531" cy="31700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0" b="1">
                <a:solidFill>
                  <a:srgbClr val="7BB801"/>
                </a:solidFill>
                <a:latin typeface="Nexa Bold" panose="02000000000000000000" pitchFamily="2" charset="0"/>
              </a:rPr>
              <a:t>1</a:t>
            </a:r>
            <a:r>
              <a:rPr kumimoji="0" lang="fr-FR" sz="20000" b="1" i="0" u="none" strike="noStrike" kern="1200" cap="none" spc="0" normalizeH="0" baseline="0" noProof="0">
                <a:ln>
                  <a:noFill/>
                </a:ln>
                <a:solidFill>
                  <a:srgbClr val="7BB801"/>
                </a:solidFill>
                <a:effectLst/>
                <a:uLnTx/>
                <a:uFillTx/>
                <a:latin typeface="Nexa Bold" panose="02000000000000000000" pitchFamily="2" charset="0"/>
                <a:ea typeface="+mn-ea"/>
                <a:cs typeface="+mn-cs"/>
              </a:rPr>
              <a:t>.</a:t>
            </a:r>
          </a:p>
        </p:txBody>
      </p:sp>
      <p:sp>
        <p:nvSpPr>
          <p:cNvPr id="6" name="ZoneTexte 5">
            <a:extLst>
              <a:ext uri="{FF2B5EF4-FFF2-40B4-BE49-F238E27FC236}">
                <a16:creationId xmlns:a16="http://schemas.microsoft.com/office/drawing/2014/main" id="{7643D05C-BF33-0589-C45E-50E51023C54B}"/>
              </a:ext>
            </a:extLst>
          </p:cNvPr>
          <p:cNvSpPr txBox="1"/>
          <p:nvPr/>
        </p:nvSpPr>
        <p:spPr>
          <a:xfrm>
            <a:off x="3603354" y="2505671"/>
            <a:ext cx="6695269" cy="193899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6000" b="1">
                <a:solidFill>
                  <a:prstClr val="white"/>
                </a:solidFill>
                <a:latin typeface="Nexa Bold" panose="02000000000000000000" pitchFamily="2" charset="0"/>
              </a:rPr>
              <a:t>Contexte &amp; cadre règlementaire</a:t>
            </a:r>
            <a:endParaRPr kumimoji="0" lang="fr-FR" sz="6000" b="1" i="0" u="none" strike="noStrike" kern="1200" cap="none" spc="0" normalizeH="0" baseline="0" noProof="0">
              <a:ln>
                <a:noFill/>
              </a:ln>
              <a:solidFill>
                <a:prstClr val="white"/>
              </a:solidFill>
              <a:effectLst/>
              <a:uLnTx/>
              <a:uFillTx/>
              <a:latin typeface="Nexa Bold" panose="02000000000000000000" pitchFamily="2" charset="0"/>
              <a:ea typeface="+mn-ea"/>
              <a:cs typeface="+mn-cs"/>
            </a:endParaRPr>
          </a:p>
        </p:txBody>
      </p:sp>
      <p:pic>
        <p:nvPicPr>
          <p:cNvPr id="7" name="Image 6" descr="Une image contenant texte, Police, Graphique, logo&#10;&#10;Le contenu généré par l’IA peut être incorrect.">
            <a:extLst>
              <a:ext uri="{FF2B5EF4-FFF2-40B4-BE49-F238E27FC236}">
                <a16:creationId xmlns:a16="http://schemas.microsoft.com/office/drawing/2014/main" id="{D77907C3-C46B-C6D9-5512-6798C8178C49}"/>
              </a:ext>
            </a:extLst>
          </p:cNvPr>
          <p:cNvPicPr>
            <a:picLocks noChangeAspect="1"/>
          </p:cNvPicPr>
          <p:nvPr/>
        </p:nvPicPr>
        <p:blipFill>
          <a:blip r:embed="rId4"/>
          <a:stretch>
            <a:fillRect/>
          </a:stretch>
        </p:blipFill>
        <p:spPr>
          <a:xfrm>
            <a:off x="10684559" y="245228"/>
            <a:ext cx="1293373" cy="1366756"/>
          </a:xfrm>
          <a:prstGeom prst="rect">
            <a:avLst/>
          </a:prstGeom>
        </p:spPr>
      </p:pic>
    </p:spTree>
    <p:extLst>
      <p:ext uri="{BB962C8B-B14F-4D97-AF65-F5344CB8AC3E}">
        <p14:creationId xmlns:p14="http://schemas.microsoft.com/office/powerpoint/2010/main" val="4282372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C76BA-91E4-3D8E-74D3-6774C9CD3752}"/>
            </a:ext>
          </a:extLst>
        </p:cNvPr>
        <p:cNvGrpSpPr/>
        <p:nvPr/>
      </p:nvGrpSpPr>
      <p:grpSpPr>
        <a:xfrm>
          <a:off x="0" y="0"/>
          <a:ext cx="0" cy="0"/>
          <a:chOff x="0" y="0"/>
          <a:chExt cx="0" cy="0"/>
        </a:xfrm>
      </p:grpSpPr>
      <p:pic>
        <p:nvPicPr>
          <p:cNvPr id="5" name="Image 4" descr="Une image contenant texte, Police, Graphique, logo&#10;&#10;Le contenu généré par l’IA peut être incorrect.">
            <a:extLst>
              <a:ext uri="{FF2B5EF4-FFF2-40B4-BE49-F238E27FC236}">
                <a16:creationId xmlns:a16="http://schemas.microsoft.com/office/drawing/2014/main" id="{8853BB8C-B5E8-E190-9681-4C27EA30FF9F}"/>
              </a:ext>
            </a:extLst>
          </p:cNvPr>
          <p:cNvPicPr>
            <a:picLocks noChangeAspect="1"/>
          </p:cNvPicPr>
          <p:nvPr/>
        </p:nvPicPr>
        <p:blipFill>
          <a:blip r:embed="rId3"/>
          <a:stretch>
            <a:fillRect/>
          </a:stretch>
        </p:blipFill>
        <p:spPr>
          <a:xfrm>
            <a:off x="11038788" y="273588"/>
            <a:ext cx="745735" cy="788046"/>
          </a:xfrm>
          <a:prstGeom prst="rect">
            <a:avLst/>
          </a:prstGeom>
        </p:spPr>
      </p:pic>
      <p:sp>
        <p:nvSpPr>
          <p:cNvPr id="6" name="Rectangle 5">
            <a:extLst>
              <a:ext uri="{FF2B5EF4-FFF2-40B4-BE49-F238E27FC236}">
                <a16:creationId xmlns:a16="http://schemas.microsoft.com/office/drawing/2014/main" id="{192802C5-924F-4244-2E75-790EF7927A75}"/>
              </a:ext>
            </a:extLst>
          </p:cNvPr>
          <p:cNvSpPr/>
          <p:nvPr/>
        </p:nvSpPr>
        <p:spPr>
          <a:xfrm>
            <a:off x="314424" y="328547"/>
            <a:ext cx="5164226" cy="1035586"/>
          </a:xfrm>
          <a:prstGeom prst="rect">
            <a:avLst/>
          </a:prstGeom>
          <a:solidFill>
            <a:srgbClr val="013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a:solidFill>
                  <a:schemeClr val="bg1"/>
                </a:solidFill>
                <a:latin typeface="Nexa Bold" panose="02000000000000000000" pitchFamily="2" charset="0"/>
              </a:rPr>
              <a:t>Cadre règlementaire</a:t>
            </a:r>
          </a:p>
        </p:txBody>
      </p:sp>
      <p:pic>
        <p:nvPicPr>
          <p:cNvPr id="7" name="Image 6">
            <a:extLst>
              <a:ext uri="{FF2B5EF4-FFF2-40B4-BE49-F238E27FC236}">
                <a16:creationId xmlns:a16="http://schemas.microsoft.com/office/drawing/2014/main" id="{B4844B55-2CF7-69BB-C6DD-371DAE0B342C}"/>
              </a:ext>
            </a:extLst>
          </p:cNvPr>
          <p:cNvPicPr>
            <a:picLocks noChangeAspect="1"/>
          </p:cNvPicPr>
          <p:nvPr/>
        </p:nvPicPr>
        <p:blipFill>
          <a:blip r:embed="rId4"/>
          <a:stretch>
            <a:fillRect/>
          </a:stretch>
        </p:blipFill>
        <p:spPr>
          <a:xfrm rot="566098">
            <a:off x="5106858" y="879667"/>
            <a:ext cx="467178" cy="734137"/>
          </a:xfrm>
          <a:prstGeom prst="rect">
            <a:avLst/>
          </a:prstGeom>
        </p:spPr>
      </p:pic>
      <p:sp>
        <p:nvSpPr>
          <p:cNvPr id="2" name="Rectangle 1">
            <a:extLst>
              <a:ext uri="{FF2B5EF4-FFF2-40B4-BE49-F238E27FC236}">
                <a16:creationId xmlns:a16="http://schemas.microsoft.com/office/drawing/2014/main" id="{1801BD02-6211-FAC9-6957-7552C2C8976C}"/>
              </a:ext>
            </a:extLst>
          </p:cNvPr>
          <p:cNvSpPr/>
          <p:nvPr/>
        </p:nvSpPr>
        <p:spPr>
          <a:xfrm>
            <a:off x="360950" y="1881927"/>
            <a:ext cx="11470099" cy="47024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numCol="1" rtlCol="0" anchor="ctr"/>
          <a:lstStyle/>
          <a:p>
            <a:pPr>
              <a:spcAft>
                <a:spcPts val="600"/>
              </a:spcAft>
              <a:defRPr/>
            </a:pPr>
            <a:endParaRPr lang="fr-FR" b="1" u="sng">
              <a:solidFill>
                <a:srgbClr val="0139C7"/>
              </a:solidFill>
              <a:latin typeface="Nexa Bold" panose="02000000000000000000"/>
              <a:ea typeface="Source Sans Pro"/>
            </a:endParaRPr>
          </a:p>
          <a:p>
            <a:pPr>
              <a:spcAft>
                <a:spcPts val="600"/>
              </a:spcAft>
              <a:defRPr/>
            </a:pPr>
            <a:r>
              <a:rPr lang="fr-FR" b="1" u="sng">
                <a:solidFill>
                  <a:srgbClr val="0139C7"/>
                </a:solidFill>
                <a:latin typeface="Nexa Bold" panose="02000000000000000000"/>
                <a:ea typeface="Source Sans Pro"/>
              </a:rPr>
              <a:t>Loi du 2 mars 2022 visant à démocratiser le sport en France </a:t>
            </a:r>
          </a:p>
          <a:p>
            <a:pPr marL="628650" lvl="1" indent="-285750">
              <a:buFont typeface="Arial" panose="020B0604020202020204" pitchFamily="34" charset="0"/>
              <a:buChar char="•"/>
            </a:pPr>
            <a:r>
              <a:rPr lang="fr-FR">
                <a:solidFill>
                  <a:schemeClr val="bg2">
                    <a:lumMod val="10000"/>
                  </a:schemeClr>
                </a:solidFill>
                <a:latin typeface="Nexa Bold" panose="02000000000000000000"/>
                <a:ea typeface="Calibri"/>
                <a:cs typeface="Calibri"/>
              </a:rPr>
              <a:t>"</a:t>
            </a:r>
            <a:r>
              <a:rPr lang="fr-FR" i="1">
                <a:solidFill>
                  <a:schemeClr val="bg2">
                    <a:lumMod val="10000"/>
                  </a:schemeClr>
                </a:solidFill>
                <a:latin typeface="Nexa Bold" panose="02000000000000000000"/>
                <a:ea typeface="Calibri"/>
                <a:cs typeface="Calibri"/>
              </a:rPr>
              <a:t>Art. L. 311-12. - Chaque établissement social et médico-social désigne parmi ses personnels un référent pour l'activité physique et sportive</a:t>
            </a:r>
            <a:r>
              <a:rPr lang="fr-FR">
                <a:solidFill>
                  <a:schemeClr val="bg2">
                    <a:lumMod val="10000"/>
                  </a:schemeClr>
                </a:solidFill>
                <a:latin typeface="Nexa Bold" panose="02000000000000000000"/>
                <a:ea typeface="Calibri"/>
                <a:cs typeface="Calibri"/>
              </a:rPr>
              <a:t>« </a:t>
            </a:r>
          </a:p>
          <a:p>
            <a:pPr marL="628650" lvl="1" indent="-285750">
              <a:buFont typeface="Arial" panose="020B0604020202020204" pitchFamily="34" charset="0"/>
              <a:buChar char="•"/>
            </a:pPr>
            <a:r>
              <a:rPr lang="fr-FR">
                <a:solidFill>
                  <a:prstClr val="black"/>
                </a:solidFill>
                <a:latin typeface="Nexa Bold" panose="02000000000000000000"/>
                <a:ea typeface="Source Sans Pro"/>
                <a:hlinkClick r:id="rId5">
                  <a:extLst>
                    <a:ext uri="{A12FA001-AC4F-418D-AE19-62706E023703}">
                      <ahyp:hlinkClr xmlns:ahyp="http://schemas.microsoft.com/office/drawing/2018/hyperlinkcolor" val="tx"/>
                    </a:ext>
                  </a:extLst>
                </a:hlinkClick>
              </a:rPr>
              <a:t>https://www.legifrance.gouv.fr/jorf/id/JORFTEXT000045287568</a:t>
            </a:r>
            <a:r>
              <a:rPr lang="fr-FR">
                <a:solidFill>
                  <a:prstClr val="black"/>
                </a:solidFill>
                <a:latin typeface="Nexa Bold" panose="02000000000000000000"/>
                <a:ea typeface="Source Sans Pro"/>
              </a:rPr>
              <a:t> </a:t>
            </a:r>
          </a:p>
          <a:p>
            <a:pPr marL="628650" lvl="1" indent="-285750">
              <a:buFont typeface="Arial" panose="020B0604020202020204" pitchFamily="34" charset="0"/>
              <a:buChar char="•"/>
            </a:pPr>
            <a:endParaRPr lang="fr-FR">
              <a:solidFill>
                <a:schemeClr val="bg2">
                  <a:lumMod val="10000"/>
                </a:schemeClr>
              </a:solidFill>
              <a:latin typeface="Nexa Bold" panose="02000000000000000000"/>
              <a:ea typeface="Calibri"/>
              <a:cs typeface="Calibri"/>
            </a:endParaRPr>
          </a:p>
          <a:p>
            <a:pPr marL="342900" lvl="1"/>
            <a:endParaRPr lang="fr-FR">
              <a:solidFill>
                <a:schemeClr val="bg2">
                  <a:lumMod val="10000"/>
                </a:schemeClr>
              </a:solidFill>
              <a:latin typeface="Nexa Bold" panose="02000000000000000000"/>
              <a:ea typeface="Calibri"/>
              <a:cs typeface="Calibri"/>
            </a:endParaRPr>
          </a:p>
          <a:p>
            <a:pPr>
              <a:spcAft>
                <a:spcPts val="600"/>
              </a:spcAft>
              <a:defRPr/>
            </a:pPr>
            <a:r>
              <a:rPr lang="fr-FR" b="1" u="sng">
                <a:solidFill>
                  <a:srgbClr val="0139C7"/>
                </a:solidFill>
                <a:latin typeface="Nexa Bold" panose="02000000000000000000"/>
                <a:ea typeface="Source Sans Pro"/>
              </a:rPr>
              <a:t>Décret du 17 juillet 2023 relatif au référent pour l'APS en établissement social et médicosocial</a:t>
            </a:r>
          </a:p>
          <a:p>
            <a:pPr marL="628650" lvl="1" indent="-285750">
              <a:buFont typeface="Arial" panose="020B0604020202020204" pitchFamily="34" charset="0"/>
              <a:buChar char="•"/>
            </a:pPr>
            <a:r>
              <a:rPr lang="fr-FR">
                <a:solidFill>
                  <a:schemeClr val="bg2">
                    <a:lumMod val="10000"/>
                  </a:schemeClr>
                </a:solidFill>
                <a:latin typeface="Nexa Bold" panose="02000000000000000000"/>
                <a:ea typeface="Calibri"/>
                <a:cs typeface="Calibri"/>
              </a:rPr>
              <a:t>Cadre la nomination du référent APS </a:t>
            </a:r>
          </a:p>
          <a:p>
            <a:pPr marL="628650" lvl="1" indent="-285750">
              <a:buFont typeface="Arial" panose="020B0604020202020204" pitchFamily="34" charset="0"/>
              <a:buChar char="•"/>
            </a:pPr>
            <a:r>
              <a:rPr lang="fr-FR">
                <a:solidFill>
                  <a:prstClr val="black"/>
                </a:solidFill>
                <a:latin typeface="Nexa Bold" panose="02000000000000000000"/>
                <a:ea typeface="Source Sans Pro"/>
                <a:hlinkClick r:id="rId6">
                  <a:extLst>
                    <a:ext uri="{A12FA001-AC4F-418D-AE19-62706E023703}">
                      <ahyp:hlinkClr xmlns:ahyp="http://schemas.microsoft.com/office/drawing/2018/hyperlinkcolor" val="tx"/>
                    </a:ext>
                  </a:extLst>
                </a:hlinkClick>
              </a:rPr>
              <a:t>https://www.legifrance.gouv.fr/jorf/id/JORFARTI000047858642</a:t>
            </a:r>
            <a:endParaRPr lang="fr-FR">
              <a:solidFill>
                <a:schemeClr val="bg2">
                  <a:lumMod val="10000"/>
                </a:schemeClr>
              </a:solidFill>
              <a:latin typeface="Nexa Bold" panose="02000000000000000000"/>
              <a:ea typeface="Calibri"/>
              <a:cs typeface="Calibri"/>
            </a:endParaRPr>
          </a:p>
          <a:p>
            <a:pPr marL="342900" lvl="1"/>
            <a:endParaRPr lang="fr-FR">
              <a:solidFill>
                <a:schemeClr val="bg2">
                  <a:lumMod val="10000"/>
                </a:schemeClr>
              </a:solidFill>
              <a:latin typeface="Nexa Bold" panose="02000000000000000000"/>
              <a:ea typeface="Calibri"/>
              <a:cs typeface="Calibri"/>
            </a:endParaRPr>
          </a:p>
          <a:p>
            <a:pPr>
              <a:spcAft>
                <a:spcPts val="600"/>
              </a:spcAft>
              <a:defRPr/>
            </a:pPr>
            <a:r>
              <a:rPr lang="fr-FR" b="1" u="sng">
                <a:solidFill>
                  <a:srgbClr val="0139C7"/>
                </a:solidFill>
                <a:latin typeface="Nexa Bold" panose="02000000000000000000"/>
                <a:ea typeface="Source Sans Pro"/>
              </a:rPr>
              <a:t>Note d'information interministérielle du 29 février 2024 relative au déploiement de l'APS dans les ESSMS du champ de l'autonomie </a:t>
            </a:r>
          </a:p>
          <a:p>
            <a:pPr marL="628650" lvl="1" indent="-285750">
              <a:buFont typeface="Arial" panose="020B0604020202020204" pitchFamily="34" charset="0"/>
              <a:buChar char="•"/>
            </a:pPr>
            <a:r>
              <a:rPr lang="fr-FR">
                <a:solidFill>
                  <a:schemeClr val="bg2">
                    <a:lumMod val="10000"/>
                  </a:schemeClr>
                </a:solidFill>
                <a:latin typeface="Nexa Bold" panose="02000000000000000000"/>
                <a:ea typeface="Calibri"/>
                <a:cs typeface="Calibri"/>
              </a:rPr>
              <a:t>Cadre le déploiement de ces nouvelles missions </a:t>
            </a:r>
          </a:p>
          <a:p>
            <a:pPr marL="628650" lvl="1" indent="-285750">
              <a:buFont typeface="Arial" panose="020B0604020202020204" pitchFamily="34" charset="0"/>
              <a:buChar char="•"/>
            </a:pPr>
            <a:r>
              <a:rPr lang="fr-FR">
                <a:solidFill>
                  <a:schemeClr val="bg2">
                    <a:lumMod val="10000"/>
                  </a:schemeClr>
                </a:solidFill>
                <a:latin typeface="Nexa Bold" panose="02000000000000000000"/>
                <a:ea typeface="Calibri"/>
                <a:cs typeface="Calibri"/>
              </a:rPr>
              <a:t>Présentation des missions du référent APS </a:t>
            </a:r>
          </a:p>
          <a:p>
            <a:pPr marL="628650" lvl="1" indent="-285750">
              <a:buFont typeface="Arial" panose="020B0604020202020204" pitchFamily="34" charset="0"/>
              <a:buChar char="•"/>
            </a:pPr>
            <a:r>
              <a:rPr lang="fr-FR">
                <a:solidFill>
                  <a:schemeClr val="bg2">
                    <a:lumMod val="10000"/>
                  </a:schemeClr>
                </a:solidFill>
                <a:latin typeface="Nexa Bold" panose="02000000000000000000"/>
                <a:ea typeface="Calibri"/>
                <a:cs typeface="Calibri"/>
              </a:rPr>
              <a:t>Présentation des ressources existantes et acteurs ressources </a:t>
            </a:r>
            <a:endParaRPr lang="fr-FR">
              <a:solidFill>
                <a:schemeClr val="tx1"/>
              </a:solidFill>
              <a:latin typeface="Nexa Bold" panose="02000000000000000000"/>
            </a:endParaRPr>
          </a:p>
          <a:p>
            <a:pPr lvl="1">
              <a:buClr>
                <a:srgbClr val="0139C7"/>
              </a:buClr>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a:p>
            <a:pPr marL="971550" lvl="1" indent="-514350">
              <a:buClr>
                <a:srgbClr val="0139C7"/>
              </a:buClr>
              <a:buFont typeface="+mj-lt"/>
              <a:buAutoNum type="arabicPeriod"/>
            </a:pPr>
            <a:endParaRPr lang="fr-FR" b="1">
              <a:solidFill>
                <a:schemeClr val="tx1"/>
              </a:solidFill>
              <a:latin typeface="Nexa Bold" panose="02000000000000000000" pitchFamily="2" charset="0"/>
            </a:endParaRPr>
          </a:p>
        </p:txBody>
      </p:sp>
    </p:spTree>
    <p:extLst>
      <p:ext uri="{BB962C8B-B14F-4D97-AF65-F5344CB8AC3E}">
        <p14:creationId xmlns:p14="http://schemas.microsoft.com/office/powerpoint/2010/main" val="1631987285"/>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ad8aee4-5a36-41a9-bea4-5b961528c2f6">
      <Terms xmlns="http://schemas.microsoft.com/office/infopath/2007/PartnerControls"/>
    </lcf76f155ced4ddcb4097134ff3c332f>
    <VALIDATION xmlns="9ad8aee4-5a36-41a9-bea4-5b961528c2f6">true</VALIDATION>
    <TaxCatchAll xmlns="e502247f-856c-41a9-ae3c-a7afe9db6afc" xsi:nil="true"/>
    <_Flow_SignoffStatus xmlns="9ad8aee4-5a36-41a9-bea4-5b961528c2f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D75103C84131C4BA633ECE44ED1246A" ma:contentTypeVersion="21" ma:contentTypeDescription="Crée un document." ma:contentTypeScope="" ma:versionID="a417ad4737e79f8f377a4b025a1866c5">
  <xsd:schema xmlns:xsd="http://www.w3.org/2001/XMLSchema" xmlns:xs="http://www.w3.org/2001/XMLSchema" xmlns:p="http://schemas.microsoft.com/office/2006/metadata/properties" xmlns:ns2="9ad8aee4-5a36-41a9-bea4-5b961528c2f6" xmlns:ns3="e502247f-856c-41a9-ae3c-a7afe9db6afc" targetNamespace="http://schemas.microsoft.com/office/2006/metadata/properties" ma:root="true" ma:fieldsID="91668e57d428751f477d8efea26ddd5b" ns2:_="" ns3:_="">
    <xsd:import namespace="9ad8aee4-5a36-41a9-bea4-5b961528c2f6"/>
    <xsd:import namespace="e502247f-856c-41a9-ae3c-a7afe9db6a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VALIDATION"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8aee4-5a36-41a9-bea4-5b961528c2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165bb57b-bde5-4e40-976c-bd688b527fae" ma:termSetId="09814cd3-568e-fe90-9814-8d621ff8fb84" ma:anchorId="fba54fb3-c3e1-fe81-a776-ca4b69148c4d" ma:open="true" ma:isKeyword="false">
      <xsd:complexType>
        <xsd:sequence>
          <xsd:element ref="pc:Terms" minOccurs="0" maxOccurs="1"/>
        </xsd:sequence>
      </xsd:complexType>
    </xsd:element>
    <xsd:element name="VALIDATION" ma:index="24" nillable="true" ma:displayName="VALIDATION" ma:default="1" ma:format="Dropdown" ma:internalName="VALIDATION">
      <xsd:simpleType>
        <xsd:restriction base="dms:Boolean"/>
      </xsd:simpleType>
    </xsd:element>
    <xsd:element name="_Flow_SignoffStatus" ma:index="25" nillable="true" ma:displayName="État de validation" ma:internalName="_x00c9_tat_x0020_de_x0020_validation">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02247f-856c-41a9-ae3c-a7afe9db6afc"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05f9f834-24e3-4d28-8779-7b9c7faa6074}" ma:internalName="TaxCatchAll" ma:showField="CatchAllData" ma:web="e502247f-856c-41a9-ae3c-a7afe9db6a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92F74A-A6B3-4794-BD09-C01AF62C6CEC}">
  <ds:schemaRefs>
    <ds:schemaRef ds:uri="http://schemas.microsoft.com/sharepoint/v3/contenttype/forms"/>
  </ds:schemaRefs>
</ds:datastoreItem>
</file>

<file path=customXml/itemProps2.xml><?xml version="1.0" encoding="utf-8"?>
<ds:datastoreItem xmlns:ds="http://schemas.openxmlformats.org/officeDocument/2006/customXml" ds:itemID="{90718000-3C6B-48A6-B4CC-51A953C9B107}">
  <ds:schemaRefs>
    <ds:schemaRef ds:uri="9ad8aee4-5a36-41a9-bea4-5b961528c2f6"/>
    <ds:schemaRef ds:uri="e502247f-856c-41a9-ae3c-a7afe9db6af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9ABE533-4515-4773-BD0E-79ABB3B99251}">
  <ds:schemaRefs>
    <ds:schemaRef ds:uri="9ad8aee4-5a36-41a9-bea4-5b961528c2f6"/>
    <ds:schemaRef ds:uri="e502247f-856c-41a9-ae3c-a7afe9db6a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1295</TotalTime>
  <Words>2717</Words>
  <Application>Microsoft Office PowerPoint</Application>
  <PresentationFormat>Grand écran</PresentationFormat>
  <Paragraphs>455</Paragraphs>
  <Slides>41</Slides>
  <Notes>23</Notes>
  <HiddenSlides>0</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41</vt:i4>
      </vt:variant>
    </vt:vector>
  </HeadingPairs>
  <TitlesOfParts>
    <vt:vector size="58" baseType="lpstr">
      <vt:lpstr>Aptos</vt:lpstr>
      <vt:lpstr>Aptos Bold</vt:lpstr>
      <vt:lpstr>Aptos Display</vt:lpstr>
      <vt:lpstr>Aptos Italics</vt:lpstr>
      <vt:lpstr>Arial</vt:lpstr>
      <vt:lpstr>Arial,Sans-Serif</vt:lpstr>
      <vt:lpstr>Calibri</vt:lpstr>
      <vt:lpstr>docs-Roboto</vt:lpstr>
      <vt:lpstr>Helvetica Neue</vt:lpstr>
      <vt:lpstr>Nexa</vt:lpstr>
      <vt:lpstr>Nexa Bold</vt:lpstr>
      <vt:lpstr>Nexa Light</vt:lpstr>
      <vt:lpstr>Segoe UI</vt:lpstr>
      <vt:lpstr>Source Sans Pro</vt:lpstr>
      <vt:lpstr>Trebuchet MS</vt:lpstr>
      <vt:lpstr>Wingdings</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CPSF</vt:lpstr>
      <vt:lpstr>Présentation PowerPoint</vt:lpstr>
      <vt:lpstr>Présentation PowerPoint</vt:lpstr>
      <vt:lpstr>Présentation PowerPoint</vt:lpstr>
      <vt:lpstr>Présentation PowerPoint</vt:lpstr>
      <vt:lpstr>Présentation PowerPoint</vt:lpstr>
      <vt:lpstr>Présentation PowerPoint</vt:lpstr>
      <vt:lpstr>Ligue Provence-Alpes-Côte-d’Azur du Sport Adapté</vt:lpstr>
      <vt:lpstr>Organisation fédérale</vt:lpstr>
      <vt:lpstr>Notre rôle</vt:lpstr>
      <vt:lpstr>Formation Référent APS en ESMS</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Joffrey CHIRON</dc:creator>
  <cp:lastModifiedBy>Joffrey CHIRON</cp:lastModifiedBy>
  <cp:revision>3</cp:revision>
  <dcterms:created xsi:type="dcterms:W3CDTF">2025-07-30T12:45:43Z</dcterms:created>
  <dcterms:modified xsi:type="dcterms:W3CDTF">2026-02-13T12:48:42Z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0x0101003D75103C84131C4BA633ECE44ED1246A</vt:lpwstr>
  </property>
</Properties>
</file>