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13" r:id="rId2"/>
  </p:sldMasterIdLst>
  <p:notesMasterIdLst>
    <p:notesMasterId r:id="rId7"/>
  </p:notesMasterIdLst>
  <p:sldIdLst>
    <p:sldId id="331" r:id="rId3"/>
    <p:sldId id="333" r:id="rId4"/>
    <p:sldId id="332" r:id="rId5"/>
    <p:sldId id="334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25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A501E6-B150-493B-A109-F3954E384258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78B70F3-3E1B-4B62-B39A-07F72C65960E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FR" sz="1000" b="1" dirty="0"/>
            <a:t>PATIENTS</a:t>
          </a:r>
        </a:p>
        <a:p>
          <a:r>
            <a:rPr lang="fr-FR" sz="700" dirty="0"/>
            <a:t>( compréhension/vision)</a:t>
          </a:r>
        </a:p>
      </dgm:t>
    </dgm:pt>
    <dgm:pt modelId="{E96AD158-C522-46FC-9638-5BD5A6559D0F}" type="parTrans" cxnId="{7E9AADF8-C392-47C1-B2B7-11E614E04B23}">
      <dgm:prSet/>
      <dgm:spPr/>
      <dgm:t>
        <a:bodyPr/>
        <a:lstStyle/>
        <a:p>
          <a:endParaRPr lang="fr-FR"/>
        </a:p>
      </dgm:t>
    </dgm:pt>
    <dgm:pt modelId="{B4347368-AA39-421D-A254-070F8191DEF8}" type="sibTrans" cxnId="{7E9AADF8-C392-47C1-B2B7-11E614E04B23}">
      <dgm:prSet/>
      <dgm:spPr/>
      <dgm:t>
        <a:bodyPr/>
        <a:lstStyle/>
        <a:p>
          <a:endParaRPr lang="fr-FR"/>
        </a:p>
      </dgm:t>
    </dgm:pt>
    <dgm:pt modelId="{428D8612-B73C-4D96-AAB0-E0CA18CAD957}">
      <dgm:prSet phldrT="[Texte]" custT="1"/>
      <dgm:spPr>
        <a:solidFill>
          <a:schemeClr val="accent1">
            <a:lumMod val="90000"/>
            <a:lumOff val="10000"/>
          </a:schemeClr>
        </a:solidFill>
      </dgm:spPr>
      <dgm:t>
        <a:bodyPr/>
        <a:lstStyle/>
        <a:p>
          <a:r>
            <a:rPr lang="fr-FR" sz="1000" b="1" dirty="0"/>
            <a:t>ORGANISATION</a:t>
          </a:r>
        </a:p>
        <a:p>
          <a:r>
            <a:rPr lang="fr-FR" sz="700" dirty="0"/>
            <a:t>(efficience)</a:t>
          </a:r>
        </a:p>
      </dgm:t>
    </dgm:pt>
    <dgm:pt modelId="{9D2F7DE2-80B2-418C-95C8-9F3CBB46BABF}" type="parTrans" cxnId="{17192515-403F-461D-AEFE-06221AB77F1C}">
      <dgm:prSet/>
      <dgm:spPr/>
      <dgm:t>
        <a:bodyPr/>
        <a:lstStyle/>
        <a:p>
          <a:endParaRPr lang="fr-FR"/>
        </a:p>
      </dgm:t>
    </dgm:pt>
    <dgm:pt modelId="{8E5830C6-F64A-4B61-B1FD-70C5841E33E9}" type="sibTrans" cxnId="{17192515-403F-461D-AEFE-06221AB77F1C}">
      <dgm:prSet/>
      <dgm:spPr/>
      <dgm:t>
        <a:bodyPr/>
        <a:lstStyle/>
        <a:p>
          <a:endParaRPr lang="fr-FR"/>
        </a:p>
      </dgm:t>
    </dgm:pt>
    <dgm:pt modelId="{AD375B84-AB50-44F8-814D-E4E8F65DB55C}">
      <dgm:prSet phldrT="[Texte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fr-FR" sz="1000" b="1" dirty="0"/>
            <a:t>PERTINENCE</a:t>
          </a:r>
        </a:p>
      </dgm:t>
    </dgm:pt>
    <dgm:pt modelId="{2A236E12-6DB4-4849-93AC-F2DB993BB42B}" type="parTrans" cxnId="{529F95BD-E8EA-440E-84F8-6ADDCD76CC92}">
      <dgm:prSet/>
      <dgm:spPr/>
      <dgm:t>
        <a:bodyPr/>
        <a:lstStyle/>
        <a:p>
          <a:endParaRPr lang="fr-FR"/>
        </a:p>
      </dgm:t>
    </dgm:pt>
    <dgm:pt modelId="{26B78150-55B9-4E12-804E-50A4096A6DE7}" type="sibTrans" cxnId="{529F95BD-E8EA-440E-84F8-6ADDCD76CC92}">
      <dgm:prSet/>
      <dgm:spPr/>
      <dgm:t>
        <a:bodyPr/>
        <a:lstStyle/>
        <a:p>
          <a:endParaRPr lang="fr-FR"/>
        </a:p>
      </dgm:t>
    </dgm:pt>
    <dgm:pt modelId="{0AC2EE7E-37CD-4001-871E-A719DD68C10A}">
      <dgm:prSet phldrT="[Texte]" custT="1"/>
      <dgm:spPr>
        <a:solidFill>
          <a:srgbClr val="7030A0"/>
        </a:solidFill>
      </dgm:spPr>
      <dgm:t>
        <a:bodyPr/>
        <a:lstStyle/>
        <a:p>
          <a:r>
            <a:rPr lang="fr-FR" sz="1000" b="1" dirty="0"/>
            <a:t>PROFESSIONNELS</a:t>
          </a:r>
        </a:p>
        <a:p>
          <a:r>
            <a:rPr lang="fr-FR" sz="700" dirty="0"/>
            <a:t>( compétences/pratiques)</a:t>
          </a:r>
        </a:p>
      </dgm:t>
    </dgm:pt>
    <dgm:pt modelId="{F0563ECD-653A-4C44-9DE0-FE1AB354A2F0}" type="parTrans" cxnId="{4224097F-F74C-42D0-9216-16847D6D2AFC}">
      <dgm:prSet/>
      <dgm:spPr/>
      <dgm:t>
        <a:bodyPr/>
        <a:lstStyle/>
        <a:p>
          <a:endParaRPr lang="fr-FR"/>
        </a:p>
      </dgm:t>
    </dgm:pt>
    <dgm:pt modelId="{2AC7140C-9441-4841-A6AA-7642CC65D389}" type="sibTrans" cxnId="{4224097F-F74C-42D0-9216-16847D6D2AFC}">
      <dgm:prSet/>
      <dgm:spPr/>
      <dgm:t>
        <a:bodyPr/>
        <a:lstStyle/>
        <a:p>
          <a:endParaRPr lang="fr-FR"/>
        </a:p>
      </dgm:t>
    </dgm:pt>
    <dgm:pt modelId="{EAB6D25F-CE1C-41C0-B84D-C7A14D74A17C}" type="pres">
      <dgm:prSet presAssocID="{1FA501E6-B150-493B-A109-F3954E384258}" presName="compositeShape" presStyleCnt="0">
        <dgm:presLayoutVars>
          <dgm:chMax val="9"/>
          <dgm:dir/>
          <dgm:resizeHandles val="exact"/>
        </dgm:presLayoutVars>
      </dgm:prSet>
      <dgm:spPr/>
    </dgm:pt>
    <dgm:pt modelId="{4806A4D3-04F1-494B-A6D2-4F1B74C4CD38}" type="pres">
      <dgm:prSet presAssocID="{1FA501E6-B150-493B-A109-F3954E384258}" presName="triangle1" presStyleLbl="node1" presStyleIdx="0" presStyleCnt="4">
        <dgm:presLayoutVars>
          <dgm:bulletEnabled val="1"/>
        </dgm:presLayoutVars>
      </dgm:prSet>
      <dgm:spPr/>
    </dgm:pt>
    <dgm:pt modelId="{63D263AB-FC9B-49DE-877F-C4DA6358DED0}" type="pres">
      <dgm:prSet presAssocID="{1FA501E6-B150-493B-A109-F3954E384258}" presName="triangle2" presStyleLbl="node1" presStyleIdx="1" presStyleCnt="4">
        <dgm:presLayoutVars>
          <dgm:bulletEnabled val="1"/>
        </dgm:presLayoutVars>
      </dgm:prSet>
      <dgm:spPr/>
    </dgm:pt>
    <dgm:pt modelId="{AAC5D26C-4DE7-41B0-B0AA-CBA1FECA153D}" type="pres">
      <dgm:prSet presAssocID="{1FA501E6-B150-493B-A109-F3954E384258}" presName="triangle3" presStyleLbl="node1" presStyleIdx="2" presStyleCnt="4" custLinFactNeighborX="-358" custLinFactNeighborY="3071">
        <dgm:presLayoutVars>
          <dgm:bulletEnabled val="1"/>
        </dgm:presLayoutVars>
      </dgm:prSet>
      <dgm:spPr/>
    </dgm:pt>
    <dgm:pt modelId="{8E94875C-10B8-4991-92ED-80868AF9C985}" type="pres">
      <dgm:prSet presAssocID="{1FA501E6-B150-493B-A109-F3954E384258}" presName="triangle4" presStyleLbl="node1" presStyleIdx="3" presStyleCnt="4" custScaleX="110101">
        <dgm:presLayoutVars>
          <dgm:bulletEnabled val="1"/>
        </dgm:presLayoutVars>
      </dgm:prSet>
      <dgm:spPr/>
    </dgm:pt>
  </dgm:ptLst>
  <dgm:cxnLst>
    <dgm:cxn modelId="{EC0A6210-40B2-4410-B789-F63F7EBD7DAE}" type="presOf" srcId="{1FA501E6-B150-493B-A109-F3954E384258}" destId="{EAB6D25F-CE1C-41C0-B84D-C7A14D74A17C}" srcOrd="0" destOrd="0" presId="urn:microsoft.com/office/officeart/2005/8/layout/pyramid4"/>
    <dgm:cxn modelId="{17192515-403F-461D-AEFE-06221AB77F1C}" srcId="{1FA501E6-B150-493B-A109-F3954E384258}" destId="{428D8612-B73C-4D96-AAB0-E0CA18CAD957}" srcOrd="1" destOrd="0" parTransId="{9D2F7DE2-80B2-418C-95C8-9F3CBB46BABF}" sibTransId="{8E5830C6-F64A-4B61-B1FD-70C5841E33E9}"/>
    <dgm:cxn modelId="{5F58101B-00FC-42A9-ADE3-D8F38DEDE7D3}" type="presOf" srcId="{B78B70F3-3E1B-4B62-B39A-07F72C65960E}" destId="{4806A4D3-04F1-494B-A6D2-4F1B74C4CD38}" srcOrd="0" destOrd="0" presId="urn:microsoft.com/office/officeart/2005/8/layout/pyramid4"/>
    <dgm:cxn modelId="{581AAB1B-C22A-44B7-8658-5EFF9615B90A}" type="presOf" srcId="{AD375B84-AB50-44F8-814D-E4E8F65DB55C}" destId="{AAC5D26C-4DE7-41B0-B0AA-CBA1FECA153D}" srcOrd="0" destOrd="0" presId="urn:microsoft.com/office/officeart/2005/8/layout/pyramid4"/>
    <dgm:cxn modelId="{A0A18A3C-9940-4200-88D6-538B4904D751}" type="presOf" srcId="{428D8612-B73C-4D96-AAB0-E0CA18CAD957}" destId="{63D263AB-FC9B-49DE-877F-C4DA6358DED0}" srcOrd="0" destOrd="0" presId="urn:microsoft.com/office/officeart/2005/8/layout/pyramid4"/>
    <dgm:cxn modelId="{4224097F-F74C-42D0-9216-16847D6D2AFC}" srcId="{1FA501E6-B150-493B-A109-F3954E384258}" destId="{0AC2EE7E-37CD-4001-871E-A719DD68C10A}" srcOrd="3" destOrd="0" parTransId="{F0563ECD-653A-4C44-9DE0-FE1AB354A2F0}" sibTransId="{2AC7140C-9441-4841-A6AA-7642CC65D389}"/>
    <dgm:cxn modelId="{7F1E1DA9-BDB7-4611-89AF-DE4DFBF7404F}" type="presOf" srcId="{0AC2EE7E-37CD-4001-871E-A719DD68C10A}" destId="{8E94875C-10B8-4991-92ED-80868AF9C985}" srcOrd="0" destOrd="0" presId="urn:microsoft.com/office/officeart/2005/8/layout/pyramid4"/>
    <dgm:cxn modelId="{529F95BD-E8EA-440E-84F8-6ADDCD76CC92}" srcId="{1FA501E6-B150-493B-A109-F3954E384258}" destId="{AD375B84-AB50-44F8-814D-E4E8F65DB55C}" srcOrd="2" destOrd="0" parTransId="{2A236E12-6DB4-4849-93AC-F2DB993BB42B}" sibTransId="{26B78150-55B9-4E12-804E-50A4096A6DE7}"/>
    <dgm:cxn modelId="{7E9AADF8-C392-47C1-B2B7-11E614E04B23}" srcId="{1FA501E6-B150-493B-A109-F3954E384258}" destId="{B78B70F3-3E1B-4B62-B39A-07F72C65960E}" srcOrd="0" destOrd="0" parTransId="{E96AD158-C522-46FC-9638-5BD5A6559D0F}" sibTransId="{B4347368-AA39-421D-A254-070F8191DEF8}"/>
    <dgm:cxn modelId="{B5B38AE7-5916-4B9A-A7FE-90D64AED5193}" type="presParOf" srcId="{EAB6D25F-CE1C-41C0-B84D-C7A14D74A17C}" destId="{4806A4D3-04F1-494B-A6D2-4F1B74C4CD38}" srcOrd="0" destOrd="0" presId="urn:microsoft.com/office/officeart/2005/8/layout/pyramid4"/>
    <dgm:cxn modelId="{4065D545-15E8-4497-8962-2D1C1AFE5F24}" type="presParOf" srcId="{EAB6D25F-CE1C-41C0-B84D-C7A14D74A17C}" destId="{63D263AB-FC9B-49DE-877F-C4DA6358DED0}" srcOrd="1" destOrd="0" presId="urn:microsoft.com/office/officeart/2005/8/layout/pyramid4"/>
    <dgm:cxn modelId="{B29C5144-6F0C-42E9-80D8-4D1B60B44249}" type="presParOf" srcId="{EAB6D25F-CE1C-41C0-B84D-C7A14D74A17C}" destId="{AAC5D26C-4DE7-41B0-B0AA-CBA1FECA153D}" srcOrd="2" destOrd="0" presId="urn:microsoft.com/office/officeart/2005/8/layout/pyramid4"/>
    <dgm:cxn modelId="{2DF38458-8EDF-431F-957C-54E357086EBD}" type="presParOf" srcId="{EAB6D25F-CE1C-41C0-B84D-C7A14D74A17C}" destId="{8E94875C-10B8-4991-92ED-80868AF9C985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A501E6-B150-493B-A109-F3954E384258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78B70F3-3E1B-4B62-B39A-07F72C65960E}">
      <dgm:prSet phldrT="[Texte]" custT="1"/>
      <dgm:spPr>
        <a:solidFill>
          <a:srgbClr val="0070C0"/>
        </a:solidFill>
      </dgm:spPr>
      <dgm:t>
        <a:bodyPr/>
        <a:lstStyle/>
        <a:p>
          <a:r>
            <a:rPr lang="fr-FR" sz="1000" b="1" dirty="0"/>
            <a:t>PATIENTS</a:t>
          </a:r>
        </a:p>
        <a:p>
          <a:r>
            <a:rPr lang="fr-FR" sz="900" dirty="0"/>
            <a:t> ( confiance)</a:t>
          </a:r>
        </a:p>
      </dgm:t>
    </dgm:pt>
    <dgm:pt modelId="{E96AD158-C522-46FC-9638-5BD5A6559D0F}" type="parTrans" cxnId="{7E9AADF8-C392-47C1-B2B7-11E614E04B23}">
      <dgm:prSet/>
      <dgm:spPr/>
      <dgm:t>
        <a:bodyPr/>
        <a:lstStyle/>
        <a:p>
          <a:endParaRPr lang="fr-FR"/>
        </a:p>
      </dgm:t>
    </dgm:pt>
    <dgm:pt modelId="{B4347368-AA39-421D-A254-070F8191DEF8}" type="sibTrans" cxnId="{7E9AADF8-C392-47C1-B2B7-11E614E04B23}">
      <dgm:prSet/>
      <dgm:spPr/>
      <dgm:t>
        <a:bodyPr/>
        <a:lstStyle/>
        <a:p>
          <a:endParaRPr lang="fr-FR"/>
        </a:p>
      </dgm:t>
    </dgm:pt>
    <dgm:pt modelId="{428D8612-B73C-4D96-AAB0-E0CA18CAD957}">
      <dgm:prSet phldrT="[Texte]" custT="1"/>
      <dgm:spPr>
        <a:solidFill>
          <a:schemeClr val="accent1">
            <a:lumMod val="90000"/>
            <a:lumOff val="10000"/>
          </a:schemeClr>
        </a:solidFill>
      </dgm:spPr>
      <dgm:t>
        <a:bodyPr/>
        <a:lstStyle/>
        <a:p>
          <a:r>
            <a:rPr lang="fr-FR" sz="1000" b="1" dirty="0"/>
            <a:t>ORGANISATION</a:t>
          </a:r>
        </a:p>
        <a:p>
          <a:r>
            <a:rPr lang="fr-FR" sz="900" dirty="0"/>
            <a:t>(transparence)</a:t>
          </a:r>
        </a:p>
      </dgm:t>
    </dgm:pt>
    <dgm:pt modelId="{9D2F7DE2-80B2-418C-95C8-9F3CBB46BABF}" type="parTrans" cxnId="{17192515-403F-461D-AEFE-06221AB77F1C}">
      <dgm:prSet/>
      <dgm:spPr/>
      <dgm:t>
        <a:bodyPr/>
        <a:lstStyle/>
        <a:p>
          <a:endParaRPr lang="fr-FR"/>
        </a:p>
      </dgm:t>
    </dgm:pt>
    <dgm:pt modelId="{8E5830C6-F64A-4B61-B1FD-70C5841E33E9}" type="sibTrans" cxnId="{17192515-403F-461D-AEFE-06221AB77F1C}">
      <dgm:prSet/>
      <dgm:spPr/>
      <dgm:t>
        <a:bodyPr/>
        <a:lstStyle/>
        <a:p>
          <a:endParaRPr lang="fr-FR"/>
        </a:p>
      </dgm:t>
    </dgm:pt>
    <dgm:pt modelId="{AD375B84-AB50-44F8-814D-E4E8F65DB55C}">
      <dgm:prSet phldrT="[Texte]" custT="1"/>
      <dgm:spPr>
        <a:solidFill>
          <a:srgbClr val="F725C0"/>
        </a:solidFill>
      </dgm:spPr>
      <dgm:t>
        <a:bodyPr/>
        <a:lstStyle/>
        <a:p>
          <a:r>
            <a:rPr lang="fr-FR" sz="1000" b="1" dirty="0"/>
            <a:t>ACCREDITATION</a:t>
          </a:r>
        </a:p>
      </dgm:t>
    </dgm:pt>
    <dgm:pt modelId="{2A236E12-6DB4-4849-93AC-F2DB993BB42B}" type="parTrans" cxnId="{529F95BD-E8EA-440E-84F8-6ADDCD76CC92}">
      <dgm:prSet/>
      <dgm:spPr/>
      <dgm:t>
        <a:bodyPr/>
        <a:lstStyle/>
        <a:p>
          <a:endParaRPr lang="fr-FR"/>
        </a:p>
      </dgm:t>
    </dgm:pt>
    <dgm:pt modelId="{26B78150-55B9-4E12-804E-50A4096A6DE7}" type="sibTrans" cxnId="{529F95BD-E8EA-440E-84F8-6ADDCD76CC92}">
      <dgm:prSet/>
      <dgm:spPr/>
      <dgm:t>
        <a:bodyPr/>
        <a:lstStyle/>
        <a:p>
          <a:endParaRPr lang="fr-FR"/>
        </a:p>
      </dgm:t>
    </dgm:pt>
    <dgm:pt modelId="{0AC2EE7E-37CD-4001-871E-A719DD68C10A}">
      <dgm:prSet phldrT="[Texte]" custT="1"/>
      <dgm:spPr>
        <a:solidFill>
          <a:srgbClr val="7030A0"/>
        </a:solidFill>
      </dgm:spPr>
      <dgm:t>
        <a:bodyPr/>
        <a:lstStyle/>
        <a:p>
          <a:r>
            <a:rPr lang="fr-FR" sz="1000" b="1" dirty="0"/>
            <a:t>PROFESSIONNELS</a:t>
          </a:r>
        </a:p>
        <a:p>
          <a:r>
            <a:rPr lang="fr-FR" sz="900" dirty="0"/>
            <a:t>( reconnaissance)</a:t>
          </a:r>
        </a:p>
      </dgm:t>
    </dgm:pt>
    <dgm:pt modelId="{F0563ECD-653A-4C44-9DE0-FE1AB354A2F0}" type="parTrans" cxnId="{4224097F-F74C-42D0-9216-16847D6D2AFC}">
      <dgm:prSet/>
      <dgm:spPr/>
      <dgm:t>
        <a:bodyPr/>
        <a:lstStyle/>
        <a:p>
          <a:endParaRPr lang="fr-FR"/>
        </a:p>
      </dgm:t>
    </dgm:pt>
    <dgm:pt modelId="{2AC7140C-9441-4841-A6AA-7642CC65D389}" type="sibTrans" cxnId="{4224097F-F74C-42D0-9216-16847D6D2AFC}">
      <dgm:prSet/>
      <dgm:spPr/>
      <dgm:t>
        <a:bodyPr/>
        <a:lstStyle/>
        <a:p>
          <a:endParaRPr lang="fr-FR"/>
        </a:p>
      </dgm:t>
    </dgm:pt>
    <dgm:pt modelId="{EAB6D25F-CE1C-41C0-B84D-C7A14D74A17C}" type="pres">
      <dgm:prSet presAssocID="{1FA501E6-B150-493B-A109-F3954E384258}" presName="compositeShape" presStyleCnt="0">
        <dgm:presLayoutVars>
          <dgm:chMax val="9"/>
          <dgm:dir/>
          <dgm:resizeHandles val="exact"/>
        </dgm:presLayoutVars>
      </dgm:prSet>
      <dgm:spPr/>
    </dgm:pt>
    <dgm:pt modelId="{4806A4D3-04F1-494B-A6D2-4F1B74C4CD38}" type="pres">
      <dgm:prSet presAssocID="{1FA501E6-B150-493B-A109-F3954E384258}" presName="triangle1" presStyleLbl="node1" presStyleIdx="0" presStyleCnt="4">
        <dgm:presLayoutVars>
          <dgm:bulletEnabled val="1"/>
        </dgm:presLayoutVars>
      </dgm:prSet>
      <dgm:spPr/>
    </dgm:pt>
    <dgm:pt modelId="{63D263AB-FC9B-49DE-877F-C4DA6358DED0}" type="pres">
      <dgm:prSet presAssocID="{1FA501E6-B150-493B-A109-F3954E384258}" presName="triangle2" presStyleLbl="node1" presStyleIdx="1" presStyleCnt="4">
        <dgm:presLayoutVars>
          <dgm:bulletEnabled val="1"/>
        </dgm:presLayoutVars>
      </dgm:prSet>
      <dgm:spPr/>
    </dgm:pt>
    <dgm:pt modelId="{AAC5D26C-4DE7-41B0-B0AA-CBA1FECA153D}" type="pres">
      <dgm:prSet presAssocID="{1FA501E6-B150-493B-A109-F3954E384258}" presName="triangle3" presStyleLbl="node1" presStyleIdx="2" presStyleCnt="4" custLinFactNeighborX="-358" custLinFactNeighborY="3071">
        <dgm:presLayoutVars>
          <dgm:bulletEnabled val="1"/>
        </dgm:presLayoutVars>
      </dgm:prSet>
      <dgm:spPr/>
    </dgm:pt>
    <dgm:pt modelId="{8E94875C-10B8-4991-92ED-80868AF9C985}" type="pres">
      <dgm:prSet presAssocID="{1FA501E6-B150-493B-A109-F3954E384258}" presName="triangle4" presStyleLbl="node1" presStyleIdx="3" presStyleCnt="4" custScaleX="108938">
        <dgm:presLayoutVars>
          <dgm:bulletEnabled val="1"/>
        </dgm:presLayoutVars>
      </dgm:prSet>
      <dgm:spPr/>
    </dgm:pt>
  </dgm:ptLst>
  <dgm:cxnLst>
    <dgm:cxn modelId="{EC0A6210-40B2-4410-B789-F63F7EBD7DAE}" type="presOf" srcId="{1FA501E6-B150-493B-A109-F3954E384258}" destId="{EAB6D25F-CE1C-41C0-B84D-C7A14D74A17C}" srcOrd="0" destOrd="0" presId="urn:microsoft.com/office/officeart/2005/8/layout/pyramid4"/>
    <dgm:cxn modelId="{17192515-403F-461D-AEFE-06221AB77F1C}" srcId="{1FA501E6-B150-493B-A109-F3954E384258}" destId="{428D8612-B73C-4D96-AAB0-E0CA18CAD957}" srcOrd="1" destOrd="0" parTransId="{9D2F7DE2-80B2-418C-95C8-9F3CBB46BABF}" sibTransId="{8E5830C6-F64A-4B61-B1FD-70C5841E33E9}"/>
    <dgm:cxn modelId="{5F58101B-00FC-42A9-ADE3-D8F38DEDE7D3}" type="presOf" srcId="{B78B70F3-3E1B-4B62-B39A-07F72C65960E}" destId="{4806A4D3-04F1-494B-A6D2-4F1B74C4CD38}" srcOrd="0" destOrd="0" presId="urn:microsoft.com/office/officeart/2005/8/layout/pyramid4"/>
    <dgm:cxn modelId="{581AAB1B-C22A-44B7-8658-5EFF9615B90A}" type="presOf" srcId="{AD375B84-AB50-44F8-814D-E4E8F65DB55C}" destId="{AAC5D26C-4DE7-41B0-B0AA-CBA1FECA153D}" srcOrd="0" destOrd="0" presId="urn:microsoft.com/office/officeart/2005/8/layout/pyramid4"/>
    <dgm:cxn modelId="{A0A18A3C-9940-4200-88D6-538B4904D751}" type="presOf" srcId="{428D8612-B73C-4D96-AAB0-E0CA18CAD957}" destId="{63D263AB-FC9B-49DE-877F-C4DA6358DED0}" srcOrd="0" destOrd="0" presId="urn:microsoft.com/office/officeart/2005/8/layout/pyramid4"/>
    <dgm:cxn modelId="{4224097F-F74C-42D0-9216-16847D6D2AFC}" srcId="{1FA501E6-B150-493B-A109-F3954E384258}" destId="{0AC2EE7E-37CD-4001-871E-A719DD68C10A}" srcOrd="3" destOrd="0" parTransId="{F0563ECD-653A-4C44-9DE0-FE1AB354A2F0}" sibTransId="{2AC7140C-9441-4841-A6AA-7642CC65D389}"/>
    <dgm:cxn modelId="{7F1E1DA9-BDB7-4611-89AF-DE4DFBF7404F}" type="presOf" srcId="{0AC2EE7E-37CD-4001-871E-A719DD68C10A}" destId="{8E94875C-10B8-4991-92ED-80868AF9C985}" srcOrd="0" destOrd="0" presId="urn:microsoft.com/office/officeart/2005/8/layout/pyramid4"/>
    <dgm:cxn modelId="{529F95BD-E8EA-440E-84F8-6ADDCD76CC92}" srcId="{1FA501E6-B150-493B-A109-F3954E384258}" destId="{AD375B84-AB50-44F8-814D-E4E8F65DB55C}" srcOrd="2" destOrd="0" parTransId="{2A236E12-6DB4-4849-93AC-F2DB993BB42B}" sibTransId="{26B78150-55B9-4E12-804E-50A4096A6DE7}"/>
    <dgm:cxn modelId="{7E9AADF8-C392-47C1-B2B7-11E614E04B23}" srcId="{1FA501E6-B150-493B-A109-F3954E384258}" destId="{B78B70F3-3E1B-4B62-B39A-07F72C65960E}" srcOrd="0" destOrd="0" parTransId="{E96AD158-C522-46FC-9638-5BD5A6559D0F}" sibTransId="{B4347368-AA39-421D-A254-070F8191DEF8}"/>
    <dgm:cxn modelId="{B5B38AE7-5916-4B9A-A7FE-90D64AED5193}" type="presParOf" srcId="{EAB6D25F-CE1C-41C0-B84D-C7A14D74A17C}" destId="{4806A4D3-04F1-494B-A6D2-4F1B74C4CD38}" srcOrd="0" destOrd="0" presId="urn:microsoft.com/office/officeart/2005/8/layout/pyramid4"/>
    <dgm:cxn modelId="{4065D545-15E8-4497-8962-2D1C1AFE5F24}" type="presParOf" srcId="{EAB6D25F-CE1C-41C0-B84D-C7A14D74A17C}" destId="{63D263AB-FC9B-49DE-877F-C4DA6358DED0}" srcOrd="1" destOrd="0" presId="urn:microsoft.com/office/officeart/2005/8/layout/pyramid4"/>
    <dgm:cxn modelId="{B29C5144-6F0C-42E9-80D8-4D1B60B44249}" type="presParOf" srcId="{EAB6D25F-CE1C-41C0-B84D-C7A14D74A17C}" destId="{AAC5D26C-4DE7-41B0-B0AA-CBA1FECA153D}" srcOrd="2" destOrd="0" presId="urn:microsoft.com/office/officeart/2005/8/layout/pyramid4"/>
    <dgm:cxn modelId="{2DF38458-8EDF-431F-957C-54E357086EBD}" type="presParOf" srcId="{EAB6D25F-CE1C-41C0-B84D-C7A14D74A17C}" destId="{8E94875C-10B8-4991-92ED-80868AF9C985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06A4D3-04F1-494B-A6D2-4F1B74C4CD38}">
      <dsp:nvSpPr>
        <dsp:cNvPr id="0" name=""/>
        <dsp:cNvSpPr/>
      </dsp:nvSpPr>
      <dsp:spPr>
        <a:xfrm>
          <a:off x="1554480" y="0"/>
          <a:ext cx="2011680" cy="2011680"/>
        </a:xfrm>
        <a:prstGeom prst="triangl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PATIENTS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700" kern="1200" dirty="0"/>
            <a:t>( compréhension/vision)</a:t>
          </a:r>
        </a:p>
      </dsp:txBody>
      <dsp:txXfrm>
        <a:off x="2057400" y="1005840"/>
        <a:ext cx="1005840" cy="1005840"/>
      </dsp:txXfrm>
    </dsp:sp>
    <dsp:sp modelId="{63D263AB-FC9B-49DE-877F-C4DA6358DED0}">
      <dsp:nvSpPr>
        <dsp:cNvPr id="0" name=""/>
        <dsp:cNvSpPr/>
      </dsp:nvSpPr>
      <dsp:spPr>
        <a:xfrm>
          <a:off x="548640" y="2011680"/>
          <a:ext cx="2011680" cy="2011680"/>
        </a:xfrm>
        <a:prstGeom prst="triangle">
          <a:avLst/>
        </a:prstGeom>
        <a:solidFill>
          <a:schemeClr val="accent1">
            <a:lumMod val="90000"/>
            <a:lumOff val="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ORGANISATION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700" kern="1200" dirty="0"/>
            <a:t>(efficience)</a:t>
          </a:r>
        </a:p>
      </dsp:txBody>
      <dsp:txXfrm>
        <a:off x="1051560" y="3017520"/>
        <a:ext cx="1005840" cy="1005840"/>
      </dsp:txXfrm>
    </dsp:sp>
    <dsp:sp modelId="{AAC5D26C-4DE7-41B0-B0AA-CBA1FECA153D}">
      <dsp:nvSpPr>
        <dsp:cNvPr id="0" name=""/>
        <dsp:cNvSpPr/>
      </dsp:nvSpPr>
      <dsp:spPr>
        <a:xfrm rot="10800000">
          <a:off x="1547278" y="2011680"/>
          <a:ext cx="2011680" cy="2011680"/>
        </a:xfrm>
        <a:prstGeom prst="triangle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PERTINENCE</a:t>
          </a:r>
        </a:p>
      </dsp:txBody>
      <dsp:txXfrm rot="10800000">
        <a:off x="2050198" y="2011680"/>
        <a:ext cx="1005840" cy="1005840"/>
      </dsp:txXfrm>
    </dsp:sp>
    <dsp:sp modelId="{8E94875C-10B8-4991-92ED-80868AF9C985}">
      <dsp:nvSpPr>
        <dsp:cNvPr id="0" name=""/>
        <dsp:cNvSpPr/>
      </dsp:nvSpPr>
      <dsp:spPr>
        <a:xfrm>
          <a:off x="2458720" y="2011680"/>
          <a:ext cx="2214879" cy="2011680"/>
        </a:xfrm>
        <a:prstGeom prst="triangl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PROFESSIONNELS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700" kern="1200" dirty="0"/>
            <a:t>( compétences/pratiques)</a:t>
          </a:r>
        </a:p>
      </dsp:txBody>
      <dsp:txXfrm>
        <a:off x="3012440" y="3017520"/>
        <a:ext cx="1107439" cy="1005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06A4D3-04F1-494B-A6D2-4F1B74C4CD38}">
      <dsp:nvSpPr>
        <dsp:cNvPr id="0" name=""/>
        <dsp:cNvSpPr/>
      </dsp:nvSpPr>
      <dsp:spPr>
        <a:xfrm>
          <a:off x="1404680" y="0"/>
          <a:ext cx="1943417" cy="1943417"/>
        </a:xfrm>
        <a:prstGeom prst="triangl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PATIENTS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 ( confiance)</a:t>
          </a:r>
        </a:p>
      </dsp:txBody>
      <dsp:txXfrm>
        <a:off x="1890534" y="971709"/>
        <a:ext cx="971709" cy="971708"/>
      </dsp:txXfrm>
    </dsp:sp>
    <dsp:sp modelId="{63D263AB-FC9B-49DE-877F-C4DA6358DED0}">
      <dsp:nvSpPr>
        <dsp:cNvPr id="0" name=""/>
        <dsp:cNvSpPr/>
      </dsp:nvSpPr>
      <dsp:spPr>
        <a:xfrm>
          <a:off x="432972" y="1943417"/>
          <a:ext cx="1943417" cy="1943417"/>
        </a:xfrm>
        <a:prstGeom prst="triangle">
          <a:avLst/>
        </a:prstGeom>
        <a:solidFill>
          <a:schemeClr val="accent1">
            <a:lumMod val="90000"/>
            <a:lumOff val="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ORGANISATION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(transparence)</a:t>
          </a:r>
        </a:p>
      </dsp:txBody>
      <dsp:txXfrm>
        <a:off x="918826" y="2915126"/>
        <a:ext cx="971709" cy="971708"/>
      </dsp:txXfrm>
    </dsp:sp>
    <dsp:sp modelId="{AAC5D26C-4DE7-41B0-B0AA-CBA1FECA153D}">
      <dsp:nvSpPr>
        <dsp:cNvPr id="0" name=""/>
        <dsp:cNvSpPr/>
      </dsp:nvSpPr>
      <dsp:spPr>
        <a:xfrm rot="10800000">
          <a:off x="1397723" y="1943417"/>
          <a:ext cx="1943417" cy="1943417"/>
        </a:xfrm>
        <a:prstGeom prst="triangle">
          <a:avLst/>
        </a:prstGeom>
        <a:solidFill>
          <a:srgbClr val="F725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ACCREDITATION</a:t>
          </a:r>
        </a:p>
      </dsp:txBody>
      <dsp:txXfrm rot="10800000">
        <a:off x="1883577" y="1943417"/>
        <a:ext cx="971709" cy="971708"/>
      </dsp:txXfrm>
    </dsp:sp>
    <dsp:sp modelId="{8E94875C-10B8-4991-92ED-80868AF9C985}">
      <dsp:nvSpPr>
        <dsp:cNvPr id="0" name=""/>
        <dsp:cNvSpPr/>
      </dsp:nvSpPr>
      <dsp:spPr>
        <a:xfrm>
          <a:off x="2289538" y="1943417"/>
          <a:ext cx="2117119" cy="1943417"/>
        </a:xfrm>
        <a:prstGeom prst="triangl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1" kern="1200" dirty="0"/>
            <a:t>PROFESSIONNELS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900" kern="1200" dirty="0"/>
            <a:t>( reconnaissance)</a:t>
          </a:r>
        </a:p>
      </dsp:txBody>
      <dsp:txXfrm>
        <a:off x="2818818" y="2915126"/>
        <a:ext cx="1058559" cy="971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D130B-B3B2-410E-9B53-A13AEAA79732}" type="datetimeFigureOut">
              <a:rPr lang="fr-FR" smtClean="0"/>
              <a:t>29/09/2022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7D428-BEC3-4FB9-8584-14AE5E885D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31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2E055E-B32A-F06E-EF87-9566CC3E4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D74A0D7-9734-48FA-5370-1F86EA84DA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E38786-9448-7A50-DD2E-7CA17EC43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C8AC-F5A5-4876-B7E2-8C035B0C3A31}" type="datetime1">
              <a:rPr lang="fr-FR" smtClean="0"/>
              <a:t>29/09/2022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1CCF53-3EC3-6F70-14B1-5C923EA2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C362CB-5283-D5AB-F0FA-CBCFD2C81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7071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51BF14-6B06-7E90-4006-F0467797B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BB6FA75-89F6-8B25-3950-E86F15C11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A352E0-EC66-5A5E-7373-D9E0B534D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5BDF3-E895-4F2A-AA64-18B319B98CCD}" type="datetime1">
              <a:rPr lang="fr-FR" smtClean="0"/>
              <a:t>29/09/2022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F01CD0-80ED-EF83-E8A3-D8DB7F7D7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C4DBCE-3056-2708-6458-B50DE552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674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2A9379A-40EF-269B-8C8B-92CEC720D1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BC7304F-04E0-DFD9-3AF7-F0F9B5D6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BE8D4B-B448-7421-0536-24F224417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3E0A-6AAD-407F-9700-2281EA41369B}" type="datetime1">
              <a:rPr lang="fr-FR" smtClean="0"/>
              <a:t>29/09/2022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C2E80E-7E14-2938-589E-4322CD9D0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0C5AEA-F963-BAB2-A994-131D8A46A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151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0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47E19D7C-2568-4FB3-AF19-8F05666D9A82}" type="datetime1">
              <a:rPr lang="fr-FR" cap="all" smtClean="0"/>
              <a:t>29/09/2022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664906"/>
            <a:ext cx="11232819" cy="323935"/>
          </a:xfrm>
        </p:spPr>
        <p:txBody>
          <a:bodyPr/>
          <a:lstStyle>
            <a:lvl1pPr marL="12700" indent="1142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800" y="2276872"/>
            <a:ext cx="11232445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Dr Sylvia Benzaken, Julia Baduel webinaire IRAPS 290922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BBD9CA-14B8-5B8D-EB75-3102C6A42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2611AD-0861-3F72-747A-24102075C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CCE445-F86E-92EB-F7C5-E71872F37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56DA2-7D60-47A1-8767-9BB28B1905FE}" type="datetime1">
              <a:rPr lang="fr-FR" smtClean="0"/>
              <a:t>29/09/2022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5E989B-6CE1-54D6-6CB5-F8531D131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EA1319-FE19-E31E-CFD0-99C739867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56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0DCF10-CDB6-31E0-E0B6-751688793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88914E-FD24-44FB-E31B-827927311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A4C5A8-42CC-0482-043E-4DC1B58C9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01D3-4DC8-437F-AE8D-A6AED320CCD1}" type="datetime1">
              <a:rPr lang="fr-FR" smtClean="0"/>
              <a:t>29/09/2022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6F2C5C-9616-8CEF-D3F9-1C26B4C0A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E28717-3FD0-6786-8EA3-55860C01E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69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49595D-27C3-FB95-441F-5C3B7F62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CA982A-E2A3-703C-7CA2-B78010F95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91438B6-2A33-613B-737B-2F08AAE75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D55F52C-C059-AF62-6210-483524C29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B298-6FF7-47CB-A72B-89BB85C63D07}" type="datetime1">
              <a:rPr lang="fr-FR" smtClean="0"/>
              <a:t>29/09/2022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180DA0-D2C3-10AA-09A3-20A6CF5F8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7D247B-F6A6-6954-B8F9-A6AE440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57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E4F00E-5CD3-D00B-CA43-94B8D78A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21C374-4C83-4A70-F12C-AFD9E67449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890C8CE-C943-3D55-0761-DDD6FA072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5BCC4F4-95E9-631D-86D7-B1344D27D4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AF6EFEC-0129-C623-705A-3171CA6E22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2F3F5D5-2FCE-A2EC-95C7-1803A886D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BC39-86A6-4026-983B-AF9EF70A1514}" type="datetime1">
              <a:rPr lang="fr-FR" smtClean="0"/>
              <a:t>29/09/2022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FFC9801-40C5-67A1-5C2D-30882379E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92829D7-399B-B2E6-07D8-D3972985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719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3A77DA-1B67-19ED-747C-E96CB30EB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60EDED3-9E04-3D95-42B6-679FC2B1E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AF07-390C-4939-88B9-2356258A9167}" type="datetime1">
              <a:rPr lang="fr-FR" smtClean="0"/>
              <a:t>29/09/2022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BA1C0B3-193A-03C6-E6AD-CC0F3A6AB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4827F4-B286-558D-B883-51F5F5CC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919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FD935E8-15D0-1E29-F740-BF811FCA4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3572F-AE70-45DC-B4A3-C1E6FB4C7B5C}" type="datetime1">
              <a:rPr lang="fr-FR" smtClean="0"/>
              <a:t>29/09/2022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40E2A81-0623-1604-B4F2-6A8108826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5F54D0F-97DB-CD6C-BF91-8F9DC4CCE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827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783091-F962-C0B8-FB8B-6E1A1B169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954D10-EC71-11A5-1FD3-66DC10C4D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160BB6-5783-F96F-3102-6314072E8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EBEE4B-B685-D0A8-7DE5-AC744149E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C3705-2892-4CAE-BDEE-9F79E1CF14DD}" type="datetime1">
              <a:rPr lang="fr-FR" smtClean="0"/>
              <a:t>29/09/2022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244029-688D-371A-A6A0-D927402E9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B12D774-DDA3-7B1F-DCCD-3D39D5B00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716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49BE18-CE0C-EDAC-0B6D-94B112811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C439AB-2359-80F7-13C2-D157B841D3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FB1F0DC-A290-4D32-B72F-649E12026A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6B59E9-F357-6A4E-FF31-160253C17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7DAB-E350-4CCD-95BD-A4B51445E072}" type="datetime1">
              <a:rPr lang="fr-FR" smtClean="0"/>
              <a:t>29/09/2022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24A37E-85A8-68F3-307D-0E345498F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0516A8-0C3A-2F49-EE91-93559DD68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427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C95D3F6-1179-A19A-6948-7C102B7B5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766B108-511B-BD0C-D704-388584A30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F7A423-122A-3691-6B9D-C898203D14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8F3F6-46BB-4030-BF64-A783F5B307D0}" type="datetime1">
              <a:rPr lang="fr-FR" smtClean="0"/>
              <a:t>29/09/2022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D0C7CE-BD48-F0A8-B7F6-804F616AAC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Dr Sylvia Benzaken, Julia Baduel webinaire IRAPS 290922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7F2F2E-5911-7DBD-9138-E9067A060B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0BE14-0411-442E-86F2-8BFB772D8EB9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893FE6D-EC41-7514-1A2F-ACCB736584D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7673" y="37134"/>
            <a:ext cx="3768587" cy="229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308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31801" y="2276873"/>
            <a:ext cx="11233151" cy="39364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/>
              <a:t>Dr Sylvia Benzaken, Julia Baduel webinaire IRAPS 290922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431800" y="6379200"/>
            <a:ext cx="11232819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910402"/>
            <a:ext cx="11233151" cy="719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75E35B8D-3910-4BAA-B7C0-FB12DEE296E3}" type="datetime1">
              <a:rPr lang="fr-FR" cap="all" smtClean="0"/>
              <a:t>29/09/2022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433B51AF-3A50-3342-8D79-F2F92F5991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64638"/>
            <a:ext cx="910613" cy="709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</p:sldLayoutIdLst>
  <p:hf sldNum="0" hdr="0" dt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2447780"/>
            <a:ext cx="12144672" cy="2944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7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4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09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27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84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41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98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55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37635F"/>
              </a:solidFill>
              <a:effectLst/>
              <a:latin typeface="Open Sans" panose="020B0606030504020204"/>
            </a:endParaRP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/>
            </a:endParaRP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133" b="1" dirty="0">
                <a:solidFill>
                  <a:srgbClr val="F725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Avenir"/>
                <a:cs typeface="Avenir"/>
              </a:rPr>
              <a:t>L</a:t>
            </a:r>
            <a:r>
              <a:rPr kumimoji="0" lang="fr-FR" altLang="fr-FR" sz="2133" b="1" i="0" u="none" strike="noStrike" cap="none" normalizeH="0" baseline="0" dirty="0">
                <a:ln>
                  <a:noFill/>
                </a:ln>
                <a:solidFill>
                  <a:srgbClr val="F725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Avenir"/>
                <a:cs typeface="Avenir"/>
              </a:rPr>
              <a:t>ES PARCOURS DE PERTINENCE/BON SENS 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91"/>
                </a:solidFill>
                <a:effectLst/>
                <a:latin typeface="Open Sans" panose="020B0606030504020204"/>
                <a:ea typeface="Avenir"/>
                <a:cs typeface="Avenir"/>
              </a:rPr>
              <a:t>(</a:t>
            </a: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00091"/>
                </a:solidFill>
                <a:effectLst/>
                <a:latin typeface="Open Sans" panose="020B0606030504020204"/>
                <a:ea typeface="Avenir"/>
                <a:cs typeface="Avenir"/>
              </a:rPr>
              <a:t>le bon soin, au bon moment, au bon endroit,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91"/>
                </a:solidFill>
                <a:effectLst/>
                <a:latin typeface="Open Sans" panose="020B0606030504020204"/>
                <a:ea typeface="Avenir"/>
                <a:cs typeface="Avenir"/>
              </a:rPr>
              <a:t>) élaborés à partir des expériences et des expertises des professionnels et des usagers.</a:t>
            </a:r>
          </a:p>
          <a:p>
            <a:pPr algn="just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91"/>
                </a:solidFill>
                <a:effectLst/>
                <a:latin typeface="Open Sans" panose="020B0606030504020204"/>
                <a:ea typeface="Avenir"/>
                <a:cs typeface="Avenir"/>
              </a:rPr>
              <a:t>La pertinence des soins </a:t>
            </a:r>
            <a:r>
              <a:rPr lang="fr-FR" altLang="fr-FR" sz="1600" dirty="0">
                <a:solidFill>
                  <a:srgbClr val="000091"/>
                </a:solidFill>
                <a:latin typeface="Open Sans" panose="020B0606030504020204"/>
                <a:ea typeface="Avenir"/>
                <a:cs typeface="Avenir"/>
              </a:rPr>
              <a:t>doit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91"/>
                </a:solidFill>
                <a:effectLst/>
                <a:latin typeface="Open Sans" panose="020B0606030504020204"/>
                <a:ea typeface="Avenir"/>
                <a:cs typeface="Avenir"/>
              </a:rPr>
              <a:t> guider les pratiques des professionnels de santé et offrir</a:t>
            </a:r>
            <a:r>
              <a:rPr kumimoji="0" lang="fr-FR" altLang="fr-FR" sz="1600" b="0" i="0" u="none" strike="noStrike" cap="none" normalizeH="0" dirty="0">
                <a:ln>
                  <a:noFill/>
                </a:ln>
                <a:solidFill>
                  <a:srgbClr val="000091"/>
                </a:solidFill>
                <a:effectLst/>
                <a:latin typeface="Open Sans" panose="020B0606030504020204"/>
                <a:ea typeface="Avenir"/>
                <a:cs typeface="Avenir"/>
              </a:rPr>
              <a:t> aux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91"/>
                </a:solidFill>
                <a:effectLst/>
                <a:latin typeface="Open Sans" panose="020B0606030504020204"/>
                <a:ea typeface="Avenir"/>
                <a:cs typeface="Avenir"/>
              </a:rPr>
              <a:t> patients une organisation des soins la plus </a:t>
            </a:r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000091"/>
                </a:solidFill>
                <a:effectLst/>
                <a:latin typeface="Open Sans" panose="020B0606030504020204"/>
                <a:ea typeface="Avenir"/>
                <a:cs typeface="Avenir"/>
              </a:rPr>
              <a:t>juste possible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0091"/>
                </a:solidFill>
                <a:effectLst/>
                <a:latin typeface="Open Sans" panose="020B0606030504020204"/>
                <a:ea typeface="Avenir"/>
                <a:cs typeface="Avenir"/>
              </a:rPr>
              <a:t>. </a:t>
            </a: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rgbClr val="000091"/>
              </a:solidFill>
              <a:effectLst/>
              <a:latin typeface="Open Sans" panose="020B0606030504020204"/>
              <a:ea typeface="Avenir"/>
              <a:cs typeface="Avenir"/>
            </a:endParaRP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000" b="1" dirty="0">
                <a:solidFill>
                  <a:srgbClr val="F725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Avenir"/>
                <a:cs typeface="Avenir"/>
              </a:rPr>
              <a:t>LA  COMPOSITION DE L’IRAPS, instance régionale</a:t>
            </a: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600" dirty="0">
                <a:solidFill>
                  <a:srgbClr val="000091"/>
                </a:solidFill>
                <a:latin typeface="Open Sans" panose="020B0606030504020204"/>
                <a:ea typeface="Avenir"/>
                <a:cs typeface="Avenir"/>
              </a:rPr>
              <a:t>Professionnels de santé + représentants des patients + ARS et </a:t>
            </a:r>
            <a:r>
              <a:rPr lang="fr-FR" altLang="fr-FR" sz="1600" dirty="0" err="1">
                <a:solidFill>
                  <a:srgbClr val="000091"/>
                </a:solidFill>
                <a:latin typeface="Open Sans" panose="020B0606030504020204"/>
                <a:ea typeface="Avenir"/>
                <a:cs typeface="Avenir"/>
              </a:rPr>
              <a:t>Ass</a:t>
            </a:r>
            <a:r>
              <a:rPr lang="fr-FR" altLang="fr-FR" sz="1600" dirty="0">
                <a:solidFill>
                  <a:srgbClr val="000091"/>
                </a:solidFill>
                <a:latin typeface="Open Sans" panose="020B0606030504020204"/>
                <a:ea typeface="Avenir"/>
                <a:cs typeface="Avenir"/>
              </a:rPr>
              <a:t> Maladie </a:t>
            </a: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600" b="1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Open Sans" panose="020B0606030504020204"/>
              <a:ea typeface="Avenir"/>
              <a:cs typeface="Avenir"/>
            </a:endParaRPr>
          </a:p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95E250E-211B-006E-56B4-792B2C54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1"/>
              <a:t>Dr Sylvia Benzaken, Julia Baduel webinaire IRAPS 290922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8E8F892-ABD4-A7A9-6617-D7B00DABEDE1}"/>
              </a:ext>
            </a:extLst>
          </p:cNvPr>
          <p:cNvSpPr txBox="1"/>
          <p:nvPr/>
        </p:nvSpPr>
        <p:spPr>
          <a:xfrm>
            <a:off x="1981200" y="1401632"/>
            <a:ext cx="85648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400" b="1" dirty="0">
                <a:solidFill>
                  <a:srgbClr val="F725C0"/>
                </a:solidFill>
                <a:latin typeface="Open Sans" panose="020B0606030504020204"/>
                <a:ea typeface="Avenir"/>
                <a:cs typeface="Avenir"/>
              </a:rPr>
              <a:t>PERTINENCE en PACA : L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725C0"/>
                </a:solidFill>
                <a:effectLst/>
                <a:latin typeface="Open Sans" panose="020B0606030504020204"/>
                <a:ea typeface="Avenir"/>
                <a:cs typeface="Avenir"/>
              </a:rPr>
              <a:t>’IRAPS*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DEDB95-5BA5-6903-DB69-9AEC10065E7C}"/>
              </a:ext>
            </a:extLst>
          </p:cNvPr>
          <p:cNvSpPr txBox="1"/>
          <p:nvPr/>
        </p:nvSpPr>
        <p:spPr>
          <a:xfrm>
            <a:off x="386080" y="6055360"/>
            <a:ext cx="838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fr-FR" altLang="fr-FR" sz="1600" b="1" i="0" u="none" strike="noStrike" cap="none" normalizeH="0" baseline="0" dirty="0">
                <a:ln>
                  <a:noFill/>
                </a:ln>
                <a:solidFill>
                  <a:srgbClr val="F725C0"/>
                </a:solidFill>
                <a:effectLst/>
                <a:latin typeface="Open Sans" panose="020B0606030504020204"/>
                <a:ea typeface="Avenir"/>
                <a:cs typeface="Avenir"/>
              </a:rPr>
              <a:t>* Instance Régionale d’amélioration de la pertinence des soins</a:t>
            </a:r>
            <a:endParaRPr lang="fr-FR" sz="16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E92C84B-0155-3B2D-4779-8CB07D8CE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18498"/>
            <a:ext cx="5181600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16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328" y="694076"/>
            <a:ext cx="12144672" cy="6535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7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4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09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27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84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41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98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55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37635F"/>
              </a:solidFill>
              <a:effectLst/>
              <a:latin typeface="Open Sans" panose="020B0606030504020204"/>
            </a:endParaRP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/>
            </a:endParaRP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Mobiliser les acteurs, promouvoir et valoriser la pertinence des soins… communiquer/valoriser:</a:t>
            </a: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Open Sans" panose="020B0606030504020204"/>
              <a:ea typeface="Avenir"/>
              <a:cs typeface="Avenir"/>
            </a:endParaRPr>
          </a:p>
          <a:p>
            <a:pPr marL="285750" marR="0" lvl="0" indent="-28575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altLang="fr-FR" sz="1600" b="1" dirty="0">
                <a:solidFill>
                  <a:srgbClr val="002060"/>
                </a:solidFill>
                <a:latin typeface="Open Sans" panose="020B0606030504020204"/>
                <a:ea typeface="Avenir"/>
                <a:cs typeface="Avenir"/>
              </a:rPr>
              <a:t>ELABORER LE PAPRAPS </a:t>
            </a:r>
            <a:r>
              <a:rPr lang="fr-FR" altLang="fr-FR" sz="1600" dirty="0">
                <a:solidFill>
                  <a:srgbClr val="002060"/>
                </a:solidFill>
                <a:latin typeface="Open Sans" panose="020B0606030504020204"/>
                <a:ea typeface="Avenir"/>
                <a:cs typeface="Avenir"/>
              </a:rPr>
              <a:t>( programme régional)  et les </a:t>
            </a:r>
            <a:r>
              <a:rPr lang="fr-FR" altLang="fr-FR" sz="1600" b="1" dirty="0">
                <a:solidFill>
                  <a:srgbClr val="002060"/>
                </a:solidFill>
                <a:latin typeface="Open Sans" panose="020B0606030504020204"/>
                <a:ea typeface="Avenir"/>
                <a:cs typeface="Avenir"/>
              </a:rPr>
              <a:t>CAQES</a:t>
            </a:r>
            <a:r>
              <a:rPr lang="fr-FR" altLang="fr-FR" sz="1600" dirty="0">
                <a:solidFill>
                  <a:srgbClr val="002060"/>
                </a:solidFill>
                <a:latin typeface="Open Sans" panose="020B0606030504020204"/>
                <a:ea typeface="Avenir"/>
                <a:cs typeface="Avenir"/>
              </a:rPr>
              <a:t> ( contrats Etablissements)</a:t>
            </a:r>
            <a:endParaRPr kumimoji="0" lang="fr-FR" altLang="fr-FR" sz="16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Open Sans" panose="020B0606030504020204"/>
              <a:ea typeface="Avenir"/>
              <a:cs typeface="Avenir"/>
            </a:endParaRPr>
          </a:p>
          <a:p>
            <a:pPr marL="285750" marR="0" lvl="0" indent="-28575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altLang="fr-FR" sz="1600" b="1" dirty="0">
                <a:solidFill>
                  <a:srgbClr val="002060"/>
                </a:solidFill>
                <a:latin typeface="Open Sans" panose="020B0606030504020204"/>
                <a:ea typeface="Avenir"/>
                <a:cs typeface="Avenir"/>
              </a:rPr>
              <a:t>CONSTRUIRE LES PARCOURS DE PERTINENCE </a:t>
            </a:r>
            <a:r>
              <a:rPr lang="fr-FR" altLang="fr-FR" sz="1600" dirty="0">
                <a:solidFill>
                  <a:srgbClr val="002060"/>
                </a:solidFill>
                <a:latin typeface="Open Sans" panose="020B0606030504020204"/>
                <a:ea typeface="Avenir"/>
                <a:cs typeface="Avenir"/>
              </a:rPr>
              <a:t>/ recours ou priorités de santé publique :</a:t>
            </a:r>
            <a:r>
              <a:rPr lang="fr-FR" altLang="fr-FR" sz="1600" b="1" dirty="0">
                <a:solidFill>
                  <a:srgbClr val="002060"/>
                </a:solidFill>
                <a:latin typeface="Open Sans" panose="020B0606030504020204"/>
                <a:ea typeface="Avenir"/>
                <a:cs typeface="Avenir"/>
              </a:rPr>
              <a:t> </a:t>
            </a:r>
            <a:r>
              <a:rPr lang="fr-FR" altLang="fr-FR" sz="1600" dirty="0">
                <a:solidFill>
                  <a:srgbClr val="002060"/>
                </a:solidFill>
                <a:latin typeface="Open Sans" panose="020B0606030504020204"/>
                <a:ea typeface="Avenir"/>
                <a:cs typeface="Avenir"/>
              </a:rPr>
              <a:t>S’appuyer sur des Groupes de travail : </a:t>
            </a:r>
          </a:p>
          <a:p>
            <a:pPr marL="285750" marR="0" lvl="0" indent="-28575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altLang="fr-FR" sz="1600" dirty="0">
              <a:solidFill>
                <a:srgbClr val="002060"/>
              </a:solidFill>
              <a:latin typeface="Open Sans" panose="020B0606030504020204"/>
              <a:ea typeface="Avenir"/>
              <a:cs typeface="Avenir"/>
            </a:endParaRP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IRAPS 2017-2021 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: </a:t>
            </a:r>
          </a:p>
          <a:p>
            <a:pPr marL="895320" lvl="1" indent="-285750" algn="just" defTabSz="121917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725C0"/>
              </a:buClr>
              <a:buFont typeface="Wingdings" panose="05000000000000000000" pitchFamily="2" charset="2"/>
              <a:buChar char="Ø"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parcours Chirurgie bariatrique (+CSO), </a:t>
            </a:r>
          </a:p>
          <a:p>
            <a:pPr marL="895320" lvl="1" indent="-285750" algn="just" defTabSz="121917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725C0"/>
              </a:buClr>
              <a:buFont typeface="Wingdings" panose="05000000000000000000" pitchFamily="2" charset="2"/>
              <a:buChar char="Ø"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parcours prévention cancer colorectal ( +CRCDC), </a:t>
            </a:r>
          </a:p>
          <a:p>
            <a:pPr marL="895320" lvl="1" indent="-285750" algn="just" defTabSz="121917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725C0"/>
              </a:buClr>
              <a:buFont typeface="Wingdings" panose="05000000000000000000" pitchFamily="2" charset="2"/>
              <a:buChar char="Ø"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interventions endo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uréthales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, </a:t>
            </a:r>
          </a:p>
          <a:p>
            <a:pPr marL="895320" lvl="1" indent="-285750" algn="just" defTabSz="121917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725C0"/>
              </a:buClr>
              <a:buFont typeface="Wingdings" panose="05000000000000000000" pitchFamily="2" charset="2"/>
              <a:buChar char="Ø"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IRC, </a:t>
            </a:r>
          </a:p>
          <a:p>
            <a:pPr marL="895320" lvl="1" indent="-285750" algn="just" defTabSz="121917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725C0"/>
              </a:buClr>
              <a:buFont typeface="Wingdings" panose="05000000000000000000" pitchFamily="2" charset="2"/>
              <a:buChar char="Ø"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Open Sans" panose="020B0606030504020204"/>
                <a:ea typeface="Avenir"/>
                <a:cs typeface="Avenir"/>
              </a:rPr>
              <a:t>Prothèses genou…</a:t>
            </a: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Open Sans" panose="020B0606030504020204"/>
              <a:ea typeface="Avenir"/>
              <a:cs typeface="Avenir"/>
            </a:endParaRPr>
          </a:p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800" b="1" dirty="0">
                <a:solidFill>
                  <a:srgbClr val="002060"/>
                </a:solidFill>
                <a:latin typeface="Open Sans" panose="020B0606030504020204"/>
                <a:ea typeface="Avenir"/>
                <a:cs typeface="Avenir"/>
              </a:rPr>
              <a:t>IRAPS 2021- 2025 : </a:t>
            </a:r>
            <a:endParaRPr kumimoji="0" lang="fr-FR" altLang="fr-FR" sz="1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Open Sans" panose="020B0606030504020204"/>
              <a:ea typeface="Avenir"/>
              <a:cs typeface="Avenir"/>
            </a:endParaRPr>
          </a:p>
          <a:p>
            <a:pPr marL="895320" marR="95671" lvl="1" indent="-285750" algn="just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725C0"/>
              </a:buClr>
              <a:buSzPts val="1400"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PARCOURS INSUFFISANCE CARDIAQUE  - Dr Ph SCEMAMA, Dr MH RODDE DUNET </a:t>
            </a:r>
          </a:p>
          <a:p>
            <a:pPr marL="895320" marR="95671" lvl="1" indent="-285750" algn="just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725C0"/>
              </a:buClr>
              <a:buSzPts val="1400"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PARCOURS SYNDROME CORONAIRE CHRONIQUE - Dr G VEDRINES, Dr H ESCOJIDO</a:t>
            </a:r>
          </a:p>
          <a:p>
            <a:pPr marL="895320" marR="95671" lvl="1" indent="-285750" algn="just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725C0"/>
              </a:buClr>
              <a:buSzPts val="1400"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PARCOURS PERINATALITÉ  - PR L BOUBLI –Dr O BERNARD</a:t>
            </a:r>
          </a:p>
          <a:p>
            <a:pPr marL="895320" marR="95671" lvl="1" indent="-285750" algn="just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F725C0"/>
              </a:buClr>
              <a:buSzPts val="1400"/>
              <a:buFont typeface="Wingdings" panose="05000000000000000000" pitchFamily="2" charset="2"/>
              <a:buChar char="Ø"/>
              <a:tabLst/>
              <a:defRPr/>
            </a:pPr>
            <a:r>
              <a:rPr kumimoji="0" lang="fr-FR" sz="18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PARCOURS DEPISTAGE CANCER COLORECTAL  -–Pr JF SEITZ, CL ROCHE</a:t>
            </a:r>
          </a:p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3200" dirty="0">
              <a:latin typeface="Open Sans" panose="020B0606030504020204"/>
            </a:endParaRPr>
          </a:p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95E250E-211B-006E-56B4-792B2C54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1"/>
              <a:t>Dr Sylvia Benzaken, Julia Baduel webinaire IRAPS 290922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8E8F892-ABD4-A7A9-6617-D7B00DABEDE1}"/>
              </a:ext>
            </a:extLst>
          </p:cNvPr>
          <p:cNvSpPr txBox="1"/>
          <p:nvPr/>
        </p:nvSpPr>
        <p:spPr>
          <a:xfrm>
            <a:off x="2794000" y="247135"/>
            <a:ext cx="91135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400" b="1" dirty="0">
                <a:solidFill>
                  <a:srgbClr val="F725C0"/>
                </a:solidFill>
                <a:latin typeface="Open Sans" panose="020B0606030504020204"/>
                <a:ea typeface="Avenir"/>
                <a:cs typeface="Avenir"/>
              </a:rPr>
              <a:t>PERTINENCE en PACA : LES MISSIONS/ACTIONS DE L</a:t>
            </a: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rgbClr val="F725C0"/>
                </a:solidFill>
                <a:effectLst/>
                <a:latin typeface="Open Sans" panose="020B0606030504020204"/>
                <a:ea typeface="Avenir"/>
                <a:cs typeface="Avenir"/>
              </a:rPr>
              <a:t>’IRAPS</a:t>
            </a:r>
          </a:p>
        </p:txBody>
      </p:sp>
    </p:spTree>
    <p:extLst>
      <p:ext uri="{BB962C8B-B14F-4D97-AF65-F5344CB8AC3E}">
        <p14:creationId xmlns:p14="http://schemas.microsoft.com/office/powerpoint/2010/main" val="661381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377637"/>
            <a:ext cx="12283440" cy="227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7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40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09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27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84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418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98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557" algn="l" defTabSz="121914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600" b="1" dirty="0">
                <a:solidFill>
                  <a:srgbClr val="F725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/>
                <a:ea typeface="Avenir"/>
                <a:cs typeface="Avenir"/>
              </a:rPr>
              <a:t>Des objectifs et des enjeux congruents</a:t>
            </a:r>
          </a:p>
          <a:p>
            <a:pPr marL="228594" indent="-228594"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sz="1600" dirty="0">
                <a:solidFill>
                  <a:srgbClr val="000091"/>
                </a:solidFill>
                <a:latin typeface="Open Sans" panose="020B0606030504020204"/>
                <a:ea typeface="Avenir"/>
                <a:cs typeface="Avenir"/>
              </a:rPr>
              <a:t>INTELLIGENCE COLLECTIVE et ROLE DE L’EQUIPE</a:t>
            </a:r>
            <a:endParaRPr lang="fr-FR" altLang="fr-FR" sz="1600" dirty="0">
              <a:solidFill>
                <a:srgbClr val="000091"/>
              </a:solidFill>
              <a:latin typeface="Open Sans" panose="020B0606030504020204"/>
            </a:endParaRPr>
          </a:p>
          <a:p>
            <a:pPr marL="228594" indent="-228594"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sz="1600" dirty="0">
                <a:solidFill>
                  <a:srgbClr val="000091"/>
                </a:solidFill>
                <a:latin typeface="Open Sans" panose="020B0606030504020204"/>
                <a:ea typeface="Avenir"/>
                <a:cs typeface="Avenir"/>
              </a:rPr>
              <a:t>QUALITÉ &amp; SÉCURITÉ des SOINS et PARCOURS / interfaces, coopérations, points de rupture…</a:t>
            </a:r>
            <a:endParaRPr lang="fr-FR" altLang="fr-FR" sz="1600" dirty="0">
              <a:solidFill>
                <a:srgbClr val="000091"/>
              </a:solidFill>
              <a:latin typeface="Open Sans" panose="020B0606030504020204"/>
            </a:endParaRPr>
          </a:p>
          <a:p>
            <a:pPr marL="228594" indent="-228594" defTabSz="121917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r-FR" altLang="fr-FR" sz="1600" dirty="0">
                <a:solidFill>
                  <a:srgbClr val="000091"/>
                </a:solidFill>
                <a:latin typeface="Open Sans" panose="020B0606030504020204"/>
                <a:ea typeface="Avenir"/>
                <a:cs typeface="Avenir"/>
              </a:rPr>
              <a:t>VALEUR pour le PATIENT ( VBHC), VALEUR du SOIN ( sens et efficience), VALORISATION DU PROFESSIONNEL (reconnaissance) </a:t>
            </a:r>
            <a:endParaRPr lang="fr-FR" altLang="fr-FR" sz="1600" dirty="0">
              <a:solidFill>
                <a:srgbClr val="000091"/>
              </a:solidFill>
              <a:latin typeface="Open Sans" panose="020B0606030504020204"/>
            </a:endParaRPr>
          </a:p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3200" dirty="0">
              <a:latin typeface="Open Sans" panose="020B0606030504020204"/>
            </a:endParaRPr>
          </a:p>
          <a:p>
            <a:pPr marL="0" marR="0" lvl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Open Sans" panose="020B0606030504020204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95E250E-211B-006E-56B4-792B2C54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1"/>
              <a:t>Dr Sylvia Benzaken, Julia Baduel webinaire IRAPS 290922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97875D2-BDB7-E519-439F-D2B236E9D23B}"/>
              </a:ext>
            </a:extLst>
          </p:cNvPr>
          <p:cNvSpPr txBox="1"/>
          <p:nvPr/>
        </p:nvSpPr>
        <p:spPr>
          <a:xfrm>
            <a:off x="2052320" y="375921"/>
            <a:ext cx="9286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800" b="1" dirty="0">
                <a:solidFill>
                  <a:srgbClr val="F725C0"/>
                </a:solidFill>
                <a:latin typeface="Open Sans" panose="020B0606030504020204"/>
                <a:ea typeface="Avenir"/>
                <a:cs typeface="Avenir"/>
              </a:rPr>
              <a:t>PERTINENCE ET ACCREDITATION </a:t>
            </a:r>
            <a:endParaRPr kumimoji="0" lang="fr-FR" altLang="fr-FR" sz="2800" b="1" i="0" u="none" strike="noStrike" cap="none" normalizeH="0" baseline="0" dirty="0">
              <a:ln>
                <a:noFill/>
              </a:ln>
              <a:solidFill>
                <a:srgbClr val="F725C0"/>
              </a:solidFill>
              <a:effectLst/>
              <a:latin typeface="Open Sans" panose="020B0606030504020204"/>
              <a:ea typeface="Avenir"/>
              <a:cs typeface="Avenir"/>
            </a:endParaRP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24EB4E34-19F6-51A8-5114-D7C0D0444E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5586764"/>
              </p:ext>
            </p:extLst>
          </p:nvPr>
        </p:nvGraphicFramePr>
        <p:xfrm>
          <a:off x="701040" y="2834640"/>
          <a:ext cx="522224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87F79D53-EE80-A172-9AAB-765A5EE09E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7892895"/>
              </p:ext>
            </p:extLst>
          </p:nvPr>
        </p:nvGraphicFramePr>
        <p:xfrm>
          <a:off x="7040882" y="2834640"/>
          <a:ext cx="4839630" cy="3886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13235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2EF7BA0-FE44-AB6E-59A9-51229D917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Dr Sylvia Benzaken, Julia Baduel webinaire IRAPS 290922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2D8A6A5-FC71-07EF-08BE-12B23EFCC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0012" y="376237"/>
            <a:ext cx="4371975" cy="6105525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0421C6DE-3353-85BB-E0D4-ED5D9C685207}"/>
              </a:ext>
            </a:extLst>
          </p:cNvPr>
          <p:cNvSpPr txBox="1"/>
          <p:nvPr/>
        </p:nvSpPr>
        <p:spPr>
          <a:xfrm rot="20123481">
            <a:off x="4046482" y="3487994"/>
            <a:ext cx="7567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>
                <a:solidFill>
                  <a:srgbClr val="F725C0"/>
                </a:solidFill>
              </a:rPr>
              <a:t>MISSION Pr Bertrand MILLAT</a:t>
            </a:r>
          </a:p>
        </p:txBody>
      </p:sp>
      <p:sp>
        <p:nvSpPr>
          <p:cNvPr id="6" name="Parchemin : horizontal 5">
            <a:extLst>
              <a:ext uri="{FF2B5EF4-FFF2-40B4-BE49-F238E27FC236}">
                <a16:creationId xmlns:a16="http://schemas.microsoft.com/office/drawing/2014/main" id="{260B287F-D894-52FF-661C-DDC0C9C5EAC6}"/>
              </a:ext>
            </a:extLst>
          </p:cNvPr>
          <p:cNvSpPr/>
          <p:nvPr/>
        </p:nvSpPr>
        <p:spPr>
          <a:xfrm rot="20182838" flipV="1">
            <a:off x="3363513" y="3917560"/>
            <a:ext cx="5692365" cy="1105014"/>
          </a:xfrm>
          <a:prstGeom prst="horizontalScroll">
            <a:avLst/>
          </a:prstGeom>
          <a:noFill/>
          <a:ln>
            <a:solidFill>
              <a:srgbClr val="F725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92836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_INTITULE_OFFIC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6" id="{25DB2D80-B418-C445-B794-8EFE4AC572D3}" vid="{D7C109EF-1FF6-B140-BAA4-C929A0D91960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352</Words>
  <Application>Microsoft Office PowerPoint</Application>
  <PresentationFormat>Grand écran</PresentationFormat>
  <Paragraphs>53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Wingdings</vt:lpstr>
      <vt:lpstr>Thème Office</vt:lpstr>
      <vt:lpstr>TEMPLATE_INTITULE_OFFICIEL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SB</dc:creator>
  <cp:lastModifiedBy>SB</cp:lastModifiedBy>
  <cp:revision>5</cp:revision>
  <dcterms:created xsi:type="dcterms:W3CDTF">2022-09-27T10:11:40Z</dcterms:created>
  <dcterms:modified xsi:type="dcterms:W3CDTF">2022-09-29T13:20:08Z</dcterms:modified>
</cp:coreProperties>
</file>