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  <p:sldMasterId id="2147483753" r:id="rId2"/>
  </p:sldMasterIdLst>
  <p:notesMasterIdLst>
    <p:notesMasterId r:id="rId10"/>
  </p:notesMasterIdLst>
  <p:handoutMasterIdLst>
    <p:handoutMasterId r:id="rId11"/>
  </p:handoutMasterIdLst>
  <p:sldIdLst>
    <p:sldId id="1066" r:id="rId3"/>
    <p:sldId id="1080" r:id="rId4"/>
    <p:sldId id="401" r:id="rId5"/>
    <p:sldId id="1077" r:id="rId6"/>
    <p:sldId id="1079" r:id="rId7"/>
    <p:sldId id="1078" r:id="rId8"/>
    <p:sldId id="315" r:id="rId9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00"/>
    <a:srgbClr val="FF5400"/>
    <a:srgbClr val="FFDDCC"/>
    <a:srgbClr val="191819"/>
    <a:srgbClr val="142079"/>
    <a:srgbClr val="F9DECE"/>
    <a:srgbClr val="353E5E"/>
    <a:srgbClr val="14244C"/>
    <a:srgbClr val="081231"/>
    <a:srgbClr val="FF5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77" autoAdjust="0"/>
    <p:restoredTop sz="94928" autoAdjust="0"/>
  </p:normalViewPr>
  <p:slideViewPr>
    <p:cSldViewPr snapToGrid="0">
      <p:cViewPr varScale="1">
        <p:scale>
          <a:sx n="59" d="100"/>
          <a:sy n="59" d="100"/>
        </p:scale>
        <p:origin x="54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4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7253E-7523-4EF1-932F-C43205C8C661}" type="datetimeFigureOut">
              <a:rPr lang="fr-FR" smtClean="0"/>
              <a:t>26/09/2022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28586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4" y="9428586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346D4C-89E3-4032-BAC3-7C99C19758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0026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546155-50F8-4D0E-A843-D70B233BD17E}" type="datetimeFigureOut">
              <a:rPr lang="fr-FR" smtClean="0"/>
              <a:t>26/09/2022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7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6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6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240D1-BA61-4F73-BE19-BE7A8EED46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328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0" name="Google Shape;1330;p9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31" name="Google Shape;1331;p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showeet.com/" TargetMode="External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showeet.com/" TargetMode="External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B872A7F-C006-42E2-8A8E-C978EF4EF2A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186056" y="628650"/>
            <a:ext cx="3377293" cy="1642836"/>
          </a:xfrm>
          <a:custGeom>
            <a:avLst/>
            <a:gdLst>
              <a:gd name="connsiteX0" fmla="*/ 0 w 3377293"/>
              <a:gd name="connsiteY0" fmla="*/ 0 h 1642836"/>
              <a:gd name="connsiteX1" fmla="*/ 3377293 w 3377293"/>
              <a:gd name="connsiteY1" fmla="*/ 0 h 1642836"/>
              <a:gd name="connsiteX2" fmla="*/ 3377293 w 3377293"/>
              <a:gd name="connsiteY2" fmla="*/ 1642836 h 1642836"/>
              <a:gd name="connsiteX3" fmla="*/ 0 w 3377293"/>
              <a:gd name="connsiteY3" fmla="*/ 1642836 h 1642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7293" h="1642836">
                <a:moveTo>
                  <a:pt x="0" y="0"/>
                </a:moveTo>
                <a:lnTo>
                  <a:pt x="3377293" y="0"/>
                </a:lnTo>
                <a:lnTo>
                  <a:pt x="3377293" y="1642836"/>
                </a:lnTo>
                <a:lnTo>
                  <a:pt x="0" y="1642836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A74D6CAB-2F85-4FA4-A500-D1BF1A50049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186057" y="2607582"/>
            <a:ext cx="3377293" cy="1642836"/>
          </a:xfrm>
          <a:custGeom>
            <a:avLst/>
            <a:gdLst>
              <a:gd name="connsiteX0" fmla="*/ 0 w 3377293"/>
              <a:gd name="connsiteY0" fmla="*/ 0 h 1642836"/>
              <a:gd name="connsiteX1" fmla="*/ 3377293 w 3377293"/>
              <a:gd name="connsiteY1" fmla="*/ 0 h 1642836"/>
              <a:gd name="connsiteX2" fmla="*/ 3377293 w 3377293"/>
              <a:gd name="connsiteY2" fmla="*/ 1642836 h 1642836"/>
              <a:gd name="connsiteX3" fmla="*/ 0 w 3377293"/>
              <a:gd name="connsiteY3" fmla="*/ 1642836 h 1642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7293" h="1642836">
                <a:moveTo>
                  <a:pt x="0" y="0"/>
                </a:moveTo>
                <a:lnTo>
                  <a:pt x="3377293" y="0"/>
                </a:lnTo>
                <a:lnTo>
                  <a:pt x="3377293" y="1642836"/>
                </a:lnTo>
                <a:lnTo>
                  <a:pt x="0" y="1642836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DA425C98-235D-4676-B332-3227DD7BD1E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86057" y="4586514"/>
            <a:ext cx="3377293" cy="1642836"/>
          </a:xfrm>
          <a:custGeom>
            <a:avLst/>
            <a:gdLst>
              <a:gd name="connsiteX0" fmla="*/ 0 w 3377293"/>
              <a:gd name="connsiteY0" fmla="*/ 0 h 1642836"/>
              <a:gd name="connsiteX1" fmla="*/ 3377293 w 3377293"/>
              <a:gd name="connsiteY1" fmla="*/ 0 h 1642836"/>
              <a:gd name="connsiteX2" fmla="*/ 3377293 w 3377293"/>
              <a:gd name="connsiteY2" fmla="*/ 1642836 h 1642836"/>
              <a:gd name="connsiteX3" fmla="*/ 0 w 3377293"/>
              <a:gd name="connsiteY3" fmla="*/ 1642836 h 1642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7293" h="1642836">
                <a:moveTo>
                  <a:pt x="0" y="0"/>
                </a:moveTo>
                <a:lnTo>
                  <a:pt x="3377293" y="0"/>
                </a:lnTo>
                <a:lnTo>
                  <a:pt x="3377293" y="1642836"/>
                </a:lnTo>
                <a:lnTo>
                  <a:pt x="0" y="1642836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D0ED11D-43DB-4C7A-859F-1D73966552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179606"/>
            <a:ext cx="1243729" cy="46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125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8D299092-9280-44AC-815B-784247128B7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0395" y="2367714"/>
            <a:ext cx="3393028" cy="2122571"/>
          </a:xfrm>
          <a:custGeom>
            <a:avLst/>
            <a:gdLst>
              <a:gd name="connsiteX0" fmla="*/ 0 w 3393028"/>
              <a:gd name="connsiteY0" fmla="*/ 0 h 2122571"/>
              <a:gd name="connsiteX1" fmla="*/ 3393028 w 3393028"/>
              <a:gd name="connsiteY1" fmla="*/ 0 h 2122571"/>
              <a:gd name="connsiteX2" fmla="*/ 3393028 w 3393028"/>
              <a:gd name="connsiteY2" fmla="*/ 2122571 h 2122571"/>
              <a:gd name="connsiteX3" fmla="*/ 0 w 3393028"/>
              <a:gd name="connsiteY3" fmla="*/ 2122571 h 2122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93028" h="2122571">
                <a:moveTo>
                  <a:pt x="0" y="0"/>
                </a:moveTo>
                <a:lnTo>
                  <a:pt x="3393028" y="0"/>
                </a:lnTo>
                <a:lnTo>
                  <a:pt x="3393028" y="2122571"/>
                </a:lnTo>
                <a:lnTo>
                  <a:pt x="0" y="2122571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F1621AB-772C-4F6F-B76A-4CE3934F0DC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99486" y="2367714"/>
            <a:ext cx="3393028" cy="2122571"/>
          </a:xfrm>
          <a:custGeom>
            <a:avLst/>
            <a:gdLst>
              <a:gd name="connsiteX0" fmla="*/ 0 w 3393028"/>
              <a:gd name="connsiteY0" fmla="*/ 0 h 2122571"/>
              <a:gd name="connsiteX1" fmla="*/ 3393028 w 3393028"/>
              <a:gd name="connsiteY1" fmla="*/ 0 h 2122571"/>
              <a:gd name="connsiteX2" fmla="*/ 3393028 w 3393028"/>
              <a:gd name="connsiteY2" fmla="*/ 2122571 h 2122571"/>
              <a:gd name="connsiteX3" fmla="*/ 0 w 3393028"/>
              <a:gd name="connsiteY3" fmla="*/ 2122571 h 2122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93028" h="2122571">
                <a:moveTo>
                  <a:pt x="0" y="0"/>
                </a:moveTo>
                <a:lnTo>
                  <a:pt x="3393028" y="0"/>
                </a:lnTo>
                <a:lnTo>
                  <a:pt x="3393028" y="2122571"/>
                </a:lnTo>
                <a:lnTo>
                  <a:pt x="0" y="2122571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58107851-18FC-4F72-A830-5EA62E17443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68577" y="2367714"/>
            <a:ext cx="3393028" cy="2122571"/>
          </a:xfrm>
          <a:custGeom>
            <a:avLst/>
            <a:gdLst>
              <a:gd name="connsiteX0" fmla="*/ 0 w 3393028"/>
              <a:gd name="connsiteY0" fmla="*/ 0 h 2122571"/>
              <a:gd name="connsiteX1" fmla="*/ 3393028 w 3393028"/>
              <a:gd name="connsiteY1" fmla="*/ 0 h 2122571"/>
              <a:gd name="connsiteX2" fmla="*/ 3393028 w 3393028"/>
              <a:gd name="connsiteY2" fmla="*/ 2122571 h 2122571"/>
              <a:gd name="connsiteX3" fmla="*/ 0 w 3393028"/>
              <a:gd name="connsiteY3" fmla="*/ 2122571 h 2122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93028" h="2122571">
                <a:moveTo>
                  <a:pt x="0" y="0"/>
                </a:moveTo>
                <a:lnTo>
                  <a:pt x="3393028" y="0"/>
                </a:lnTo>
                <a:lnTo>
                  <a:pt x="3393028" y="2122571"/>
                </a:lnTo>
                <a:lnTo>
                  <a:pt x="0" y="2122571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C642549-5B2A-4D75-A6A4-A7C8C11185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179606"/>
            <a:ext cx="1243729" cy="46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546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BA66ACA-3298-44B7-BBEF-37A5464884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561222" y="627064"/>
            <a:ext cx="4443663" cy="2132179"/>
          </a:xfrm>
          <a:custGeom>
            <a:avLst/>
            <a:gdLst>
              <a:gd name="connsiteX0" fmla="*/ 0 w 4443663"/>
              <a:gd name="connsiteY0" fmla="*/ 0 h 2132179"/>
              <a:gd name="connsiteX1" fmla="*/ 4443663 w 4443663"/>
              <a:gd name="connsiteY1" fmla="*/ 0 h 2132179"/>
              <a:gd name="connsiteX2" fmla="*/ 4443663 w 4443663"/>
              <a:gd name="connsiteY2" fmla="*/ 2132179 h 2132179"/>
              <a:gd name="connsiteX3" fmla="*/ 0 w 4443663"/>
              <a:gd name="connsiteY3" fmla="*/ 2132179 h 2132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3663" h="2132179">
                <a:moveTo>
                  <a:pt x="0" y="0"/>
                </a:moveTo>
                <a:lnTo>
                  <a:pt x="4443663" y="0"/>
                </a:lnTo>
                <a:lnTo>
                  <a:pt x="4443663" y="2132179"/>
                </a:lnTo>
                <a:lnTo>
                  <a:pt x="0" y="2132179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FF28CDC-0394-444C-8295-83BB6ECF8E5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561222" y="3300664"/>
            <a:ext cx="4443663" cy="3557337"/>
          </a:xfrm>
          <a:custGeom>
            <a:avLst/>
            <a:gdLst>
              <a:gd name="connsiteX0" fmla="*/ 0 w 4443663"/>
              <a:gd name="connsiteY0" fmla="*/ 0 h 3557337"/>
              <a:gd name="connsiteX1" fmla="*/ 4443663 w 4443663"/>
              <a:gd name="connsiteY1" fmla="*/ 0 h 3557337"/>
              <a:gd name="connsiteX2" fmla="*/ 4443663 w 4443663"/>
              <a:gd name="connsiteY2" fmla="*/ 3557337 h 3557337"/>
              <a:gd name="connsiteX3" fmla="*/ 0 w 4443663"/>
              <a:gd name="connsiteY3" fmla="*/ 3557337 h 3557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3663" h="3557337">
                <a:moveTo>
                  <a:pt x="0" y="0"/>
                </a:moveTo>
                <a:lnTo>
                  <a:pt x="4443663" y="0"/>
                </a:lnTo>
                <a:lnTo>
                  <a:pt x="4443663" y="3557337"/>
                </a:lnTo>
                <a:lnTo>
                  <a:pt x="0" y="3557337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0B367FE-26C9-43F0-A4CC-CBC9F4DA55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179606"/>
            <a:ext cx="1243729" cy="46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723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47E17376-F220-4265-B208-691A2B8059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09349" y="3742531"/>
            <a:ext cx="1652337" cy="2009274"/>
          </a:xfrm>
          <a:custGeom>
            <a:avLst/>
            <a:gdLst>
              <a:gd name="connsiteX0" fmla="*/ 0 w 1652337"/>
              <a:gd name="connsiteY0" fmla="*/ 0 h 2009274"/>
              <a:gd name="connsiteX1" fmla="*/ 1652337 w 1652337"/>
              <a:gd name="connsiteY1" fmla="*/ 0 h 2009274"/>
              <a:gd name="connsiteX2" fmla="*/ 1652337 w 1652337"/>
              <a:gd name="connsiteY2" fmla="*/ 2009274 h 2009274"/>
              <a:gd name="connsiteX3" fmla="*/ 0 w 1652337"/>
              <a:gd name="connsiteY3" fmla="*/ 2009274 h 2009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2337" h="2009274">
                <a:moveTo>
                  <a:pt x="0" y="0"/>
                </a:moveTo>
                <a:lnTo>
                  <a:pt x="1652337" y="0"/>
                </a:lnTo>
                <a:lnTo>
                  <a:pt x="1652337" y="2009274"/>
                </a:lnTo>
                <a:lnTo>
                  <a:pt x="0" y="2009274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17FFCD22-25A1-4AA0-907D-C47FA05C1B7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574506" y="3742531"/>
            <a:ext cx="1652337" cy="2009274"/>
          </a:xfrm>
          <a:custGeom>
            <a:avLst/>
            <a:gdLst>
              <a:gd name="connsiteX0" fmla="*/ 0 w 1652337"/>
              <a:gd name="connsiteY0" fmla="*/ 0 h 2009274"/>
              <a:gd name="connsiteX1" fmla="*/ 1652337 w 1652337"/>
              <a:gd name="connsiteY1" fmla="*/ 0 h 2009274"/>
              <a:gd name="connsiteX2" fmla="*/ 1652337 w 1652337"/>
              <a:gd name="connsiteY2" fmla="*/ 2009274 h 2009274"/>
              <a:gd name="connsiteX3" fmla="*/ 0 w 1652337"/>
              <a:gd name="connsiteY3" fmla="*/ 2009274 h 2009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2337" h="2009274">
                <a:moveTo>
                  <a:pt x="0" y="0"/>
                </a:moveTo>
                <a:lnTo>
                  <a:pt x="1652337" y="0"/>
                </a:lnTo>
                <a:lnTo>
                  <a:pt x="1652337" y="2009274"/>
                </a:lnTo>
                <a:lnTo>
                  <a:pt x="0" y="2009274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08BFF32-43A8-4DDC-ACCE-9190111D2FC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539663" y="3742531"/>
            <a:ext cx="1652337" cy="2009274"/>
          </a:xfrm>
          <a:custGeom>
            <a:avLst/>
            <a:gdLst>
              <a:gd name="connsiteX0" fmla="*/ 0 w 1652337"/>
              <a:gd name="connsiteY0" fmla="*/ 0 h 2009274"/>
              <a:gd name="connsiteX1" fmla="*/ 1652337 w 1652337"/>
              <a:gd name="connsiteY1" fmla="*/ 0 h 2009274"/>
              <a:gd name="connsiteX2" fmla="*/ 1652337 w 1652337"/>
              <a:gd name="connsiteY2" fmla="*/ 2009274 h 2009274"/>
              <a:gd name="connsiteX3" fmla="*/ 0 w 1652337"/>
              <a:gd name="connsiteY3" fmla="*/ 2009274 h 2009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2337" h="2009274">
                <a:moveTo>
                  <a:pt x="0" y="0"/>
                </a:moveTo>
                <a:lnTo>
                  <a:pt x="1652337" y="0"/>
                </a:lnTo>
                <a:lnTo>
                  <a:pt x="1652337" y="2009274"/>
                </a:lnTo>
                <a:lnTo>
                  <a:pt x="0" y="2009274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99C09A6-B0C4-447F-B938-0AF38CF7CB5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95664" y="627064"/>
            <a:ext cx="4267200" cy="6230937"/>
          </a:xfrm>
          <a:custGeom>
            <a:avLst/>
            <a:gdLst>
              <a:gd name="connsiteX0" fmla="*/ 0 w 4267200"/>
              <a:gd name="connsiteY0" fmla="*/ 0 h 6230937"/>
              <a:gd name="connsiteX1" fmla="*/ 4267200 w 4267200"/>
              <a:gd name="connsiteY1" fmla="*/ 0 h 6230937"/>
              <a:gd name="connsiteX2" fmla="*/ 4267200 w 4267200"/>
              <a:gd name="connsiteY2" fmla="*/ 6230937 h 6230937"/>
              <a:gd name="connsiteX3" fmla="*/ 0 w 4267200"/>
              <a:gd name="connsiteY3" fmla="*/ 6230937 h 6230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7200" h="6230937">
                <a:moveTo>
                  <a:pt x="0" y="0"/>
                </a:moveTo>
                <a:lnTo>
                  <a:pt x="4267200" y="0"/>
                </a:lnTo>
                <a:lnTo>
                  <a:pt x="4267200" y="6230937"/>
                </a:lnTo>
                <a:lnTo>
                  <a:pt x="0" y="6230937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C3F1510-9DE3-4B26-9FF6-91D61D4BB0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179606"/>
            <a:ext cx="1243729" cy="46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936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F9171A5-DFF8-4DBB-ACF2-FBAC49CC142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627064"/>
            <a:ext cx="4339771" cy="5602287"/>
          </a:xfrm>
          <a:custGeom>
            <a:avLst/>
            <a:gdLst>
              <a:gd name="connsiteX0" fmla="*/ 0 w 5467350"/>
              <a:gd name="connsiteY0" fmla="*/ 0 h 5602287"/>
              <a:gd name="connsiteX1" fmla="*/ 5467350 w 5467350"/>
              <a:gd name="connsiteY1" fmla="*/ 0 h 5602287"/>
              <a:gd name="connsiteX2" fmla="*/ 5467350 w 5467350"/>
              <a:gd name="connsiteY2" fmla="*/ 5602287 h 5602287"/>
              <a:gd name="connsiteX3" fmla="*/ 0 w 5467350"/>
              <a:gd name="connsiteY3" fmla="*/ 5602287 h 560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67350" h="5602287">
                <a:moveTo>
                  <a:pt x="0" y="0"/>
                </a:moveTo>
                <a:lnTo>
                  <a:pt x="5467350" y="0"/>
                </a:lnTo>
                <a:lnTo>
                  <a:pt x="5467350" y="5602287"/>
                </a:lnTo>
                <a:lnTo>
                  <a:pt x="0" y="5602287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0B7BECA-1633-4250-9408-59D627AED4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179606"/>
            <a:ext cx="1243729" cy="46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615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7381" y="116632"/>
            <a:ext cx="10972800" cy="57606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196753"/>
            <a:ext cx="10972800" cy="4929411"/>
          </a:xfrm>
          <a:prstGeom prst="rect">
            <a:avLst/>
          </a:prstGeom>
        </p:spPr>
        <p:txBody>
          <a:bodyPr/>
          <a:lstStyle>
            <a:lvl1pPr marL="180975" indent="-180975">
              <a:buClr>
                <a:srgbClr val="993366"/>
              </a:buClr>
              <a:buSzPct val="90000"/>
              <a:buFont typeface="Wingdings" pitchFamily="2" charset="2"/>
              <a:buChar char="§"/>
              <a:defRPr sz="2100">
                <a:solidFill>
                  <a:srgbClr val="002060"/>
                </a:solidFill>
                <a:latin typeface="+mn-lt"/>
              </a:defRPr>
            </a:lvl1pPr>
            <a:lvl2pPr marL="361950" indent="180975">
              <a:buClr>
                <a:srgbClr val="A5027D"/>
              </a:buClr>
              <a:buSzPct val="81000"/>
              <a:buFont typeface="Arial" pitchFamily="34" charset="0"/>
              <a:buChar char="•"/>
              <a:defRPr sz="2000">
                <a:solidFill>
                  <a:srgbClr val="002060"/>
                </a:solidFill>
                <a:latin typeface="+mn-lt"/>
              </a:defRPr>
            </a:lvl2pPr>
            <a:lvl3pPr>
              <a:buClr>
                <a:srgbClr val="993366"/>
              </a:buClr>
              <a:buSzPct val="94000"/>
              <a:buFont typeface="Symbol" pitchFamily="18" charset="2"/>
              <a:buChar char="®"/>
              <a:defRPr sz="1800">
                <a:solidFill>
                  <a:srgbClr val="002060"/>
                </a:solidFill>
                <a:latin typeface="+mn-lt"/>
              </a:defRPr>
            </a:lvl3pPr>
            <a:lvl4pPr>
              <a:defRPr sz="1800">
                <a:solidFill>
                  <a:srgbClr val="002060"/>
                </a:solidFill>
                <a:latin typeface="+mn-lt"/>
              </a:defRPr>
            </a:lvl4pPr>
            <a:lvl5pPr>
              <a:defRPr sz="1800">
                <a:solidFill>
                  <a:srgbClr val="002060"/>
                </a:solidFill>
                <a:latin typeface="+mn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27/05/2019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 sz="1200" i="1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29E4C3E7-704C-4861-88DD-25A31A312C12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0261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Custom Layout">
  <p:cSld name="18_Custom Layou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4"/>
          <p:cNvSpPr>
            <a:spLocks noGrp="1"/>
          </p:cNvSpPr>
          <p:nvPr>
            <p:ph type="pic" idx="2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sp>
      <p:pic>
        <p:nvPicPr>
          <p:cNvPr id="15" name="Google Shape;15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87050" y="179606"/>
            <a:ext cx="1243729" cy="4672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5353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4569" y="137160"/>
            <a:ext cx="9797831" cy="70788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4569" y="845046"/>
            <a:ext cx="9797831" cy="523220"/>
          </a:xfrm>
        </p:spPr>
        <p:txBody>
          <a:bodyPr wrap="square">
            <a:spAutoFit/>
          </a:bodyPr>
          <a:lstStyle>
            <a:lvl1pPr marL="0" indent="0" algn="r">
              <a:buNone/>
              <a:defRPr sz="2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328169" y="6237312"/>
            <a:ext cx="439241" cy="439240"/>
            <a:chOff x="186858" y="6096003"/>
            <a:chExt cx="580550" cy="580549"/>
          </a:xfrm>
          <a:solidFill>
            <a:schemeClr val="bg1">
              <a:lumMod val="75000"/>
              <a:alpha val="25000"/>
            </a:schemeClr>
          </a:solidFill>
        </p:grpSpPr>
        <p:sp>
          <p:nvSpPr>
            <p:cNvPr id="7" name="Rectangle 6"/>
            <p:cNvSpPr/>
            <p:nvPr userDrawn="1"/>
          </p:nvSpPr>
          <p:spPr>
            <a:xfrm>
              <a:off x="186859" y="6096003"/>
              <a:ext cx="580549" cy="5805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 dirty="0">
                <a:latin typeface="GeosansLight" panose="02000603020000020003"/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186858" y="6612049"/>
              <a:ext cx="580549" cy="645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8169" y="6237312"/>
            <a:ext cx="439241" cy="390437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rgbClr val="2F3A46"/>
                </a:solidFill>
              </a:defRPr>
            </a:lvl1pPr>
          </a:lstStyle>
          <a:p>
            <a:fld id="{F68327C5-B821-4FE9-A59A-A60D9EB59A9A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6796" y="229538"/>
            <a:ext cx="1627773" cy="451143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73936" y="95859"/>
            <a:ext cx="1593494" cy="72008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4974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 wrap="square">
            <a:spAutoFit/>
          </a:bodyPr>
          <a:lstStyle>
            <a:lvl1pPr marL="0" indent="0" algn="l">
              <a:buNone/>
              <a:defRPr sz="2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328169" y="6237312"/>
            <a:ext cx="439241" cy="439240"/>
            <a:chOff x="186858" y="6096003"/>
            <a:chExt cx="580550" cy="580549"/>
          </a:xfrm>
          <a:solidFill>
            <a:schemeClr val="bg1">
              <a:lumMod val="75000"/>
              <a:alpha val="25000"/>
            </a:schemeClr>
          </a:solidFill>
        </p:grpSpPr>
        <p:sp>
          <p:nvSpPr>
            <p:cNvPr id="7" name="Rectangle 6"/>
            <p:cNvSpPr/>
            <p:nvPr userDrawn="1"/>
          </p:nvSpPr>
          <p:spPr>
            <a:xfrm>
              <a:off x="186859" y="6096003"/>
              <a:ext cx="580549" cy="5805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 dirty="0">
                <a:latin typeface="GeosansLight" panose="02000603020000020003"/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186858" y="6612049"/>
              <a:ext cx="580549" cy="645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8169" y="6237312"/>
            <a:ext cx="439241" cy="390437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rgbClr val="2F3A46"/>
                </a:solidFill>
              </a:defRPr>
            </a:lvl1pPr>
          </a:lstStyle>
          <a:p>
            <a:fld id="{F68327C5-B821-4FE9-A59A-A60D9EB59A9A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488488" y="229538"/>
            <a:ext cx="1627773" cy="451143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0522767" y="95859"/>
            <a:ext cx="1593494" cy="72008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331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Right (dark)"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4569" y="137160"/>
            <a:ext cx="9797831" cy="70788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4569" y="845046"/>
            <a:ext cx="9797831" cy="523220"/>
          </a:xfrm>
        </p:spPr>
        <p:txBody>
          <a:bodyPr wrap="square">
            <a:spAutoFit/>
          </a:bodyPr>
          <a:lstStyle>
            <a:lvl1pPr marL="0" indent="0" algn="r">
              <a:buNone/>
              <a:defRPr sz="2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  <p:grpSp>
        <p:nvGrpSpPr>
          <p:cNvPr id="12" name="Group 11"/>
          <p:cNvGrpSpPr/>
          <p:nvPr userDrawn="1"/>
        </p:nvGrpSpPr>
        <p:grpSpPr>
          <a:xfrm>
            <a:off x="328166" y="6237312"/>
            <a:ext cx="439241" cy="439240"/>
            <a:chOff x="186858" y="6096003"/>
            <a:chExt cx="580550" cy="580549"/>
          </a:xfrm>
          <a:solidFill>
            <a:schemeClr val="bg1">
              <a:lumMod val="95000"/>
              <a:alpha val="25000"/>
            </a:schemeClr>
          </a:solidFill>
        </p:grpSpPr>
        <p:sp>
          <p:nvSpPr>
            <p:cNvPr id="13" name="Rectangle 12"/>
            <p:cNvSpPr/>
            <p:nvPr userDrawn="1"/>
          </p:nvSpPr>
          <p:spPr>
            <a:xfrm>
              <a:off x="186859" y="6096003"/>
              <a:ext cx="580549" cy="5805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 dirty="0">
                <a:latin typeface="GeosansLight" panose="02000603020000020003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186858" y="6612049"/>
              <a:ext cx="580549" cy="645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8169" y="6237312"/>
            <a:ext cx="439241" cy="390437"/>
          </a:xfrm>
          <a:prstGeom prst="rect">
            <a:avLst/>
          </a:prstGeom>
          <a:noFill/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fld id="{F68327C5-B821-4FE9-A59A-A60D9EB59A9A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6796" y="229538"/>
            <a:ext cx="1622504" cy="448056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>
            <a:off x="173936" y="95859"/>
            <a:ext cx="1593494" cy="720080"/>
          </a:xfrm>
          <a:prstGeom prst="rect">
            <a:avLst/>
          </a:prstGeom>
          <a:solidFill>
            <a:srgbClr val="222A35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5325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Left (dark)"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 wrap="square">
            <a:spAutoFit/>
          </a:bodyPr>
          <a:lstStyle>
            <a:lvl1pPr marL="0" indent="0" algn="l">
              <a:buNone/>
              <a:defRPr sz="2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28166" y="6237312"/>
            <a:ext cx="439241" cy="439240"/>
            <a:chOff x="186858" y="6096003"/>
            <a:chExt cx="580550" cy="580549"/>
          </a:xfrm>
          <a:solidFill>
            <a:schemeClr val="bg1">
              <a:lumMod val="95000"/>
              <a:alpha val="25000"/>
            </a:schemeClr>
          </a:solidFill>
        </p:grpSpPr>
        <p:sp>
          <p:nvSpPr>
            <p:cNvPr id="14" name="Rectangle 13"/>
            <p:cNvSpPr/>
            <p:nvPr userDrawn="1"/>
          </p:nvSpPr>
          <p:spPr>
            <a:xfrm>
              <a:off x="186859" y="6096003"/>
              <a:ext cx="580549" cy="5805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 dirty="0">
                <a:latin typeface="GeosansLight" panose="02000603020000020003"/>
              </a:endParaRPr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186858" y="6612049"/>
              <a:ext cx="580549" cy="645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8169" y="6237312"/>
            <a:ext cx="439241" cy="390437"/>
          </a:xfrm>
          <a:prstGeom prst="rect">
            <a:avLst/>
          </a:prstGeom>
          <a:noFill/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fld id="{F68327C5-B821-4FE9-A59A-A60D9EB59A9A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493757" y="229538"/>
            <a:ext cx="1622504" cy="448056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>
            <a:off x="10522767" y="95859"/>
            <a:ext cx="1593494" cy="720080"/>
          </a:xfrm>
          <a:prstGeom prst="rect">
            <a:avLst/>
          </a:prstGeom>
          <a:solidFill>
            <a:srgbClr val="222A35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03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C0CF795-7201-4DDA-80CF-29058751FD4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>
            <a:lvl1pPr>
              <a:defRPr lang="en-US" sz="1600" dirty="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24AE368-AF32-44E7-BDF2-584D400E70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179606"/>
            <a:ext cx="1243729" cy="46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8656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- Left (dark)">
    <p:bg>
      <p:bgPr>
        <a:solidFill>
          <a:schemeClr val="tx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 wrap="square">
            <a:spAutoFit/>
          </a:bodyPr>
          <a:lstStyle>
            <a:lvl1pPr marL="0" indent="0" algn="l">
              <a:buNone/>
              <a:defRPr sz="2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28166" y="6237312"/>
            <a:ext cx="439241" cy="439240"/>
            <a:chOff x="186858" y="6096003"/>
            <a:chExt cx="580550" cy="580549"/>
          </a:xfrm>
          <a:solidFill>
            <a:schemeClr val="bg1">
              <a:lumMod val="95000"/>
              <a:alpha val="25000"/>
            </a:schemeClr>
          </a:solidFill>
        </p:grpSpPr>
        <p:sp>
          <p:nvSpPr>
            <p:cNvPr id="14" name="Rectangle 13"/>
            <p:cNvSpPr/>
            <p:nvPr userDrawn="1"/>
          </p:nvSpPr>
          <p:spPr>
            <a:xfrm>
              <a:off x="186859" y="6096003"/>
              <a:ext cx="580549" cy="5805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 dirty="0">
                <a:latin typeface="GeosansLight" panose="02000603020000020003"/>
              </a:endParaRPr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186858" y="6612049"/>
              <a:ext cx="580549" cy="645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8169" y="6237312"/>
            <a:ext cx="439241" cy="390437"/>
          </a:xfrm>
          <a:prstGeom prst="rect">
            <a:avLst/>
          </a:prstGeom>
          <a:noFill/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fld id="{F68327C5-B821-4FE9-A59A-A60D9EB59A9A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493757" y="229538"/>
            <a:ext cx="1622504" cy="448056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>
            <a:off x="10522767" y="95859"/>
            <a:ext cx="1593494" cy="720080"/>
          </a:xfrm>
          <a:prstGeom prst="rect">
            <a:avLst/>
          </a:prstGeom>
          <a:solidFill>
            <a:schemeClr val="tx1">
              <a:lumMod val="7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5331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0656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ransition"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hlinkClick r:id="rId2"/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00456" y="6214072"/>
            <a:ext cx="1627773" cy="45114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4937768"/>
            <a:ext cx="1095488" cy="1083520"/>
          </a:xfrm>
          <a:prstGeom prst="rect">
            <a:avLst/>
          </a:prstGeom>
        </p:spPr>
      </p:pic>
      <p:grpSp>
        <p:nvGrpSpPr>
          <p:cNvPr id="11" name="Group 10"/>
          <p:cNvGrpSpPr/>
          <p:nvPr userDrawn="1"/>
        </p:nvGrpSpPr>
        <p:grpSpPr>
          <a:xfrm>
            <a:off x="8704796" y="6336792"/>
            <a:ext cx="1470980" cy="307777"/>
            <a:chOff x="8616280" y="6285754"/>
            <a:chExt cx="1470980" cy="307777"/>
          </a:xfrm>
        </p:grpSpPr>
        <p:sp>
          <p:nvSpPr>
            <p:cNvPr id="12" name="TextBox 11"/>
            <p:cNvSpPr txBox="1"/>
            <p:nvPr userDrawn="1"/>
          </p:nvSpPr>
          <p:spPr>
            <a:xfrm>
              <a:off x="8616280" y="6285754"/>
              <a:ext cx="14709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</a:rPr>
                <a:t>Made with       by </a:t>
              </a:r>
            </a:p>
          </p:txBody>
        </p:sp>
        <p:sp>
          <p:nvSpPr>
            <p:cNvPr id="13" name="Freeform 290"/>
            <p:cNvSpPr/>
            <p:nvPr userDrawn="1"/>
          </p:nvSpPr>
          <p:spPr>
            <a:xfrm>
              <a:off x="9544347" y="6374509"/>
              <a:ext cx="152053" cy="130265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05321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9376" y="228855"/>
            <a:ext cx="11233248" cy="954108"/>
          </a:xfrm>
        </p:spPr>
        <p:txBody>
          <a:bodyPr wrap="square" anchor="b">
            <a:spAutoFit/>
          </a:bodyPr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pic>
        <p:nvPicPr>
          <p:cNvPr id="8" name="Picture 7">
            <a:hlinkClick r:id="rId2"/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00456" y="6214075"/>
            <a:ext cx="1627773" cy="45114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994" y="1426467"/>
            <a:ext cx="6338473" cy="5238748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489943" y="1700811"/>
            <a:ext cx="5616575" cy="31680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4937768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628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8CF768A9-FB7F-4BA6-A5FC-CB6A5901766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29616" y="627857"/>
            <a:ext cx="2504322" cy="2516397"/>
          </a:xfrm>
          <a:custGeom>
            <a:avLst/>
            <a:gdLst>
              <a:gd name="connsiteX0" fmla="*/ 0 w 2504322"/>
              <a:gd name="connsiteY0" fmla="*/ 0 h 2516397"/>
              <a:gd name="connsiteX1" fmla="*/ 2504322 w 2504322"/>
              <a:gd name="connsiteY1" fmla="*/ 0 h 2516397"/>
              <a:gd name="connsiteX2" fmla="*/ 2504322 w 2504322"/>
              <a:gd name="connsiteY2" fmla="*/ 2516397 h 2516397"/>
              <a:gd name="connsiteX3" fmla="*/ 0 w 2504322"/>
              <a:gd name="connsiteY3" fmla="*/ 2516397 h 2516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4322" h="2516397">
                <a:moveTo>
                  <a:pt x="0" y="0"/>
                </a:moveTo>
                <a:lnTo>
                  <a:pt x="2504322" y="0"/>
                </a:lnTo>
                <a:lnTo>
                  <a:pt x="2504322" y="2516397"/>
                </a:lnTo>
                <a:lnTo>
                  <a:pt x="0" y="2516397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DA09C42-CC4F-4D38-BC88-9D15EA307B5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29616" y="3712954"/>
            <a:ext cx="2504322" cy="2516397"/>
          </a:xfrm>
          <a:custGeom>
            <a:avLst/>
            <a:gdLst>
              <a:gd name="connsiteX0" fmla="*/ 0 w 2504322"/>
              <a:gd name="connsiteY0" fmla="*/ 0 h 2516397"/>
              <a:gd name="connsiteX1" fmla="*/ 2504322 w 2504322"/>
              <a:gd name="connsiteY1" fmla="*/ 0 h 2516397"/>
              <a:gd name="connsiteX2" fmla="*/ 2504322 w 2504322"/>
              <a:gd name="connsiteY2" fmla="*/ 2516397 h 2516397"/>
              <a:gd name="connsiteX3" fmla="*/ 0 w 2504322"/>
              <a:gd name="connsiteY3" fmla="*/ 2516397 h 2516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4322" h="2516397">
                <a:moveTo>
                  <a:pt x="0" y="0"/>
                </a:moveTo>
                <a:lnTo>
                  <a:pt x="2504322" y="0"/>
                </a:lnTo>
                <a:lnTo>
                  <a:pt x="2504322" y="2516397"/>
                </a:lnTo>
                <a:lnTo>
                  <a:pt x="0" y="2516397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EC71ED17-F98D-4195-8743-A94BD8BBD12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888" y="627856"/>
            <a:ext cx="3210175" cy="5602287"/>
          </a:xfrm>
          <a:custGeom>
            <a:avLst/>
            <a:gdLst>
              <a:gd name="connsiteX0" fmla="*/ 0 w 3210175"/>
              <a:gd name="connsiteY0" fmla="*/ 0 h 5602287"/>
              <a:gd name="connsiteX1" fmla="*/ 3210175 w 3210175"/>
              <a:gd name="connsiteY1" fmla="*/ 0 h 5602287"/>
              <a:gd name="connsiteX2" fmla="*/ 3210175 w 3210175"/>
              <a:gd name="connsiteY2" fmla="*/ 5602287 h 5602287"/>
              <a:gd name="connsiteX3" fmla="*/ 0 w 3210175"/>
              <a:gd name="connsiteY3" fmla="*/ 5602287 h 560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10175" h="5602287">
                <a:moveTo>
                  <a:pt x="0" y="0"/>
                </a:moveTo>
                <a:lnTo>
                  <a:pt x="3210175" y="0"/>
                </a:lnTo>
                <a:lnTo>
                  <a:pt x="3210175" y="5602287"/>
                </a:lnTo>
                <a:lnTo>
                  <a:pt x="0" y="5602287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0C68AC2-8656-451D-AB6E-E262B6D78BA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179606"/>
            <a:ext cx="1243729" cy="46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673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E69397B-99A1-4890-BCD6-E58684CBE0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179606"/>
            <a:ext cx="1243729" cy="46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134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52B5A2C-404E-4573-A61C-CCBD2BDB7A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498056" y="2681288"/>
            <a:ext cx="4983957" cy="3151187"/>
          </a:xfrm>
          <a:custGeom>
            <a:avLst/>
            <a:gdLst>
              <a:gd name="connsiteX0" fmla="*/ 0 w 4983957"/>
              <a:gd name="connsiteY0" fmla="*/ 0 h 3151187"/>
              <a:gd name="connsiteX1" fmla="*/ 4983957 w 4983957"/>
              <a:gd name="connsiteY1" fmla="*/ 0 h 3151187"/>
              <a:gd name="connsiteX2" fmla="*/ 4983957 w 4983957"/>
              <a:gd name="connsiteY2" fmla="*/ 3151187 h 3151187"/>
              <a:gd name="connsiteX3" fmla="*/ 0 w 4983957"/>
              <a:gd name="connsiteY3" fmla="*/ 3151187 h 3151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83957" h="3151187">
                <a:moveTo>
                  <a:pt x="0" y="0"/>
                </a:moveTo>
                <a:lnTo>
                  <a:pt x="4983957" y="0"/>
                </a:lnTo>
                <a:lnTo>
                  <a:pt x="4983957" y="3151187"/>
                </a:lnTo>
                <a:lnTo>
                  <a:pt x="0" y="3151187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D60B756-2D23-481A-A0D8-9B1866A0B9E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179606"/>
            <a:ext cx="1243729" cy="46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51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38E2A67-8140-4F3B-9461-D9B31F7206F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33559" y="2689006"/>
            <a:ext cx="1347537" cy="1347537"/>
          </a:xfrm>
          <a:custGeom>
            <a:avLst/>
            <a:gdLst>
              <a:gd name="connsiteX0" fmla="*/ 0 w 1347537"/>
              <a:gd name="connsiteY0" fmla="*/ 0 h 1347537"/>
              <a:gd name="connsiteX1" fmla="*/ 1347537 w 1347537"/>
              <a:gd name="connsiteY1" fmla="*/ 0 h 1347537"/>
              <a:gd name="connsiteX2" fmla="*/ 1347537 w 1347537"/>
              <a:gd name="connsiteY2" fmla="*/ 1347537 h 1347537"/>
              <a:gd name="connsiteX3" fmla="*/ 0 w 1347537"/>
              <a:gd name="connsiteY3" fmla="*/ 1347537 h 1347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7537" h="1347537">
                <a:moveTo>
                  <a:pt x="0" y="0"/>
                </a:moveTo>
                <a:lnTo>
                  <a:pt x="1347537" y="0"/>
                </a:lnTo>
                <a:lnTo>
                  <a:pt x="1347537" y="1347537"/>
                </a:lnTo>
                <a:lnTo>
                  <a:pt x="0" y="1347537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ADAE879-8A39-4C86-AC96-F9E41A0D220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422231" y="2689006"/>
            <a:ext cx="1347537" cy="1347537"/>
          </a:xfrm>
          <a:custGeom>
            <a:avLst/>
            <a:gdLst>
              <a:gd name="connsiteX0" fmla="*/ 0 w 1347537"/>
              <a:gd name="connsiteY0" fmla="*/ 0 h 1347537"/>
              <a:gd name="connsiteX1" fmla="*/ 1347537 w 1347537"/>
              <a:gd name="connsiteY1" fmla="*/ 0 h 1347537"/>
              <a:gd name="connsiteX2" fmla="*/ 1347537 w 1347537"/>
              <a:gd name="connsiteY2" fmla="*/ 1347537 h 1347537"/>
              <a:gd name="connsiteX3" fmla="*/ 0 w 1347537"/>
              <a:gd name="connsiteY3" fmla="*/ 1347537 h 1347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7537" h="1347537">
                <a:moveTo>
                  <a:pt x="0" y="0"/>
                </a:moveTo>
                <a:lnTo>
                  <a:pt x="1347537" y="0"/>
                </a:lnTo>
                <a:lnTo>
                  <a:pt x="1347537" y="1347537"/>
                </a:lnTo>
                <a:lnTo>
                  <a:pt x="0" y="1347537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88A30CA-45C0-4841-BEF8-C1B82B7AB14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110904" y="2689006"/>
            <a:ext cx="1347537" cy="1347537"/>
          </a:xfrm>
          <a:custGeom>
            <a:avLst/>
            <a:gdLst>
              <a:gd name="connsiteX0" fmla="*/ 0 w 1347537"/>
              <a:gd name="connsiteY0" fmla="*/ 0 h 1347537"/>
              <a:gd name="connsiteX1" fmla="*/ 1347537 w 1347537"/>
              <a:gd name="connsiteY1" fmla="*/ 0 h 1347537"/>
              <a:gd name="connsiteX2" fmla="*/ 1347537 w 1347537"/>
              <a:gd name="connsiteY2" fmla="*/ 1347537 h 1347537"/>
              <a:gd name="connsiteX3" fmla="*/ 0 w 1347537"/>
              <a:gd name="connsiteY3" fmla="*/ 1347537 h 1347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7537" h="1347537">
                <a:moveTo>
                  <a:pt x="0" y="0"/>
                </a:moveTo>
                <a:lnTo>
                  <a:pt x="1347537" y="0"/>
                </a:lnTo>
                <a:lnTo>
                  <a:pt x="1347537" y="1347537"/>
                </a:lnTo>
                <a:lnTo>
                  <a:pt x="0" y="1347537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18037BA1-E146-4863-83BE-75169A2589A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179606"/>
            <a:ext cx="1243729" cy="46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7977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2D3320D-6A28-46F2-9F9B-6CB7572DCC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236023" y="1190874"/>
            <a:ext cx="1719955" cy="1719955"/>
          </a:xfrm>
          <a:custGeom>
            <a:avLst/>
            <a:gdLst>
              <a:gd name="connsiteX0" fmla="*/ 0 w 1719955"/>
              <a:gd name="connsiteY0" fmla="*/ 0 h 1719955"/>
              <a:gd name="connsiteX1" fmla="*/ 1719955 w 1719955"/>
              <a:gd name="connsiteY1" fmla="*/ 0 h 1719955"/>
              <a:gd name="connsiteX2" fmla="*/ 1719955 w 1719955"/>
              <a:gd name="connsiteY2" fmla="*/ 1719955 h 1719955"/>
              <a:gd name="connsiteX3" fmla="*/ 0 w 1719955"/>
              <a:gd name="connsiteY3" fmla="*/ 1719955 h 1719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9955" h="1719955">
                <a:moveTo>
                  <a:pt x="0" y="0"/>
                </a:moveTo>
                <a:lnTo>
                  <a:pt x="1719955" y="0"/>
                </a:lnTo>
                <a:lnTo>
                  <a:pt x="1719955" y="1719955"/>
                </a:lnTo>
                <a:lnTo>
                  <a:pt x="0" y="1719955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35089B6-92BB-435C-B1B5-C0CECF22CD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179606"/>
            <a:ext cx="1243729" cy="46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699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B59B6B7-ADE7-4BE3-B9CE-1CF8F17D89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39000" y="609600"/>
            <a:ext cx="4324351" cy="2523624"/>
          </a:xfrm>
          <a:custGeom>
            <a:avLst/>
            <a:gdLst>
              <a:gd name="connsiteX0" fmla="*/ 0 w 4324351"/>
              <a:gd name="connsiteY0" fmla="*/ 0 h 2523624"/>
              <a:gd name="connsiteX1" fmla="*/ 4324351 w 4324351"/>
              <a:gd name="connsiteY1" fmla="*/ 0 h 2523624"/>
              <a:gd name="connsiteX2" fmla="*/ 4324351 w 4324351"/>
              <a:gd name="connsiteY2" fmla="*/ 2523624 h 2523624"/>
              <a:gd name="connsiteX3" fmla="*/ 0 w 4324351"/>
              <a:gd name="connsiteY3" fmla="*/ 2523624 h 2523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4351" h="2523624">
                <a:moveTo>
                  <a:pt x="0" y="0"/>
                </a:moveTo>
                <a:lnTo>
                  <a:pt x="4324351" y="0"/>
                </a:lnTo>
                <a:lnTo>
                  <a:pt x="4324351" y="2523624"/>
                </a:lnTo>
                <a:lnTo>
                  <a:pt x="0" y="2523624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394BB49-1E13-4256-97E5-EC4C02CBD6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179606"/>
            <a:ext cx="1243729" cy="46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17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CBB716F-A139-4403-8615-167DB13B0F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03436" y="628651"/>
            <a:ext cx="7597082" cy="1563007"/>
          </a:xfrm>
          <a:custGeom>
            <a:avLst/>
            <a:gdLst>
              <a:gd name="connsiteX0" fmla="*/ 0 w 7597082"/>
              <a:gd name="connsiteY0" fmla="*/ 0 h 1563007"/>
              <a:gd name="connsiteX1" fmla="*/ 7597082 w 7597082"/>
              <a:gd name="connsiteY1" fmla="*/ 0 h 1563007"/>
              <a:gd name="connsiteX2" fmla="*/ 7597082 w 7597082"/>
              <a:gd name="connsiteY2" fmla="*/ 1563007 h 1563007"/>
              <a:gd name="connsiteX3" fmla="*/ 0 w 7597082"/>
              <a:gd name="connsiteY3" fmla="*/ 1563007 h 1563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97082" h="1563007">
                <a:moveTo>
                  <a:pt x="0" y="0"/>
                </a:moveTo>
                <a:lnTo>
                  <a:pt x="7597082" y="0"/>
                </a:lnTo>
                <a:lnTo>
                  <a:pt x="7597082" y="1563007"/>
                </a:lnTo>
                <a:lnTo>
                  <a:pt x="0" y="1563007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>
              <a:defRPr lang="en-US" sz="1600">
                <a:solidFill>
                  <a:schemeClr val="bg2"/>
                </a:solidFill>
              </a:defRPr>
            </a:lvl1pPr>
          </a:lstStyle>
          <a:p>
            <a:pPr marL="0" lvl="0" indent="0" algn="ctr">
              <a:buNone/>
            </a:pPr>
            <a:endParaRPr lang="en-US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1D32BFB-4EE7-4110-9E6F-88F768553E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179606"/>
            <a:ext cx="1243729" cy="46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016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0FBE606-6A08-418D-B399-8DBE7E04AC3E}"/>
              </a:ext>
            </a:extLst>
          </p:cNvPr>
          <p:cNvSpPr/>
          <p:nvPr userDrawn="1"/>
        </p:nvSpPr>
        <p:spPr>
          <a:xfrm>
            <a:off x="310376" y="157220"/>
            <a:ext cx="3632973" cy="309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Bef>
                <a:spcPts val="1200"/>
              </a:spcBef>
              <a:defRPr/>
            </a:pPr>
            <a:r>
              <a:rPr lang="en-US" sz="1050" spc="300" dirty="0">
                <a:solidFill>
                  <a:schemeClr val="bg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https://pasqual.sante-paca.fr</a:t>
            </a:r>
            <a:endParaRPr lang="id-ID" sz="1050" spc="300" dirty="0">
              <a:solidFill>
                <a:schemeClr val="bg2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373CE85-AA4A-44FC-9269-BE8E52EC6E37}"/>
              </a:ext>
            </a:extLst>
          </p:cNvPr>
          <p:cNvSpPr/>
          <p:nvPr userDrawn="1"/>
        </p:nvSpPr>
        <p:spPr>
          <a:xfrm>
            <a:off x="11702733" y="6400563"/>
            <a:ext cx="361314" cy="60326"/>
          </a:xfrm>
          <a:prstGeom prst="rect">
            <a:avLst/>
          </a:prstGeom>
          <a:solidFill>
            <a:srgbClr val="25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6451D9E-8283-48F7-92E8-D360B0932784}"/>
              </a:ext>
            </a:extLst>
          </p:cNvPr>
          <p:cNvSpPr/>
          <p:nvPr userDrawn="1"/>
        </p:nvSpPr>
        <p:spPr>
          <a:xfrm>
            <a:off x="11668761" y="6521135"/>
            <a:ext cx="4292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FF024B4E-E57D-4384-840C-CDAC520ADFF7}" type="slidenum">
              <a:rPr lang="id-ID" sz="1200" b="0" smtClean="0">
                <a:solidFill>
                  <a:srgbClr val="253D79"/>
                </a:solidFill>
                <a:latin typeface="Raleway" panose="020B0503030101060003" pitchFamily="34" charset="0"/>
                <a:cs typeface="Poppins" panose="00000500000000000000" pitchFamily="2" charset="0"/>
              </a:rPr>
              <a:pPr algn="ctr"/>
              <a:t>‹N°›</a:t>
            </a:fld>
            <a:endParaRPr lang="en-US" sz="1400" dirty="0">
              <a:solidFill>
                <a:srgbClr val="253D79"/>
              </a:solidFill>
              <a:latin typeface="Raleway" panose="020B0503030101060003" pitchFamily="34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353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85" r:id="rId14"/>
    <p:sldLayoutId id="214748382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06950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</p:sldLayoutIdLst>
  <p:hf hdr="0" ftr="0" dt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DDA1231A-137B-4314-BB7A-5FA2ADDE9A6D}"/>
              </a:ext>
            </a:extLst>
          </p:cNvPr>
          <p:cNvSpPr/>
          <p:nvPr/>
        </p:nvSpPr>
        <p:spPr>
          <a:xfrm>
            <a:off x="6287512" y="1"/>
            <a:ext cx="5904488" cy="6858000"/>
          </a:xfrm>
          <a:prstGeom prst="rect">
            <a:avLst/>
          </a:prstGeom>
          <a:solidFill>
            <a:srgbClr val="25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  <p:sp>
        <p:nvSpPr>
          <p:cNvPr id="32" name="TextBox 4">
            <a:extLst>
              <a:ext uri="{FF2B5EF4-FFF2-40B4-BE49-F238E27FC236}">
                <a16:creationId xmlns:a16="http://schemas.microsoft.com/office/drawing/2014/main" id="{2428716F-2815-4D3C-9E5E-97335CB05FBD}"/>
              </a:ext>
            </a:extLst>
          </p:cNvPr>
          <p:cNvSpPr txBox="1"/>
          <p:nvPr/>
        </p:nvSpPr>
        <p:spPr>
          <a:xfrm>
            <a:off x="778458" y="2482431"/>
            <a:ext cx="4941178" cy="209134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en-US"/>
            </a:defPPr>
            <a:lvl1pPr lvl="0">
              <a:lnSpc>
                <a:spcPct val="90000"/>
              </a:lnSpc>
              <a:spcBef>
                <a:spcPts val="1000"/>
              </a:spcBef>
              <a:defRPr sz="2400">
                <a:solidFill>
                  <a:schemeClr val="accent1"/>
                </a:solidFill>
                <a:latin typeface="+mj-lt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algn="ctr">
              <a:spcBef>
                <a:spcPts val="0"/>
              </a:spcBef>
            </a:pPr>
            <a:r>
              <a:rPr lang="fr-FR" sz="3600" dirty="0">
                <a:solidFill>
                  <a:schemeClr val="accent5">
                    <a:lumMod val="50000"/>
                  </a:schemeClr>
                </a:solidFill>
              </a:rPr>
              <a:t>Apport d’une démarche en équipe dans la qualité des soins</a:t>
            </a:r>
            <a:endParaRPr lang="fr-FR" sz="360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5F528F4-CD64-456F-9373-70D90881598D}"/>
              </a:ext>
            </a:extLst>
          </p:cNvPr>
          <p:cNvSpPr/>
          <p:nvPr/>
        </p:nvSpPr>
        <p:spPr>
          <a:xfrm>
            <a:off x="10801350" y="3063628"/>
            <a:ext cx="1390650" cy="684668"/>
          </a:xfrm>
          <a:prstGeom prst="rect">
            <a:avLst/>
          </a:prstGeom>
          <a:solidFill>
            <a:srgbClr val="2F8F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F969A9C0-931C-4CE8-853A-FD920366942D}"/>
              </a:ext>
            </a:extLst>
          </p:cNvPr>
          <p:cNvSpPr/>
          <p:nvPr/>
        </p:nvSpPr>
        <p:spPr>
          <a:xfrm>
            <a:off x="6760103" y="860344"/>
            <a:ext cx="4953002" cy="4953002"/>
          </a:xfrm>
          <a:prstGeom prst="ellipse">
            <a:avLst/>
          </a:prstGeom>
          <a:solidFill>
            <a:srgbClr val="FF5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WEBINAIRE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>
                <a:solidFill>
                  <a:prstClr val="white"/>
                </a:solidFill>
                <a:latin typeface="Open Sans"/>
              </a:rPr>
              <a:t>L’accréditation des professionnels de santé : un programme au service de la pertinence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000" b="1" dirty="0">
                <a:solidFill>
                  <a:schemeClr val="bg1"/>
                </a:solidFill>
              </a:rPr>
              <a:t>ARS et IRAPS Paca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3646550-2A67-4C46-99F2-3F929C9B35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167" y="5927237"/>
            <a:ext cx="1635072" cy="613479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A6A61FC6-F248-9201-EF2D-7FF74B911615}"/>
              </a:ext>
            </a:extLst>
          </p:cNvPr>
          <p:cNvSpPr txBox="1"/>
          <p:nvPr/>
        </p:nvSpPr>
        <p:spPr>
          <a:xfrm>
            <a:off x="846787" y="5105460"/>
            <a:ext cx="48045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accent1"/>
                </a:solidFill>
                <a:latin typeface="Raleway" pitchFamily="2" charset="77"/>
              </a:rPr>
              <a:t>Pr. Stéphanie Gentile</a:t>
            </a:r>
          </a:p>
          <a:p>
            <a:pPr algn="ctr"/>
            <a:r>
              <a:rPr lang="fr-FR" sz="1600" dirty="0">
                <a:solidFill>
                  <a:schemeClr val="accent1"/>
                </a:solidFill>
                <a:latin typeface="Raleway" pitchFamily="2" charset="77"/>
              </a:rPr>
              <a:t>Médecin coordonateur de la structure PASQUAL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DA5C4444-FF6F-1247-DEB3-BEF7DBD5016D}"/>
              </a:ext>
            </a:extLst>
          </p:cNvPr>
          <p:cNvCxnSpPr/>
          <p:nvPr/>
        </p:nvCxnSpPr>
        <p:spPr>
          <a:xfrm>
            <a:off x="1307628" y="2168041"/>
            <a:ext cx="3776400" cy="0"/>
          </a:xfrm>
          <a:prstGeom prst="line">
            <a:avLst/>
          </a:prstGeom>
          <a:ln w="9525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4E230B08-50E2-0795-8CC8-5761816F15A2}"/>
              </a:ext>
            </a:extLst>
          </p:cNvPr>
          <p:cNvCxnSpPr/>
          <p:nvPr/>
        </p:nvCxnSpPr>
        <p:spPr>
          <a:xfrm>
            <a:off x="1307628" y="4897709"/>
            <a:ext cx="3776400" cy="0"/>
          </a:xfrm>
          <a:prstGeom prst="line">
            <a:avLst/>
          </a:prstGeom>
          <a:ln w="9525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>
            <a:extLst>
              <a:ext uri="{FF2B5EF4-FFF2-40B4-BE49-F238E27FC236}">
                <a16:creationId xmlns:a16="http://schemas.microsoft.com/office/drawing/2014/main" id="{F1E0F74F-FB61-06F6-580E-3D283DAAB7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2079" y="4283534"/>
            <a:ext cx="1549051" cy="1228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271D8593-C3FD-342A-E899-E23109435F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3985" y="727429"/>
            <a:ext cx="2461417" cy="1326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107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334368" y="482335"/>
            <a:ext cx="9929587" cy="584775"/>
          </a:xfrm>
          <a:noFill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  <a:spcBef>
                <a:spcPts val="1000"/>
              </a:spcBef>
            </a:pPr>
            <a:r>
              <a:rPr lang="fr-FR" sz="3200" b="1" dirty="0">
                <a:solidFill>
                  <a:schemeClr val="accent4"/>
                </a:solidFill>
                <a:latin typeface="Raleway" panose="020B0503030101060003" pitchFamily="34" charset="0"/>
              </a:rPr>
              <a:t>Montée en puissance du travail en équipe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839940ED-EF63-BF67-2DE8-2306E422F22B}"/>
              </a:ext>
            </a:extLst>
          </p:cNvPr>
          <p:cNvCxnSpPr/>
          <p:nvPr/>
        </p:nvCxnSpPr>
        <p:spPr>
          <a:xfrm>
            <a:off x="448669" y="1195654"/>
            <a:ext cx="1974951" cy="0"/>
          </a:xfrm>
          <a:prstGeom prst="line">
            <a:avLst/>
          </a:prstGeom>
          <a:ln w="9525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CF67FAC8-1369-80A1-9746-F5CC4600EF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956" y="5725982"/>
            <a:ext cx="1641251" cy="618034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79837539-852B-75F8-0A78-5CC0833E73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8091" y="48987"/>
            <a:ext cx="1641251" cy="615469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33B6ABDE-24A2-2F08-26C1-EFCA67C292A3}"/>
              </a:ext>
            </a:extLst>
          </p:cNvPr>
          <p:cNvSpPr txBox="1"/>
          <p:nvPr/>
        </p:nvSpPr>
        <p:spPr>
          <a:xfrm>
            <a:off x="609600" y="1911645"/>
            <a:ext cx="109728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800" b="0" dirty="0">
                <a:solidFill>
                  <a:schemeClr val="tx1"/>
                </a:solidFill>
              </a:rPr>
              <a:t>Fragmentation des actes et parcours, sur spécialisation médicale, nécessité d’une coordination augmentée</a:t>
            </a:r>
          </a:p>
          <a:p>
            <a:pPr algn="just"/>
            <a:endParaRPr lang="fr-FR" sz="1800" b="0" dirty="0">
              <a:solidFill>
                <a:schemeClr val="tx1"/>
              </a:solidFill>
            </a:endParaRPr>
          </a:p>
          <a:p>
            <a:pPr algn="just"/>
            <a:r>
              <a:rPr lang="fr-FR" sz="1800" b="0" dirty="0">
                <a:solidFill>
                  <a:schemeClr val="tx1"/>
                </a:solidFill>
              </a:rPr>
              <a:t>Prise de risque augmentée pour inclure des patients </a:t>
            </a:r>
            <a:r>
              <a:rPr lang="fr-FR" dirty="0"/>
              <a:t>de plus en plus fragiles</a:t>
            </a:r>
            <a:r>
              <a:rPr lang="fr-FR" sz="1800" b="0" dirty="0">
                <a:solidFill>
                  <a:schemeClr val="tx1"/>
                </a:solidFill>
              </a:rPr>
              <a:t>, temps d’hospitalisation réduits, fenêtres de décision raccourcies pour la récupération de problème; l’équipe est plus sollicitée dans sa coordination</a:t>
            </a:r>
          </a:p>
          <a:p>
            <a:pPr algn="just"/>
            <a:endParaRPr lang="fr-FR" sz="1800" dirty="0">
              <a:solidFill>
                <a:schemeClr val="tx1"/>
              </a:solidFill>
            </a:endParaRPr>
          </a:p>
          <a:p>
            <a:pPr algn="just"/>
            <a:r>
              <a:rPr lang="fr-FR" sz="1800" b="0" dirty="0">
                <a:solidFill>
                  <a:schemeClr val="tx1"/>
                </a:solidFill>
              </a:rPr>
              <a:t>Nouvelles organisations de soins à flux tendu, réduisant les opportunités de temps d’échange</a:t>
            </a:r>
          </a:p>
        </p:txBody>
      </p:sp>
    </p:spTree>
    <p:extLst>
      <p:ext uri="{BB962C8B-B14F-4D97-AF65-F5344CB8AC3E}">
        <p14:creationId xmlns:p14="http://schemas.microsoft.com/office/powerpoint/2010/main" val="2792073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658843" y="875380"/>
            <a:ext cx="10651582" cy="1077218"/>
          </a:xfrm>
          <a:noFill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  <a:spcBef>
                <a:spcPts val="1000"/>
              </a:spcBef>
            </a:pPr>
            <a:r>
              <a:rPr lang="fr-FR" sz="3200" b="1" dirty="0">
                <a:solidFill>
                  <a:schemeClr val="accent4"/>
                </a:solidFill>
                <a:latin typeface="Raleway" panose="020B0503030101060003" pitchFamily="34" charset="0"/>
              </a:rPr>
              <a:t>La sécurité de la prise en charge du patient s’impose : un axe majeur dans les politiques de santé</a:t>
            </a:r>
            <a:r>
              <a:rPr lang="fr-FR" sz="16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lang="fr-FR" sz="3200" b="1" dirty="0">
              <a:solidFill>
                <a:schemeClr val="tx1"/>
              </a:solidFill>
              <a:latin typeface="Raleway" panose="020B0503030101060003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CF67FAC8-1369-80A1-9746-F5CC4600EF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956" y="5725982"/>
            <a:ext cx="1641251" cy="618034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79837539-852B-75F8-0A78-5CC0833E73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8091" y="48987"/>
            <a:ext cx="1641251" cy="615469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33B6ABDE-24A2-2F08-26C1-EFCA67C292A3}"/>
              </a:ext>
            </a:extLst>
          </p:cNvPr>
          <p:cNvSpPr txBox="1"/>
          <p:nvPr/>
        </p:nvSpPr>
        <p:spPr>
          <a:xfrm>
            <a:off x="588504" y="2523025"/>
            <a:ext cx="1079226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dirty="0"/>
              <a:t>15 0000 décès évitables en France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Aspect multifactoriel des EIAS et la nécessité de promouvoir une analyse systémique de ceux-ci afin de pouvoir apprendre des erreurs ;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Un système efficace nécessite, l’association des professionnels à l’analyse de ces EIAS pour en tirer des enseignements et un apprentissage à partir des erreurs détectées</a:t>
            </a:r>
          </a:p>
          <a:p>
            <a:pPr algn="just"/>
            <a:br>
              <a:rPr lang="fr-FR" dirty="0"/>
            </a:br>
            <a:r>
              <a:rPr lang="fr-FR" dirty="0"/>
              <a:t>Une cause fréquemment retrouvée lors de l’analyse des EIAS est souvent liée au fonctionnement de l’équipe qu’il s’agisse : d’un défaut d’organisation, de vérification, de coordination ou de communication au sein du collectif de travail</a:t>
            </a:r>
            <a:r>
              <a:rPr lang="fr-FR" dirty="0"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8D6F52D-A6FC-F71F-2221-CC5801A31012}"/>
              </a:ext>
            </a:extLst>
          </p:cNvPr>
          <p:cNvSpPr txBox="1"/>
          <p:nvPr/>
        </p:nvSpPr>
        <p:spPr>
          <a:xfrm>
            <a:off x="803564" y="615935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EIAS</a:t>
            </a:r>
            <a:r>
              <a:rPr lang="fr-FR" dirty="0"/>
              <a:t> : Evènement Indésirable Associé aux Soins</a:t>
            </a:r>
          </a:p>
        </p:txBody>
      </p:sp>
    </p:spTree>
    <p:extLst>
      <p:ext uri="{BB962C8B-B14F-4D97-AF65-F5344CB8AC3E}">
        <p14:creationId xmlns:p14="http://schemas.microsoft.com/office/powerpoint/2010/main" val="3216293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6144" y="1173704"/>
            <a:ext cx="8900598" cy="4944778"/>
          </a:xfrm>
          <a:prstGeom prst="rect">
            <a:avLst/>
          </a:prstGeom>
        </p:spPr>
      </p:pic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334369" y="522442"/>
            <a:ext cx="10002373" cy="1077218"/>
          </a:xfrm>
          <a:noFill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  <a:spcBef>
                <a:spcPts val="1000"/>
              </a:spcBef>
            </a:pPr>
            <a:r>
              <a:rPr lang="fr-FR" sz="3200" b="1" dirty="0">
                <a:solidFill>
                  <a:schemeClr val="accent4"/>
                </a:solidFill>
                <a:latin typeface="Raleway" panose="020B0503030101060003" pitchFamily="34" charset="0"/>
              </a:rPr>
              <a:t>Le travail en équipe une dimension de la culture sécurité des soins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79837539-852B-75F8-0A78-5CC0833E73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8091" y="48987"/>
            <a:ext cx="1641251" cy="615469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FA258016-9BB3-540F-3AD3-322C6BA552BA}"/>
              </a:ext>
            </a:extLst>
          </p:cNvPr>
          <p:cNvSpPr txBox="1"/>
          <p:nvPr/>
        </p:nvSpPr>
        <p:spPr>
          <a:xfrm>
            <a:off x="2186787" y="6310890"/>
            <a:ext cx="96836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>
                <a:solidFill>
                  <a:schemeClr val="accent4"/>
                </a:solidFill>
                <a:latin typeface="Raleway" panose="020B0503030101060003" pitchFamily="34" charset="0"/>
                <a:ea typeface="+mj-ea"/>
                <a:cs typeface="+mj-cs"/>
              </a:rPr>
              <a:t>https://www.has-sante.fr/jcms/r_1497866/fr/culture-de-securite-des-soins-comprendre-et-mesurer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7A8899C-1317-2C65-B007-39A2C9BE6B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05" y="5929852"/>
            <a:ext cx="2033440" cy="78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785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448668" y="523199"/>
            <a:ext cx="9680069" cy="584775"/>
          </a:xfrm>
          <a:noFill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  <a:spcBef>
                <a:spcPts val="1000"/>
              </a:spcBef>
            </a:pPr>
            <a:r>
              <a:rPr lang="fr-FR" sz="3200" b="1" dirty="0">
                <a:solidFill>
                  <a:schemeClr val="accent4"/>
                </a:solidFill>
                <a:latin typeface="Raleway" panose="020B0503030101060003" pitchFamily="34" charset="0"/>
              </a:rPr>
              <a:t>Les Organisations à haute fiabilité (HRO)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79837539-852B-75F8-0A78-5CC0833E73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8091" y="48987"/>
            <a:ext cx="1641251" cy="615469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C6FE86A6-7E3B-EDC9-A827-98404604C7C7}"/>
              </a:ext>
            </a:extLst>
          </p:cNvPr>
          <p:cNvSpPr txBox="1"/>
          <p:nvPr/>
        </p:nvSpPr>
        <p:spPr>
          <a:xfrm>
            <a:off x="575106" y="1107974"/>
            <a:ext cx="1116822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dirty="0"/>
              <a:t>Organisations qui fonctionnent de manière complexe, haut-domaines dangereux pendant de longues périodes sans accident grave ni panne catastrophique. </a:t>
            </a:r>
            <a:endParaRPr lang="fr-FR" dirty="0">
              <a:effectLst/>
              <a:latin typeface="Arial" panose="020B0604020202020204" pitchFamily="34" charset="0"/>
            </a:endParaRPr>
          </a:p>
          <a:p>
            <a:pPr algn="just"/>
            <a:endParaRPr lang="fr-FR" dirty="0">
              <a:latin typeface="Arial" panose="020B0604020202020204" pitchFamily="34" charset="0"/>
            </a:endParaRPr>
          </a:p>
          <a:p>
            <a:r>
              <a:rPr lang="fr-FR" dirty="0"/>
              <a:t>Les </a:t>
            </a:r>
            <a:r>
              <a:rPr lang="fr-FR" dirty="0" err="1"/>
              <a:t>HROs</a:t>
            </a:r>
            <a:r>
              <a:rPr lang="fr-FR" dirty="0"/>
              <a:t> prônent 5 principes à partager par tous qui sont autant de valeurs pour une culture de sécurité :</a:t>
            </a:r>
          </a:p>
          <a:p>
            <a:pPr>
              <a:buFont typeface="+mj-lt"/>
              <a:buAutoNum type="arabicPeriod"/>
            </a:pPr>
            <a:r>
              <a:rPr lang="fr-FR" dirty="0" err="1"/>
              <a:t>Etre</a:t>
            </a:r>
            <a:r>
              <a:rPr lang="fr-FR" dirty="0"/>
              <a:t> concerné en permanence par la sécurité</a:t>
            </a:r>
          </a:p>
          <a:p>
            <a:pPr>
              <a:buFont typeface="+mj-lt"/>
              <a:buAutoNum type="arabicPeriod"/>
            </a:pPr>
            <a:r>
              <a:rPr lang="fr-FR" dirty="0"/>
              <a:t>Ne pas simplifier les situations à l’excès </a:t>
            </a:r>
          </a:p>
          <a:p>
            <a:pPr>
              <a:buFont typeface="+mj-lt"/>
              <a:buAutoNum type="arabicPeriod"/>
            </a:pPr>
            <a:r>
              <a:rPr lang="fr-FR" dirty="0" err="1"/>
              <a:t>Etre</a:t>
            </a:r>
            <a:r>
              <a:rPr lang="fr-FR" dirty="0"/>
              <a:t> sensible au contexte continuellement changeant</a:t>
            </a:r>
          </a:p>
          <a:p>
            <a:pPr>
              <a:buFont typeface="+mj-lt"/>
              <a:buAutoNum type="arabicPeriod"/>
            </a:pPr>
            <a:r>
              <a:rPr lang="fr-FR" dirty="0" err="1"/>
              <a:t>Etre</a:t>
            </a:r>
            <a:r>
              <a:rPr lang="fr-FR" dirty="0"/>
              <a:t> résilient aux aléas et surprises</a:t>
            </a:r>
          </a:p>
          <a:p>
            <a:pPr>
              <a:buFont typeface="+mj-lt"/>
              <a:buAutoNum type="arabicPeriod"/>
            </a:pPr>
            <a:r>
              <a:rPr lang="fr-FR" dirty="0"/>
              <a:t>Reconnaître l’expertise de chacun dans l’équipe.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D0549D4-ABCF-09DF-B3A5-1CE62E01BE1B}"/>
              </a:ext>
            </a:extLst>
          </p:cNvPr>
          <p:cNvSpPr txBox="1"/>
          <p:nvPr/>
        </p:nvSpPr>
        <p:spPr>
          <a:xfrm>
            <a:off x="675250" y="4107259"/>
            <a:ext cx="5880295" cy="2031325"/>
          </a:xfrm>
          <a:prstGeom prst="rect">
            <a:avLst/>
          </a:prstGeom>
          <a:solidFill>
            <a:srgbClr val="FF5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fr-FR" dirty="0"/>
              <a:t>Les essais inspirés des </a:t>
            </a:r>
            <a:r>
              <a:rPr lang="fr-FR" dirty="0" err="1"/>
              <a:t>HROs</a:t>
            </a:r>
            <a:r>
              <a:rPr lang="fr-FR" dirty="0"/>
              <a:t> en santé sont la plupart du temps fragmentés, en silo, limités à un service, pour une spécialité donnée 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Le principe incontournable des </a:t>
            </a:r>
            <a:r>
              <a:rPr lang="fr-FR" dirty="0" err="1"/>
              <a:t>HROs</a:t>
            </a:r>
            <a:r>
              <a:rPr lang="fr-FR" dirty="0"/>
              <a:t> exige de changer l’organisation générale et d’impliquer toute la chaîne hiérarchique.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A9BFBB2-141C-5CB0-F381-277A2475AFAD}"/>
              </a:ext>
            </a:extLst>
          </p:cNvPr>
          <p:cNvSpPr txBox="1"/>
          <p:nvPr/>
        </p:nvSpPr>
        <p:spPr>
          <a:xfrm>
            <a:off x="675250" y="6254734"/>
            <a:ext cx="111682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/>
              <a:t>Myers CG, Sutcliffe KM High reliability </a:t>
            </a:r>
            <a:r>
              <a:rPr lang="en-US" sz="1400" b="1" dirty="0" err="1"/>
              <a:t>Organising</a:t>
            </a:r>
            <a:r>
              <a:rPr lang="en-US" sz="1400" b="1" dirty="0"/>
              <a:t> in healthcare: still a long way left to go BMJ Quality &amp; Safety  Published Online First: 14 June 2022. </a:t>
            </a:r>
            <a:r>
              <a:rPr lang="en-US" sz="1400" b="1" dirty="0" err="1"/>
              <a:t>doi</a:t>
            </a:r>
            <a:r>
              <a:rPr lang="en-US" sz="1400" b="1" dirty="0"/>
              <a:t>: 10.1136/bmjqs-2021-014141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C2A50F63-0F41-EA50-1450-48B64B7B90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8531" y="4325387"/>
            <a:ext cx="4600185" cy="1595071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AE3DCD08-4419-6A5B-2C27-AAA6BA489C34}"/>
              </a:ext>
            </a:extLst>
          </p:cNvPr>
          <p:cNvSpPr txBox="1"/>
          <p:nvPr/>
        </p:nvSpPr>
        <p:spPr>
          <a:xfrm rot="16200000">
            <a:off x="-324024" y="5012677"/>
            <a:ext cx="1446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Bilan mitigé</a:t>
            </a:r>
          </a:p>
        </p:txBody>
      </p:sp>
    </p:spTree>
    <p:extLst>
      <p:ext uri="{BB962C8B-B14F-4D97-AF65-F5344CB8AC3E}">
        <p14:creationId xmlns:p14="http://schemas.microsoft.com/office/powerpoint/2010/main" val="3706526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448669" y="549010"/>
            <a:ext cx="7886700" cy="584775"/>
          </a:xfrm>
          <a:noFill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  <a:spcBef>
                <a:spcPts val="1000"/>
              </a:spcBef>
            </a:pPr>
            <a:r>
              <a:rPr lang="fr-FR" sz="3200" b="1" dirty="0">
                <a:solidFill>
                  <a:schemeClr val="accent4"/>
                </a:solidFill>
                <a:latin typeface="Raleway" panose="020B0503030101060003" pitchFamily="34" charset="0"/>
              </a:rPr>
              <a:t>Conclusion</a:t>
            </a:r>
            <a:r>
              <a:rPr lang="fr-FR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Raleway" panose="020B0503030101060003" pitchFamily="34" charset="0"/>
              </a:rPr>
              <a:t> 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79837539-852B-75F8-0A78-5CC0833E73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8091" y="48987"/>
            <a:ext cx="1641251" cy="615469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522419C8-361E-182C-9B76-46D9CA0B2C89}"/>
              </a:ext>
            </a:extLst>
          </p:cNvPr>
          <p:cNvSpPr txBox="1"/>
          <p:nvPr/>
        </p:nvSpPr>
        <p:spPr>
          <a:xfrm>
            <a:off x="599837" y="1603115"/>
            <a:ext cx="1006942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800" b="1" dirty="0">
                <a:solidFill>
                  <a:schemeClr val="tx1"/>
                </a:solidFill>
              </a:rPr>
              <a:t> </a:t>
            </a:r>
          </a:p>
          <a:p>
            <a:pPr algn="just"/>
            <a:endParaRPr lang="fr-FR" dirty="0"/>
          </a:p>
          <a:p>
            <a:pPr algn="just"/>
            <a:r>
              <a:rPr lang="fr-FR" sz="1800" b="1" dirty="0">
                <a:solidFill>
                  <a:schemeClr val="accent4"/>
                </a:solidFill>
              </a:rPr>
              <a:t>L’équipe constitue une barrière de sécurité</a:t>
            </a:r>
          </a:p>
          <a:p>
            <a:pPr algn="just"/>
            <a:endParaRPr lang="fr-FR" sz="1800" b="1" dirty="0">
              <a:solidFill>
                <a:schemeClr val="accent4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800" b="0" dirty="0">
                <a:solidFill>
                  <a:schemeClr val="tx1"/>
                </a:solidFill>
              </a:rPr>
              <a:t>Est un facteur de qualité de la prise en charge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/>
              <a:t>Est un facteur de santé et bien être au travail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800" b="0" dirty="0">
                <a:solidFill>
                  <a:schemeClr val="tx1"/>
                </a:solidFill>
              </a:rPr>
              <a:t>Est un moyen de répondre de façon collaborative et interdisciplinaire aux besoins du patient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0BBCBE4-CE3D-E674-C284-F9B9E1CD8496}"/>
              </a:ext>
            </a:extLst>
          </p:cNvPr>
          <p:cNvSpPr txBox="1"/>
          <p:nvPr/>
        </p:nvSpPr>
        <p:spPr>
          <a:xfrm>
            <a:off x="723594" y="4249933"/>
            <a:ext cx="93600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accent4"/>
                </a:solidFill>
              </a:rPr>
              <a:t>La qualité du travail en équipe </a:t>
            </a:r>
            <a:r>
              <a:rPr lang="fr-FR" dirty="0"/>
              <a:t>impacte la sécurité du patient  mais surtout est efficace pour améliorer autant les </a:t>
            </a:r>
            <a:r>
              <a:rPr lang="fr-FR" dirty="0">
                <a:solidFill>
                  <a:schemeClr val="accent4"/>
                </a:solidFill>
              </a:rPr>
              <a:t>processus de soins que leurs résultats</a:t>
            </a:r>
          </a:p>
        </p:txBody>
      </p:sp>
    </p:spTree>
    <p:extLst>
      <p:ext uri="{BB962C8B-B14F-4D97-AF65-F5344CB8AC3E}">
        <p14:creationId xmlns:p14="http://schemas.microsoft.com/office/powerpoint/2010/main" val="661542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" name="Google Shape;1333;p95"/>
          <p:cNvSpPr txBox="1"/>
          <p:nvPr/>
        </p:nvSpPr>
        <p:spPr>
          <a:xfrm>
            <a:off x="974696" y="1686915"/>
            <a:ext cx="10242607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5400" b="1" dirty="0">
                <a:solidFill>
                  <a:schemeClr val="accent4"/>
                </a:solidFill>
                <a:latin typeface="Raleway" panose="020B0503030101060003" pitchFamily="34" charset="0"/>
                <a:ea typeface="+mj-ea"/>
                <a:cs typeface="+mj-cs"/>
                <a:sym typeface="Raleway"/>
              </a:rPr>
              <a:t>Merci</a:t>
            </a:r>
            <a:r>
              <a:rPr lang="en-US" sz="3200" b="1" dirty="0">
                <a:solidFill>
                  <a:schemeClr val="accent4"/>
                </a:solidFill>
                <a:latin typeface="Raleway" panose="020B0503030101060003" pitchFamily="34" charset="0"/>
                <a:ea typeface="+mj-ea"/>
                <a:cs typeface="+mj-cs"/>
                <a:sym typeface="Raleway"/>
              </a:rPr>
              <a:t> </a:t>
            </a:r>
            <a:endParaRPr sz="3200" b="1" dirty="0">
              <a:solidFill>
                <a:schemeClr val="accent4"/>
              </a:solidFill>
              <a:latin typeface="Raleway" panose="020B0503030101060003" pitchFamily="34" charset="0"/>
              <a:ea typeface="+mj-ea"/>
              <a:cs typeface="+mj-cs"/>
              <a:sym typeface="Raleway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ADBD0FE-C253-A10E-5EE4-A758DC041B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728" y="4305855"/>
            <a:ext cx="5747656" cy="215537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ersonnalisé 4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2F8FCE"/>
      </a:accent1>
      <a:accent2>
        <a:srgbClr val="81BBE2"/>
      </a:accent2>
      <a:accent3>
        <a:srgbClr val="2F8FCE"/>
      </a:accent3>
      <a:accent4>
        <a:srgbClr val="236B9A"/>
      </a:accent4>
      <a:accent5>
        <a:srgbClr val="0563C1"/>
      </a:accent5>
      <a:accent6>
        <a:srgbClr val="034A90"/>
      </a:accent6>
      <a:hlink>
        <a:srgbClr val="48A1FA"/>
      </a:hlink>
      <a:folHlink>
        <a:srgbClr val="FF5400"/>
      </a:folHlink>
    </a:clrScheme>
    <a:fontScheme name="Custom 75">
      <a:majorFont>
        <a:latin typeface="Poppi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weet">
      <a:dk1>
        <a:srgbClr val="95A5A6"/>
      </a:dk1>
      <a:lt1>
        <a:sysClr val="window" lastClr="FFFFFF"/>
      </a:lt1>
      <a:dk2>
        <a:srgbClr val="2C3E50"/>
      </a:dk2>
      <a:lt2>
        <a:srgbClr val="F2F2F2"/>
      </a:lt2>
      <a:accent1>
        <a:srgbClr val="2980B9"/>
      </a:accent1>
      <a:accent2>
        <a:srgbClr val="16A085"/>
      </a:accent2>
      <a:accent3>
        <a:srgbClr val="9BBB59"/>
      </a:accent3>
      <a:accent4>
        <a:srgbClr val="F39C12"/>
      </a:accent4>
      <a:accent5>
        <a:srgbClr val="C0392B"/>
      </a:accent5>
      <a:accent6>
        <a:srgbClr val="4B2C50"/>
      </a:accent6>
      <a:hlink>
        <a:srgbClr val="16A085"/>
      </a:hlink>
      <a:folHlink>
        <a:srgbClr val="10786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Thème1_Orange_SRA_Nouveau</Template>
  <TotalTime>7798</TotalTime>
  <Words>485</Words>
  <Application>Microsoft Office PowerPoint</Application>
  <PresentationFormat>Grand écran</PresentationFormat>
  <Paragraphs>46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8" baseType="lpstr">
      <vt:lpstr>Arial</vt:lpstr>
      <vt:lpstr>Calibri</vt:lpstr>
      <vt:lpstr>GeosansLight</vt:lpstr>
      <vt:lpstr>Open Sans</vt:lpstr>
      <vt:lpstr>Poppins</vt:lpstr>
      <vt:lpstr>Poppins SemiBold</vt:lpstr>
      <vt:lpstr>Raleway</vt:lpstr>
      <vt:lpstr>Symbol</vt:lpstr>
      <vt:lpstr>Wingdings</vt:lpstr>
      <vt:lpstr>Office Theme</vt:lpstr>
      <vt:lpstr>Showeet theme</vt:lpstr>
      <vt:lpstr>Présentation PowerPoint</vt:lpstr>
      <vt:lpstr>Montée en puissance du travail en équipe</vt:lpstr>
      <vt:lpstr>La sécurité de la prise en charge du patient s’impose : un axe majeur dans les politiques de santé.</vt:lpstr>
      <vt:lpstr>Le travail en équipe une dimension de la culture sécurité des soins</vt:lpstr>
      <vt:lpstr>Les Organisations à haute fiabilité (HRO)</vt:lpstr>
      <vt:lpstr>Conclusion </vt:lpstr>
      <vt:lpstr>Présentation PowerPoint</vt:lpstr>
    </vt:vector>
  </TitlesOfParts>
  <Company>APHM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Administrateur</dc:creator>
  <cp:lastModifiedBy>SB</cp:lastModifiedBy>
  <cp:revision>488</cp:revision>
  <cp:lastPrinted>2021-07-05T14:15:49Z</cp:lastPrinted>
  <dcterms:created xsi:type="dcterms:W3CDTF">2020-09-21T08:02:13Z</dcterms:created>
  <dcterms:modified xsi:type="dcterms:W3CDTF">2022-09-26T15:08:25Z</dcterms:modified>
</cp:coreProperties>
</file>