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9" r:id="rId4"/>
    <p:sldId id="263" r:id="rId5"/>
    <p:sldId id="266" r:id="rId6"/>
    <p:sldId id="264" r:id="rId7"/>
    <p:sldId id="275" r:id="rId8"/>
    <p:sldId id="276" r:id="rId9"/>
    <p:sldId id="265" r:id="rId10"/>
    <p:sldId id="273" r:id="rId11"/>
    <p:sldId id="261" r:id="rId12"/>
    <p:sldId id="272" r:id="rId1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114" d="100"/>
          <a:sy n="114" d="100"/>
        </p:scale>
        <p:origin x="-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A0A1E-C22F-4841-9AB6-ED385E827118}" type="datetimeFigureOut">
              <a:rPr lang="fr-FR" smtClean="0"/>
              <a:pPr/>
              <a:t>26/09/2022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50D8A-63CF-1C4C-9C03-E899C093FEDD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0663" y="786661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Accréditation en équipe: </a:t>
            </a:r>
            <a:br>
              <a:rPr lang="fr-FR" dirty="0">
                <a:solidFill>
                  <a:srgbClr val="FF0000"/>
                </a:solidFill>
              </a:rPr>
            </a:br>
            <a:r>
              <a:rPr lang="fr-FR" dirty="0">
                <a:solidFill>
                  <a:srgbClr val="FF0000"/>
                </a:solidFill>
              </a:rPr>
              <a:t>expérience de la maternité de l’Etoile</a:t>
            </a:r>
            <a:br>
              <a:rPr lang="fr-FR" dirty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270783"/>
            <a:ext cx="6400800" cy="1752600"/>
          </a:xfrm>
        </p:spPr>
        <p:txBody>
          <a:bodyPr>
            <a:normAutofit/>
          </a:bodyPr>
          <a:lstStyle/>
          <a:p>
            <a:r>
              <a:rPr lang="fr-FR" dirty="0"/>
              <a:t>Dr </a:t>
            </a:r>
            <a:r>
              <a:rPr lang="fr-FR" dirty="0" err="1"/>
              <a:t>Raha</a:t>
            </a:r>
            <a:r>
              <a:rPr lang="fr-FR" dirty="0"/>
              <a:t> SHOJAI</a:t>
            </a:r>
          </a:p>
          <a:p>
            <a:r>
              <a:rPr lang="fr-FR" dirty="0" err="1"/>
              <a:t>rahashojai@yahoo.com</a:t>
            </a:r>
            <a:endParaRPr lang="fr-FR" dirty="0"/>
          </a:p>
        </p:txBody>
      </p:sp>
      <p:pic>
        <p:nvPicPr>
          <p:cNvPr id="4" name="Image 6" descr="la_clinique_20120828_1863574626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506529"/>
            <a:ext cx="3274561" cy="233690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Image 7" descr="la_clinique_20100324_1684740123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88802" y="2480537"/>
            <a:ext cx="3327757" cy="23967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96757"/>
            <a:ext cx="8229600" cy="1143000"/>
          </a:xfrm>
        </p:spPr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Les bénéfices de l’introspection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5056" y="2562268"/>
            <a:ext cx="8709909" cy="4525963"/>
          </a:xfrm>
        </p:spPr>
        <p:txBody>
          <a:bodyPr/>
          <a:lstStyle/>
          <a:p>
            <a:pPr>
              <a:buNone/>
            </a:pPr>
            <a:r>
              <a:rPr lang="fr-FR" dirty="0"/>
              <a:t>Qualité = Sécurité ?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Capture d’écran 2022-09-12 à 17.46.4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2347" y="1682645"/>
            <a:ext cx="6273207" cy="440213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05680" y="612018"/>
            <a:ext cx="78577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dirty="0">
                <a:solidFill>
                  <a:srgbClr val="FF0000"/>
                </a:solidFill>
              </a:rPr>
              <a:t>Renforcer  (et valoriser)  l’appartenance à une équipe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/>
        </p:nvCxnSpPr>
        <p:spPr>
          <a:xfrm flipV="1">
            <a:off x="264217" y="3075375"/>
            <a:ext cx="8660098" cy="2247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7489203" y="2459204"/>
            <a:ext cx="12743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200" dirty="0"/>
              <a:t>Nucléaire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64217" y="2459204"/>
            <a:ext cx="131469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200" dirty="0"/>
              <a:t>Alpinisme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625161" y="6367098"/>
            <a:ext cx="1299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R.Amalberti</a:t>
            </a:r>
            <a:endParaRPr lang="fr-FR" dirty="0"/>
          </a:p>
        </p:txBody>
      </p:sp>
      <p:sp>
        <p:nvSpPr>
          <p:cNvPr id="9" name="Flèche droite rayée 8"/>
          <p:cNvSpPr/>
          <p:nvPr/>
        </p:nvSpPr>
        <p:spPr>
          <a:xfrm>
            <a:off x="3052784" y="707995"/>
            <a:ext cx="3158885" cy="1273882"/>
          </a:xfrm>
          <a:prstGeom prst="stripedRightArrow">
            <a:avLst>
              <a:gd name="adj1" fmla="val 38462"/>
              <a:gd name="adj2" fmla="val 52564"/>
            </a:avLst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3286902" y="1139026"/>
            <a:ext cx="2510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Réduction du risque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690288" y="3232707"/>
            <a:ext cx="179891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200" dirty="0"/>
              <a:t>Transfusion</a:t>
            </a:r>
          </a:p>
          <a:p>
            <a:r>
              <a:rPr lang="fr-FR" sz="2200" dirty="0"/>
              <a:t>Radiothérapie</a:t>
            </a:r>
          </a:p>
          <a:p>
            <a:r>
              <a:rPr lang="fr-FR" sz="2200" dirty="0"/>
              <a:t>ASA 1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3052784" y="3232707"/>
            <a:ext cx="20041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200" dirty="0"/>
              <a:t>Chirurgie réglée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490205" y="1736713"/>
            <a:ext cx="3687681" cy="369610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Flèche droite rayée 4"/>
          <p:cNvSpPr/>
          <p:nvPr/>
        </p:nvSpPr>
        <p:spPr>
          <a:xfrm>
            <a:off x="1203867" y="4261665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rayée 5"/>
          <p:cNvSpPr/>
          <p:nvPr/>
        </p:nvSpPr>
        <p:spPr>
          <a:xfrm rot="3471487">
            <a:off x="5771699" y="3125746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rayée 6"/>
          <p:cNvSpPr/>
          <p:nvPr/>
        </p:nvSpPr>
        <p:spPr>
          <a:xfrm rot="15517017">
            <a:off x="3088652" y="3411006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lèche droite rayée 7"/>
          <p:cNvSpPr/>
          <p:nvPr/>
        </p:nvSpPr>
        <p:spPr>
          <a:xfrm rot="8633655">
            <a:off x="1055923" y="2804476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lèche droite rayée 8"/>
          <p:cNvSpPr/>
          <p:nvPr/>
        </p:nvSpPr>
        <p:spPr>
          <a:xfrm rot="445984">
            <a:off x="2954091" y="2254513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droite rayée 10"/>
          <p:cNvSpPr/>
          <p:nvPr/>
        </p:nvSpPr>
        <p:spPr>
          <a:xfrm rot="18306974">
            <a:off x="2278317" y="2822523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rayée 12"/>
          <p:cNvSpPr/>
          <p:nvPr/>
        </p:nvSpPr>
        <p:spPr>
          <a:xfrm rot="3471487">
            <a:off x="2173825" y="3797057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rayée 13"/>
          <p:cNvSpPr/>
          <p:nvPr/>
        </p:nvSpPr>
        <p:spPr>
          <a:xfrm rot="20663369">
            <a:off x="5852589" y="4093532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rayée 14"/>
          <p:cNvSpPr/>
          <p:nvPr/>
        </p:nvSpPr>
        <p:spPr>
          <a:xfrm rot="12314246">
            <a:off x="1467973" y="2042502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droite rayée 15"/>
          <p:cNvSpPr/>
          <p:nvPr/>
        </p:nvSpPr>
        <p:spPr>
          <a:xfrm rot="3471487">
            <a:off x="2043476" y="4598804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Ellipse 26"/>
          <p:cNvSpPr/>
          <p:nvPr/>
        </p:nvSpPr>
        <p:spPr>
          <a:xfrm>
            <a:off x="5364903" y="1962075"/>
            <a:ext cx="3432422" cy="377966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Flèche droite rayée 27"/>
          <p:cNvSpPr/>
          <p:nvPr/>
        </p:nvSpPr>
        <p:spPr>
          <a:xfrm rot="19424929">
            <a:off x="5758066" y="3675681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Flèche droite rayée 28"/>
          <p:cNvSpPr/>
          <p:nvPr/>
        </p:nvSpPr>
        <p:spPr>
          <a:xfrm rot="8712766">
            <a:off x="8123964" y="3050554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Flèche droite rayée 29"/>
          <p:cNvSpPr/>
          <p:nvPr/>
        </p:nvSpPr>
        <p:spPr>
          <a:xfrm rot="15517017">
            <a:off x="7411821" y="4418985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Flèche droite rayée 30"/>
          <p:cNvSpPr/>
          <p:nvPr/>
        </p:nvSpPr>
        <p:spPr>
          <a:xfrm rot="1508961">
            <a:off x="5889848" y="2906523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 droite rayée 31"/>
          <p:cNvSpPr/>
          <p:nvPr/>
        </p:nvSpPr>
        <p:spPr>
          <a:xfrm rot="5995170">
            <a:off x="6890291" y="2106670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Flèche droite rayée 32"/>
          <p:cNvSpPr/>
          <p:nvPr/>
        </p:nvSpPr>
        <p:spPr>
          <a:xfrm rot="7570971">
            <a:off x="7695926" y="2424906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Flèche droite rayée 33"/>
          <p:cNvSpPr/>
          <p:nvPr/>
        </p:nvSpPr>
        <p:spPr>
          <a:xfrm rot="18446128">
            <a:off x="6060778" y="4329791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Flèche droite rayée 34"/>
          <p:cNvSpPr/>
          <p:nvPr/>
        </p:nvSpPr>
        <p:spPr>
          <a:xfrm rot="11130909">
            <a:off x="7859946" y="3839085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Flèche droite rayée 35"/>
          <p:cNvSpPr/>
          <p:nvPr/>
        </p:nvSpPr>
        <p:spPr>
          <a:xfrm rot="4424783">
            <a:off x="6323072" y="2360612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Flèche droite rayée 36"/>
          <p:cNvSpPr/>
          <p:nvPr/>
        </p:nvSpPr>
        <p:spPr>
          <a:xfrm rot="16404223">
            <a:off x="6590682" y="4697490"/>
            <a:ext cx="528213" cy="674281"/>
          </a:xfrm>
          <a:prstGeom prst="striped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rot="19333858">
            <a:off x="1420580" y="1814629"/>
            <a:ext cx="2135332" cy="15508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200" dirty="0"/>
              <a:t>EPR</a:t>
            </a:r>
          </a:p>
        </p:txBody>
      </p:sp>
      <p:sp>
        <p:nvSpPr>
          <p:cNvPr id="5" name="Rectangle 4"/>
          <p:cNvSpPr/>
          <p:nvPr/>
        </p:nvSpPr>
        <p:spPr>
          <a:xfrm rot="1408509">
            <a:off x="4378291" y="1581225"/>
            <a:ext cx="2135332" cy="15508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200" dirty="0"/>
              <a:t>RMM</a:t>
            </a:r>
          </a:p>
        </p:txBody>
      </p:sp>
      <p:sp>
        <p:nvSpPr>
          <p:cNvPr id="6" name="Rectangle 5"/>
          <p:cNvSpPr/>
          <p:nvPr/>
        </p:nvSpPr>
        <p:spPr>
          <a:xfrm rot="329137">
            <a:off x="3650502" y="2922790"/>
            <a:ext cx="2135332" cy="15508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200" dirty="0"/>
              <a:t>CREX</a:t>
            </a:r>
          </a:p>
        </p:txBody>
      </p:sp>
      <p:sp>
        <p:nvSpPr>
          <p:cNvPr id="7" name="Rectangle 6"/>
          <p:cNvSpPr/>
          <p:nvPr/>
        </p:nvSpPr>
        <p:spPr>
          <a:xfrm rot="21014180">
            <a:off x="992988" y="3868043"/>
            <a:ext cx="2135332" cy="15508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200" dirty="0"/>
              <a:t>CRCI</a:t>
            </a:r>
          </a:p>
        </p:txBody>
      </p:sp>
      <p:sp>
        <p:nvSpPr>
          <p:cNvPr id="8" name="Rectangle 7"/>
          <p:cNvSpPr/>
          <p:nvPr/>
        </p:nvSpPr>
        <p:spPr>
          <a:xfrm rot="20549662">
            <a:off x="6383902" y="2048853"/>
            <a:ext cx="2135332" cy="15508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200" dirty="0"/>
              <a:t>EIAS</a:t>
            </a:r>
          </a:p>
        </p:txBody>
      </p:sp>
      <p:sp>
        <p:nvSpPr>
          <p:cNvPr id="10" name="Rectangle 9"/>
          <p:cNvSpPr/>
          <p:nvPr/>
        </p:nvSpPr>
        <p:spPr>
          <a:xfrm rot="1131735">
            <a:off x="6374347" y="3796726"/>
            <a:ext cx="2135332" cy="15508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200" dirty="0"/>
              <a:t>IQSS</a:t>
            </a:r>
          </a:p>
        </p:txBody>
      </p:sp>
      <p:sp>
        <p:nvSpPr>
          <p:cNvPr id="11" name="Rectangle 10"/>
          <p:cNvSpPr/>
          <p:nvPr/>
        </p:nvSpPr>
        <p:spPr>
          <a:xfrm rot="21220581">
            <a:off x="600145" y="547744"/>
            <a:ext cx="2135332" cy="15508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200" dirty="0" err="1"/>
              <a:t>ReX</a:t>
            </a:r>
            <a:endParaRPr lang="fr-FR" sz="4200" dirty="0"/>
          </a:p>
        </p:txBody>
      </p:sp>
      <p:sp>
        <p:nvSpPr>
          <p:cNvPr id="12" name="Rectangle 11"/>
          <p:cNvSpPr/>
          <p:nvPr/>
        </p:nvSpPr>
        <p:spPr>
          <a:xfrm rot="1408509">
            <a:off x="5867018" y="547743"/>
            <a:ext cx="2135332" cy="15508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200" dirty="0"/>
              <a:t>OA</a:t>
            </a:r>
          </a:p>
        </p:txBody>
      </p:sp>
      <p:sp>
        <p:nvSpPr>
          <p:cNvPr id="13" name="Rectangle 12"/>
          <p:cNvSpPr/>
          <p:nvPr/>
        </p:nvSpPr>
        <p:spPr>
          <a:xfrm rot="19333858">
            <a:off x="2473339" y="4815692"/>
            <a:ext cx="2135332" cy="15508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200" dirty="0"/>
              <a:t>SRA</a:t>
            </a:r>
          </a:p>
        </p:txBody>
      </p:sp>
      <p:sp>
        <p:nvSpPr>
          <p:cNvPr id="14" name="Rectangle 13"/>
          <p:cNvSpPr/>
          <p:nvPr/>
        </p:nvSpPr>
        <p:spPr>
          <a:xfrm rot="20386493">
            <a:off x="4597111" y="4813295"/>
            <a:ext cx="2135332" cy="15508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200" dirty="0"/>
              <a:t>V2020</a:t>
            </a:r>
          </a:p>
        </p:txBody>
      </p:sp>
      <p:sp>
        <p:nvSpPr>
          <p:cNvPr id="15" name="Rectangle 14"/>
          <p:cNvSpPr/>
          <p:nvPr/>
        </p:nvSpPr>
        <p:spPr>
          <a:xfrm rot="466538">
            <a:off x="2513598" y="410507"/>
            <a:ext cx="2135332" cy="155084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200" dirty="0"/>
              <a:t>Pacte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96757"/>
            <a:ext cx="8229600" cy="1143000"/>
          </a:xfrm>
        </p:spPr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Une opportunité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5056" y="2562268"/>
            <a:ext cx="8709909" cy="4525963"/>
          </a:xfrm>
        </p:spPr>
        <p:txBody>
          <a:bodyPr/>
          <a:lstStyle/>
          <a:p>
            <a:r>
              <a:rPr lang="fr-FR" dirty="0"/>
              <a:t>Temps et ressources additionnels ?</a:t>
            </a:r>
          </a:p>
          <a:p>
            <a:r>
              <a:rPr lang="fr-FR" dirty="0"/>
              <a:t>Conflit avec d’autres programmes ?</a:t>
            </a:r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90551" y="3539975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fr-FR" dirty="0"/>
              <a:t>Césariennes en code rouge pour échec d’extraction instrumentale</a:t>
            </a:r>
          </a:p>
          <a:p>
            <a:endParaRPr lang="fr-FR" dirty="0"/>
          </a:p>
          <a:p>
            <a:pPr>
              <a:buNone/>
            </a:pP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57200" y="876565"/>
            <a:ext cx="852516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800" dirty="0">
                <a:solidFill>
                  <a:srgbClr val="FF0000"/>
                </a:solidFill>
              </a:rPr>
              <a:t>Prise de conscience de la vulnérabilité  grâce aux signaux faibles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apture d’écran 2022-09-12 à 18.30.39.png"/>
          <p:cNvPicPr>
            <a:picLocks noGrp="1" noChangeAspect="1"/>
          </p:cNvPicPr>
          <p:nvPr>
            <p:ph idx="1"/>
          </p:nvPr>
        </p:nvPicPr>
        <p:blipFill>
          <a:blip r:embed="rId2"/>
          <a:srcRect l="-12768" r="-12768"/>
          <a:stretch>
            <a:fillRect/>
          </a:stretch>
        </p:blipFill>
        <p:spPr>
          <a:xfrm>
            <a:off x="108769" y="1730273"/>
            <a:ext cx="9035231" cy="4969029"/>
          </a:xfrm>
        </p:spPr>
      </p:pic>
      <p:sp>
        <p:nvSpPr>
          <p:cNvPr id="3" name="Titre 1"/>
          <p:cNvSpPr>
            <a:spLocks noGrp="1"/>
          </p:cNvSpPr>
          <p:nvPr>
            <p:ph type="title"/>
          </p:nvPr>
        </p:nvSpPr>
        <p:spPr>
          <a:xfrm>
            <a:off x="457200" y="325902"/>
            <a:ext cx="8229600" cy="1143000"/>
          </a:xfrm>
        </p:spPr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Améliorer la pertinence des soins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lipse 4"/>
          <p:cNvSpPr/>
          <p:nvPr/>
        </p:nvSpPr>
        <p:spPr>
          <a:xfrm>
            <a:off x="289058" y="2887324"/>
            <a:ext cx="3339701" cy="20891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i="1" dirty="0">
                <a:solidFill>
                  <a:srgbClr val="000000"/>
                </a:solidFill>
              </a:rPr>
              <a:t>Adhérence RPC</a:t>
            </a:r>
            <a:endParaRPr lang="fr-FR" sz="4700" dirty="0">
              <a:solidFill>
                <a:srgbClr val="000000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5666657" y="2801982"/>
            <a:ext cx="3272176" cy="2089148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i="1" dirty="0">
                <a:solidFill>
                  <a:srgbClr val="000000"/>
                </a:solidFill>
              </a:rPr>
              <a:t>Protection Médico-Légale </a:t>
            </a:r>
          </a:p>
        </p:txBody>
      </p:sp>
      <p:sp>
        <p:nvSpPr>
          <p:cNvPr id="9" name="Ellipse 8"/>
          <p:cNvSpPr/>
          <p:nvPr/>
        </p:nvSpPr>
        <p:spPr>
          <a:xfrm>
            <a:off x="2981251" y="2801982"/>
            <a:ext cx="3272922" cy="2174490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i="1" dirty="0">
                <a:solidFill>
                  <a:srgbClr val="000000"/>
                </a:solidFill>
              </a:rPr>
              <a:t>Pratiques homogènes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638648" y="719233"/>
            <a:ext cx="5905320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fr-FR" sz="9000" dirty="0">
                <a:solidFill>
                  <a:srgbClr val="FF0000"/>
                </a:solidFill>
              </a:rPr>
              <a:t> E- check </a:t>
            </a:r>
            <a:r>
              <a:rPr lang="fr-FR" sz="9000" dirty="0" err="1">
                <a:solidFill>
                  <a:srgbClr val="FF0000"/>
                </a:solidFill>
              </a:rPr>
              <a:t>list</a:t>
            </a:r>
            <a:endParaRPr lang="fr-FR" sz="9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2504072" y="1283528"/>
          <a:ext cx="2192698" cy="3822700"/>
        </p:xfrm>
        <a:graphic>
          <a:graphicData uri="http://schemas.openxmlformats.org/drawingml/2006/table">
            <a:tbl>
              <a:tblPr/>
              <a:tblGrid>
                <a:gridCol w="2192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 Z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 Y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 X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 W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 V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 U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l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Dr T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4696770" y="1283528"/>
          <a:ext cx="2226959" cy="3822700"/>
        </p:xfrm>
        <a:graphic>
          <a:graphicData uri="http://schemas.openxmlformats.org/drawingml/2006/table">
            <a:tbl>
              <a:tblPr/>
              <a:tblGrid>
                <a:gridCol w="22269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27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7 %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12 %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5 %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8 %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7 %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r>
                        <a:rPr lang="fr-FR" sz="35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2719">
                <a:tc>
                  <a:txBody>
                    <a:bodyPr/>
                    <a:lstStyle/>
                    <a:p>
                      <a:pPr algn="ctr" fontAlgn="b"/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r>
                        <a:rPr lang="fr-FR" sz="3500" b="0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fr-FR" sz="3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884" y="274638"/>
            <a:ext cx="8229600" cy="1143000"/>
          </a:xfrm>
        </p:spPr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Taux de césarienne</a:t>
            </a:r>
          </a:p>
        </p:txBody>
      </p:sp>
      <p:pic>
        <p:nvPicPr>
          <p:cNvPr id="5" name="Image 4" descr="Capture d’écran 2022-09-12 à 18.46.0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884" y="1147926"/>
            <a:ext cx="7546781" cy="523654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597054" y="2685886"/>
            <a:ext cx="1392951" cy="2045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6597054" y="3967020"/>
            <a:ext cx="831656" cy="2247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11400</TotalTime>
  <Words>138</Words>
  <Application>Microsoft Office PowerPoint</Application>
  <PresentationFormat>Affichage à l'écran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Arial</vt:lpstr>
      <vt:lpstr>Calibri</vt:lpstr>
      <vt:lpstr>Thème Office</vt:lpstr>
      <vt:lpstr>Accréditation en équipe:  expérience de la maternité de l’Etoile </vt:lpstr>
      <vt:lpstr>Présentation PowerPoint</vt:lpstr>
      <vt:lpstr>Présentation PowerPoint</vt:lpstr>
      <vt:lpstr>Une opportunité </vt:lpstr>
      <vt:lpstr>Présentation PowerPoint</vt:lpstr>
      <vt:lpstr>Améliorer la pertinence des soins</vt:lpstr>
      <vt:lpstr>Présentation PowerPoint</vt:lpstr>
      <vt:lpstr>Présentation PowerPoint</vt:lpstr>
      <vt:lpstr>Taux de césarienne</vt:lpstr>
      <vt:lpstr>Les bénéfices de l’introspection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Accréditation en équipe:  exemple de la maternité de l’Etoile</dc:title>
  <dc:creator>DrRS</dc:creator>
  <cp:lastModifiedBy>SB</cp:lastModifiedBy>
  <cp:revision>29</cp:revision>
  <dcterms:created xsi:type="dcterms:W3CDTF">2022-09-23T11:30:09Z</dcterms:created>
  <dcterms:modified xsi:type="dcterms:W3CDTF">2022-09-26T11:00:48Z</dcterms:modified>
</cp:coreProperties>
</file>