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551" r:id="rId3"/>
    <p:sldId id="574" r:id="rId4"/>
    <p:sldId id="575" r:id="rId5"/>
    <p:sldId id="556" r:id="rId6"/>
    <p:sldId id="557" r:id="rId7"/>
    <p:sldId id="577" r:id="rId8"/>
    <p:sldId id="584" r:id="rId9"/>
    <p:sldId id="578" r:id="rId10"/>
    <p:sldId id="573" r:id="rId11"/>
    <p:sldId id="583" r:id="rId12"/>
    <p:sldId id="579" r:id="rId13"/>
    <p:sldId id="582" r:id="rId14"/>
    <p:sldId id="580" r:id="rId15"/>
    <p:sldId id="581" r:id="rId16"/>
    <p:sldId id="587" r:id="rId17"/>
    <p:sldId id="589" r:id="rId18"/>
    <p:sldId id="57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6B5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0"/>
    <p:restoredTop sz="94650"/>
  </p:normalViewPr>
  <p:slideViewPr>
    <p:cSldViewPr snapToGrid="0">
      <p:cViewPr varScale="1">
        <p:scale>
          <a:sx n="84" d="100"/>
          <a:sy n="84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2EC21-63EA-744C-A460-6F69454A88A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DE5D-F0E7-6644-87A7-330BE8603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53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solidFill>
                  <a:srgbClr val="BB4402"/>
                </a:solidFill>
              </a:rPr>
              <a:t>En 2019, le rapport de l'IPBES tire la sonnette d'alarme : il met en évidence un effondrement de la biodiversité terrestre et marine, et une dégradation sans précédent des services rendus par les écosystèmes.</a:t>
            </a:r>
            <a:r>
              <a:rPr lang="fr-FR" i="1" dirty="0">
                <a:solidFill>
                  <a:srgbClr val="BB4402"/>
                </a:solidFill>
                <a:effectLst/>
              </a:rPr>
              <a:t> </a:t>
            </a:r>
            <a:endParaRPr lang="fr-FR" i="1" dirty="0">
              <a:solidFill>
                <a:srgbClr val="BB440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3825-6EAF-BD45-99A9-0E41C2998FC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63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3825-6EAF-BD45-99A9-0E41C2998F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7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3825-6EAF-BD45-99A9-0E41C2998FC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83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3825-6EAF-BD45-99A9-0E41C2998FC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75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3825-6EAF-BD45-99A9-0E41C2998FC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772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3825-6EAF-BD45-99A9-0E41C2998FC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30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3825-6EAF-BD45-99A9-0E41C2998FC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37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E33FC-3E6A-A046-EB91-EDD66F896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3D2EB0-D6F1-96D2-8C6C-65B44F529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BCAF40-54CC-3393-C736-A9691FC2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35C-6BD3-1D43-80AE-A7526F2BC3B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657E04-F72F-6332-37EF-767F48E4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022756-1B61-F30E-CA9E-003EEC8B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E5E8-0B7E-EF48-9173-41A5C5354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64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A8A43-9102-60AD-24E5-0C19644E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81FE85-4D0C-C65A-F4E2-D780468CD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6A981E-458A-6BD2-B75E-85A41591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35C-6BD3-1D43-80AE-A7526F2BC3B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46100A-2FF1-328F-46AA-4F566FFC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33B67F-5A71-2FCD-2238-1DB0CF6D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E5E8-0B7E-EF48-9173-41A5C5354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36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E5305D-86C0-3F33-FAA3-C14A87BCA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D61ADA-1388-7F5C-189B-7CABE136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155ADA-EAF3-79AE-DFEE-3A8ABD88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35C-6BD3-1D43-80AE-A7526F2BC3B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CA0D53-17D6-6BBA-CBB3-6BD9119A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6EEF17-0626-A3DF-1290-AE268348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E5E8-0B7E-EF48-9173-41A5C5354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20937" y="1988840"/>
            <a:ext cx="10379586" cy="4248472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7368" y="836712"/>
            <a:ext cx="11233151" cy="7199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cap="all" smtClean="0"/>
              <a:t>02/02/2023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11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5FEF5-09F6-654F-5D19-3679C1E6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42C973-87C8-CE5A-89AB-E428C1D78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97DD88-BCBA-166E-4769-2EFA971C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35C-6BD3-1D43-80AE-A7526F2BC3B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0B7398-0F56-5B0B-05C0-47585203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3FEC86-7A26-FF13-3AC9-0B05B281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E5E8-0B7E-EF48-9173-41A5C5354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27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68791-2F4E-0E8A-BE41-28C0EF88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D667CE-1E5B-FB47-E32E-F19ACC38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CFCDEB-FDEA-C045-7083-73E2409C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35C-6BD3-1D43-80AE-A7526F2BC3B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1FED6B-64B0-0766-17F3-E03252DF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C35667-A7C1-3432-0F05-88D97069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E5E8-0B7E-EF48-9173-41A5C5354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83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CB1D7-79B5-AE28-7972-BAC7737A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B95110-C3FC-E9A6-9827-6FE1DBAF7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C13DFA-612B-B830-9287-15BDA8473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B79B57-DE7C-FACA-733A-FF07BC02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35C-6BD3-1D43-80AE-A7526F2BC3B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4E1DD5-AB9E-0CD2-F412-97D6F387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CEE560-E0BB-EAC0-8047-A9EB92BE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E5E8-0B7E-EF48-9173-41A5C5354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52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DF897-5F07-365F-EE8D-2578A775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14328B-EFB8-7CA3-3EA5-010DA9B83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158C7C-366B-6015-EAC0-C1911B7F9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C0BBD1-6FB9-8282-8859-C34E04FF9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FED4DA-FA20-D755-ADD6-833185E03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AB8B9A-C96D-3064-10BA-6340EDAF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35C-6BD3-1D43-80AE-A7526F2BC3B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61BD0D-1FC7-3ACF-655C-69C26A93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D4B264-DBEA-9C4C-F04E-EEFFDE28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E5E8-0B7E-EF48-9173-41A5C5354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8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B6390-ED45-D052-C9FE-6261465C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566E59-95C0-9B3B-8465-F3D00B08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35C-6BD3-1D43-80AE-A7526F2BC3B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EDB9C-AFC7-1B6B-9B5C-4AF5BC11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A64F3C-4D5B-754C-7C95-8F9A7EA9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E5E8-0B7E-EF48-9173-41A5C5354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32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DC9FDA-98C7-3A74-B0EB-18595A4D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35C-6BD3-1D43-80AE-A7526F2BC3B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F699E9-0339-D39F-EEF9-865E19B7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467125-337D-0B0F-06C5-3CB4BFB6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E5E8-0B7E-EF48-9173-41A5C5354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21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FE4522-F29C-030C-FCD8-F8593090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C46055-1C9E-6023-02C2-593DA0E66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A84F4A-3262-CEF3-24EE-894C565F4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9C5FED-9FCF-E1C4-1B38-3A6006C0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35C-6BD3-1D43-80AE-A7526F2BC3B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0D7CC0-FBD7-A7AD-E3B0-94C49DBC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86301-3BD8-FBC9-3A8F-5E3CAA23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E5E8-0B7E-EF48-9173-41A5C5354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07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5146B-6698-0087-EE17-2A825485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835E71-E67E-FE19-DBD5-76E04003E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673145-E06B-09B4-CEFB-C53DC162F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A317F4-FED9-9C5C-A8DC-3182FF44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35C-6BD3-1D43-80AE-A7526F2BC3B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381A6F-55EF-E1BB-107E-0CD8EEB4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518569-5F64-6428-69CE-AD7294CF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E5E8-0B7E-EF48-9173-41A5C5354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2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860482-1B63-5A54-53B1-85C3FC8B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F382E4-13A6-8675-78DB-F23EBE696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AC9ADF-2514-F75F-B72B-134AC35BF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835C-6BD3-1D43-80AE-A7526F2BC3B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B1F42-9B36-AF5B-14DF-E56C60F13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062819-BBB4-814A-97C7-4FE28D7D8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E5E8-0B7E-EF48-9173-41A5C5354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94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c-sud.fr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7F0C8FC-9811-58FB-4E57-541890056D89}"/>
              </a:ext>
            </a:extLst>
          </p:cNvPr>
          <p:cNvSpPr txBox="1"/>
          <p:nvPr/>
        </p:nvSpPr>
        <p:spPr>
          <a:xfrm>
            <a:off x="214312" y="2460277"/>
            <a:ext cx="11763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Les enjeux du changement climatique </a:t>
            </a:r>
          </a:p>
          <a:p>
            <a:pPr algn="ctr"/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en Région Provence Alpes Côte d’Azur</a:t>
            </a:r>
          </a:p>
          <a:p>
            <a:pPr algn="just"/>
            <a:r>
              <a:rPr lang="fr-FR" sz="2400" b="1" dirty="0">
                <a:solidFill>
                  <a:srgbClr val="6B5798"/>
                </a:solidFill>
                <a:latin typeface="Helvetica" pitchFamily="2" charset="0"/>
              </a:rPr>
              <a:t>Atelier animé par Antoine Nicault (GREC) et Thomas </a:t>
            </a:r>
            <a:r>
              <a:rPr lang="fr-FR" sz="2400" b="1" dirty="0" err="1">
                <a:solidFill>
                  <a:srgbClr val="6B5798"/>
                </a:solidFill>
                <a:latin typeface="Helvetica" pitchFamily="2" charset="0"/>
              </a:rPr>
              <a:t>Margueron</a:t>
            </a:r>
            <a:r>
              <a:rPr lang="fr-FR" sz="2400" b="1" dirty="0">
                <a:solidFill>
                  <a:srgbClr val="6B5798"/>
                </a:solidFill>
                <a:latin typeface="Helvetica" pitchFamily="2" charset="0"/>
              </a:rPr>
              <a:t> (ARS PACA)</a:t>
            </a:r>
          </a:p>
          <a:p>
            <a:pPr algn="just"/>
            <a:endParaRPr lang="fr-FR" sz="2800" dirty="0">
              <a:solidFill>
                <a:srgbClr val="6B5798"/>
              </a:solidFill>
              <a:effectLst/>
              <a:latin typeface="Helvetica" pitchFamily="2" charset="0"/>
            </a:endParaRPr>
          </a:p>
        </p:txBody>
      </p:sp>
      <p:pic>
        <p:nvPicPr>
          <p:cNvPr id="2" name="Image 1" descr="marignane temperatures 1921-2017.png">
            <a:extLst>
              <a:ext uri="{FF2B5EF4-FFF2-40B4-BE49-F238E27FC236}">
                <a16:creationId xmlns:a16="http://schemas.microsoft.com/office/drawing/2014/main" id="{AD9C8A22-5EFF-3BF0-9CBD-557A958A78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4" t="55365" r="-1274" b="-8468"/>
          <a:stretch/>
        </p:blipFill>
        <p:spPr>
          <a:xfrm>
            <a:off x="2155825" y="4034796"/>
            <a:ext cx="7880350" cy="1815882"/>
          </a:xfrm>
          <a:prstGeom prst="rect">
            <a:avLst/>
          </a:prstGeom>
        </p:spPr>
      </p:pic>
      <p:pic>
        <p:nvPicPr>
          <p:cNvPr id="3" name="Image 2" descr="GREC-SUD_Logo-complet.png">
            <a:extLst>
              <a:ext uri="{FF2B5EF4-FFF2-40B4-BE49-F238E27FC236}">
                <a16:creationId xmlns:a16="http://schemas.microsoft.com/office/drawing/2014/main" id="{B58DA428-59EA-7C62-8142-1EF9C60F66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09" y="6176144"/>
            <a:ext cx="1343091" cy="645516"/>
          </a:xfrm>
          <a:prstGeom prst="rect">
            <a:avLst/>
          </a:prstGeom>
        </p:spPr>
      </p:pic>
      <p:pic>
        <p:nvPicPr>
          <p:cNvPr id="4" name="Image 3" descr="Logo_AIR.gif">
            <a:extLst>
              <a:ext uri="{FF2B5EF4-FFF2-40B4-BE49-F238E27FC236}">
                <a16:creationId xmlns:a16="http://schemas.microsoft.com/office/drawing/2014/main" id="{50937698-59EC-DF78-77EA-74D36ACED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222987"/>
            <a:ext cx="332867" cy="4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2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64464" y="1534503"/>
            <a:ext cx="11082528" cy="487634"/>
          </a:xfrm>
          <a:prstGeom prst="rect">
            <a:avLst/>
          </a:prstGeom>
        </p:spPr>
        <p:txBody>
          <a:bodyPr lIns="109723" tIns="54862" rIns="109723" bIns="54862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Quels effets directs des phénomènes climatiques sur la santé ?</a:t>
            </a:r>
            <a:endParaRPr lang="fr-FR" sz="288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9456" y="2022137"/>
            <a:ext cx="119725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b="1" dirty="0"/>
              <a:t>Les températures 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Comment? </a:t>
            </a:r>
            <a:r>
              <a:rPr lang="fr-FR" sz="2400" dirty="0" smtClean="0"/>
              <a:t>Données de mortalité </a:t>
            </a:r>
            <a:r>
              <a:rPr lang="fr-FR" sz="2400" dirty="0"/>
              <a:t>accrue aux T°C </a:t>
            </a:r>
            <a:r>
              <a:rPr lang="fr-FR" sz="2400" dirty="0" smtClean="0"/>
              <a:t>les </a:t>
            </a:r>
            <a:r>
              <a:rPr lang="fr-FR" sz="2400" dirty="0"/>
              <a:t>plus </a:t>
            </a:r>
            <a:r>
              <a:rPr lang="fr-FR" sz="2400" dirty="0" smtClean="0"/>
              <a:t>élevées</a:t>
            </a:r>
            <a:endParaRPr lang="fr-FR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Qui?  </a:t>
            </a:r>
            <a:r>
              <a:rPr lang="fr-FR" sz="2400" dirty="0"/>
              <a:t>Exposition de groupes spécifiques : sans abris, personnes âgées, nourrissons, jeunes enfants, femmes enceintes, populations socialement défavorisées, personnes isolées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Quand ? </a:t>
            </a:r>
            <a:r>
              <a:rPr lang="fr-FR" sz="2400" dirty="0"/>
              <a:t>3 jours après l’exposition, effets accentués si 4 jours consécutifs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Où?  </a:t>
            </a:r>
            <a:r>
              <a:rPr lang="fr-FR" sz="2400" dirty="0"/>
              <a:t>Les centres urbains plus touchés en raison de la diminution plus lente des températures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Quels effets?  </a:t>
            </a:r>
            <a:r>
              <a:rPr lang="fr-FR" sz="2400" dirty="0"/>
              <a:t>Déshydratation et de l’hyperthermie + effets biologiques directs sur les systèmes cardiaque, respiratoire, endocrinien, immunitaire et nerveux…</a:t>
            </a:r>
          </a:p>
        </p:txBody>
      </p:sp>
    </p:spTree>
    <p:extLst>
      <p:ext uri="{BB962C8B-B14F-4D97-AF65-F5344CB8AC3E}">
        <p14:creationId xmlns:p14="http://schemas.microsoft.com/office/powerpoint/2010/main" val="41640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64464" y="1591657"/>
            <a:ext cx="11082528" cy="487634"/>
          </a:xfrm>
          <a:prstGeom prst="rect">
            <a:avLst/>
          </a:prstGeom>
        </p:spPr>
        <p:txBody>
          <a:bodyPr lIns="109723" tIns="54862" rIns="109723" bIns="54862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Quels effets directs des phénomènes climatiques sur la santé ?</a:t>
            </a:r>
            <a:endParaRPr lang="fr-FR" sz="288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9456" y="2354643"/>
            <a:ext cx="1197254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/>
              <a:t>Autres effets des températures élevées 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Cancer de la peau par combinaison avec les UV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Altération du sommeil</a:t>
            </a:r>
            <a:endParaRPr lang="fr-FR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Santé mentale (sur-risque suicide, hausse des phénomènes de violence)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Accidents de travail</a:t>
            </a:r>
            <a:endParaRPr lang="fr-FR" sz="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800" dirty="0"/>
          </a:p>
          <a:p>
            <a:r>
              <a:rPr lang="fr-FR" sz="2400" b="1" dirty="0"/>
              <a:t>Phénomènes climatiques extrêmes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Morts violentes ou traumatismes physiques et psychiques</a:t>
            </a:r>
            <a:endParaRPr lang="fr-F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/>
          </a:p>
          <a:p>
            <a:r>
              <a:rPr lang="fr-FR" sz="2400" dirty="0"/>
              <a:t>	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54463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01495" y="1536238"/>
            <a:ext cx="11082528" cy="487634"/>
          </a:xfrm>
          <a:prstGeom prst="rect">
            <a:avLst/>
          </a:prstGeom>
        </p:spPr>
        <p:txBody>
          <a:bodyPr lIns="109723" tIns="54862" rIns="109723" bIns="54862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Quels effets indirects du changement sur la  santé ?</a:t>
            </a:r>
            <a:endParaRPr lang="fr-FR" sz="288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1" y="2162175"/>
            <a:ext cx="1233054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Bouleversement de la biodiversité et des cycles géochimiques + conséquences des phénomènes climatiques extrêmes </a:t>
            </a:r>
            <a:endParaRPr lang="fr-FR" sz="8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modification de la distribution géographique des maladies à vecteurs (</a:t>
            </a:r>
            <a:r>
              <a:rPr lang="fr-FR" sz="2400" b="1" dirty="0"/>
              <a:t>dengue, </a:t>
            </a:r>
            <a:r>
              <a:rPr lang="fr-FR" sz="2400" b="1" dirty="0" err="1"/>
              <a:t>lyme</a:t>
            </a:r>
            <a:r>
              <a:rPr lang="fr-FR" sz="2400" b="1" dirty="0"/>
              <a:t>, </a:t>
            </a:r>
            <a:r>
              <a:rPr lang="fr-FR" sz="2400" b="1" dirty="0" err="1"/>
              <a:t>west-nile</a:t>
            </a:r>
            <a:r>
              <a:rPr lang="fr-FR" sz="2400" dirty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↗ T°C des </a:t>
            </a:r>
            <a:r>
              <a:rPr lang="fr-FR" sz="2400" dirty="0" smtClean="0"/>
              <a:t>océans </a:t>
            </a:r>
            <a:r>
              <a:rPr lang="fr-FR" sz="2400" dirty="0"/>
              <a:t>: prolifération de certaines </a:t>
            </a:r>
            <a:r>
              <a:rPr lang="fr-FR" sz="2400" b="1" dirty="0"/>
              <a:t>bactéries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fonte du permafrost : libération de </a:t>
            </a:r>
            <a:r>
              <a:rPr lang="fr-FR" sz="2400" b="1" dirty="0"/>
              <a:t>virus et bactéries </a:t>
            </a:r>
            <a:r>
              <a:rPr lang="fr-FR" sz="2400" dirty="0"/>
              <a:t>qui ne circulent plus depuis 15000 ans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diminution de rendements agricoles, ↗[CO2] = ↘µ-nutriments des céréales : </a:t>
            </a:r>
            <a:r>
              <a:rPr lang="fr-FR" sz="2400" b="1" dirty="0"/>
              <a:t>malnutrition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prolifération d’algues et de micro-algues : gaz de décomposition </a:t>
            </a:r>
            <a:r>
              <a:rPr lang="fr-FR" sz="2400" b="1" dirty="0"/>
              <a:t>toxiques et toxines </a:t>
            </a:r>
            <a:r>
              <a:rPr lang="fr-FR" sz="2200" dirty="0"/>
              <a:t>	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63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58368" y="1688638"/>
            <a:ext cx="11082528" cy="487634"/>
          </a:xfrm>
          <a:prstGeom prst="rect">
            <a:avLst/>
          </a:prstGeom>
        </p:spPr>
        <p:txBody>
          <a:bodyPr lIns="109723" tIns="54862" rIns="109723" bIns="54862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Quels effets indirects du changement sur la  santé ?</a:t>
            </a:r>
            <a:endParaRPr lang="fr-FR" sz="288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2162175"/>
            <a:ext cx="12192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200" b="1" dirty="0"/>
              <a:t>Bouleversement de la biodiversité et des cycles géochimiques + conséquences des phénomènes climatiques extrêmes </a:t>
            </a:r>
            <a:endParaRPr lang="fr-FR" sz="8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acidification des océans affectant </a:t>
            </a:r>
            <a:r>
              <a:rPr lang="fr-FR" sz="2200" dirty="0" smtClean="0"/>
              <a:t>la </a:t>
            </a:r>
            <a:r>
              <a:rPr lang="fr-FR" sz="2200" dirty="0"/>
              <a:t>filière pêche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extension végétaux allergisants et précocité des printemps : ↗ prévalence des </a:t>
            </a:r>
            <a:r>
              <a:rPr lang="fr-FR" sz="2200" b="1" dirty="0"/>
              <a:t>allergies</a:t>
            </a:r>
            <a:r>
              <a:rPr lang="fr-FR" sz="2200" dirty="0"/>
              <a:t> aux pollens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↗ ozone : ↗ </a:t>
            </a:r>
            <a:r>
              <a:rPr lang="fr-FR" sz="2200" b="1" dirty="0"/>
              <a:t>troubles respiratoires et mortalité </a:t>
            </a:r>
            <a:r>
              <a:rPr lang="fr-FR" sz="2200" dirty="0"/>
              <a:t>en milieu urbain </a:t>
            </a:r>
            <a:r>
              <a:rPr lang="fr-FR" sz="2200" dirty="0" smtClean="0"/>
              <a:t>durant l’été </a:t>
            </a:r>
            <a:endParaRPr lang="fr-FR" sz="22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↗ incendies : ↗ pollution particulaire (effets sur la santé augmentés par les interactions avec T°C)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↗ tempêtes de sables/poussières altérant la qualité de l’air : problèmes </a:t>
            </a:r>
            <a:r>
              <a:rPr lang="fr-FR" sz="2200" b="1" dirty="0"/>
              <a:t>respiratoires</a:t>
            </a:r>
            <a:r>
              <a:rPr lang="fr-FR" sz="2200" dirty="0"/>
              <a:t> à court/long terme </a:t>
            </a:r>
          </a:p>
          <a:p>
            <a:r>
              <a:rPr lang="fr-FR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182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0" y="1447015"/>
            <a:ext cx="12380976" cy="491513"/>
          </a:xfrm>
          <a:prstGeom prst="rect">
            <a:avLst/>
          </a:prstGeom>
        </p:spPr>
        <p:txBody>
          <a:bodyPr lIns="109723" tIns="54862" rIns="109723" bIns="54862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/>
              <a:t>M</a:t>
            </a:r>
            <a:r>
              <a:rPr lang="fr-FR" sz="2400" b="1" dirty="0" smtClean="0"/>
              <a:t>enaces </a:t>
            </a:r>
            <a:r>
              <a:rPr lang="fr-FR" sz="2400" b="1" dirty="0"/>
              <a:t>et opportunités pour la santé publique?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189015"/>
            <a:ext cx="121920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/>
              <a:t>Stratégies d’adaptation pour réduire l’impact sanitaire des vagues de chaleur en milieu urbain?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/>
              <a:t>végétalisation des espaces et bâtiments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/>
              <a:t>ilots de fraicheur collectifs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/>
              <a:t>dés-imperméabilisation des sols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/>
              <a:t>création d’étendues d’eau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/>
              <a:t>rénovation/construction en recourant à l’architecture bioclimatique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/>
              <a:t>morphologie des villes favorisant le circulation d’air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/>
              <a:t>réduction du trafic/moteur thermique</a:t>
            </a:r>
          </a:p>
          <a:p>
            <a:pPr lvl="1">
              <a:spcAft>
                <a:spcPts val="600"/>
              </a:spcAft>
            </a:pPr>
            <a:r>
              <a:rPr lang="fr-FR" sz="2400" b="1" dirty="0"/>
              <a:t>				→    rôle de l’urbanisme/aménagement des territoires</a:t>
            </a:r>
            <a:endParaRPr lang="fr-FR" b="1" dirty="0"/>
          </a:p>
          <a:p>
            <a:r>
              <a:rPr lang="fr-FR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423046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0" y="1447015"/>
            <a:ext cx="12380976" cy="509801"/>
          </a:xfrm>
          <a:prstGeom prst="rect">
            <a:avLst/>
          </a:prstGeom>
        </p:spPr>
        <p:txBody>
          <a:bodyPr lIns="109723" tIns="54862" rIns="109723" bIns="54862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/>
              <a:t>M</a:t>
            </a:r>
            <a:r>
              <a:rPr lang="fr-FR" sz="2400" b="1" dirty="0" smtClean="0"/>
              <a:t>enaces </a:t>
            </a:r>
            <a:r>
              <a:rPr lang="fr-FR" sz="2400" b="1" dirty="0"/>
              <a:t>et opportunités pour la santé publique?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105892"/>
            <a:ext cx="12380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Quand les actions de lutte contre le changement climatique (atténuation) et d’adaptation se retrouvent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Emetteurs de GES (production d’énergie/bâtiment/transport/agriculture/industrie) influent sur les déterminants de santé des maladies chroniques : particules fines, sédentarité, alimentation, exposition chimique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Les modes de transports actifs, tout en faisant ↘ émissions de GES,  améliorent l’activité physique et la qualité de l’air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La végétalisation des espaces urbains : environnements propices à un mode de vie actif et bénéfiques à la santé mentale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La production alimentaire durable minimise les dégradations environnementales et améliore les régimes alimentaires favorables à la santé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r>
              <a:rPr lang="fr-FR" sz="20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404521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-731520" y="2505456"/>
            <a:ext cx="12252960" cy="4886605"/>
          </a:xfrm>
        </p:spPr>
        <p:txBody>
          <a:bodyPr>
            <a:normAutofit/>
          </a:bodyPr>
          <a:lstStyle/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Préparation </a:t>
            </a:r>
            <a:r>
              <a:rPr lang="fr-FR" sz="2400" dirty="0">
                <a:solidFill>
                  <a:srgbClr val="000000"/>
                </a:solidFill>
              </a:rPr>
              <a:t>des établissements et opérateurs (EHPAD, PH, CHRS, HAD, SSIAD) selon </a:t>
            </a:r>
            <a:r>
              <a:rPr lang="fr-FR" sz="2400" dirty="0" smtClean="0">
                <a:solidFill>
                  <a:srgbClr val="000000"/>
                </a:solidFill>
              </a:rPr>
              <a:t>la </a:t>
            </a:r>
            <a:r>
              <a:rPr lang="fr-FR" sz="2400" dirty="0">
                <a:solidFill>
                  <a:srgbClr val="000000"/>
                </a:solidFill>
              </a:rPr>
              <a:t>cartographie des risques (inondations, feux, </a:t>
            </a:r>
            <a:r>
              <a:rPr lang="fr-FR" sz="2400" dirty="0" smtClean="0">
                <a:solidFill>
                  <a:srgbClr val="000000"/>
                </a:solidFill>
              </a:rPr>
              <a:t>…)</a:t>
            </a:r>
            <a:endParaRPr lang="fr-FR" sz="2400" dirty="0">
              <a:solidFill>
                <a:srgbClr val="000000"/>
              </a:solidFill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Planification </a:t>
            </a:r>
            <a:r>
              <a:rPr lang="fr-FR" sz="2400" dirty="0">
                <a:solidFill>
                  <a:srgbClr val="000000"/>
                </a:solidFill>
              </a:rPr>
              <a:t>ORSAN, plans blancs SSE, plans bleus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Outil </a:t>
            </a:r>
            <a:r>
              <a:rPr lang="fr-FR" sz="2400" dirty="0">
                <a:solidFill>
                  <a:srgbClr val="000000"/>
                </a:solidFill>
              </a:rPr>
              <a:t>régional EHPAD/Inondations pour préparer à la survenue de ce risque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Gestion </a:t>
            </a:r>
            <a:r>
              <a:rPr lang="fr-FR" sz="2400" dirty="0">
                <a:solidFill>
                  <a:srgbClr val="000000"/>
                </a:solidFill>
              </a:rPr>
              <a:t>des tensions hospitalières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Prise </a:t>
            </a:r>
            <a:r>
              <a:rPr lang="fr-FR" sz="2400" dirty="0">
                <a:solidFill>
                  <a:srgbClr val="000000"/>
                </a:solidFill>
              </a:rPr>
              <a:t>en charge médico-psychologique des victimes d’événements </a:t>
            </a:r>
            <a:r>
              <a:rPr lang="fr-FR" sz="2400" dirty="0" smtClean="0">
                <a:solidFill>
                  <a:srgbClr val="000000"/>
                </a:solidFill>
              </a:rPr>
              <a:t>climatiques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912" y="1737360"/>
            <a:ext cx="11539728" cy="41229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rgbClr val="000000"/>
                </a:solidFill>
              </a:rPr>
              <a:t/>
            </a:r>
            <a:br>
              <a:rPr lang="fr-FR" sz="2800" dirty="0">
                <a:solidFill>
                  <a:srgbClr val="000000"/>
                </a:solidFill>
              </a:rPr>
            </a:br>
            <a:r>
              <a:rPr lang="fr-FR" sz="3100" b="1" dirty="0">
                <a:solidFill>
                  <a:srgbClr val="000000"/>
                </a:solidFill>
              </a:rPr>
              <a:t>Préparation de gestion de situation sanitaire exceptionnelle : </a:t>
            </a:r>
            <a:br>
              <a:rPr lang="fr-FR" sz="3100" b="1" dirty="0">
                <a:solidFill>
                  <a:srgbClr val="000000"/>
                </a:solidFill>
              </a:rPr>
            </a:br>
            <a:r>
              <a:rPr lang="fr-FR" sz="3100" b="1" dirty="0">
                <a:solidFill>
                  <a:srgbClr val="000000"/>
                </a:solidFill>
              </a:rPr>
              <a:t>continuité de la prise en charge sanitaire de la population générale</a:t>
            </a:r>
            <a:r>
              <a:rPr lang="fr-FR" sz="3600" dirty="0">
                <a:solidFill>
                  <a:srgbClr val="000000"/>
                </a:solidFill>
              </a:rPr>
              <a:t/>
            </a:r>
            <a:br>
              <a:rPr lang="fr-FR" sz="3600" dirty="0">
                <a:solidFill>
                  <a:srgbClr val="000000"/>
                </a:solidFill>
              </a:rPr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61434" y="1218392"/>
            <a:ext cx="5957456" cy="442620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3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6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sz="1400" dirty="0"/>
          </a:p>
        </p:txBody>
      </p:sp>
      <p:sp>
        <p:nvSpPr>
          <p:cNvPr id="8" name="AutoShape 4" descr="https://www.ecologyandsociety.org/vol14/iss2/art32/figure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cap="all" dirty="0" smtClean="0"/>
              <a:t>02/02/2023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1353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-1188720" y="2149658"/>
            <a:ext cx="13167360" cy="4775416"/>
          </a:xfrm>
        </p:spPr>
        <p:txBody>
          <a:bodyPr>
            <a:normAutofit/>
          </a:bodyPr>
          <a:lstStyle/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L’ARS et les collectivités doivent se préparer, se former, s’exercer et s’entrainer conjointement à la survenue de situation sanitaire exceptionnelle </a:t>
            </a:r>
            <a:endParaRPr lang="fr-FR" sz="2000" dirty="0" smtClean="0">
              <a:solidFill>
                <a:srgbClr val="000000"/>
              </a:solidFill>
            </a:endParaRP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Renforcement des dispositifs comme le Plan Vague de Chaleur ou les risques météo (orages, inondations, sécheresse, feux)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Préparation des Communes plan communal de sauvegarde avec une attention sur les publics fragiles (rôle des CCAS)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Repérages des signaux « faibles » pouvant constituer des risques émergents (maladies vectorielles, arboviroses, maladie de Lyme, allergies</a:t>
            </a:r>
            <a:r>
              <a:rPr lang="fr-FR" sz="2000" dirty="0" smtClean="0">
                <a:solidFill>
                  <a:srgbClr val="000000"/>
                </a:solidFill>
              </a:rPr>
              <a:t>…) dans le cadre One </a:t>
            </a:r>
            <a:r>
              <a:rPr lang="fr-FR" sz="2000" dirty="0">
                <a:solidFill>
                  <a:srgbClr val="000000"/>
                </a:solidFill>
              </a:rPr>
              <a:t>H</a:t>
            </a:r>
            <a:r>
              <a:rPr lang="fr-FR" sz="2000" dirty="0" smtClean="0">
                <a:solidFill>
                  <a:srgbClr val="000000"/>
                </a:solidFill>
              </a:rPr>
              <a:t>ealth</a:t>
            </a:r>
            <a:endParaRPr lang="fr-FR" sz="2000" dirty="0">
              <a:solidFill>
                <a:srgbClr val="000000"/>
              </a:solidFill>
            </a:endParaRP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En région PACA, face à la dégradation quantitative et/ou qualitative de la ressource en eau, Etat et collectivités doivent poursuivre </a:t>
            </a:r>
            <a:r>
              <a:rPr lang="fr-FR" sz="2000" dirty="0" smtClean="0">
                <a:solidFill>
                  <a:srgbClr val="000000"/>
                </a:solidFill>
              </a:rPr>
              <a:t>la préparation d’anticipation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37360"/>
            <a:ext cx="12192000" cy="41229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rgbClr val="000000"/>
                </a:solidFill>
              </a:rPr>
              <a:t/>
            </a:r>
            <a:br>
              <a:rPr lang="fr-FR" sz="2800" dirty="0">
                <a:solidFill>
                  <a:srgbClr val="000000"/>
                </a:solidFill>
              </a:rPr>
            </a:br>
            <a:r>
              <a:rPr lang="fr-FR" sz="2700" b="1" dirty="0">
                <a:solidFill>
                  <a:srgbClr val="000000"/>
                </a:solidFill>
              </a:rPr>
              <a:t>Préparation de gestion de situation sanitaire exceptionnelle : </a:t>
            </a:r>
            <a:r>
              <a:rPr lang="fr-FR" sz="2700" b="1" dirty="0" smtClean="0">
                <a:solidFill>
                  <a:srgbClr val="000000"/>
                </a:solidFill>
              </a:rPr>
              <a:t>une diversité d’acteurs</a:t>
            </a:r>
            <a:r>
              <a:rPr lang="fr-FR" sz="3600" dirty="0">
                <a:solidFill>
                  <a:srgbClr val="000000"/>
                </a:solidFill>
              </a:rPr>
              <a:t/>
            </a:r>
            <a:br>
              <a:rPr lang="fr-FR" sz="3600" dirty="0">
                <a:solidFill>
                  <a:srgbClr val="000000"/>
                </a:solidFill>
              </a:rPr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61434" y="1218392"/>
            <a:ext cx="5957456" cy="442620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3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6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sz="1400" dirty="0"/>
          </a:p>
        </p:txBody>
      </p:sp>
      <p:sp>
        <p:nvSpPr>
          <p:cNvPr id="8" name="AutoShape 4" descr="https://www.ecologyandsociety.org/vol14/iss2/art32/figure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cap="all" dirty="0" smtClean="0"/>
              <a:t>02/02/2023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7963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A0803D4-27A1-F2AC-05A0-5D109BFF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61" y="2312593"/>
            <a:ext cx="2194697" cy="3090835"/>
          </a:xfrm>
          <a:prstGeom prst="rect">
            <a:avLst/>
          </a:prstGeom>
          <a:noFill/>
          <a:ln w="63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9B56C3-3899-4834-15D4-DA2699AA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54" y="2312593"/>
            <a:ext cx="2053872" cy="308754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129B324-992E-0441-C20A-C1ACC0AC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793" y="2312593"/>
            <a:ext cx="2194698" cy="308754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Image 8" descr="GREC-SUD_Logo-complet.png">
            <a:extLst>
              <a:ext uri="{FF2B5EF4-FFF2-40B4-BE49-F238E27FC236}">
                <a16:creationId xmlns:a16="http://schemas.microsoft.com/office/drawing/2014/main" id="{AEC2A500-F14E-42CF-3A18-BC663DC26C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592" y="2312593"/>
            <a:ext cx="2621253" cy="125982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5599952-BA6C-C593-ACD6-7D40B31FC16A}"/>
              </a:ext>
            </a:extLst>
          </p:cNvPr>
          <p:cNvSpPr txBox="1"/>
          <p:nvPr/>
        </p:nvSpPr>
        <p:spPr>
          <a:xfrm>
            <a:off x="9518543" y="3429000"/>
            <a:ext cx="178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6"/>
              </a:rPr>
              <a:t>www.grec-sud.fr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839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0F4274-E1C2-F43E-62BC-823271970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" y="2079043"/>
            <a:ext cx="2476867" cy="24768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702AA4-08FC-FC15-9594-3998650C3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5371" y="2193904"/>
            <a:ext cx="2960629" cy="2476868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36F56C-15B8-AAE0-71B8-A5EDFD4F3B2A}"/>
              </a:ext>
            </a:extLst>
          </p:cNvPr>
          <p:cNvCxnSpPr>
            <a:cxnSpLocks/>
            <a:stCxn id="14" idx="4"/>
            <a:endCxn id="8" idx="3"/>
          </p:cNvCxnSpPr>
          <p:nvPr/>
        </p:nvCxnSpPr>
        <p:spPr>
          <a:xfrm>
            <a:off x="1018012" y="3233397"/>
            <a:ext cx="2550933" cy="10746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610A28-C450-9E68-3AED-0F22C0985AA7}"/>
              </a:ext>
            </a:extLst>
          </p:cNvPr>
          <p:cNvCxnSpPr>
            <a:cxnSpLocks/>
            <a:stCxn id="14" idx="0"/>
            <a:endCxn id="8" idx="7"/>
          </p:cNvCxnSpPr>
          <p:nvPr/>
        </p:nvCxnSpPr>
        <p:spPr>
          <a:xfrm flipV="1">
            <a:off x="1018012" y="2556633"/>
            <a:ext cx="4644414" cy="5086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C52A0781-AF05-BAB6-6C9D-A6083F921B4B}"/>
              </a:ext>
            </a:extLst>
          </p:cNvPr>
          <p:cNvSpPr/>
          <p:nvPr/>
        </p:nvSpPr>
        <p:spPr>
          <a:xfrm>
            <a:off x="891601" y="3065238"/>
            <a:ext cx="252821" cy="168159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3598BF9-8502-6361-93A7-F2316E7B98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199" y="4555910"/>
            <a:ext cx="266227" cy="866765"/>
          </a:xfrm>
          <a:prstGeom prst="rect">
            <a:avLst/>
          </a:prstGeom>
        </p:spPr>
      </p:pic>
      <p:sp>
        <p:nvSpPr>
          <p:cNvPr id="16" name="Flèche vers le haut 14">
            <a:extLst>
              <a:ext uri="{FF2B5EF4-FFF2-40B4-BE49-F238E27FC236}">
                <a16:creationId xmlns:a16="http://schemas.microsoft.com/office/drawing/2014/main" id="{F76EBF7C-6DD5-EF8C-B8F6-A5F4FE4BF356}"/>
              </a:ext>
            </a:extLst>
          </p:cNvPr>
          <p:cNvSpPr/>
          <p:nvPr/>
        </p:nvSpPr>
        <p:spPr>
          <a:xfrm>
            <a:off x="5148665" y="4696589"/>
            <a:ext cx="174090" cy="638511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4661C05-A19C-5296-0B3E-7F02E4786DDA}"/>
              </a:ext>
            </a:extLst>
          </p:cNvPr>
          <p:cNvSpPr txBox="1"/>
          <p:nvPr/>
        </p:nvSpPr>
        <p:spPr>
          <a:xfrm flipH="1">
            <a:off x="5679598" y="4793758"/>
            <a:ext cx="10277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60" dirty="0">
                <a:solidFill>
                  <a:srgbClr val="C00000"/>
                </a:solidFill>
              </a:rPr>
              <a:t>+2.1°C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9B3CC31D-1DB2-78CB-5E1E-DCC11931C5C8}"/>
              </a:ext>
            </a:extLst>
          </p:cNvPr>
          <p:cNvSpPr txBox="1">
            <a:spLocks/>
          </p:cNvSpPr>
          <p:nvPr/>
        </p:nvSpPr>
        <p:spPr>
          <a:xfrm>
            <a:off x="6803385" y="2057746"/>
            <a:ext cx="4648925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just"/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« La méditerranée est un « hot spot» du changement climatique »  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GIEC AR6 V2</a:t>
            </a:r>
            <a:endParaRPr lang="fr-FR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0945A0-2282-8E33-5468-55572F91C494}"/>
              </a:ext>
            </a:extLst>
          </p:cNvPr>
          <p:cNvSpPr/>
          <p:nvPr/>
        </p:nvSpPr>
        <p:spPr>
          <a:xfrm>
            <a:off x="6785027" y="3456479"/>
            <a:ext cx="3906420" cy="1588123"/>
          </a:xfrm>
          <a:prstGeom prst="rect">
            <a:avLst/>
          </a:prstGeom>
        </p:spPr>
        <p:txBody>
          <a:bodyPr wrap="square" lIns="109723" tIns="54862" rIns="109723" bIns="54862">
            <a:spAutoFit/>
          </a:bodyPr>
          <a:lstStyle/>
          <a:p>
            <a:pPr algn="just"/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« A l’avenir le bassin méditerranéen devrait rester parmi les régions les plus affectées par le changement climatique, en particulier en ce qui concerne les précipitations et le cycle hydrologique ». </a:t>
            </a:r>
            <a:r>
              <a:rPr lang="fr-FR" sz="16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MedECC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MAR1</a:t>
            </a:r>
            <a:endParaRPr lang="fr-FR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D8A0D98-EFED-29BA-EBF3-D78AB828CC3F}"/>
              </a:ext>
            </a:extLst>
          </p:cNvPr>
          <p:cNvSpPr/>
          <p:nvPr/>
        </p:nvSpPr>
        <p:spPr>
          <a:xfrm>
            <a:off x="6487306" y="3618311"/>
            <a:ext cx="186668" cy="1936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rtlCol="0" anchor="ctr"/>
          <a:lstStyle/>
          <a:p>
            <a:pPr algn="ctr"/>
            <a:endParaRPr lang="fr-FR" sz="2160">
              <a:solidFill>
                <a:srgbClr val="800000"/>
              </a:solidFill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F7C723C-ADAB-B9E5-45CA-02FC4149A3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93" y="4555910"/>
            <a:ext cx="266227" cy="866765"/>
          </a:xfrm>
          <a:prstGeom prst="rect">
            <a:avLst/>
          </a:prstGeom>
        </p:spPr>
      </p:pic>
      <p:sp>
        <p:nvSpPr>
          <p:cNvPr id="33" name="Flèche vers le haut 14">
            <a:extLst>
              <a:ext uri="{FF2B5EF4-FFF2-40B4-BE49-F238E27FC236}">
                <a16:creationId xmlns:a16="http://schemas.microsoft.com/office/drawing/2014/main" id="{EE5AE0A9-A621-2A5F-9334-02FA7E28B1B6}"/>
              </a:ext>
            </a:extLst>
          </p:cNvPr>
          <p:cNvSpPr/>
          <p:nvPr/>
        </p:nvSpPr>
        <p:spPr>
          <a:xfrm>
            <a:off x="701659" y="4696589"/>
            <a:ext cx="174090" cy="638511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5F08D54-1572-D8C7-3D2B-C23073DD6737}"/>
              </a:ext>
            </a:extLst>
          </p:cNvPr>
          <p:cNvSpPr txBox="1"/>
          <p:nvPr/>
        </p:nvSpPr>
        <p:spPr>
          <a:xfrm flipH="1">
            <a:off x="1232592" y="4793758"/>
            <a:ext cx="10277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60" dirty="0">
                <a:solidFill>
                  <a:srgbClr val="C00000"/>
                </a:solidFill>
              </a:rPr>
              <a:t>+1.1°C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2813F2C-A619-E261-F9CA-3EB57D64EF83}"/>
              </a:ext>
            </a:extLst>
          </p:cNvPr>
          <p:cNvSpPr/>
          <p:nvPr/>
        </p:nvSpPr>
        <p:spPr>
          <a:xfrm>
            <a:off x="6445102" y="2558304"/>
            <a:ext cx="186668" cy="1936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rtlCol="0" anchor="ctr"/>
          <a:lstStyle/>
          <a:p>
            <a:pPr algn="ctr"/>
            <a:endParaRPr lang="fr-FR" sz="216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5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8C96A2-B6F0-C4ED-2729-6F48B08079D9}"/>
              </a:ext>
            </a:extLst>
          </p:cNvPr>
          <p:cNvSpPr/>
          <p:nvPr/>
        </p:nvSpPr>
        <p:spPr>
          <a:xfrm>
            <a:off x="7052154" y="3413969"/>
            <a:ext cx="3745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Depuis 1960, la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hausse des températures moyenne est de +0,3°C par décennie  pour la région</a:t>
            </a:r>
            <a:endParaRPr lang="fr-F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16C090-FD9F-E493-2AFE-16577DF8DEA1}"/>
              </a:ext>
            </a:extLst>
          </p:cNvPr>
          <p:cNvSpPr txBox="1"/>
          <p:nvPr/>
        </p:nvSpPr>
        <p:spPr>
          <a:xfrm>
            <a:off x="7052154" y="4548077"/>
            <a:ext cx="325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984807"/>
                </a:solidFill>
              </a:rPr>
              <a:t>Soit 1,8°C depuis les années 1960 ou 2.1°C  depuis le début du XX siècle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9E08C-4F52-7582-CA18-30913A68E048}"/>
              </a:ext>
            </a:extLst>
          </p:cNvPr>
          <p:cNvSpPr/>
          <p:nvPr/>
        </p:nvSpPr>
        <p:spPr>
          <a:xfrm>
            <a:off x="7255187" y="2373098"/>
            <a:ext cx="384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2022 </a:t>
            </a:r>
          </a:p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Année la plus chaude jamais enregistrée en France et pour la région</a:t>
            </a:r>
            <a:endParaRPr lang="fr-FR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EE4BEDF-2ADB-5557-D88E-3F9D6CF5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1" y="2033927"/>
            <a:ext cx="6021455" cy="387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9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2B57A188-4730-0990-1200-83670FBDF4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59" y="2271139"/>
            <a:ext cx="5042961" cy="31238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78A38D-AF92-C934-879A-8B0003786B21}"/>
              </a:ext>
            </a:extLst>
          </p:cNvPr>
          <p:cNvSpPr txBox="1"/>
          <p:nvPr/>
        </p:nvSpPr>
        <p:spPr>
          <a:xfrm>
            <a:off x="6531082" y="2936557"/>
            <a:ext cx="487838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« </a:t>
            </a:r>
            <a:r>
              <a:rPr lang="fr-FR" sz="2000" i="1" dirty="0">
                <a:latin typeface="Cambria" panose="02040503050406030204" pitchFamily="18" charset="0"/>
                <a:ea typeface="Cambria" panose="02040503050406030204" pitchFamily="18" charset="0"/>
              </a:rPr>
              <a:t>Les événements extrêmes deviennent plus fréquents, plus intenses 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GIEC AR6 V1</a:t>
            </a:r>
          </a:p>
          <a:p>
            <a:endParaRPr lang="fr-FR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6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F1882A7E-7B48-F07E-138E-226BD80E4E36}"/>
              </a:ext>
            </a:extLst>
          </p:cNvPr>
          <p:cNvSpPr/>
          <p:nvPr/>
        </p:nvSpPr>
        <p:spPr>
          <a:xfrm>
            <a:off x="6531829" y="853563"/>
            <a:ext cx="186668" cy="1936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rtlCol="0" anchor="ctr"/>
          <a:lstStyle/>
          <a:p>
            <a:pPr algn="ctr"/>
            <a:endParaRPr lang="fr-FR" sz="2160">
              <a:solidFill>
                <a:srgbClr val="800000"/>
              </a:solidFill>
            </a:endParaRP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713747C3-0D41-9A74-4F66-217DA27EBCAB}"/>
              </a:ext>
            </a:extLst>
          </p:cNvPr>
          <p:cNvSpPr/>
          <p:nvPr/>
        </p:nvSpPr>
        <p:spPr>
          <a:xfrm>
            <a:off x="186651" y="3426356"/>
            <a:ext cx="10428246" cy="488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C9E7409A-23F0-19CF-BE19-47C00C564A3F}"/>
              </a:ext>
            </a:extLst>
          </p:cNvPr>
          <p:cNvSpPr/>
          <p:nvPr/>
        </p:nvSpPr>
        <p:spPr>
          <a:xfrm>
            <a:off x="-365931" y="2236932"/>
            <a:ext cx="1810512" cy="65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229" tIns="56946" rIns="114229" bIns="56946"/>
          <a:lstStyle/>
          <a:p>
            <a:pPr algn="ctr">
              <a:lnSpc>
                <a:spcPct val="100000"/>
              </a:lnSpc>
            </a:pPr>
            <a:r>
              <a:rPr lang="fr-FR" sz="1680" b="1" spc="-1" dirty="0">
                <a:solidFill>
                  <a:srgbClr val="C00000"/>
                </a:solidFill>
                <a:latin typeface="Calibri"/>
              </a:rPr>
              <a:t>Vagues de chaleur</a:t>
            </a:r>
            <a:endParaRPr lang="fr-FR" sz="168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6BBF8B0E-AFF7-D7BF-8B11-CCCF0F37F765}"/>
              </a:ext>
            </a:extLst>
          </p:cNvPr>
          <p:cNvSpPr/>
          <p:nvPr/>
        </p:nvSpPr>
        <p:spPr>
          <a:xfrm>
            <a:off x="-12788" y="4225593"/>
            <a:ext cx="1249344" cy="39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229" tIns="56946" rIns="114229" bIns="56946"/>
          <a:lstStyle/>
          <a:p>
            <a:pPr>
              <a:lnSpc>
                <a:spcPct val="100000"/>
              </a:lnSpc>
            </a:pPr>
            <a:r>
              <a:rPr lang="fr-FR" sz="1680" b="1" spc="-1" dirty="0">
                <a:solidFill>
                  <a:srgbClr val="767171"/>
                </a:solidFill>
                <a:latin typeface="Calibri"/>
              </a:rPr>
              <a:t>Sécheresses</a:t>
            </a:r>
            <a:endParaRPr lang="fr-FR" sz="1680" spc="-1" dirty="0">
              <a:latin typeface="Arial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EB4FC89F-BDFA-EBF1-A34E-EC406A392816}"/>
              </a:ext>
            </a:extLst>
          </p:cNvPr>
          <p:cNvSpPr/>
          <p:nvPr/>
        </p:nvSpPr>
        <p:spPr>
          <a:xfrm>
            <a:off x="869796" y="3326636"/>
            <a:ext cx="324" cy="717120"/>
          </a:xfrm>
          <a:prstGeom prst="line">
            <a:avLst/>
          </a:prstGeom>
          <a:ln w="1260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9E2CC4F6-BCDB-16EC-C66F-CEFBC298F854}"/>
              </a:ext>
            </a:extLst>
          </p:cNvPr>
          <p:cNvSpPr/>
          <p:nvPr/>
        </p:nvSpPr>
        <p:spPr>
          <a:xfrm>
            <a:off x="2175837" y="3326636"/>
            <a:ext cx="324" cy="717120"/>
          </a:xfrm>
          <a:prstGeom prst="line">
            <a:avLst/>
          </a:prstGeom>
          <a:ln w="1260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D4759942-37C0-7975-9A07-3FC1BB0BFC05}"/>
              </a:ext>
            </a:extLst>
          </p:cNvPr>
          <p:cNvSpPr/>
          <p:nvPr/>
        </p:nvSpPr>
        <p:spPr>
          <a:xfrm>
            <a:off x="3391572" y="3326636"/>
            <a:ext cx="324" cy="717120"/>
          </a:xfrm>
          <a:prstGeom prst="line">
            <a:avLst/>
          </a:prstGeom>
          <a:ln w="1260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E56039A1-70DC-C830-C650-491FBDD1250D}"/>
              </a:ext>
            </a:extLst>
          </p:cNvPr>
          <p:cNvSpPr/>
          <p:nvPr/>
        </p:nvSpPr>
        <p:spPr>
          <a:xfrm>
            <a:off x="4701300" y="3333656"/>
            <a:ext cx="324" cy="717120"/>
          </a:xfrm>
          <a:prstGeom prst="line">
            <a:avLst/>
          </a:prstGeom>
          <a:ln w="1260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84C88249-A6FB-5D78-5FA4-0E87742E5C26}"/>
              </a:ext>
            </a:extLst>
          </p:cNvPr>
          <p:cNvSpPr/>
          <p:nvPr/>
        </p:nvSpPr>
        <p:spPr>
          <a:xfrm>
            <a:off x="5924307" y="3326636"/>
            <a:ext cx="324" cy="717120"/>
          </a:xfrm>
          <a:prstGeom prst="line">
            <a:avLst/>
          </a:prstGeom>
          <a:ln w="1260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3F758E08-4C85-DB96-219A-98111FE4085F}"/>
              </a:ext>
            </a:extLst>
          </p:cNvPr>
          <p:cNvSpPr/>
          <p:nvPr/>
        </p:nvSpPr>
        <p:spPr>
          <a:xfrm>
            <a:off x="7208617" y="3311261"/>
            <a:ext cx="324" cy="717120"/>
          </a:xfrm>
          <a:prstGeom prst="line">
            <a:avLst/>
          </a:prstGeom>
          <a:ln w="1260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1">
            <a:extLst>
              <a:ext uri="{FF2B5EF4-FFF2-40B4-BE49-F238E27FC236}">
                <a16:creationId xmlns:a16="http://schemas.microsoft.com/office/drawing/2014/main" id="{83A522D1-F208-8B70-48E5-AF5B60066D0F}"/>
              </a:ext>
            </a:extLst>
          </p:cNvPr>
          <p:cNvSpPr/>
          <p:nvPr/>
        </p:nvSpPr>
        <p:spPr>
          <a:xfrm>
            <a:off x="1217981" y="3470929"/>
            <a:ext cx="659664" cy="41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229" tIns="56946" rIns="114229" bIns="56946"/>
          <a:lstStyle/>
          <a:p>
            <a:pPr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2015</a:t>
            </a:r>
            <a:endParaRPr lang="fr-FR" sz="1600" spc="-1" dirty="0">
              <a:latin typeface="Arial"/>
            </a:endParaRPr>
          </a:p>
        </p:txBody>
      </p:sp>
      <p:sp>
        <p:nvSpPr>
          <p:cNvPr id="19" name="CustomShape 12">
            <a:extLst>
              <a:ext uri="{FF2B5EF4-FFF2-40B4-BE49-F238E27FC236}">
                <a16:creationId xmlns:a16="http://schemas.microsoft.com/office/drawing/2014/main" id="{DF85D85A-6159-1270-7E2C-08E60E19195A}"/>
              </a:ext>
            </a:extLst>
          </p:cNvPr>
          <p:cNvSpPr/>
          <p:nvPr/>
        </p:nvSpPr>
        <p:spPr>
          <a:xfrm>
            <a:off x="2431229" y="3470929"/>
            <a:ext cx="659664" cy="41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229" tIns="56946" rIns="114229" bIns="56946"/>
          <a:lstStyle/>
          <a:p>
            <a:pPr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2016</a:t>
            </a:r>
            <a:endParaRPr lang="fr-FR" sz="1600" spc="-1" dirty="0">
              <a:latin typeface="Arial"/>
            </a:endParaRPr>
          </a:p>
        </p:txBody>
      </p:sp>
      <p:sp>
        <p:nvSpPr>
          <p:cNvPr id="20" name="CustomShape 13">
            <a:extLst>
              <a:ext uri="{FF2B5EF4-FFF2-40B4-BE49-F238E27FC236}">
                <a16:creationId xmlns:a16="http://schemas.microsoft.com/office/drawing/2014/main" id="{69ED3CA1-55C6-8915-0675-49FEA02BFC2B}"/>
              </a:ext>
            </a:extLst>
          </p:cNvPr>
          <p:cNvSpPr/>
          <p:nvPr/>
        </p:nvSpPr>
        <p:spPr>
          <a:xfrm>
            <a:off x="3644477" y="3470929"/>
            <a:ext cx="659664" cy="41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229" tIns="56946" rIns="114229" bIns="56946"/>
          <a:lstStyle/>
          <a:p>
            <a:pPr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2017</a:t>
            </a:r>
            <a:endParaRPr lang="fr-FR" sz="1600" spc="-1" dirty="0">
              <a:latin typeface="Arial"/>
            </a:endParaRPr>
          </a:p>
        </p:txBody>
      </p:sp>
      <p:sp>
        <p:nvSpPr>
          <p:cNvPr id="21" name="CustomShape 14">
            <a:extLst>
              <a:ext uri="{FF2B5EF4-FFF2-40B4-BE49-F238E27FC236}">
                <a16:creationId xmlns:a16="http://schemas.microsoft.com/office/drawing/2014/main" id="{69D4601A-4D08-BD05-00AC-F86C1A5F59CB}"/>
              </a:ext>
            </a:extLst>
          </p:cNvPr>
          <p:cNvSpPr/>
          <p:nvPr/>
        </p:nvSpPr>
        <p:spPr>
          <a:xfrm>
            <a:off x="4857725" y="3470929"/>
            <a:ext cx="659664" cy="41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229" tIns="56946" rIns="114229" bIns="56946"/>
          <a:lstStyle/>
          <a:p>
            <a:pPr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2018</a:t>
            </a:r>
            <a:endParaRPr lang="fr-FR" sz="1600" spc="-1" dirty="0">
              <a:latin typeface="Arial"/>
            </a:endParaRPr>
          </a:p>
        </p:txBody>
      </p:sp>
      <p:sp>
        <p:nvSpPr>
          <p:cNvPr id="22" name="CustomShape 15">
            <a:extLst>
              <a:ext uri="{FF2B5EF4-FFF2-40B4-BE49-F238E27FC236}">
                <a16:creationId xmlns:a16="http://schemas.microsoft.com/office/drawing/2014/main" id="{14EC6BBC-52A4-8007-2DA2-E4F8E7DB1FFC}"/>
              </a:ext>
            </a:extLst>
          </p:cNvPr>
          <p:cNvSpPr/>
          <p:nvPr/>
        </p:nvSpPr>
        <p:spPr>
          <a:xfrm>
            <a:off x="6070973" y="3470929"/>
            <a:ext cx="659664" cy="41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229" tIns="56946" rIns="114229" bIns="56946"/>
          <a:lstStyle/>
          <a:p>
            <a:pPr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2019</a:t>
            </a:r>
            <a:endParaRPr lang="fr-FR" sz="1600" spc="-1" dirty="0">
              <a:latin typeface="Arial"/>
            </a:endParaRPr>
          </a:p>
        </p:txBody>
      </p:sp>
      <p:sp>
        <p:nvSpPr>
          <p:cNvPr id="23" name="CustomShape 16">
            <a:extLst>
              <a:ext uri="{FF2B5EF4-FFF2-40B4-BE49-F238E27FC236}">
                <a16:creationId xmlns:a16="http://schemas.microsoft.com/office/drawing/2014/main" id="{BF4ADB5E-541D-1AD4-1731-1563687F4036}"/>
              </a:ext>
            </a:extLst>
          </p:cNvPr>
          <p:cNvSpPr/>
          <p:nvPr/>
        </p:nvSpPr>
        <p:spPr>
          <a:xfrm>
            <a:off x="7374533" y="3470928"/>
            <a:ext cx="659664" cy="443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229" tIns="56946" rIns="114229" bIns="56946"/>
          <a:lstStyle/>
          <a:p>
            <a:pPr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2020</a:t>
            </a:r>
            <a:endParaRPr lang="fr-FR" sz="1600" spc="-1" dirty="0">
              <a:latin typeface="Arial"/>
            </a:endParaRPr>
          </a:p>
        </p:txBody>
      </p:sp>
      <p:sp>
        <p:nvSpPr>
          <p:cNvPr id="24" name="CustomShape 17">
            <a:extLst>
              <a:ext uri="{FF2B5EF4-FFF2-40B4-BE49-F238E27FC236}">
                <a16:creationId xmlns:a16="http://schemas.microsoft.com/office/drawing/2014/main" id="{B702701C-3417-E808-4D0C-B6C3CE5D150F}"/>
              </a:ext>
            </a:extLst>
          </p:cNvPr>
          <p:cNvSpPr/>
          <p:nvPr/>
        </p:nvSpPr>
        <p:spPr>
          <a:xfrm>
            <a:off x="2533944" y="3927476"/>
            <a:ext cx="514512" cy="550800"/>
          </a:xfrm>
          <a:prstGeom prst="ellipse">
            <a:avLst/>
          </a:prstGeom>
          <a:solidFill>
            <a:srgbClr val="AFABAB"/>
          </a:solidFill>
          <a:ln w="6480">
            <a:solidFill>
              <a:srgbClr val="38562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18">
            <a:extLst>
              <a:ext uri="{FF2B5EF4-FFF2-40B4-BE49-F238E27FC236}">
                <a16:creationId xmlns:a16="http://schemas.microsoft.com/office/drawing/2014/main" id="{8EC1D361-AC1B-A8EF-D427-AEB3F1076BBD}"/>
              </a:ext>
            </a:extLst>
          </p:cNvPr>
          <p:cNvSpPr/>
          <p:nvPr/>
        </p:nvSpPr>
        <p:spPr>
          <a:xfrm>
            <a:off x="3745218" y="3866905"/>
            <a:ext cx="658044" cy="704520"/>
          </a:xfrm>
          <a:prstGeom prst="ellipse">
            <a:avLst/>
          </a:prstGeom>
          <a:solidFill>
            <a:srgbClr val="AFABAB"/>
          </a:solidFill>
          <a:ln w="6480">
            <a:solidFill>
              <a:srgbClr val="38562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19">
            <a:extLst>
              <a:ext uri="{FF2B5EF4-FFF2-40B4-BE49-F238E27FC236}">
                <a16:creationId xmlns:a16="http://schemas.microsoft.com/office/drawing/2014/main" id="{EB0830A1-F2B5-528B-1230-D7AF858E98C8}"/>
              </a:ext>
            </a:extLst>
          </p:cNvPr>
          <p:cNvSpPr/>
          <p:nvPr/>
        </p:nvSpPr>
        <p:spPr>
          <a:xfrm>
            <a:off x="6004417" y="2539999"/>
            <a:ext cx="658044" cy="704520"/>
          </a:xfrm>
          <a:prstGeom prst="ellipse">
            <a:avLst/>
          </a:prstGeom>
          <a:solidFill>
            <a:srgbClr val="FCD5B5"/>
          </a:solidFill>
          <a:ln w="64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20">
            <a:extLst>
              <a:ext uri="{FF2B5EF4-FFF2-40B4-BE49-F238E27FC236}">
                <a16:creationId xmlns:a16="http://schemas.microsoft.com/office/drawing/2014/main" id="{FDDCFF2B-54F8-F144-578F-5C9FB6429DDD}"/>
              </a:ext>
            </a:extLst>
          </p:cNvPr>
          <p:cNvSpPr/>
          <p:nvPr/>
        </p:nvSpPr>
        <p:spPr>
          <a:xfrm>
            <a:off x="6742213" y="2970056"/>
            <a:ext cx="339552" cy="363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4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21">
            <a:extLst>
              <a:ext uri="{FF2B5EF4-FFF2-40B4-BE49-F238E27FC236}">
                <a16:creationId xmlns:a16="http://schemas.microsoft.com/office/drawing/2014/main" id="{B072323F-559B-FA99-B1B6-8550C56C864F}"/>
              </a:ext>
            </a:extLst>
          </p:cNvPr>
          <p:cNvSpPr/>
          <p:nvPr/>
        </p:nvSpPr>
        <p:spPr>
          <a:xfrm>
            <a:off x="7606881" y="2872965"/>
            <a:ext cx="339552" cy="363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4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2">
            <a:extLst>
              <a:ext uri="{FF2B5EF4-FFF2-40B4-BE49-F238E27FC236}">
                <a16:creationId xmlns:a16="http://schemas.microsoft.com/office/drawing/2014/main" id="{57C31499-1AC5-E6BA-DAF0-003DBB6DEE26}"/>
              </a:ext>
            </a:extLst>
          </p:cNvPr>
          <p:cNvSpPr/>
          <p:nvPr/>
        </p:nvSpPr>
        <p:spPr>
          <a:xfrm>
            <a:off x="1083159" y="2576396"/>
            <a:ext cx="658044" cy="7045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4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23">
            <a:extLst>
              <a:ext uri="{FF2B5EF4-FFF2-40B4-BE49-F238E27FC236}">
                <a16:creationId xmlns:a16="http://schemas.microsoft.com/office/drawing/2014/main" id="{AC286648-0C6C-6F70-388B-CF20CD74FFCB}"/>
              </a:ext>
            </a:extLst>
          </p:cNvPr>
          <p:cNvSpPr/>
          <p:nvPr/>
        </p:nvSpPr>
        <p:spPr>
          <a:xfrm>
            <a:off x="1741527" y="3017036"/>
            <a:ext cx="339552" cy="363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4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24">
            <a:extLst>
              <a:ext uri="{FF2B5EF4-FFF2-40B4-BE49-F238E27FC236}">
                <a16:creationId xmlns:a16="http://schemas.microsoft.com/office/drawing/2014/main" id="{87B1C586-BF6D-4D8A-9226-6621898E5484}"/>
              </a:ext>
            </a:extLst>
          </p:cNvPr>
          <p:cNvSpPr/>
          <p:nvPr/>
        </p:nvSpPr>
        <p:spPr>
          <a:xfrm>
            <a:off x="1911627" y="2553356"/>
            <a:ext cx="339552" cy="363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4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25">
            <a:extLst>
              <a:ext uri="{FF2B5EF4-FFF2-40B4-BE49-F238E27FC236}">
                <a16:creationId xmlns:a16="http://schemas.microsoft.com/office/drawing/2014/main" id="{3D109D1E-020D-AAA9-3E27-CF22F559A98F}"/>
              </a:ext>
            </a:extLst>
          </p:cNvPr>
          <p:cNvSpPr/>
          <p:nvPr/>
        </p:nvSpPr>
        <p:spPr>
          <a:xfrm>
            <a:off x="3700269" y="2536436"/>
            <a:ext cx="658044" cy="704520"/>
          </a:xfrm>
          <a:prstGeom prst="ellipse">
            <a:avLst/>
          </a:prstGeom>
          <a:solidFill>
            <a:srgbClr val="FCD5B5"/>
          </a:solidFill>
          <a:ln w="64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26">
            <a:extLst>
              <a:ext uri="{FF2B5EF4-FFF2-40B4-BE49-F238E27FC236}">
                <a16:creationId xmlns:a16="http://schemas.microsoft.com/office/drawing/2014/main" id="{C82E527D-B46F-B396-62E9-7FFE987598E4}"/>
              </a:ext>
            </a:extLst>
          </p:cNvPr>
          <p:cNvSpPr/>
          <p:nvPr/>
        </p:nvSpPr>
        <p:spPr>
          <a:xfrm>
            <a:off x="4374354" y="3119636"/>
            <a:ext cx="228096" cy="2440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4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27">
            <a:extLst>
              <a:ext uri="{FF2B5EF4-FFF2-40B4-BE49-F238E27FC236}">
                <a16:creationId xmlns:a16="http://schemas.microsoft.com/office/drawing/2014/main" id="{7DF5E245-F424-A17E-4B7A-0D6B4D8DE932}"/>
              </a:ext>
            </a:extLst>
          </p:cNvPr>
          <p:cNvSpPr/>
          <p:nvPr/>
        </p:nvSpPr>
        <p:spPr>
          <a:xfrm>
            <a:off x="7570182" y="3952050"/>
            <a:ext cx="395604" cy="423360"/>
          </a:xfrm>
          <a:prstGeom prst="ellipse">
            <a:avLst/>
          </a:prstGeom>
          <a:solidFill>
            <a:srgbClr val="AFABAB"/>
          </a:solidFill>
          <a:ln w="6480">
            <a:solidFill>
              <a:srgbClr val="38562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CustomShape 28">
            <a:extLst>
              <a:ext uri="{FF2B5EF4-FFF2-40B4-BE49-F238E27FC236}">
                <a16:creationId xmlns:a16="http://schemas.microsoft.com/office/drawing/2014/main" id="{7535182F-CA7D-10AD-E8A3-51156AAEE45D}"/>
              </a:ext>
            </a:extLst>
          </p:cNvPr>
          <p:cNvSpPr/>
          <p:nvPr/>
        </p:nvSpPr>
        <p:spPr>
          <a:xfrm>
            <a:off x="5074127" y="2648216"/>
            <a:ext cx="523908" cy="560880"/>
          </a:xfrm>
          <a:prstGeom prst="ellipse">
            <a:avLst/>
          </a:prstGeom>
          <a:solidFill>
            <a:srgbClr val="FCD5B5"/>
          </a:solidFill>
          <a:ln w="64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CustomShape 29">
            <a:extLst>
              <a:ext uri="{FF2B5EF4-FFF2-40B4-BE49-F238E27FC236}">
                <a16:creationId xmlns:a16="http://schemas.microsoft.com/office/drawing/2014/main" id="{460094DC-BDD8-ADAB-E0C5-957D4175E457}"/>
              </a:ext>
            </a:extLst>
          </p:cNvPr>
          <p:cNvSpPr/>
          <p:nvPr/>
        </p:nvSpPr>
        <p:spPr>
          <a:xfrm>
            <a:off x="6657752" y="3927476"/>
            <a:ext cx="447120" cy="460440"/>
          </a:xfrm>
          <a:prstGeom prst="ellipse">
            <a:avLst/>
          </a:prstGeom>
          <a:solidFill>
            <a:srgbClr val="AFABAB"/>
          </a:solidFill>
          <a:ln w="6480">
            <a:solidFill>
              <a:srgbClr val="38562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30">
            <a:extLst>
              <a:ext uri="{FF2B5EF4-FFF2-40B4-BE49-F238E27FC236}">
                <a16:creationId xmlns:a16="http://schemas.microsoft.com/office/drawing/2014/main" id="{DA18B01D-A26E-D7DD-4FA9-02E517A7E444}"/>
              </a:ext>
            </a:extLst>
          </p:cNvPr>
          <p:cNvSpPr/>
          <p:nvPr/>
        </p:nvSpPr>
        <p:spPr>
          <a:xfrm>
            <a:off x="5187557" y="3977876"/>
            <a:ext cx="378022" cy="398160"/>
          </a:xfrm>
          <a:prstGeom prst="ellipse">
            <a:avLst/>
          </a:prstGeom>
          <a:solidFill>
            <a:srgbClr val="AFABAB"/>
          </a:solidFill>
          <a:ln w="6480">
            <a:solidFill>
              <a:srgbClr val="38562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CBB86D5F-E882-9568-D916-C476FDE35329}"/>
              </a:ext>
            </a:extLst>
          </p:cNvPr>
          <p:cNvSpPr/>
          <p:nvPr/>
        </p:nvSpPr>
        <p:spPr>
          <a:xfrm>
            <a:off x="8456591" y="3280916"/>
            <a:ext cx="323" cy="734040"/>
          </a:xfrm>
          <a:prstGeom prst="line">
            <a:avLst/>
          </a:prstGeom>
          <a:ln w="1260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Line 10">
            <a:extLst>
              <a:ext uri="{FF2B5EF4-FFF2-40B4-BE49-F238E27FC236}">
                <a16:creationId xmlns:a16="http://schemas.microsoft.com/office/drawing/2014/main" id="{862FE958-7C00-8C62-E658-B125FF6E4405}"/>
              </a:ext>
            </a:extLst>
          </p:cNvPr>
          <p:cNvSpPr/>
          <p:nvPr/>
        </p:nvSpPr>
        <p:spPr>
          <a:xfrm>
            <a:off x="9635257" y="3269257"/>
            <a:ext cx="324" cy="717120"/>
          </a:xfrm>
          <a:prstGeom prst="line">
            <a:avLst/>
          </a:prstGeom>
          <a:ln w="1260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16">
            <a:extLst>
              <a:ext uri="{FF2B5EF4-FFF2-40B4-BE49-F238E27FC236}">
                <a16:creationId xmlns:a16="http://schemas.microsoft.com/office/drawing/2014/main" id="{546D6A5A-B5BD-C45D-CBBD-E87F1D0D51CC}"/>
              </a:ext>
            </a:extLst>
          </p:cNvPr>
          <p:cNvSpPr/>
          <p:nvPr/>
        </p:nvSpPr>
        <p:spPr>
          <a:xfrm>
            <a:off x="8721830" y="3482406"/>
            <a:ext cx="659664" cy="41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229" tIns="56946" rIns="114229" bIns="56946"/>
          <a:lstStyle/>
          <a:p>
            <a:pPr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2021</a:t>
            </a:r>
            <a:endParaRPr lang="fr-FR" sz="1600" spc="-1" dirty="0">
              <a:latin typeface="Arial"/>
            </a:endParaRPr>
          </a:p>
        </p:txBody>
      </p:sp>
      <p:sp>
        <p:nvSpPr>
          <p:cNvPr id="43" name="CustomShape 16">
            <a:extLst>
              <a:ext uri="{FF2B5EF4-FFF2-40B4-BE49-F238E27FC236}">
                <a16:creationId xmlns:a16="http://schemas.microsoft.com/office/drawing/2014/main" id="{967FFF78-D1C3-BB57-C557-6D9E0D2BDA74}"/>
              </a:ext>
            </a:extLst>
          </p:cNvPr>
          <p:cNvSpPr/>
          <p:nvPr/>
        </p:nvSpPr>
        <p:spPr>
          <a:xfrm>
            <a:off x="9710718" y="3470929"/>
            <a:ext cx="659664" cy="41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229" tIns="56946" rIns="114229" bIns="56946"/>
          <a:lstStyle/>
          <a:p>
            <a:pPr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2022</a:t>
            </a:r>
            <a:endParaRPr lang="fr-FR" sz="1600" spc="-1" dirty="0">
              <a:latin typeface="Arial"/>
            </a:endParaRPr>
          </a:p>
        </p:txBody>
      </p:sp>
      <p:sp>
        <p:nvSpPr>
          <p:cNvPr id="44" name="CustomShape 18">
            <a:extLst>
              <a:ext uri="{FF2B5EF4-FFF2-40B4-BE49-F238E27FC236}">
                <a16:creationId xmlns:a16="http://schemas.microsoft.com/office/drawing/2014/main" id="{4966B80F-D952-E1EB-E859-0B672AC0C9ED}"/>
              </a:ext>
            </a:extLst>
          </p:cNvPr>
          <p:cNvSpPr/>
          <p:nvPr/>
        </p:nvSpPr>
        <p:spPr>
          <a:xfrm>
            <a:off x="9759961" y="3872399"/>
            <a:ext cx="658044" cy="704520"/>
          </a:xfrm>
          <a:prstGeom prst="ellipse">
            <a:avLst/>
          </a:prstGeom>
          <a:solidFill>
            <a:srgbClr val="AFABAB"/>
          </a:solidFill>
          <a:ln w="6480">
            <a:solidFill>
              <a:srgbClr val="38562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19">
            <a:extLst>
              <a:ext uri="{FF2B5EF4-FFF2-40B4-BE49-F238E27FC236}">
                <a16:creationId xmlns:a16="http://schemas.microsoft.com/office/drawing/2014/main" id="{517CD2FC-0E87-D857-2587-6721A6398A52}"/>
              </a:ext>
            </a:extLst>
          </p:cNvPr>
          <p:cNvSpPr/>
          <p:nvPr/>
        </p:nvSpPr>
        <p:spPr>
          <a:xfrm>
            <a:off x="9722299" y="2650695"/>
            <a:ext cx="658044" cy="7045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4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FC3700E-39D7-56C3-9B02-B68D20ED1A3A}"/>
              </a:ext>
            </a:extLst>
          </p:cNvPr>
          <p:cNvSpPr txBox="1"/>
          <p:nvPr/>
        </p:nvSpPr>
        <p:spPr>
          <a:xfrm>
            <a:off x="4771640" y="4641323"/>
            <a:ext cx="4896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Récurrence et concomitance des vagues de chaleurs et des épisodes de sécheresse  :</a:t>
            </a: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 pas de répits pour la région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2DABF2-308B-8328-708D-C5349AFD5AC2}"/>
              </a:ext>
            </a:extLst>
          </p:cNvPr>
          <p:cNvSpPr txBox="1"/>
          <p:nvPr/>
        </p:nvSpPr>
        <p:spPr>
          <a:xfrm>
            <a:off x="3480252" y="4621953"/>
            <a:ext cx="1048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Record de durée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DB8D85-1FBC-703E-21B7-76A19A1774E0}"/>
              </a:ext>
            </a:extLst>
          </p:cNvPr>
          <p:cNvSpPr txBox="1"/>
          <p:nvPr/>
        </p:nvSpPr>
        <p:spPr>
          <a:xfrm>
            <a:off x="6033080" y="2256371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Record d’intensité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91BA14-0D4F-6E05-6785-560C3C30CD3F}"/>
              </a:ext>
            </a:extLst>
          </p:cNvPr>
          <p:cNvSpPr txBox="1"/>
          <p:nvPr/>
        </p:nvSpPr>
        <p:spPr>
          <a:xfrm>
            <a:off x="9990823" y="2259270"/>
            <a:ext cx="146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Record de durée et de précocité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42F751-405C-A490-7BC9-B512E485DB7B}"/>
              </a:ext>
            </a:extLst>
          </p:cNvPr>
          <p:cNvSpPr txBox="1"/>
          <p:nvPr/>
        </p:nvSpPr>
        <p:spPr>
          <a:xfrm>
            <a:off x="9381494" y="4681275"/>
            <a:ext cx="146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Record de durée et d’intensité</a:t>
            </a:r>
          </a:p>
        </p:txBody>
      </p:sp>
    </p:spTree>
    <p:extLst>
      <p:ext uri="{BB962C8B-B14F-4D97-AF65-F5344CB8AC3E}">
        <p14:creationId xmlns:p14="http://schemas.microsoft.com/office/powerpoint/2010/main" val="400012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7305771-50B6-ACE0-314A-36933D7E3F74}"/>
              </a:ext>
            </a:extLst>
          </p:cNvPr>
          <p:cNvSpPr txBox="1"/>
          <p:nvPr/>
        </p:nvSpPr>
        <p:spPr>
          <a:xfrm>
            <a:off x="5029604" y="2624202"/>
            <a:ext cx="2569030" cy="1204016"/>
          </a:xfrm>
          <a:prstGeom prst="rect">
            <a:avLst/>
          </a:prstGeom>
          <a:noFill/>
        </p:spPr>
        <p:txBody>
          <a:bodyPr wrap="square" lIns="95091" tIns="47546" rIns="95091" bIns="47546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augmentation de l’intensité  des épisodes méditerranéens depuis le milieu du 20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siècle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3DBDF-2A24-D5D0-93C0-4E93742758CA}"/>
              </a:ext>
            </a:extLst>
          </p:cNvPr>
          <p:cNvSpPr/>
          <p:nvPr/>
        </p:nvSpPr>
        <p:spPr>
          <a:xfrm>
            <a:off x="106532" y="5137687"/>
            <a:ext cx="4856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200" b="1" i="1" dirty="0">
                <a:solidFill>
                  <a:schemeClr val="accent1">
                    <a:lumMod val="50000"/>
                  </a:schemeClr>
                </a:solidFill>
              </a:rPr>
              <a:t>Dans la vallée de la </a:t>
            </a:r>
            <a:r>
              <a:rPr lang="fr-FR" sz="1200" b="1" i="1" dirty="0" err="1">
                <a:solidFill>
                  <a:schemeClr val="accent1">
                    <a:lumMod val="50000"/>
                  </a:schemeClr>
                </a:solidFill>
              </a:rPr>
              <a:t>Roya</a:t>
            </a:r>
            <a:r>
              <a:rPr lang="fr-FR" sz="1200" b="1" i="1" dirty="0">
                <a:solidFill>
                  <a:schemeClr val="accent1">
                    <a:lumMod val="50000"/>
                  </a:schemeClr>
                </a:solidFill>
              </a:rPr>
              <a:t> 663 mm de précipitations dont 574 mm tombées en 12 heures. 2/10/2020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45A0CDC-ADA3-37EB-3985-A957CEF06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36" y="2219476"/>
            <a:ext cx="4251797" cy="283488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5A4448A-97BC-9587-E3F1-4BD652DFFA2F}"/>
              </a:ext>
            </a:extLst>
          </p:cNvPr>
          <p:cNvSpPr txBox="1"/>
          <p:nvPr/>
        </p:nvSpPr>
        <p:spPr>
          <a:xfrm>
            <a:off x="5001570" y="552477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En Région Provence-Alpes-Côte d’Azur, 1 million d’habitants, vivent dans des zones potentiellement inondables (INSEE 2019).</a:t>
            </a:r>
          </a:p>
        </p:txBody>
      </p:sp>
      <p:pic>
        <p:nvPicPr>
          <p:cNvPr id="12" name="Image 11" descr="noun_3359457_cc.png">
            <a:extLst>
              <a:ext uri="{FF2B5EF4-FFF2-40B4-BE49-F238E27FC236}">
                <a16:creationId xmlns:a16="http://schemas.microsoft.com/office/drawing/2014/main" id="{1A90C862-EA4E-700B-CD7D-9483F6193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139" y="2146196"/>
            <a:ext cx="2090536" cy="13881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6045F7-3C83-C5F8-7A7B-4DEAE4B7DEE1}"/>
              </a:ext>
            </a:extLst>
          </p:cNvPr>
          <p:cNvSpPr/>
          <p:nvPr/>
        </p:nvSpPr>
        <p:spPr>
          <a:xfrm>
            <a:off x="7967805" y="3636918"/>
            <a:ext cx="2838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 fréquence des épisodes de précipitation de plus de </a:t>
            </a:r>
          </a:p>
          <a:p>
            <a:pPr algn="ctr"/>
            <a:r>
              <a:rPr lang="fr-FR" dirty="0"/>
              <a:t>200 mm de pluie / jour </a:t>
            </a:r>
          </a:p>
          <a:p>
            <a:pPr algn="ctr"/>
            <a:r>
              <a:rPr lang="fr-FR" dirty="0"/>
              <a:t>a doublée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921C0A9-6955-91A5-0679-F06F4D437B0F}"/>
              </a:ext>
            </a:extLst>
          </p:cNvPr>
          <p:cNvSpPr txBox="1"/>
          <p:nvPr/>
        </p:nvSpPr>
        <p:spPr>
          <a:xfrm>
            <a:off x="9098891" y="4837247"/>
            <a:ext cx="576463" cy="464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928770-EE4F-6869-CF5C-5D4194318AF0}"/>
              </a:ext>
            </a:extLst>
          </p:cNvPr>
          <p:cNvSpPr txBox="1"/>
          <p:nvPr/>
        </p:nvSpPr>
        <p:spPr>
          <a:xfrm>
            <a:off x="6015160" y="3902148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22%</a:t>
            </a:r>
          </a:p>
        </p:txBody>
      </p:sp>
      <p:sp>
        <p:nvSpPr>
          <p:cNvPr id="3" name="Croix 2">
            <a:extLst>
              <a:ext uri="{FF2B5EF4-FFF2-40B4-BE49-F238E27FC236}">
                <a16:creationId xmlns:a16="http://schemas.microsoft.com/office/drawing/2014/main" id="{F97AA399-02F9-154F-A8E9-F78A36D072E6}"/>
              </a:ext>
            </a:extLst>
          </p:cNvPr>
          <p:cNvSpPr/>
          <p:nvPr/>
        </p:nvSpPr>
        <p:spPr>
          <a:xfrm>
            <a:off x="5493848" y="4033821"/>
            <a:ext cx="438411" cy="461666"/>
          </a:xfrm>
          <a:prstGeom prst="plus">
            <a:avLst>
              <a:gd name="adj" fmla="val 3848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5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4">
            <a:extLst>
              <a:ext uri="{FF2B5EF4-FFF2-40B4-BE49-F238E27FC236}">
                <a16:creationId xmlns:a16="http://schemas.microsoft.com/office/drawing/2014/main" id="{5574C7F8-AD36-6E51-AB37-5FEF347787CB}"/>
              </a:ext>
            </a:extLst>
          </p:cNvPr>
          <p:cNvGrpSpPr/>
          <p:nvPr/>
        </p:nvGrpSpPr>
        <p:grpSpPr>
          <a:xfrm>
            <a:off x="290286" y="2104235"/>
            <a:ext cx="5722446" cy="3908258"/>
            <a:chOff x="2244304" y="1350460"/>
            <a:chExt cx="4116293" cy="268193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C247767-CFEC-4EE8-812E-4582C0679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4304" y="1350460"/>
              <a:ext cx="4116293" cy="2681933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C01F46-F304-1CEF-911C-0E56C13954A5}"/>
                </a:ext>
              </a:extLst>
            </p:cNvPr>
            <p:cNvSpPr/>
            <p:nvPr/>
          </p:nvSpPr>
          <p:spPr>
            <a:xfrm>
              <a:off x="2345535" y="3410565"/>
              <a:ext cx="1147161" cy="583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120B007C-49E5-B64C-29F5-A94F168F4A63}"/>
              </a:ext>
            </a:extLst>
          </p:cNvPr>
          <p:cNvSpPr txBox="1"/>
          <p:nvPr/>
        </p:nvSpPr>
        <p:spPr>
          <a:xfrm>
            <a:off x="6096000" y="3075057"/>
            <a:ext cx="430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Des sècheresses plus longues, plus intenses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A6737A-C53F-90AE-4D50-595DC692CFA5}"/>
              </a:ext>
            </a:extLst>
          </p:cNvPr>
          <p:cNvSpPr/>
          <p:nvPr/>
        </p:nvSpPr>
        <p:spPr>
          <a:xfrm>
            <a:off x="6179270" y="3605602"/>
            <a:ext cx="3735026" cy="150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720"/>
              </a:spcBef>
              <a:buFont typeface="Arial"/>
              <a:buChar char="•"/>
            </a:pPr>
            <a:r>
              <a:rPr lang="fr-FR" b="1" dirty="0"/>
              <a:t>Tension sur la ressource</a:t>
            </a:r>
          </a:p>
          <a:p>
            <a:pPr marL="342900" indent="-342900">
              <a:lnSpc>
                <a:spcPct val="110000"/>
              </a:lnSpc>
              <a:spcBef>
                <a:spcPts val="720"/>
              </a:spcBef>
              <a:buFont typeface="Arial"/>
              <a:buChar char="•"/>
            </a:pPr>
            <a:r>
              <a:rPr lang="fr-FR" b="1" dirty="0"/>
              <a:t>Conflits d’usages</a:t>
            </a:r>
          </a:p>
          <a:p>
            <a:pPr marL="342900" indent="-342900">
              <a:lnSpc>
                <a:spcPct val="110000"/>
              </a:lnSpc>
              <a:spcBef>
                <a:spcPts val="720"/>
              </a:spcBef>
              <a:buFont typeface="Arial"/>
              <a:buChar char="•"/>
            </a:pPr>
            <a:r>
              <a:rPr lang="fr-FR" b="1" dirty="0"/>
              <a:t>Dégradation de la qualité des milieux aquatiques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2950EC-0577-54E7-A3CE-505A0ECB98DB}"/>
              </a:ext>
            </a:extLst>
          </p:cNvPr>
          <p:cNvSpPr txBox="1"/>
          <p:nvPr/>
        </p:nvSpPr>
        <p:spPr>
          <a:xfrm>
            <a:off x="6391846" y="2156714"/>
            <a:ext cx="52865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60" b="1" dirty="0">
                <a:solidFill>
                  <a:srgbClr val="376092"/>
                </a:solidFill>
              </a:rPr>
              <a:t>Toutes les composantes du cycle de l’eau sont et seront affectées</a:t>
            </a:r>
          </a:p>
        </p:txBody>
      </p:sp>
    </p:spTree>
    <p:extLst>
      <p:ext uri="{BB962C8B-B14F-4D97-AF65-F5344CB8AC3E}">
        <p14:creationId xmlns:p14="http://schemas.microsoft.com/office/powerpoint/2010/main" val="322103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89CC239-D0DA-269D-E90C-5DD656BD42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85" y="2192424"/>
            <a:ext cx="4823126" cy="3354120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FAD90227-C43C-6E22-543E-ED35045708AD}"/>
              </a:ext>
            </a:extLst>
          </p:cNvPr>
          <p:cNvSpPr/>
          <p:nvPr/>
        </p:nvSpPr>
        <p:spPr>
          <a:xfrm>
            <a:off x="176385" y="5735622"/>
            <a:ext cx="1212192" cy="4376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54000" rIns="108000" bIns="54000"/>
          <a:lstStyle/>
          <a:p>
            <a:pPr>
              <a:lnSpc>
                <a:spcPct val="100000"/>
              </a:lnSpc>
            </a:pPr>
            <a:r>
              <a:rPr lang="fr-FR" sz="1440" i="1" spc="-1" dirty="0">
                <a:solidFill>
                  <a:srgbClr val="000000"/>
                </a:solidFill>
                <a:latin typeface="Calibri"/>
              </a:rPr>
              <a:t>©</a:t>
            </a:r>
            <a:r>
              <a:rPr lang="fr-FR" sz="1440" i="1" spc="-1" dirty="0" err="1">
                <a:solidFill>
                  <a:srgbClr val="000000"/>
                </a:solidFill>
                <a:latin typeface="Calibri"/>
              </a:rPr>
              <a:t>J.Guiot</a:t>
            </a:r>
            <a:endParaRPr lang="fr-FR" sz="1440" i="1" spc="-1" dirty="0">
              <a:latin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7C0588-C7DD-6C5F-E0F9-A9773173FC17}"/>
              </a:ext>
            </a:extLst>
          </p:cNvPr>
          <p:cNvSpPr txBox="1"/>
          <p:nvPr/>
        </p:nvSpPr>
        <p:spPr>
          <a:xfrm>
            <a:off x="176385" y="5542377"/>
            <a:ext cx="265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Source DRIAS – nouvelles données</a:t>
            </a:r>
          </a:p>
        </p:txBody>
      </p:sp>
      <p:sp>
        <p:nvSpPr>
          <p:cNvPr id="4" name="Double flèche verticale 3">
            <a:extLst>
              <a:ext uri="{FF2B5EF4-FFF2-40B4-BE49-F238E27FC236}">
                <a16:creationId xmlns:a16="http://schemas.microsoft.com/office/drawing/2014/main" id="{2F3B0A48-6A15-FD44-506D-760D4D71A8BC}"/>
              </a:ext>
            </a:extLst>
          </p:cNvPr>
          <p:cNvSpPr/>
          <p:nvPr/>
        </p:nvSpPr>
        <p:spPr>
          <a:xfrm flipH="1">
            <a:off x="4758785" y="2192424"/>
            <a:ext cx="240726" cy="2106444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04097E-70F9-D0E5-90EC-DC0CCB238163}"/>
              </a:ext>
            </a:extLst>
          </p:cNvPr>
          <p:cNvSpPr txBox="1"/>
          <p:nvPr/>
        </p:nvSpPr>
        <p:spPr>
          <a:xfrm>
            <a:off x="853211" y="1697775"/>
            <a:ext cx="3469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Les futurs possibles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1964AE9-9FA0-26DA-9A6F-C6312729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2" y="2237325"/>
            <a:ext cx="4604032" cy="32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5D0F0DB-2882-78AC-0424-6863AD23FF6C}"/>
              </a:ext>
            </a:extLst>
          </p:cNvPr>
          <p:cNvSpPr txBox="1"/>
          <p:nvPr/>
        </p:nvSpPr>
        <p:spPr>
          <a:xfrm>
            <a:off x="6389511" y="1823092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Quelques indicateurs pour Antibes</a:t>
            </a:r>
          </a:p>
        </p:txBody>
      </p:sp>
    </p:spTree>
    <p:extLst>
      <p:ext uri="{BB962C8B-B14F-4D97-AF65-F5344CB8AC3E}">
        <p14:creationId xmlns:p14="http://schemas.microsoft.com/office/powerpoint/2010/main" val="39462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42327" y="3625049"/>
            <a:ext cx="1945522" cy="541683"/>
          </a:xfrm>
          <a:prstGeom prst="rect">
            <a:avLst/>
          </a:prstGeom>
          <a:noFill/>
        </p:spPr>
        <p:txBody>
          <a:bodyPr wrap="none" lIns="109723" tIns="54862" rIns="109723" bIns="54862" rtlCol="0">
            <a:spAutoFit/>
          </a:bodyPr>
          <a:lstStyle/>
          <a:p>
            <a:r>
              <a:rPr lang="fr-FR" sz="2800" dirty="0">
                <a:latin typeface="Chalkduster"/>
                <a:cs typeface="Chalkduster"/>
              </a:rPr>
              <a:t>CLIMAT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36679" y="3733501"/>
            <a:ext cx="3326157" cy="541683"/>
          </a:xfrm>
          <a:prstGeom prst="rect">
            <a:avLst/>
          </a:prstGeom>
          <a:noFill/>
        </p:spPr>
        <p:txBody>
          <a:bodyPr wrap="none" lIns="109723" tIns="54862" rIns="109723" bIns="54862" rtlCol="0">
            <a:spAutoFit/>
          </a:bodyPr>
          <a:lstStyle/>
          <a:p>
            <a:r>
              <a:rPr lang="fr-FR" sz="2800" dirty="0">
                <a:latin typeface="Chalkduster"/>
                <a:cs typeface="Chalkduster"/>
              </a:rPr>
              <a:t>BIODIVERSITÉ </a:t>
            </a:r>
          </a:p>
        </p:txBody>
      </p:sp>
      <p:sp>
        <p:nvSpPr>
          <p:cNvPr id="11" name="Flèche courbée vers le haut 10"/>
          <p:cNvSpPr/>
          <p:nvPr/>
        </p:nvSpPr>
        <p:spPr>
          <a:xfrm>
            <a:off x="2137257" y="4317157"/>
            <a:ext cx="4362501" cy="1425407"/>
          </a:xfrm>
          <a:prstGeom prst="curvedUpArrow">
            <a:avLst/>
          </a:prstGeom>
          <a:solidFill>
            <a:srgbClr val="F43E25"/>
          </a:solidFill>
          <a:ln>
            <a:solidFill>
              <a:srgbClr val="BB44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rtlCol="0" anchor="ctr"/>
          <a:lstStyle/>
          <a:p>
            <a:pPr algn="ctr"/>
            <a:endParaRPr lang="fr-FR" sz="2160">
              <a:solidFill>
                <a:schemeClr val="tx1"/>
              </a:solidFill>
            </a:endParaRPr>
          </a:p>
        </p:txBody>
      </p:sp>
      <p:sp>
        <p:nvSpPr>
          <p:cNvPr id="12" name="Flèche courbée vers le haut 11"/>
          <p:cNvSpPr/>
          <p:nvPr/>
        </p:nvSpPr>
        <p:spPr>
          <a:xfrm rot="10800000">
            <a:off x="2054260" y="2054268"/>
            <a:ext cx="4362501" cy="1637259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3" tIns="54862" rIns="109723" bIns="54862" rtlCol="0" anchor="ctr"/>
          <a:lstStyle/>
          <a:p>
            <a:pPr algn="ctr"/>
            <a:endParaRPr lang="fr-FR" sz="216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10439" y="4799029"/>
            <a:ext cx="893248" cy="357017"/>
          </a:xfrm>
          <a:prstGeom prst="rect">
            <a:avLst/>
          </a:prstGeom>
          <a:noFill/>
        </p:spPr>
        <p:txBody>
          <a:bodyPr wrap="none" lIns="109723" tIns="54862" rIns="109723" bIns="54862" rtlCol="0">
            <a:spAutoFit/>
          </a:bodyPr>
          <a:lstStyle/>
          <a:p>
            <a:r>
              <a:rPr lang="fr-FR" sz="1600" b="1" dirty="0">
                <a:solidFill>
                  <a:srgbClr val="BB4402"/>
                </a:solidFill>
              </a:rPr>
              <a:t>Impacts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10439" y="2515881"/>
            <a:ext cx="1013472" cy="357017"/>
          </a:xfrm>
          <a:prstGeom prst="rect">
            <a:avLst/>
          </a:prstGeom>
          <a:noFill/>
        </p:spPr>
        <p:txBody>
          <a:bodyPr wrap="none" lIns="109723" tIns="54862" rIns="109723" bIns="54862" rtlCol="0">
            <a:spAutoFit/>
          </a:bodyPr>
          <a:lstStyle/>
          <a:p>
            <a:r>
              <a:rPr lang="fr-FR" sz="1600" b="1" dirty="0">
                <a:solidFill>
                  <a:srgbClr val="008000"/>
                </a:solidFill>
              </a:rPr>
              <a:t>Solutions</a:t>
            </a:r>
          </a:p>
        </p:txBody>
      </p:sp>
      <p:cxnSp>
        <p:nvCxnSpPr>
          <p:cNvPr id="19" name="Connecteur droit 18"/>
          <p:cNvCxnSpPr>
            <a:cxnSpLocks/>
          </p:cNvCxnSpPr>
          <p:nvPr/>
        </p:nvCxnSpPr>
        <p:spPr>
          <a:xfrm>
            <a:off x="4235510" y="2453152"/>
            <a:ext cx="0" cy="59598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295000" y="2453152"/>
            <a:ext cx="1212886" cy="603238"/>
          </a:xfrm>
          <a:prstGeom prst="rect">
            <a:avLst/>
          </a:prstGeom>
          <a:noFill/>
        </p:spPr>
        <p:txBody>
          <a:bodyPr wrap="none" lIns="109723" tIns="54862" rIns="109723" bIns="54862" rtlCol="0">
            <a:spAutoFit/>
          </a:bodyPr>
          <a:lstStyle/>
          <a:p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Adaptation</a:t>
            </a:r>
          </a:p>
          <a:p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Atténuation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760233" y="2159446"/>
            <a:ext cx="4378219" cy="1357440"/>
          </a:xfrm>
          <a:prstGeom prst="rect">
            <a:avLst/>
          </a:prstGeom>
        </p:spPr>
        <p:txBody>
          <a:bodyPr lIns="109723" tIns="54862" rIns="109723" bIns="54862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80" b="1" dirty="0">
                <a:solidFill>
                  <a:schemeClr val="accent6">
                    <a:lumMod val="50000"/>
                  </a:schemeClr>
                </a:solidFill>
              </a:rPr>
              <a:t>Changement climatique et érosion de la biodiversité des enjeux intrinsèquement liés 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85BC879-C622-1E74-F99C-40142146F646}"/>
              </a:ext>
            </a:extLst>
          </p:cNvPr>
          <p:cNvCxnSpPr>
            <a:cxnSpLocks/>
          </p:cNvCxnSpPr>
          <p:nvPr/>
        </p:nvCxnSpPr>
        <p:spPr>
          <a:xfrm>
            <a:off x="4240636" y="4560064"/>
            <a:ext cx="0" cy="59598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C7932FF-8D6F-4707-2A46-3C121CEE588D}"/>
              </a:ext>
            </a:extLst>
          </p:cNvPr>
          <p:cNvSpPr txBox="1"/>
          <p:nvPr/>
        </p:nvSpPr>
        <p:spPr>
          <a:xfrm>
            <a:off x="4295000" y="4627171"/>
            <a:ext cx="1157358" cy="603238"/>
          </a:xfrm>
          <a:prstGeom prst="rect">
            <a:avLst/>
          </a:prstGeom>
          <a:noFill/>
        </p:spPr>
        <p:txBody>
          <a:bodyPr wrap="none" lIns="109723" tIns="54862" rIns="109723" bIns="54862" rtlCol="0">
            <a:spAutoFit/>
          </a:bodyPr>
          <a:lstStyle/>
          <a:p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Répartition</a:t>
            </a:r>
          </a:p>
          <a:p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Physiologie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0091AA-6D06-CECC-40D2-693654199675}"/>
              </a:ext>
            </a:extLst>
          </p:cNvPr>
          <p:cNvSpPr txBox="1"/>
          <p:nvPr/>
        </p:nvSpPr>
        <p:spPr>
          <a:xfrm>
            <a:off x="-118635" y="4591546"/>
            <a:ext cx="236522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48"/>
              </a:spcAft>
            </a:pPr>
            <a:r>
              <a:rPr lang="fr-FR" sz="16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Helvetica"/>
              </a:rPr>
              <a:t>Energie fossile</a:t>
            </a:r>
          </a:p>
          <a:p>
            <a:pPr algn="ctr">
              <a:spcAft>
                <a:spcPts val="648"/>
              </a:spcAft>
            </a:pPr>
            <a:r>
              <a:rPr lang="fr-FR" sz="16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Helvetica"/>
              </a:rPr>
              <a:t>Agriculture intensive</a:t>
            </a:r>
          </a:p>
          <a:p>
            <a:pPr algn="ctr">
              <a:spcAft>
                <a:spcPts val="648"/>
              </a:spcAft>
            </a:pPr>
            <a:r>
              <a:rPr lang="fr-FR" sz="1600" b="1" i="1" dirty="0">
                <a:solidFill>
                  <a:srgbClr val="595959"/>
                </a:solidFill>
                <a:cs typeface="Helvetica"/>
              </a:rPr>
              <a:t>Déforestation</a:t>
            </a:r>
          </a:p>
          <a:p>
            <a:pPr marL="308610" indent="-308610" algn="ctr">
              <a:spcAft>
                <a:spcPts val="648"/>
              </a:spcAft>
              <a:buFont typeface="Arial"/>
              <a:buChar char="•"/>
            </a:pPr>
            <a:endParaRPr lang="fr-FR" sz="1600" b="1" i="1" dirty="0">
              <a:solidFill>
                <a:schemeClr val="tx1">
                  <a:lumMod val="65000"/>
                  <a:lumOff val="35000"/>
                </a:schemeClr>
              </a:solidFill>
              <a:cs typeface="Helvetica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5FE5426-E59D-2FE9-9092-2E14B449F9CD}"/>
              </a:ext>
            </a:extLst>
          </p:cNvPr>
          <p:cNvCxnSpPr>
            <a:cxnSpLocks/>
          </p:cNvCxnSpPr>
          <p:nvPr/>
        </p:nvCxnSpPr>
        <p:spPr>
          <a:xfrm flipV="1">
            <a:off x="942327" y="4265244"/>
            <a:ext cx="220515" cy="2948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45CEB66-2AA1-E0D8-E0C1-A3AE4799DAB0}"/>
              </a:ext>
            </a:extLst>
          </p:cNvPr>
          <p:cNvSpPr/>
          <p:nvPr/>
        </p:nvSpPr>
        <p:spPr>
          <a:xfrm>
            <a:off x="7533301" y="4166732"/>
            <a:ext cx="25214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surexploitation des ressources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9B2D28-9A47-0ED9-251D-B9AD0DB20708}"/>
              </a:ext>
            </a:extLst>
          </p:cNvPr>
          <p:cNvSpPr/>
          <p:nvPr/>
        </p:nvSpPr>
        <p:spPr>
          <a:xfrm>
            <a:off x="6485901" y="4691306"/>
            <a:ext cx="2804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i="1" dirty="0">
                <a:solidFill>
                  <a:srgbClr val="595959"/>
                </a:solidFill>
              </a:rPr>
              <a:t>Destruction des habitats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A96C66-5CF9-06D4-51DB-C704E7AE4234}"/>
              </a:ext>
            </a:extLst>
          </p:cNvPr>
          <p:cNvSpPr/>
          <p:nvPr/>
        </p:nvSpPr>
        <p:spPr>
          <a:xfrm>
            <a:off x="5780424" y="5098418"/>
            <a:ext cx="2822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i="1" dirty="0">
                <a:solidFill>
                  <a:srgbClr val="595959"/>
                </a:solidFill>
              </a:rPr>
              <a:t>Pollutions, pesticides et herbicides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3A565E4-7C4F-1178-399A-D16FF8271222}"/>
              </a:ext>
            </a:extLst>
          </p:cNvPr>
          <p:cNvCxnSpPr>
            <a:cxnSpLocks/>
          </p:cNvCxnSpPr>
          <p:nvPr/>
        </p:nvCxnSpPr>
        <p:spPr>
          <a:xfrm flipH="1" flipV="1">
            <a:off x="6636707" y="4321274"/>
            <a:ext cx="666618" cy="3014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765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3206</TotalTime>
  <Words>1134</Words>
  <Application>Microsoft Office PowerPoint</Application>
  <PresentationFormat>Grand écran</PresentationFormat>
  <Paragraphs>136</Paragraphs>
  <Slides>18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Chalkduster</vt:lpstr>
      <vt:lpstr>Helvetica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Préparation de gestion de situation sanitaire exceptionnelle :  continuité de la prise en charge sanitaire de la population générale  </vt:lpstr>
      <vt:lpstr> Préparation de gestion de situation sanitaire exceptionnelle : une diversité d’acteurs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iD2MARK AGENCE</dc:creator>
  <cp:lastModifiedBy>BARS, Céline (ARS-PACA/DG/SCD)</cp:lastModifiedBy>
  <cp:revision>35</cp:revision>
  <dcterms:created xsi:type="dcterms:W3CDTF">2023-02-08T09:53:53Z</dcterms:created>
  <dcterms:modified xsi:type="dcterms:W3CDTF">2023-03-22T12:13:35Z</dcterms:modified>
</cp:coreProperties>
</file>