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58" r:id="rId3"/>
    <p:sldId id="277" r:id="rId4"/>
    <p:sldId id="278" r:id="rId5"/>
    <p:sldId id="262" r:id="rId6"/>
    <p:sldId id="275" r:id="rId7"/>
    <p:sldId id="263" r:id="rId8"/>
    <p:sldId id="260" r:id="rId9"/>
    <p:sldId id="257" r:id="rId10"/>
    <p:sldId id="261" r:id="rId11"/>
    <p:sldId id="264" r:id="rId12"/>
    <p:sldId id="274" r:id="rId13"/>
    <p:sldId id="265" r:id="rId14"/>
    <p:sldId id="266" r:id="rId15"/>
    <p:sldId id="267" r:id="rId16"/>
    <p:sldId id="268" r:id="rId17"/>
    <p:sldId id="269" r:id="rId18"/>
    <p:sldId id="270" r:id="rId19"/>
    <p:sldId id="271" r:id="rId20"/>
    <p:sldId id="272" r:id="rId21"/>
    <p:sldId id="273" r:id="rId22"/>
    <p:sldId id="276" r:id="rId23"/>
    <p:sldId id="279" r:id="rId24"/>
    <p:sldId id="280" r:id="rId25"/>
    <p:sldId id="281" r:id="rId26"/>
    <p:sldId id="282" r:id="rId2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57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24"/>
    <p:restoredTop sz="94694"/>
  </p:normalViewPr>
  <p:slideViewPr>
    <p:cSldViewPr snapToGrid="0">
      <p:cViewPr varScale="1">
        <p:scale>
          <a:sx n="85" d="100"/>
          <a:sy n="85" d="100"/>
        </p:scale>
        <p:origin x="120"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6FABA8-26AB-4387-8C66-17C039FED983}" type="doc">
      <dgm:prSet loTypeId="urn:microsoft.com/office/officeart/2005/8/layout/hProcess9" loCatId="process" qsTypeId="urn:microsoft.com/office/officeart/2005/8/quickstyle/simple1" qsCatId="simple" csTypeId="urn:microsoft.com/office/officeart/2005/8/colors/accent0_1" csCatId="mainScheme" phldr="1"/>
      <dgm:spPr/>
      <dgm:t>
        <a:bodyPr/>
        <a:lstStyle/>
        <a:p>
          <a:endParaRPr lang="fr-FR"/>
        </a:p>
      </dgm:t>
    </dgm:pt>
    <dgm:pt modelId="{72CDC9EB-AC2C-4E5C-BE55-818FC51FF7DE}">
      <dgm:prSet phldrT="[Texte]" custT="1"/>
      <dgm:spPr/>
      <dgm:t>
        <a:bodyPr/>
        <a:lstStyle/>
        <a:p>
          <a:r>
            <a:rPr lang="fr-FR" sz="1400" b="0" cap="none" spc="0" dirty="0">
              <a:ln w="0"/>
              <a:solidFill>
                <a:schemeClr val="tx1"/>
              </a:solidFill>
              <a:effectLst>
                <a:outerShdw blurRad="38100" dist="19050" dir="2700000" algn="tl" rotWithShape="0">
                  <a:schemeClr val="dk1">
                    <a:alpha val="40000"/>
                  </a:schemeClr>
                </a:outerShdw>
              </a:effectLst>
            </a:rPr>
            <a:t>Ce projet s’inscrit dans le cadre de la feuille de route de la stratégie gouvernementale de transformation de l’offre médico-sociale</a:t>
          </a:r>
        </a:p>
      </dgm:t>
    </dgm:pt>
    <dgm:pt modelId="{26A95363-7CF9-442C-923F-39F929408F28}" type="parTrans" cxnId="{B1F142AD-5E23-43D6-9BDB-40E96C18316B}">
      <dgm:prSet/>
      <dgm:spPr/>
      <dgm:t>
        <a:bodyPr/>
        <a:lstStyle/>
        <a:p>
          <a:endParaRPr lang="fr-FR" sz="2400" b="0" cap="none" spc="0">
            <a:ln w="0"/>
            <a:solidFill>
              <a:schemeClr val="tx1"/>
            </a:solidFill>
            <a:effectLst>
              <a:outerShdw blurRad="38100" dist="19050" dir="2700000" algn="tl" rotWithShape="0">
                <a:schemeClr val="dk1">
                  <a:alpha val="40000"/>
                </a:schemeClr>
              </a:outerShdw>
            </a:effectLst>
          </a:endParaRPr>
        </a:p>
      </dgm:t>
    </dgm:pt>
    <dgm:pt modelId="{439864F0-7958-4F45-9E3A-FD464B9B52DC}" type="sibTrans" cxnId="{B1F142AD-5E23-43D6-9BDB-40E96C18316B}">
      <dgm:prSet/>
      <dgm:spPr/>
      <dgm:t>
        <a:bodyPr/>
        <a:lstStyle/>
        <a:p>
          <a:endParaRPr lang="fr-FR" sz="2400" b="0" cap="none" spc="0">
            <a:ln w="0"/>
            <a:solidFill>
              <a:schemeClr val="tx1"/>
            </a:solidFill>
            <a:effectLst>
              <a:outerShdw blurRad="38100" dist="19050" dir="2700000" algn="tl" rotWithShape="0">
                <a:schemeClr val="dk1">
                  <a:alpha val="40000"/>
                </a:schemeClr>
              </a:outerShdw>
            </a:effectLst>
          </a:endParaRPr>
        </a:p>
      </dgm:t>
    </dgm:pt>
    <dgm:pt modelId="{2BA2647E-1EDB-4309-8F8A-5C860EA6BF7F}">
      <dgm:prSet custT="1"/>
      <dgm:spPr/>
      <dgm:t>
        <a:bodyPr/>
        <a:lstStyle/>
        <a:p>
          <a:r>
            <a:rPr lang="fr-FR" sz="1400" b="0" cap="none" spc="0" dirty="0">
              <a:ln w="0"/>
              <a:solidFill>
                <a:schemeClr val="tx1"/>
              </a:solidFill>
              <a:effectLst>
                <a:outerShdw blurRad="38100" dist="19050" dir="2700000" algn="tl" rotWithShape="0">
                  <a:schemeClr val="dk1">
                    <a:alpha val="40000"/>
                  </a:schemeClr>
                </a:outerShdw>
              </a:effectLst>
            </a:rPr>
            <a:t>Convention Internationale relative aux droits des PH </a:t>
          </a:r>
        </a:p>
      </dgm:t>
    </dgm:pt>
    <dgm:pt modelId="{819189B9-5E32-4142-88F5-010852791AE5}" type="parTrans" cxnId="{BD13AC9B-377C-441E-B979-D3CB2BBEE6CA}">
      <dgm:prSet/>
      <dgm:spPr/>
      <dgm:t>
        <a:bodyPr/>
        <a:lstStyle/>
        <a:p>
          <a:endParaRPr lang="fr-FR" sz="2400" b="0" cap="none" spc="0">
            <a:ln w="0"/>
            <a:solidFill>
              <a:schemeClr val="tx1"/>
            </a:solidFill>
            <a:effectLst>
              <a:outerShdw blurRad="38100" dist="19050" dir="2700000" algn="tl" rotWithShape="0">
                <a:schemeClr val="dk1">
                  <a:alpha val="40000"/>
                </a:schemeClr>
              </a:outerShdw>
            </a:effectLst>
          </a:endParaRPr>
        </a:p>
      </dgm:t>
    </dgm:pt>
    <dgm:pt modelId="{A0602FE9-C223-41B4-BAFF-4A6989679FF7}" type="sibTrans" cxnId="{BD13AC9B-377C-441E-B979-D3CB2BBEE6CA}">
      <dgm:prSet/>
      <dgm:spPr/>
      <dgm:t>
        <a:bodyPr/>
        <a:lstStyle/>
        <a:p>
          <a:endParaRPr lang="fr-FR" sz="2400" b="0" cap="none" spc="0">
            <a:ln w="0"/>
            <a:solidFill>
              <a:schemeClr val="tx1"/>
            </a:solidFill>
            <a:effectLst>
              <a:outerShdw blurRad="38100" dist="19050" dir="2700000" algn="tl" rotWithShape="0">
                <a:schemeClr val="dk1">
                  <a:alpha val="40000"/>
                </a:schemeClr>
              </a:outerShdw>
            </a:effectLst>
          </a:endParaRPr>
        </a:p>
      </dgm:t>
    </dgm:pt>
    <dgm:pt modelId="{F0466B04-AAED-42C5-A143-B58CEE0DB487}">
      <dgm:prSet custT="1"/>
      <dgm:spPr/>
      <dgm:t>
        <a:bodyPr/>
        <a:lstStyle/>
        <a:p>
          <a:r>
            <a:rPr lang="fr-FR" sz="1400" b="0" cap="none" spc="0" dirty="0">
              <a:ln w="0"/>
              <a:solidFill>
                <a:schemeClr val="tx1"/>
              </a:solidFill>
              <a:effectLst>
                <a:outerShdw blurRad="38100" dist="19050" dir="2700000" algn="tl" rotWithShape="0">
                  <a:schemeClr val="dk1">
                    <a:alpha val="40000"/>
                  </a:schemeClr>
                </a:outerShdw>
              </a:effectLst>
            </a:rPr>
            <a:t> Avis favorable du CNCPH le 1er avril 2022</a:t>
          </a:r>
        </a:p>
      </dgm:t>
    </dgm:pt>
    <dgm:pt modelId="{859B0396-F607-4BCD-8415-9581EB79CE30}" type="parTrans" cxnId="{41189089-07B9-48D9-AD28-FBFE8CD3B13E}">
      <dgm:prSet/>
      <dgm:spPr/>
      <dgm:t>
        <a:bodyPr/>
        <a:lstStyle/>
        <a:p>
          <a:endParaRPr lang="fr-FR" sz="2400" b="0" cap="none" spc="0">
            <a:ln w="0"/>
            <a:solidFill>
              <a:schemeClr val="tx1"/>
            </a:solidFill>
            <a:effectLst>
              <a:outerShdw blurRad="38100" dist="19050" dir="2700000" algn="tl" rotWithShape="0">
                <a:schemeClr val="dk1">
                  <a:alpha val="40000"/>
                </a:schemeClr>
              </a:outerShdw>
            </a:effectLst>
          </a:endParaRPr>
        </a:p>
      </dgm:t>
    </dgm:pt>
    <dgm:pt modelId="{B0B8FC28-3221-447B-B0BA-2B13F77E1A4B}" type="sibTrans" cxnId="{41189089-07B9-48D9-AD28-FBFE8CD3B13E}">
      <dgm:prSet/>
      <dgm:spPr/>
      <dgm:t>
        <a:bodyPr/>
        <a:lstStyle/>
        <a:p>
          <a:endParaRPr lang="fr-FR" sz="2400" b="0" cap="none" spc="0">
            <a:ln w="0"/>
            <a:solidFill>
              <a:schemeClr val="tx1"/>
            </a:solidFill>
            <a:effectLst>
              <a:outerShdw blurRad="38100" dist="19050" dir="2700000" algn="tl" rotWithShape="0">
                <a:schemeClr val="dk1">
                  <a:alpha val="40000"/>
                </a:schemeClr>
              </a:outerShdw>
            </a:effectLst>
          </a:endParaRPr>
        </a:p>
      </dgm:t>
    </dgm:pt>
    <dgm:pt modelId="{8553D7AB-4892-4EC8-94CC-8EDE464553F3}">
      <dgm:prSet custT="1"/>
      <dgm:spPr/>
      <dgm:t>
        <a:bodyPr/>
        <a:lstStyle/>
        <a:p>
          <a:r>
            <a:rPr lang="fr-FR" sz="1400" b="0" cap="none" spc="0" dirty="0">
              <a:ln w="0"/>
              <a:solidFill>
                <a:schemeClr val="tx1"/>
              </a:solidFill>
              <a:effectLst>
                <a:outerShdw blurRad="38100" dist="19050" dir="2700000" algn="tl" rotWithShape="0">
                  <a:schemeClr val="dk1">
                    <a:alpha val="40000"/>
                  </a:schemeClr>
                </a:outerShdw>
              </a:effectLst>
            </a:rPr>
            <a:t> Déploiement départemental en parallèle des nouvelles « Communautés 360 cible »</a:t>
          </a:r>
        </a:p>
      </dgm:t>
    </dgm:pt>
    <dgm:pt modelId="{D8183205-F8E5-4F5B-ADCD-C6871D753759}" type="parTrans" cxnId="{90E8BE6C-951C-47A7-837C-2D8A1F134DFC}">
      <dgm:prSet/>
      <dgm:spPr/>
      <dgm:t>
        <a:bodyPr/>
        <a:lstStyle/>
        <a:p>
          <a:endParaRPr lang="fr-FR" sz="2400" b="0" cap="none" spc="0">
            <a:ln w="0"/>
            <a:solidFill>
              <a:schemeClr val="tx1"/>
            </a:solidFill>
            <a:effectLst>
              <a:outerShdw blurRad="38100" dist="19050" dir="2700000" algn="tl" rotWithShape="0">
                <a:schemeClr val="dk1">
                  <a:alpha val="40000"/>
                </a:schemeClr>
              </a:outerShdw>
            </a:effectLst>
          </a:endParaRPr>
        </a:p>
      </dgm:t>
    </dgm:pt>
    <dgm:pt modelId="{04D523BA-32C1-4E48-BF69-9E2DE0D5E6B2}" type="sibTrans" cxnId="{90E8BE6C-951C-47A7-837C-2D8A1F134DFC}">
      <dgm:prSet/>
      <dgm:spPr/>
      <dgm:t>
        <a:bodyPr/>
        <a:lstStyle/>
        <a:p>
          <a:endParaRPr lang="fr-FR" sz="2400" b="0" cap="none" spc="0">
            <a:ln w="0"/>
            <a:solidFill>
              <a:schemeClr val="tx1"/>
            </a:solidFill>
            <a:effectLst>
              <a:outerShdw blurRad="38100" dist="19050" dir="2700000" algn="tl" rotWithShape="0">
                <a:schemeClr val="dk1">
                  <a:alpha val="40000"/>
                </a:schemeClr>
              </a:outerShdw>
            </a:effectLst>
          </a:endParaRPr>
        </a:p>
      </dgm:t>
    </dgm:pt>
    <dgm:pt modelId="{252A1ACE-0234-40CC-8BD2-8630FA57A249}">
      <dgm:prSet custT="1"/>
      <dgm:spPr/>
      <dgm:t>
        <a:bodyPr/>
        <a:lstStyle/>
        <a:p>
          <a:r>
            <a:rPr lang="fr-FR" sz="1400" b="0" cap="none" spc="0" dirty="0">
              <a:ln w="0"/>
              <a:solidFill>
                <a:schemeClr val="tx1"/>
              </a:solidFill>
              <a:effectLst>
                <a:outerShdw blurRad="38100" dist="19050" dir="2700000" algn="tl" rotWithShape="0">
                  <a:schemeClr val="dk1">
                    <a:alpha val="40000"/>
                  </a:schemeClr>
                </a:outerShdw>
              </a:effectLst>
            </a:rPr>
            <a:t>Cadre de référence des « faciliteurs » rédigé par le SG-CIH </a:t>
          </a:r>
        </a:p>
      </dgm:t>
    </dgm:pt>
    <dgm:pt modelId="{46B0B088-5EFA-4C32-BE88-4EB74AD46572}" type="parTrans" cxnId="{2EAA8063-7CC9-491B-8558-9654F324C61F}">
      <dgm:prSet/>
      <dgm:spPr/>
      <dgm:t>
        <a:bodyPr/>
        <a:lstStyle/>
        <a:p>
          <a:endParaRPr lang="fr-FR" sz="2400" b="0" cap="none" spc="0">
            <a:ln w="0"/>
            <a:solidFill>
              <a:schemeClr val="tx1"/>
            </a:solidFill>
            <a:effectLst>
              <a:outerShdw blurRad="38100" dist="19050" dir="2700000" algn="tl" rotWithShape="0">
                <a:schemeClr val="dk1">
                  <a:alpha val="40000"/>
                </a:schemeClr>
              </a:outerShdw>
            </a:effectLst>
          </a:endParaRPr>
        </a:p>
      </dgm:t>
    </dgm:pt>
    <dgm:pt modelId="{8E94C879-4394-481F-AEEB-4BC64DFAD50A}" type="sibTrans" cxnId="{2EAA8063-7CC9-491B-8558-9654F324C61F}">
      <dgm:prSet/>
      <dgm:spPr/>
      <dgm:t>
        <a:bodyPr/>
        <a:lstStyle/>
        <a:p>
          <a:endParaRPr lang="fr-FR" sz="2400" b="0" cap="none" spc="0">
            <a:ln w="0"/>
            <a:solidFill>
              <a:schemeClr val="tx1"/>
            </a:solidFill>
            <a:effectLst>
              <a:outerShdw blurRad="38100" dist="19050" dir="2700000" algn="tl" rotWithShape="0">
                <a:schemeClr val="dk1">
                  <a:alpha val="40000"/>
                </a:schemeClr>
              </a:outerShdw>
            </a:effectLst>
          </a:endParaRPr>
        </a:p>
      </dgm:t>
    </dgm:pt>
    <dgm:pt modelId="{522964A3-049E-43AF-B30E-64D023F7F5DD}" type="pres">
      <dgm:prSet presAssocID="{B66FABA8-26AB-4387-8C66-17C039FED983}" presName="CompostProcess" presStyleCnt="0">
        <dgm:presLayoutVars>
          <dgm:dir/>
          <dgm:resizeHandles val="exact"/>
        </dgm:presLayoutVars>
      </dgm:prSet>
      <dgm:spPr/>
      <dgm:t>
        <a:bodyPr/>
        <a:lstStyle/>
        <a:p>
          <a:endParaRPr lang="fr-FR"/>
        </a:p>
      </dgm:t>
    </dgm:pt>
    <dgm:pt modelId="{4EBD8496-1019-469A-AA3C-BB57C8D51F55}" type="pres">
      <dgm:prSet presAssocID="{B66FABA8-26AB-4387-8C66-17C039FED983}" presName="arrow" presStyleLbl="bgShp" presStyleIdx="0" presStyleCnt="1" custScaleX="117647"/>
      <dgm:spPr>
        <a:solidFill>
          <a:schemeClr val="accent1">
            <a:lumMod val="20000"/>
            <a:lumOff val="80000"/>
          </a:schemeClr>
        </a:solidFill>
      </dgm:spPr>
    </dgm:pt>
    <dgm:pt modelId="{975E59BC-9601-43F9-B5DB-AEEDB3B625FE}" type="pres">
      <dgm:prSet presAssocID="{B66FABA8-26AB-4387-8C66-17C039FED983}" presName="linearProcess" presStyleCnt="0"/>
      <dgm:spPr/>
    </dgm:pt>
    <dgm:pt modelId="{72519758-F5A4-45DC-8D98-1040F84B0E99}" type="pres">
      <dgm:prSet presAssocID="{72CDC9EB-AC2C-4E5C-BE55-818FC51FF7DE}" presName="textNode" presStyleLbl="node1" presStyleIdx="0" presStyleCnt="5">
        <dgm:presLayoutVars>
          <dgm:bulletEnabled val="1"/>
        </dgm:presLayoutVars>
      </dgm:prSet>
      <dgm:spPr/>
      <dgm:t>
        <a:bodyPr/>
        <a:lstStyle/>
        <a:p>
          <a:endParaRPr lang="fr-FR"/>
        </a:p>
      </dgm:t>
    </dgm:pt>
    <dgm:pt modelId="{E78BF910-E35B-4B07-94B2-123431E03C9D}" type="pres">
      <dgm:prSet presAssocID="{439864F0-7958-4F45-9E3A-FD464B9B52DC}" presName="sibTrans" presStyleCnt="0"/>
      <dgm:spPr/>
    </dgm:pt>
    <dgm:pt modelId="{892D6DB4-156B-409B-B111-14F2A6DE7F7F}" type="pres">
      <dgm:prSet presAssocID="{2BA2647E-1EDB-4309-8F8A-5C860EA6BF7F}" presName="textNode" presStyleLbl="node1" presStyleIdx="1" presStyleCnt="5">
        <dgm:presLayoutVars>
          <dgm:bulletEnabled val="1"/>
        </dgm:presLayoutVars>
      </dgm:prSet>
      <dgm:spPr/>
      <dgm:t>
        <a:bodyPr/>
        <a:lstStyle/>
        <a:p>
          <a:endParaRPr lang="fr-FR"/>
        </a:p>
      </dgm:t>
    </dgm:pt>
    <dgm:pt modelId="{59A58F5C-D712-4B85-ACEA-23ABC49EEE4D}" type="pres">
      <dgm:prSet presAssocID="{A0602FE9-C223-41B4-BAFF-4A6989679FF7}" presName="sibTrans" presStyleCnt="0"/>
      <dgm:spPr/>
    </dgm:pt>
    <dgm:pt modelId="{76C290F9-C2FC-4D78-8DA4-4B09F1668F4C}" type="pres">
      <dgm:prSet presAssocID="{252A1ACE-0234-40CC-8BD2-8630FA57A249}" presName="textNode" presStyleLbl="node1" presStyleIdx="2" presStyleCnt="5">
        <dgm:presLayoutVars>
          <dgm:bulletEnabled val="1"/>
        </dgm:presLayoutVars>
      </dgm:prSet>
      <dgm:spPr/>
      <dgm:t>
        <a:bodyPr/>
        <a:lstStyle/>
        <a:p>
          <a:endParaRPr lang="fr-FR"/>
        </a:p>
      </dgm:t>
    </dgm:pt>
    <dgm:pt modelId="{8BFFF178-DDEB-49BA-A28D-3F6514B79604}" type="pres">
      <dgm:prSet presAssocID="{8E94C879-4394-481F-AEEB-4BC64DFAD50A}" presName="sibTrans" presStyleCnt="0"/>
      <dgm:spPr/>
    </dgm:pt>
    <dgm:pt modelId="{E7023048-650E-4D31-B0FE-3B5D48A3E291}" type="pres">
      <dgm:prSet presAssocID="{F0466B04-AAED-42C5-A143-B58CEE0DB487}" presName="textNode" presStyleLbl="node1" presStyleIdx="3" presStyleCnt="5">
        <dgm:presLayoutVars>
          <dgm:bulletEnabled val="1"/>
        </dgm:presLayoutVars>
      </dgm:prSet>
      <dgm:spPr/>
      <dgm:t>
        <a:bodyPr/>
        <a:lstStyle/>
        <a:p>
          <a:endParaRPr lang="fr-FR"/>
        </a:p>
      </dgm:t>
    </dgm:pt>
    <dgm:pt modelId="{70B4F606-5F71-4841-838F-1F779E263D9C}" type="pres">
      <dgm:prSet presAssocID="{B0B8FC28-3221-447B-B0BA-2B13F77E1A4B}" presName="sibTrans" presStyleCnt="0"/>
      <dgm:spPr/>
    </dgm:pt>
    <dgm:pt modelId="{F12E47F3-182D-4C06-852F-6A09C3E7A217}" type="pres">
      <dgm:prSet presAssocID="{8553D7AB-4892-4EC8-94CC-8EDE464553F3}" presName="textNode" presStyleLbl="node1" presStyleIdx="4" presStyleCnt="5">
        <dgm:presLayoutVars>
          <dgm:bulletEnabled val="1"/>
        </dgm:presLayoutVars>
      </dgm:prSet>
      <dgm:spPr/>
      <dgm:t>
        <a:bodyPr/>
        <a:lstStyle/>
        <a:p>
          <a:endParaRPr lang="fr-FR"/>
        </a:p>
      </dgm:t>
    </dgm:pt>
  </dgm:ptLst>
  <dgm:cxnLst>
    <dgm:cxn modelId="{BD13AC9B-377C-441E-B979-D3CB2BBEE6CA}" srcId="{B66FABA8-26AB-4387-8C66-17C039FED983}" destId="{2BA2647E-1EDB-4309-8F8A-5C860EA6BF7F}" srcOrd="1" destOrd="0" parTransId="{819189B9-5E32-4142-88F5-010852791AE5}" sibTransId="{A0602FE9-C223-41B4-BAFF-4A6989679FF7}"/>
    <dgm:cxn modelId="{C7338CA7-4859-43BE-9706-A8668F43B651}" type="presOf" srcId="{8553D7AB-4892-4EC8-94CC-8EDE464553F3}" destId="{F12E47F3-182D-4C06-852F-6A09C3E7A217}" srcOrd="0" destOrd="0" presId="urn:microsoft.com/office/officeart/2005/8/layout/hProcess9"/>
    <dgm:cxn modelId="{2EAA8063-7CC9-491B-8558-9654F324C61F}" srcId="{B66FABA8-26AB-4387-8C66-17C039FED983}" destId="{252A1ACE-0234-40CC-8BD2-8630FA57A249}" srcOrd="2" destOrd="0" parTransId="{46B0B088-5EFA-4C32-BE88-4EB74AD46572}" sibTransId="{8E94C879-4394-481F-AEEB-4BC64DFAD50A}"/>
    <dgm:cxn modelId="{68BF60AB-D46A-4E68-B079-8858AA2CAA27}" type="presOf" srcId="{252A1ACE-0234-40CC-8BD2-8630FA57A249}" destId="{76C290F9-C2FC-4D78-8DA4-4B09F1668F4C}" srcOrd="0" destOrd="0" presId="urn:microsoft.com/office/officeart/2005/8/layout/hProcess9"/>
    <dgm:cxn modelId="{D7CB1A2F-B017-407B-80F5-F5EEB7A590DE}" type="presOf" srcId="{2BA2647E-1EDB-4309-8F8A-5C860EA6BF7F}" destId="{892D6DB4-156B-409B-B111-14F2A6DE7F7F}" srcOrd="0" destOrd="0" presId="urn:microsoft.com/office/officeart/2005/8/layout/hProcess9"/>
    <dgm:cxn modelId="{1D37D029-2F8F-4545-8ED6-02847EFD2F90}" type="presOf" srcId="{F0466B04-AAED-42C5-A143-B58CEE0DB487}" destId="{E7023048-650E-4D31-B0FE-3B5D48A3E291}" srcOrd="0" destOrd="0" presId="urn:microsoft.com/office/officeart/2005/8/layout/hProcess9"/>
    <dgm:cxn modelId="{90E8BE6C-951C-47A7-837C-2D8A1F134DFC}" srcId="{B66FABA8-26AB-4387-8C66-17C039FED983}" destId="{8553D7AB-4892-4EC8-94CC-8EDE464553F3}" srcOrd="4" destOrd="0" parTransId="{D8183205-F8E5-4F5B-ADCD-C6871D753759}" sibTransId="{04D523BA-32C1-4E48-BF69-9E2DE0D5E6B2}"/>
    <dgm:cxn modelId="{41189089-07B9-48D9-AD28-FBFE8CD3B13E}" srcId="{B66FABA8-26AB-4387-8C66-17C039FED983}" destId="{F0466B04-AAED-42C5-A143-B58CEE0DB487}" srcOrd="3" destOrd="0" parTransId="{859B0396-F607-4BCD-8415-9581EB79CE30}" sibTransId="{B0B8FC28-3221-447B-B0BA-2B13F77E1A4B}"/>
    <dgm:cxn modelId="{B1F142AD-5E23-43D6-9BDB-40E96C18316B}" srcId="{B66FABA8-26AB-4387-8C66-17C039FED983}" destId="{72CDC9EB-AC2C-4E5C-BE55-818FC51FF7DE}" srcOrd="0" destOrd="0" parTransId="{26A95363-7CF9-442C-923F-39F929408F28}" sibTransId="{439864F0-7958-4F45-9E3A-FD464B9B52DC}"/>
    <dgm:cxn modelId="{A4FDD364-0E56-42FE-8C99-23F62D3253C8}" type="presOf" srcId="{72CDC9EB-AC2C-4E5C-BE55-818FC51FF7DE}" destId="{72519758-F5A4-45DC-8D98-1040F84B0E99}" srcOrd="0" destOrd="0" presId="urn:microsoft.com/office/officeart/2005/8/layout/hProcess9"/>
    <dgm:cxn modelId="{55386D6B-CB3F-436F-9193-A0F7A87E1261}" type="presOf" srcId="{B66FABA8-26AB-4387-8C66-17C039FED983}" destId="{522964A3-049E-43AF-B30E-64D023F7F5DD}" srcOrd="0" destOrd="0" presId="urn:microsoft.com/office/officeart/2005/8/layout/hProcess9"/>
    <dgm:cxn modelId="{048AEBF5-C349-44E0-B77E-EF86447407BE}" type="presParOf" srcId="{522964A3-049E-43AF-B30E-64D023F7F5DD}" destId="{4EBD8496-1019-469A-AA3C-BB57C8D51F55}" srcOrd="0" destOrd="0" presId="urn:microsoft.com/office/officeart/2005/8/layout/hProcess9"/>
    <dgm:cxn modelId="{144C2D3D-E8C5-4C5E-9CA9-05B3E43D5A68}" type="presParOf" srcId="{522964A3-049E-43AF-B30E-64D023F7F5DD}" destId="{975E59BC-9601-43F9-B5DB-AEEDB3B625FE}" srcOrd="1" destOrd="0" presId="urn:microsoft.com/office/officeart/2005/8/layout/hProcess9"/>
    <dgm:cxn modelId="{5F2CC069-2497-4244-9147-A49054239027}" type="presParOf" srcId="{975E59BC-9601-43F9-B5DB-AEEDB3B625FE}" destId="{72519758-F5A4-45DC-8D98-1040F84B0E99}" srcOrd="0" destOrd="0" presId="urn:microsoft.com/office/officeart/2005/8/layout/hProcess9"/>
    <dgm:cxn modelId="{084B39D4-A36F-4C5B-8AA7-EEA35EA46878}" type="presParOf" srcId="{975E59BC-9601-43F9-B5DB-AEEDB3B625FE}" destId="{E78BF910-E35B-4B07-94B2-123431E03C9D}" srcOrd="1" destOrd="0" presId="urn:microsoft.com/office/officeart/2005/8/layout/hProcess9"/>
    <dgm:cxn modelId="{A2E76839-1093-46EC-B8BB-E4D2A1FDE81C}" type="presParOf" srcId="{975E59BC-9601-43F9-B5DB-AEEDB3B625FE}" destId="{892D6DB4-156B-409B-B111-14F2A6DE7F7F}" srcOrd="2" destOrd="0" presId="urn:microsoft.com/office/officeart/2005/8/layout/hProcess9"/>
    <dgm:cxn modelId="{AA91191A-F2B9-488B-949C-9DB73355C1CA}" type="presParOf" srcId="{975E59BC-9601-43F9-B5DB-AEEDB3B625FE}" destId="{59A58F5C-D712-4B85-ACEA-23ABC49EEE4D}" srcOrd="3" destOrd="0" presId="urn:microsoft.com/office/officeart/2005/8/layout/hProcess9"/>
    <dgm:cxn modelId="{4C2696C1-15EA-4B96-BBC7-BBE19B780423}" type="presParOf" srcId="{975E59BC-9601-43F9-B5DB-AEEDB3B625FE}" destId="{76C290F9-C2FC-4D78-8DA4-4B09F1668F4C}" srcOrd="4" destOrd="0" presId="urn:microsoft.com/office/officeart/2005/8/layout/hProcess9"/>
    <dgm:cxn modelId="{F27062CC-EB73-4D35-A7E2-E84BF517C4D9}" type="presParOf" srcId="{975E59BC-9601-43F9-B5DB-AEEDB3B625FE}" destId="{8BFFF178-DDEB-49BA-A28D-3F6514B79604}" srcOrd="5" destOrd="0" presId="urn:microsoft.com/office/officeart/2005/8/layout/hProcess9"/>
    <dgm:cxn modelId="{CABDF3DB-3D23-467D-8455-D1519ECF0E0C}" type="presParOf" srcId="{975E59BC-9601-43F9-B5DB-AEEDB3B625FE}" destId="{E7023048-650E-4D31-B0FE-3B5D48A3E291}" srcOrd="6" destOrd="0" presId="urn:microsoft.com/office/officeart/2005/8/layout/hProcess9"/>
    <dgm:cxn modelId="{E84B8A7D-1431-44FB-8988-EDC48BB816C8}" type="presParOf" srcId="{975E59BC-9601-43F9-B5DB-AEEDB3B625FE}" destId="{70B4F606-5F71-4841-838F-1F779E263D9C}" srcOrd="7" destOrd="0" presId="urn:microsoft.com/office/officeart/2005/8/layout/hProcess9"/>
    <dgm:cxn modelId="{FBEDBCC4-A8A7-4FBD-A6F1-5D71522F1A71}" type="presParOf" srcId="{975E59BC-9601-43F9-B5DB-AEEDB3B625FE}" destId="{F12E47F3-182D-4C06-852F-6A09C3E7A217}" srcOrd="8" destOrd="0" presId="urn:microsoft.com/office/officeart/2005/8/layout/hProcess9"/>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24B1F07-B2E8-476C-B472-EAF8E6CC922D}" type="doc">
      <dgm:prSet loTypeId="urn:microsoft.com/office/officeart/2005/8/layout/arrow3" loCatId="relationship" qsTypeId="urn:microsoft.com/office/officeart/2005/8/quickstyle/simple1" qsCatId="simple" csTypeId="urn:microsoft.com/office/officeart/2005/8/colors/colorful3" csCatId="colorful" phldr="1"/>
      <dgm:spPr/>
      <dgm:t>
        <a:bodyPr/>
        <a:lstStyle/>
        <a:p>
          <a:endParaRPr lang="fr-FR"/>
        </a:p>
      </dgm:t>
    </dgm:pt>
    <dgm:pt modelId="{C791DB1C-41F3-447F-963A-6B6EAF9A8C32}">
      <dgm:prSet phldrT="[Texte]" custT="1"/>
      <dgm:spPr/>
      <dgm:t>
        <a:bodyPr/>
        <a:lstStyle/>
        <a:p>
          <a:r>
            <a:rPr lang="fr-FR" sz="1600" b="1" dirty="0"/>
            <a:t>Transformation de l’offre</a:t>
          </a:r>
        </a:p>
      </dgm:t>
    </dgm:pt>
    <dgm:pt modelId="{8AEEFAF6-A1E8-494C-92E4-DF30D12A8032}" type="parTrans" cxnId="{DEC5D5C4-CA8D-4BB7-8C55-B6D68E18327F}">
      <dgm:prSet/>
      <dgm:spPr/>
      <dgm:t>
        <a:bodyPr/>
        <a:lstStyle/>
        <a:p>
          <a:endParaRPr lang="fr-FR"/>
        </a:p>
      </dgm:t>
    </dgm:pt>
    <dgm:pt modelId="{7EF8EACA-FDE0-4753-8E15-66F1E3B2C129}" type="sibTrans" cxnId="{DEC5D5C4-CA8D-4BB7-8C55-B6D68E18327F}">
      <dgm:prSet/>
      <dgm:spPr/>
      <dgm:t>
        <a:bodyPr/>
        <a:lstStyle/>
        <a:p>
          <a:endParaRPr lang="fr-FR"/>
        </a:p>
      </dgm:t>
    </dgm:pt>
    <dgm:pt modelId="{51516F3D-0139-4371-8338-C90EBCF75EC2}">
      <dgm:prSet phldrT="[Texte]" custT="1"/>
      <dgm:spPr/>
      <dgm:t>
        <a:bodyPr/>
        <a:lstStyle/>
        <a:p>
          <a:r>
            <a:rPr lang="fr-FR" sz="1600" b="1" dirty="0"/>
            <a:t>Autodétermination</a:t>
          </a:r>
        </a:p>
      </dgm:t>
    </dgm:pt>
    <dgm:pt modelId="{E8AAAE51-4F02-4D8D-9CA1-7451C4720A8A}" type="parTrans" cxnId="{E01CFC45-042B-44AA-9FE6-C94CCB4A1BC7}">
      <dgm:prSet/>
      <dgm:spPr/>
      <dgm:t>
        <a:bodyPr/>
        <a:lstStyle/>
        <a:p>
          <a:endParaRPr lang="fr-FR"/>
        </a:p>
      </dgm:t>
    </dgm:pt>
    <dgm:pt modelId="{3DC913F7-4541-4CE7-BBE0-F9BCEBFB9FD8}" type="sibTrans" cxnId="{E01CFC45-042B-44AA-9FE6-C94CCB4A1BC7}">
      <dgm:prSet/>
      <dgm:spPr/>
      <dgm:t>
        <a:bodyPr/>
        <a:lstStyle/>
        <a:p>
          <a:endParaRPr lang="fr-FR"/>
        </a:p>
      </dgm:t>
    </dgm:pt>
    <dgm:pt modelId="{CBB81AB0-5C4A-468B-9892-0EEE597C16C8}" type="pres">
      <dgm:prSet presAssocID="{E24B1F07-B2E8-476C-B472-EAF8E6CC922D}" presName="compositeShape" presStyleCnt="0">
        <dgm:presLayoutVars>
          <dgm:chMax val="2"/>
          <dgm:dir/>
          <dgm:resizeHandles val="exact"/>
        </dgm:presLayoutVars>
      </dgm:prSet>
      <dgm:spPr/>
      <dgm:t>
        <a:bodyPr/>
        <a:lstStyle/>
        <a:p>
          <a:endParaRPr lang="fr-FR"/>
        </a:p>
      </dgm:t>
    </dgm:pt>
    <dgm:pt modelId="{01928A35-722B-4F80-83A8-9879A279D1A4}" type="pres">
      <dgm:prSet presAssocID="{E24B1F07-B2E8-476C-B472-EAF8E6CC922D}" presName="divider" presStyleLbl="fgShp" presStyleIdx="0" presStyleCnt="1" custLinFactNeighborX="-256"/>
      <dgm:spPr/>
    </dgm:pt>
    <dgm:pt modelId="{EEA7064E-2099-4C88-8129-7C255186238F}" type="pres">
      <dgm:prSet presAssocID="{C791DB1C-41F3-447F-963A-6B6EAF9A8C32}" presName="downArrow" presStyleLbl="node1" presStyleIdx="0" presStyleCnt="2" custLinFactNeighborX="-3899" custLinFactNeighborY="1206"/>
      <dgm:spPr/>
    </dgm:pt>
    <dgm:pt modelId="{DF5884D7-7A06-443C-B535-EEBD3AC28158}" type="pres">
      <dgm:prSet presAssocID="{C791DB1C-41F3-447F-963A-6B6EAF9A8C32}" presName="downArrowText" presStyleLbl="revTx" presStyleIdx="0" presStyleCnt="2" custScaleX="136234" custScaleY="45419">
        <dgm:presLayoutVars>
          <dgm:bulletEnabled val="1"/>
        </dgm:presLayoutVars>
      </dgm:prSet>
      <dgm:spPr/>
      <dgm:t>
        <a:bodyPr/>
        <a:lstStyle/>
        <a:p>
          <a:endParaRPr lang="fr-FR"/>
        </a:p>
      </dgm:t>
    </dgm:pt>
    <dgm:pt modelId="{DACA1F5C-A3CC-4793-914C-99B464A8A4D5}" type="pres">
      <dgm:prSet presAssocID="{51516F3D-0139-4371-8338-C90EBCF75EC2}" presName="upArrow" presStyleLbl="node1" presStyleIdx="1" presStyleCnt="2"/>
      <dgm:spPr/>
    </dgm:pt>
    <dgm:pt modelId="{25554033-DC2B-4476-8B48-58B1166D29B9}" type="pres">
      <dgm:prSet presAssocID="{51516F3D-0139-4371-8338-C90EBCF75EC2}" presName="upArrowText" presStyleLbl="revTx" presStyleIdx="1" presStyleCnt="2" custScaleX="168851">
        <dgm:presLayoutVars>
          <dgm:bulletEnabled val="1"/>
        </dgm:presLayoutVars>
      </dgm:prSet>
      <dgm:spPr/>
      <dgm:t>
        <a:bodyPr/>
        <a:lstStyle/>
        <a:p>
          <a:endParaRPr lang="fr-FR"/>
        </a:p>
      </dgm:t>
    </dgm:pt>
  </dgm:ptLst>
  <dgm:cxnLst>
    <dgm:cxn modelId="{95BA904F-C48C-4D6A-8D6D-E9106A8EE65A}" type="presOf" srcId="{E24B1F07-B2E8-476C-B472-EAF8E6CC922D}" destId="{CBB81AB0-5C4A-468B-9892-0EEE597C16C8}" srcOrd="0" destOrd="0" presId="urn:microsoft.com/office/officeart/2005/8/layout/arrow3"/>
    <dgm:cxn modelId="{8EE4ACB1-C703-404D-9B1B-5B691E0BC043}" type="presOf" srcId="{C791DB1C-41F3-447F-963A-6B6EAF9A8C32}" destId="{DF5884D7-7A06-443C-B535-EEBD3AC28158}" srcOrd="0" destOrd="0" presId="urn:microsoft.com/office/officeart/2005/8/layout/arrow3"/>
    <dgm:cxn modelId="{63E1B208-F31C-4090-A400-FC7C884EF718}" type="presOf" srcId="{51516F3D-0139-4371-8338-C90EBCF75EC2}" destId="{25554033-DC2B-4476-8B48-58B1166D29B9}" srcOrd="0" destOrd="0" presId="urn:microsoft.com/office/officeart/2005/8/layout/arrow3"/>
    <dgm:cxn modelId="{DEC5D5C4-CA8D-4BB7-8C55-B6D68E18327F}" srcId="{E24B1F07-B2E8-476C-B472-EAF8E6CC922D}" destId="{C791DB1C-41F3-447F-963A-6B6EAF9A8C32}" srcOrd="0" destOrd="0" parTransId="{8AEEFAF6-A1E8-494C-92E4-DF30D12A8032}" sibTransId="{7EF8EACA-FDE0-4753-8E15-66F1E3B2C129}"/>
    <dgm:cxn modelId="{E01CFC45-042B-44AA-9FE6-C94CCB4A1BC7}" srcId="{E24B1F07-B2E8-476C-B472-EAF8E6CC922D}" destId="{51516F3D-0139-4371-8338-C90EBCF75EC2}" srcOrd="1" destOrd="0" parTransId="{E8AAAE51-4F02-4D8D-9CA1-7451C4720A8A}" sibTransId="{3DC913F7-4541-4CE7-BBE0-F9BCEBFB9FD8}"/>
    <dgm:cxn modelId="{97228A0B-84F6-40FE-A10B-16B967869AB7}" type="presParOf" srcId="{CBB81AB0-5C4A-468B-9892-0EEE597C16C8}" destId="{01928A35-722B-4F80-83A8-9879A279D1A4}" srcOrd="0" destOrd="0" presId="urn:microsoft.com/office/officeart/2005/8/layout/arrow3"/>
    <dgm:cxn modelId="{B2AE4C85-8C48-4B6C-8E4F-62029A9F698B}" type="presParOf" srcId="{CBB81AB0-5C4A-468B-9892-0EEE597C16C8}" destId="{EEA7064E-2099-4C88-8129-7C255186238F}" srcOrd="1" destOrd="0" presId="urn:microsoft.com/office/officeart/2005/8/layout/arrow3"/>
    <dgm:cxn modelId="{9638A84C-6A1C-4E5A-B9D6-5BC6BDB7C221}" type="presParOf" srcId="{CBB81AB0-5C4A-468B-9892-0EEE597C16C8}" destId="{DF5884D7-7A06-443C-B535-EEBD3AC28158}" srcOrd="2" destOrd="0" presId="urn:microsoft.com/office/officeart/2005/8/layout/arrow3"/>
    <dgm:cxn modelId="{90808205-5A54-4EF9-B002-A78570C77555}" type="presParOf" srcId="{CBB81AB0-5C4A-468B-9892-0EEE597C16C8}" destId="{DACA1F5C-A3CC-4793-914C-99B464A8A4D5}" srcOrd="3" destOrd="0" presId="urn:microsoft.com/office/officeart/2005/8/layout/arrow3"/>
    <dgm:cxn modelId="{8B6BEC04-67EC-4A31-9996-D1E80DC5E9F0}" type="presParOf" srcId="{CBB81AB0-5C4A-468B-9892-0EEE597C16C8}" destId="{25554033-DC2B-4476-8B48-58B1166D29B9}"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E5AFCA7-2807-445A-AFA5-A143FE72A546}" type="doc">
      <dgm:prSet loTypeId="urn:microsoft.com/office/officeart/2008/layout/VerticalCircleList" loCatId="list" qsTypeId="urn:microsoft.com/office/officeart/2005/8/quickstyle/simple2" qsCatId="simple" csTypeId="urn:microsoft.com/office/officeart/2005/8/colors/colorful4" csCatId="colorful" phldr="1"/>
      <dgm:spPr/>
      <dgm:t>
        <a:bodyPr/>
        <a:lstStyle/>
        <a:p>
          <a:endParaRPr lang="fr-FR"/>
        </a:p>
      </dgm:t>
    </dgm:pt>
    <dgm:pt modelId="{24B88F69-6220-4A6E-A8A0-A32A3D6091C4}">
      <dgm:prSet phldrT="[Texte]" custT="1"/>
      <dgm:spPr/>
      <dgm:t>
        <a:bodyPr/>
        <a:lstStyle/>
        <a:p>
          <a:r>
            <a:rPr lang="fr-FR" sz="2800" dirty="0"/>
            <a:t>Réponses à la demande</a:t>
          </a:r>
        </a:p>
      </dgm:t>
    </dgm:pt>
    <dgm:pt modelId="{F497BF43-71AD-429B-9AE7-34AD16E9DB0B}" type="parTrans" cxnId="{3EDCFB0E-C1FF-4582-A547-88B60A1A36E5}">
      <dgm:prSet/>
      <dgm:spPr/>
      <dgm:t>
        <a:bodyPr/>
        <a:lstStyle/>
        <a:p>
          <a:endParaRPr lang="fr-FR"/>
        </a:p>
      </dgm:t>
    </dgm:pt>
    <dgm:pt modelId="{0BB9AED0-3867-4566-B413-7DFC6A786CAF}" type="sibTrans" cxnId="{3EDCFB0E-C1FF-4582-A547-88B60A1A36E5}">
      <dgm:prSet/>
      <dgm:spPr/>
      <dgm:t>
        <a:bodyPr/>
        <a:lstStyle/>
        <a:p>
          <a:endParaRPr lang="fr-FR"/>
        </a:p>
      </dgm:t>
    </dgm:pt>
    <dgm:pt modelId="{4E82A403-2125-422E-9706-07A18DBEFD31}">
      <dgm:prSet phldrT="[Texte]" custT="1"/>
      <dgm:spPr/>
      <dgm:t>
        <a:bodyPr/>
        <a:lstStyle/>
        <a:p>
          <a:r>
            <a:rPr lang="fr-FR" sz="1800" dirty="0"/>
            <a:t>Acteurs de l’emploi</a:t>
          </a:r>
        </a:p>
      </dgm:t>
    </dgm:pt>
    <dgm:pt modelId="{DED41E71-A838-4F5F-B0CF-90EAC9CF97E9}" type="parTrans" cxnId="{B8CA683A-988D-4EB6-AFAC-B1D026D45CF5}">
      <dgm:prSet/>
      <dgm:spPr/>
      <dgm:t>
        <a:bodyPr/>
        <a:lstStyle/>
        <a:p>
          <a:endParaRPr lang="fr-FR"/>
        </a:p>
      </dgm:t>
    </dgm:pt>
    <dgm:pt modelId="{CEF625B0-42EB-4E9C-8810-E9EAA456F2F2}" type="sibTrans" cxnId="{B8CA683A-988D-4EB6-AFAC-B1D026D45CF5}">
      <dgm:prSet/>
      <dgm:spPr/>
      <dgm:t>
        <a:bodyPr/>
        <a:lstStyle/>
        <a:p>
          <a:endParaRPr lang="fr-FR"/>
        </a:p>
      </dgm:t>
    </dgm:pt>
    <dgm:pt modelId="{27BF7275-34ED-4096-B7C7-F41D5D38DE76}">
      <dgm:prSet phldrT="[Texte]" custT="1"/>
      <dgm:spPr/>
      <dgm:t>
        <a:bodyPr/>
        <a:lstStyle/>
        <a:p>
          <a:r>
            <a:rPr lang="fr-FR" sz="1800" dirty="0"/>
            <a:t>ESMS</a:t>
          </a:r>
        </a:p>
      </dgm:t>
    </dgm:pt>
    <dgm:pt modelId="{107FDC89-2509-4F72-89CB-722ADB49A183}" type="parTrans" cxnId="{2F2B601D-F015-44FC-817A-D1A8F8BDEE5C}">
      <dgm:prSet/>
      <dgm:spPr/>
      <dgm:t>
        <a:bodyPr/>
        <a:lstStyle/>
        <a:p>
          <a:endParaRPr lang="fr-FR"/>
        </a:p>
      </dgm:t>
    </dgm:pt>
    <dgm:pt modelId="{3F8BCA30-D050-4C0D-9728-5B78239A6D42}" type="sibTrans" cxnId="{2F2B601D-F015-44FC-817A-D1A8F8BDEE5C}">
      <dgm:prSet/>
      <dgm:spPr/>
      <dgm:t>
        <a:bodyPr/>
        <a:lstStyle/>
        <a:p>
          <a:endParaRPr lang="fr-FR"/>
        </a:p>
      </dgm:t>
    </dgm:pt>
    <dgm:pt modelId="{A10955E4-6759-4D58-AC5C-2756EE3A80F6}">
      <dgm:prSet phldrT="[Texte]" custT="1"/>
      <dgm:spPr/>
      <dgm:t>
        <a:bodyPr/>
        <a:lstStyle/>
        <a:p>
          <a:r>
            <a:rPr lang="fr-FR" sz="1800" dirty="0"/>
            <a:t>DAC</a:t>
          </a:r>
        </a:p>
      </dgm:t>
    </dgm:pt>
    <dgm:pt modelId="{55475B2F-3BF8-4FEF-8D32-DAD41B6A7B98}" type="parTrans" cxnId="{FF9ACBD4-37A3-4E7F-B3DC-5A47E82C024C}">
      <dgm:prSet/>
      <dgm:spPr/>
      <dgm:t>
        <a:bodyPr/>
        <a:lstStyle/>
        <a:p>
          <a:endParaRPr lang="fr-FR"/>
        </a:p>
      </dgm:t>
    </dgm:pt>
    <dgm:pt modelId="{29DA5250-E90E-4012-A54D-63A81090AC60}" type="sibTrans" cxnId="{FF9ACBD4-37A3-4E7F-B3DC-5A47E82C024C}">
      <dgm:prSet/>
      <dgm:spPr/>
      <dgm:t>
        <a:bodyPr/>
        <a:lstStyle/>
        <a:p>
          <a:endParaRPr lang="fr-FR"/>
        </a:p>
      </dgm:t>
    </dgm:pt>
    <dgm:pt modelId="{151EADAE-2754-4FBC-8F64-9AA19C85045C}">
      <dgm:prSet phldrT="[Texte]" custT="1"/>
      <dgm:spPr/>
      <dgm:t>
        <a:bodyPr/>
        <a:lstStyle/>
        <a:p>
          <a:r>
            <a:rPr lang="fr-FR" sz="1800" dirty="0"/>
            <a:t>Education nationale</a:t>
          </a:r>
        </a:p>
      </dgm:t>
    </dgm:pt>
    <dgm:pt modelId="{422ECD3A-88F0-400A-9751-C3055E266B4A}" type="parTrans" cxnId="{C66A2CCB-5CCE-4C91-9BBD-A0CE2BA94102}">
      <dgm:prSet/>
      <dgm:spPr/>
      <dgm:t>
        <a:bodyPr/>
        <a:lstStyle/>
        <a:p>
          <a:endParaRPr lang="fr-FR"/>
        </a:p>
      </dgm:t>
    </dgm:pt>
    <dgm:pt modelId="{DB8760CC-E780-4282-9683-62A190D5AA4E}" type="sibTrans" cxnId="{C66A2CCB-5CCE-4C91-9BBD-A0CE2BA94102}">
      <dgm:prSet/>
      <dgm:spPr/>
      <dgm:t>
        <a:bodyPr/>
        <a:lstStyle/>
        <a:p>
          <a:endParaRPr lang="fr-FR"/>
        </a:p>
      </dgm:t>
    </dgm:pt>
    <dgm:pt modelId="{32BD3C98-168A-4569-AD3C-CDBC5163186C}">
      <dgm:prSet phldrT="[Texte]" custT="1"/>
      <dgm:spPr/>
      <dgm:t>
        <a:bodyPr/>
        <a:lstStyle/>
        <a:p>
          <a:r>
            <a:rPr lang="fr-FR" sz="1800" dirty="0"/>
            <a:t>Collectivités</a:t>
          </a:r>
        </a:p>
      </dgm:t>
    </dgm:pt>
    <dgm:pt modelId="{27474E86-C159-47C5-8C9E-994933774B79}" type="parTrans" cxnId="{4E2DBDF2-A5E8-4A9A-AD7F-67CF7827FEFF}">
      <dgm:prSet/>
      <dgm:spPr/>
      <dgm:t>
        <a:bodyPr/>
        <a:lstStyle/>
        <a:p>
          <a:endParaRPr lang="fr-FR"/>
        </a:p>
      </dgm:t>
    </dgm:pt>
    <dgm:pt modelId="{8D87DB67-E4C6-4D4F-B060-E5C57B3EBA24}" type="sibTrans" cxnId="{4E2DBDF2-A5E8-4A9A-AD7F-67CF7827FEFF}">
      <dgm:prSet/>
      <dgm:spPr/>
      <dgm:t>
        <a:bodyPr/>
        <a:lstStyle/>
        <a:p>
          <a:endParaRPr lang="fr-FR"/>
        </a:p>
      </dgm:t>
    </dgm:pt>
    <dgm:pt modelId="{7360FD43-FF27-4ABE-8571-5DB732E7F72C}">
      <dgm:prSet phldrT="[Texte]" custT="1"/>
      <dgm:spPr/>
      <dgm:t>
        <a:bodyPr/>
        <a:lstStyle/>
        <a:p>
          <a:r>
            <a:rPr lang="fr-FR" sz="1800" dirty="0"/>
            <a:t>Communauté 360</a:t>
          </a:r>
        </a:p>
      </dgm:t>
    </dgm:pt>
    <dgm:pt modelId="{4392A9B9-E05D-4363-85C9-44C746E75364}" type="parTrans" cxnId="{793A8E86-7667-4B39-B641-3A37A6636D0A}">
      <dgm:prSet/>
      <dgm:spPr/>
      <dgm:t>
        <a:bodyPr/>
        <a:lstStyle/>
        <a:p>
          <a:endParaRPr lang="fr-FR"/>
        </a:p>
      </dgm:t>
    </dgm:pt>
    <dgm:pt modelId="{F8B20717-F960-47D6-B38A-2509D8FA5D3B}" type="sibTrans" cxnId="{793A8E86-7667-4B39-B641-3A37A6636D0A}">
      <dgm:prSet/>
      <dgm:spPr/>
      <dgm:t>
        <a:bodyPr/>
        <a:lstStyle/>
        <a:p>
          <a:endParaRPr lang="fr-FR"/>
        </a:p>
      </dgm:t>
    </dgm:pt>
    <dgm:pt modelId="{4FDE741B-1321-40AA-ADE4-667151FC7574}">
      <dgm:prSet phldrT="[Texte]" custT="1"/>
      <dgm:spPr/>
      <dgm:t>
        <a:bodyPr/>
        <a:lstStyle/>
        <a:p>
          <a:r>
            <a:rPr lang="fr-FR" sz="1800" dirty="0"/>
            <a:t>Acteurs de santé</a:t>
          </a:r>
        </a:p>
      </dgm:t>
    </dgm:pt>
    <dgm:pt modelId="{1E20BF07-929A-417E-AABD-F306E306A51C}" type="parTrans" cxnId="{C238E4C8-96FB-4E23-ABFF-4B8926B9136C}">
      <dgm:prSet/>
      <dgm:spPr/>
      <dgm:t>
        <a:bodyPr/>
        <a:lstStyle/>
        <a:p>
          <a:endParaRPr lang="fr-FR"/>
        </a:p>
      </dgm:t>
    </dgm:pt>
    <dgm:pt modelId="{358E2048-8D8A-40DD-93FD-2C0E809B5487}" type="sibTrans" cxnId="{C238E4C8-96FB-4E23-ABFF-4B8926B9136C}">
      <dgm:prSet/>
      <dgm:spPr/>
      <dgm:t>
        <a:bodyPr/>
        <a:lstStyle/>
        <a:p>
          <a:endParaRPr lang="fr-FR"/>
        </a:p>
      </dgm:t>
    </dgm:pt>
    <dgm:pt modelId="{C3550FC0-3E06-4854-B695-6070F2EB545C}" type="pres">
      <dgm:prSet presAssocID="{7E5AFCA7-2807-445A-AFA5-A143FE72A546}" presName="Name0" presStyleCnt="0">
        <dgm:presLayoutVars>
          <dgm:dir/>
        </dgm:presLayoutVars>
      </dgm:prSet>
      <dgm:spPr/>
      <dgm:t>
        <a:bodyPr/>
        <a:lstStyle/>
        <a:p>
          <a:endParaRPr lang="fr-FR"/>
        </a:p>
      </dgm:t>
    </dgm:pt>
    <dgm:pt modelId="{965D82CA-DD5F-4DC3-8790-7A0D28D7B8A2}" type="pres">
      <dgm:prSet presAssocID="{24B88F69-6220-4A6E-A8A0-A32A3D6091C4}" presName="withChildren" presStyleCnt="0"/>
      <dgm:spPr/>
    </dgm:pt>
    <dgm:pt modelId="{7171A811-7E3A-40CF-AE55-B0E6CC1DB0B5}" type="pres">
      <dgm:prSet presAssocID="{24B88F69-6220-4A6E-A8A0-A32A3D6091C4}" presName="bigCircle" presStyleLbl="vennNode1" presStyleIdx="0" presStyleCnt="8" custScaleX="106035" custScaleY="100091"/>
      <dgm:spPr/>
    </dgm:pt>
    <dgm:pt modelId="{8DA64FA2-C669-4ED1-B92C-9966F65A7C06}" type="pres">
      <dgm:prSet presAssocID="{24B88F69-6220-4A6E-A8A0-A32A3D6091C4}" presName="medCircle" presStyleLbl="vennNode1" presStyleIdx="1" presStyleCnt="8"/>
      <dgm:spPr/>
    </dgm:pt>
    <dgm:pt modelId="{C57B4BE1-4E36-4D00-BD61-9BE1D4F56D7D}" type="pres">
      <dgm:prSet presAssocID="{24B88F69-6220-4A6E-A8A0-A32A3D6091C4}" presName="txLvl1" presStyleLbl="revTx" presStyleIdx="0" presStyleCnt="8"/>
      <dgm:spPr/>
      <dgm:t>
        <a:bodyPr/>
        <a:lstStyle/>
        <a:p>
          <a:endParaRPr lang="fr-FR"/>
        </a:p>
      </dgm:t>
    </dgm:pt>
    <dgm:pt modelId="{0B426844-A42A-432B-B959-1D635C4D004E}" type="pres">
      <dgm:prSet presAssocID="{24B88F69-6220-4A6E-A8A0-A32A3D6091C4}" presName="lin" presStyleCnt="0"/>
      <dgm:spPr/>
    </dgm:pt>
    <dgm:pt modelId="{1FCC43C3-66DE-4CAF-866B-4A81044B44C1}" type="pres">
      <dgm:prSet presAssocID="{7360FD43-FF27-4ABE-8571-5DB732E7F72C}" presName="txLvl2" presStyleLbl="revTx" presStyleIdx="1" presStyleCnt="8"/>
      <dgm:spPr/>
      <dgm:t>
        <a:bodyPr/>
        <a:lstStyle/>
        <a:p>
          <a:endParaRPr lang="fr-FR"/>
        </a:p>
      </dgm:t>
    </dgm:pt>
    <dgm:pt modelId="{74B90F00-1C01-4886-B7DD-2A1B076EA08C}" type="pres">
      <dgm:prSet presAssocID="{F8B20717-F960-47D6-B38A-2509D8FA5D3B}" presName="smCircle" presStyleLbl="vennNode1" presStyleIdx="2" presStyleCnt="8"/>
      <dgm:spPr/>
    </dgm:pt>
    <dgm:pt modelId="{6B776834-66D9-42FA-A456-DA2F1560E342}" type="pres">
      <dgm:prSet presAssocID="{4E82A403-2125-422E-9706-07A18DBEFD31}" presName="txLvl2" presStyleLbl="revTx" presStyleIdx="2" presStyleCnt="8"/>
      <dgm:spPr/>
      <dgm:t>
        <a:bodyPr/>
        <a:lstStyle/>
        <a:p>
          <a:endParaRPr lang="fr-FR"/>
        </a:p>
      </dgm:t>
    </dgm:pt>
    <dgm:pt modelId="{2F278F39-23A4-4021-AC15-0F13518D8747}" type="pres">
      <dgm:prSet presAssocID="{CEF625B0-42EB-4E9C-8810-E9EAA456F2F2}" presName="smCircle" presStyleLbl="vennNode1" presStyleIdx="3" presStyleCnt="8"/>
      <dgm:spPr/>
    </dgm:pt>
    <dgm:pt modelId="{1AD45DBF-8109-47EE-A656-BDA201D1217B}" type="pres">
      <dgm:prSet presAssocID="{151EADAE-2754-4FBC-8F64-9AA19C85045C}" presName="txLvl2" presStyleLbl="revTx" presStyleIdx="3" presStyleCnt="8"/>
      <dgm:spPr/>
      <dgm:t>
        <a:bodyPr/>
        <a:lstStyle/>
        <a:p>
          <a:endParaRPr lang="fr-FR"/>
        </a:p>
      </dgm:t>
    </dgm:pt>
    <dgm:pt modelId="{24177821-9F1E-4A10-B432-642C7686E095}" type="pres">
      <dgm:prSet presAssocID="{DB8760CC-E780-4282-9683-62A190D5AA4E}" presName="smCircle" presStyleLbl="vennNode1" presStyleIdx="4" presStyleCnt="8"/>
      <dgm:spPr/>
    </dgm:pt>
    <dgm:pt modelId="{E79B86DA-17C1-416B-B4F1-B0E84DD2A733}" type="pres">
      <dgm:prSet presAssocID="{32BD3C98-168A-4569-AD3C-CDBC5163186C}" presName="txLvl2" presStyleLbl="revTx" presStyleIdx="4" presStyleCnt="8"/>
      <dgm:spPr/>
      <dgm:t>
        <a:bodyPr/>
        <a:lstStyle/>
        <a:p>
          <a:endParaRPr lang="fr-FR"/>
        </a:p>
      </dgm:t>
    </dgm:pt>
    <dgm:pt modelId="{5E87D202-3B08-4235-9D0F-E671C6CA345B}" type="pres">
      <dgm:prSet presAssocID="{8D87DB67-E4C6-4D4F-B060-E5C57B3EBA24}" presName="smCircle" presStyleLbl="vennNode1" presStyleIdx="5" presStyleCnt="8"/>
      <dgm:spPr/>
    </dgm:pt>
    <dgm:pt modelId="{8800CBC9-BA7C-4108-8768-503FE443CD86}" type="pres">
      <dgm:prSet presAssocID="{27BF7275-34ED-4096-B7C7-F41D5D38DE76}" presName="txLvl2" presStyleLbl="revTx" presStyleIdx="5" presStyleCnt="8"/>
      <dgm:spPr/>
      <dgm:t>
        <a:bodyPr/>
        <a:lstStyle/>
        <a:p>
          <a:endParaRPr lang="fr-FR"/>
        </a:p>
      </dgm:t>
    </dgm:pt>
    <dgm:pt modelId="{9D8CABD4-07B4-449D-9DF2-EFD9D5D432A8}" type="pres">
      <dgm:prSet presAssocID="{3F8BCA30-D050-4C0D-9728-5B78239A6D42}" presName="smCircle" presStyleLbl="vennNode1" presStyleIdx="6" presStyleCnt="8"/>
      <dgm:spPr/>
    </dgm:pt>
    <dgm:pt modelId="{A4F9F7E5-3F74-4292-A9CC-C908FB6ACCF6}" type="pres">
      <dgm:prSet presAssocID="{A10955E4-6759-4D58-AC5C-2756EE3A80F6}" presName="txLvl2" presStyleLbl="revTx" presStyleIdx="6" presStyleCnt="8"/>
      <dgm:spPr/>
      <dgm:t>
        <a:bodyPr/>
        <a:lstStyle/>
        <a:p>
          <a:endParaRPr lang="fr-FR"/>
        </a:p>
      </dgm:t>
    </dgm:pt>
    <dgm:pt modelId="{230DE6F9-72D7-49CD-A572-935D10BE6955}" type="pres">
      <dgm:prSet presAssocID="{29DA5250-E90E-4012-A54D-63A81090AC60}" presName="smCircle" presStyleLbl="vennNode1" presStyleIdx="7" presStyleCnt="8"/>
      <dgm:spPr/>
    </dgm:pt>
    <dgm:pt modelId="{76A089FA-8807-45F6-9B50-8A76CEE180D9}" type="pres">
      <dgm:prSet presAssocID="{4FDE741B-1321-40AA-ADE4-667151FC7574}" presName="txLvl2" presStyleLbl="revTx" presStyleIdx="7" presStyleCnt="8"/>
      <dgm:spPr/>
      <dgm:t>
        <a:bodyPr/>
        <a:lstStyle/>
        <a:p>
          <a:endParaRPr lang="fr-FR"/>
        </a:p>
      </dgm:t>
    </dgm:pt>
  </dgm:ptLst>
  <dgm:cxnLst>
    <dgm:cxn modelId="{5CC533B5-978B-47C6-88EE-88E44C20A2DA}" type="presOf" srcId="{32BD3C98-168A-4569-AD3C-CDBC5163186C}" destId="{E79B86DA-17C1-416B-B4F1-B0E84DD2A733}" srcOrd="0" destOrd="0" presId="urn:microsoft.com/office/officeart/2008/layout/VerticalCircleList"/>
    <dgm:cxn modelId="{B8CA683A-988D-4EB6-AFAC-B1D026D45CF5}" srcId="{24B88F69-6220-4A6E-A8A0-A32A3D6091C4}" destId="{4E82A403-2125-422E-9706-07A18DBEFD31}" srcOrd="1" destOrd="0" parTransId="{DED41E71-A838-4F5F-B0CF-90EAC9CF97E9}" sibTransId="{CEF625B0-42EB-4E9C-8810-E9EAA456F2F2}"/>
    <dgm:cxn modelId="{7801593E-BFE4-480F-81F4-13249AE905AF}" type="presOf" srcId="{151EADAE-2754-4FBC-8F64-9AA19C85045C}" destId="{1AD45DBF-8109-47EE-A656-BDA201D1217B}" srcOrd="0" destOrd="0" presId="urn:microsoft.com/office/officeart/2008/layout/VerticalCircleList"/>
    <dgm:cxn modelId="{6E6CB4D1-292C-453C-9E87-EE437DCD1C7C}" type="presOf" srcId="{4FDE741B-1321-40AA-ADE4-667151FC7574}" destId="{76A089FA-8807-45F6-9B50-8A76CEE180D9}" srcOrd="0" destOrd="0" presId="urn:microsoft.com/office/officeart/2008/layout/VerticalCircleList"/>
    <dgm:cxn modelId="{C238E4C8-96FB-4E23-ABFF-4B8926B9136C}" srcId="{24B88F69-6220-4A6E-A8A0-A32A3D6091C4}" destId="{4FDE741B-1321-40AA-ADE4-667151FC7574}" srcOrd="6" destOrd="0" parTransId="{1E20BF07-929A-417E-AABD-F306E306A51C}" sibTransId="{358E2048-8D8A-40DD-93FD-2C0E809B5487}"/>
    <dgm:cxn modelId="{DF7611F3-18EB-4E62-937B-6DD7F17BC4D4}" type="presOf" srcId="{A10955E4-6759-4D58-AC5C-2756EE3A80F6}" destId="{A4F9F7E5-3F74-4292-A9CC-C908FB6ACCF6}" srcOrd="0" destOrd="0" presId="urn:microsoft.com/office/officeart/2008/layout/VerticalCircleList"/>
    <dgm:cxn modelId="{29702F77-A0EF-4836-9641-819FF76B7E62}" type="presOf" srcId="{27BF7275-34ED-4096-B7C7-F41D5D38DE76}" destId="{8800CBC9-BA7C-4108-8768-503FE443CD86}" srcOrd="0" destOrd="0" presId="urn:microsoft.com/office/officeart/2008/layout/VerticalCircleList"/>
    <dgm:cxn modelId="{FF9ACBD4-37A3-4E7F-B3DC-5A47E82C024C}" srcId="{24B88F69-6220-4A6E-A8A0-A32A3D6091C4}" destId="{A10955E4-6759-4D58-AC5C-2756EE3A80F6}" srcOrd="5" destOrd="0" parTransId="{55475B2F-3BF8-4FEF-8D32-DAD41B6A7B98}" sibTransId="{29DA5250-E90E-4012-A54D-63A81090AC60}"/>
    <dgm:cxn modelId="{793A8E86-7667-4B39-B641-3A37A6636D0A}" srcId="{24B88F69-6220-4A6E-A8A0-A32A3D6091C4}" destId="{7360FD43-FF27-4ABE-8571-5DB732E7F72C}" srcOrd="0" destOrd="0" parTransId="{4392A9B9-E05D-4363-85C9-44C746E75364}" sibTransId="{F8B20717-F960-47D6-B38A-2509D8FA5D3B}"/>
    <dgm:cxn modelId="{689717A5-9887-4718-84CA-54B368A241D5}" type="presOf" srcId="{24B88F69-6220-4A6E-A8A0-A32A3D6091C4}" destId="{C57B4BE1-4E36-4D00-BD61-9BE1D4F56D7D}" srcOrd="0" destOrd="0" presId="urn:microsoft.com/office/officeart/2008/layout/VerticalCircleList"/>
    <dgm:cxn modelId="{2F2B601D-F015-44FC-817A-D1A8F8BDEE5C}" srcId="{24B88F69-6220-4A6E-A8A0-A32A3D6091C4}" destId="{27BF7275-34ED-4096-B7C7-F41D5D38DE76}" srcOrd="4" destOrd="0" parTransId="{107FDC89-2509-4F72-89CB-722ADB49A183}" sibTransId="{3F8BCA30-D050-4C0D-9728-5B78239A6D42}"/>
    <dgm:cxn modelId="{4E2DBDF2-A5E8-4A9A-AD7F-67CF7827FEFF}" srcId="{24B88F69-6220-4A6E-A8A0-A32A3D6091C4}" destId="{32BD3C98-168A-4569-AD3C-CDBC5163186C}" srcOrd="3" destOrd="0" parTransId="{27474E86-C159-47C5-8C9E-994933774B79}" sibTransId="{8D87DB67-E4C6-4D4F-B060-E5C57B3EBA24}"/>
    <dgm:cxn modelId="{444A8D25-6517-4F52-A905-4A57872EF4F3}" type="presOf" srcId="{7360FD43-FF27-4ABE-8571-5DB732E7F72C}" destId="{1FCC43C3-66DE-4CAF-866B-4A81044B44C1}" srcOrd="0" destOrd="0" presId="urn:microsoft.com/office/officeart/2008/layout/VerticalCircleList"/>
    <dgm:cxn modelId="{10859C68-EDBB-4B50-B183-43939C762428}" type="presOf" srcId="{4E82A403-2125-422E-9706-07A18DBEFD31}" destId="{6B776834-66D9-42FA-A456-DA2F1560E342}" srcOrd="0" destOrd="0" presId="urn:microsoft.com/office/officeart/2008/layout/VerticalCircleList"/>
    <dgm:cxn modelId="{3EDCFB0E-C1FF-4582-A547-88B60A1A36E5}" srcId="{7E5AFCA7-2807-445A-AFA5-A143FE72A546}" destId="{24B88F69-6220-4A6E-A8A0-A32A3D6091C4}" srcOrd="0" destOrd="0" parTransId="{F497BF43-71AD-429B-9AE7-34AD16E9DB0B}" sibTransId="{0BB9AED0-3867-4566-B413-7DFC6A786CAF}"/>
    <dgm:cxn modelId="{C66A2CCB-5CCE-4C91-9BBD-A0CE2BA94102}" srcId="{24B88F69-6220-4A6E-A8A0-A32A3D6091C4}" destId="{151EADAE-2754-4FBC-8F64-9AA19C85045C}" srcOrd="2" destOrd="0" parTransId="{422ECD3A-88F0-400A-9751-C3055E266B4A}" sibTransId="{DB8760CC-E780-4282-9683-62A190D5AA4E}"/>
    <dgm:cxn modelId="{4B39B34E-E694-4454-B865-AB7FA62DAC37}" type="presOf" srcId="{7E5AFCA7-2807-445A-AFA5-A143FE72A546}" destId="{C3550FC0-3E06-4854-B695-6070F2EB545C}" srcOrd="0" destOrd="0" presId="urn:microsoft.com/office/officeart/2008/layout/VerticalCircleList"/>
    <dgm:cxn modelId="{E239563B-929E-4B9D-A9D4-075160051775}" type="presParOf" srcId="{C3550FC0-3E06-4854-B695-6070F2EB545C}" destId="{965D82CA-DD5F-4DC3-8790-7A0D28D7B8A2}" srcOrd="0" destOrd="0" presId="urn:microsoft.com/office/officeart/2008/layout/VerticalCircleList"/>
    <dgm:cxn modelId="{CD3CE196-A159-403F-BCC4-098C1328D350}" type="presParOf" srcId="{965D82CA-DD5F-4DC3-8790-7A0D28D7B8A2}" destId="{7171A811-7E3A-40CF-AE55-B0E6CC1DB0B5}" srcOrd="0" destOrd="0" presId="urn:microsoft.com/office/officeart/2008/layout/VerticalCircleList"/>
    <dgm:cxn modelId="{F06E107E-790F-4FBD-B55F-4CB5F382C256}" type="presParOf" srcId="{965D82CA-DD5F-4DC3-8790-7A0D28D7B8A2}" destId="{8DA64FA2-C669-4ED1-B92C-9966F65A7C06}" srcOrd="1" destOrd="0" presId="urn:microsoft.com/office/officeart/2008/layout/VerticalCircleList"/>
    <dgm:cxn modelId="{C8B691A9-54E2-4869-9895-0726C7A82BBA}" type="presParOf" srcId="{965D82CA-DD5F-4DC3-8790-7A0D28D7B8A2}" destId="{C57B4BE1-4E36-4D00-BD61-9BE1D4F56D7D}" srcOrd="2" destOrd="0" presId="urn:microsoft.com/office/officeart/2008/layout/VerticalCircleList"/>
    <dgm:cxn modelId="{B4FD9859-6A84-4BB2-BEA9-E4C1A9826A46}" type="presParOf" srcId="{965D82CA-DD5F-4DC3-8790-7A0D28D7B8A2}" destId="{0B426844-A42A-432B-B959-1D635C4D004E}" srcOrd="3" destOrd="0" presId="urn:microsoft.com/office/officeart/2008/layout/VerticalCircleList"/>
    <dgm:cxn modelId="{76548AFC-6997-4039-8B17-980B8A2B0D92}" type="presParOf" srcId="{0B426844-A42A-432B-B959-1D635C4D004E}" destId="{1FCC43C3-66DE-4CAF-866B-4A81044B44C1}" srcOrd="0" destOrd="0" presId="urn:microsoft.com/office/officeart/2008/layout/VerticalCircleList"/>
    <dgm:cxn modelId="{DCC5E4A7-B376-453B-BC3D-4C49A3C6910D}" type="presParOf" srcId="{0B426844-A42A-432B-B959-1D635C4D004E}" destId="{74B90F00-1C01-4886-B7DD-2A1B076EA08C}" srcOrd="1" destOrd="0" presId="urn:microsoft.com/office/officeart/2008/layout/VerticalCircleList"/>
    <dgm:cxn modelId="{8717B15A-34F8-4EF6-87DB-BB4BF5B1C279}" type="presParOf" srcId="{0B426844-A42A-432B-B959-1D635C4D004E}" destId="{6B776834-66D9-42FA-A456-DA2F1560E342}" srcOrd="2" destOrd="0" presId="urn:microsoft.com/office/officeart/2008/layout/VerticalCircleList"/>
    <dgm:cxn modelId="{CAEDAB08-9D75-4571-BDF3-2DE703F9EA9E}" type="presParOf" srcId="{0B426844-A42A-432B-B959-1D635C4D004E}" destId="{2F278F39-23A4-4021-AC15-0F13518D8747}" srcOrd="3" destOrd="0" presId="urn:microsoft.com/office/officeart/2008/layout/VerticalCircleList"/>
    <dgm:cxn modelId="{DAFD5E2E-7495-4375-AFD7-2AA0F694A779}" type="presParOf" srcId="{0B426844-A42A-432B-B959-1D635C4D004E}" destId="{1AD45DBF-8109-47EE-A656-BDA201D1217B}" srcOrd="4" destOrd="0" presId="urn:microsoft.com/office/officeart/2008/layout/VerticalCircleList"/>
    <dgm:cxn modelId="{B0F657CC-FA20-40B3-A9D1-04CFD1E227D7}" type="presParOf" srcId="{0B426844-A42A-432B-B959-1D635C4D004E}" destId="{24177821-9F1E-4A10-B432-642C7686E095}" srcOrd="5" destOrd="0" presId="urn:microsoft.com/office/officeart/2008/layout/VerticalCircleList"/>
    <dgm:cxn modelId="{1A117A74-473D-4B16-92F5-6097B1CC33E5}" type="presParOf" srcId="{0B426844-A42A-432B-B959-1D635C4D004E}" destId="{E79B86DA-17C1-416B-B4F1-B0E84DD2A733}" srcOrd="6" destOrd="0" presId="urn:microsoft.com/office/officeart/2008/layout/VerticalCircleList"/>
    <dgm:cxn modelId="{99840827-BE52-40E4-8DD9-44191F1AE7D4}" type="presParOf" srcId="{0B426844-A42A-432B-B959-1D635C4D004E}" destId="{5E87D202-3B08-4235-9D0F-E671C6CA345B}" srcOrd="7" destOrd="0" presId="urn:microsoft.com/office/officeart/2008/layout/VerticalCircleList"/>
    <dgm:cxn modelId="{71999B0A-D0D8-4338-9C17-2CF0E524B70E}" type="presParOf" srcId="{0B426844-A42A-432B-B959-1D635C4D004E}" destId="{8800CBC9-BA7C-4108-8768-503FE443CD86}" srcOrd="8" destOrd="0" presId="urn:microsoft.com/office/officeart/2008/layout/VerticalCircleList"/>
    <dgm:cxn modelId="{80638B8B-3D37-4649-BC05-A31EC2758C2E}" type="presParOf" srcId="{0B426844-A42A-432B-B959-1D635C4D004E}" destId="{9D8CABD4-07B4-449D-9DF2-EFD9D5D432A8}" srcOrd="9" destOrd="0" presId="urn:microsoft.com/office/officeart/2008/layout/VerticalCircleList"/>
    <dgm:cxn modelId="{42A75544-497F-4386-BAAD-21D7A9F04947}" type="presParOf" srcId="{0B426844-A42A-432B-B959-1D635C4D004E}" destId="{A4F9F7E5-3F74-4292-A9CC-C908FB6ACCF6}" srcOrd="10" destOrd="0" presId="urn:microsoft.com/office/officeart/2008/layout/VerticalCircleList"/>
    <dgm:cxn modelId="{FAD0473D-A3C5-426A-AA5F-4985631D25EF}" type="presParOf" srcId="{0B426844-A42A-432B-B959-1D635C4D004E}" destId="{230DE6F9-72D7-49CD-A572-935D10BE6955}" srcOrd="11" destOrd="0" presId="urn:microsoft.com/office/officeart/2008/layout/VerticalCircleList"/>
    <dgm:cxn modelId="{FDE4BE97-2FBE-4473-8DE1-789BFF948CA5}" type="presParOf" srcId="{0B426844-A42A-432B-B959-1D635C4D004E}" destId="{76A089FA-8807-45F6-9B50-8A76CEE180D9}" srcOrd="1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E5AFCA7-2807-445A-AFA5-A143FE72A546}" type="doc">
      <dgm:prSet loTypeId="urn:microsoft.com/office/officeart/2008/layout/VerticalCircleList" loCatId="list" qsTypeId="urn:microsoft.com/office/officeart/2005/8/quickstyle/simple1" qsCatId="simple" csTypeId="urn:microsoft.com/office/officeart/2005/8/colors/accent1_2" csCatId="accent1" phldr="1"/>
      <dgm:spPr/>
      <dgm:t>
        <a:bodyPr/>
        <a:lstStyle/>
        <a:p>
          <a:endParaRPr lang="fr-FR"/>
        </a:p>
      </dgm:t>
    </dgm:pt>
    <dgm:pt modelId="{4E82A403-2125-422E-9706-07A18DBEFD31}">
      <dgm:prSet phldrT="[Texte]" custT="1"/>
      <dgm:spPr/>
      <dgm:t>
        <a:bodyPr/>
        <a:lstStyle/>
        <a:p>
          <a:pPr marL="0" lvl="0" indent="0" algn="l" defTabSz="1244600">
            <a:lnSpc>
              <a:spcPct val="90000"/>
            </a:lnSpc>
            <a:spcBef>
              <a:spcPct val="0"/>
            </a:spcBef>
            <a:spcAft>
              <a:spcPct val="35000"/>
            </a:spcAft>
            <a:buNone/>
          </a:pPr>
          <a:r>
            <a:rPr lang="fr-FR" sz="2800" kern="1200" dirty="0">
              <a:solidFill>
                <a:prstClr val="black">
                  <a:hueOff val="0"/>
                  <a:satOff val="0"/>
                  <a:lumOff val="0"/>
                  <a:alphaOff val="0"/>
                </a:prstClr>
              </a:solidFill>
              <a:latin typeface="Calibri" panose="020F0502020204030204"/>
              <a:ea typeface="+mn-ea"/>
              <a:cs typeface="+mn-cs"/>
            </a:rPr>
            <a:t>Personne accompagnée</a:t>
          </a:r>
        </a:p>
      </dgm:t>
    </dgm:pt>
    <dgm:pt modelId="{DED41E71-A838-4F5F-B0CF-90EAC9CF97E9}" type="parTrans" cxnId="{B8CA683A-988D-4EB6-AFAC-B1D026D45CF5}">
      <dgm:prSet/>
      <dgm:spPr/>
      <dgm:t>
        <a:bodyPr/>
        <a:lstStyle/>
        <a:p>
          <a:endParaRPr lang="fr-FR"/>
        </a:p>
      </dgm:t>
    </dgm:pt>
    <dgm:pt modelId="{CEF625B0-42EB-4E9C-8810-E9EAA456F2F2}" type="sibTrans" cxnId="{B8CA683A-988D-4EB6-AFAC-B1D026D45CF5}">
      <dgm:prSet/>
      <dgm:spPr/>
      <dgm:t>
        <a:bodyPr/>
        <a:lstStyle/>
        <a:p>
          <a:endParaRPr lang="fr-FR"/>
        </a:p>
      </dgm:t>
    </dgm:pt>
    <dgm:pt modelId="{27BF7275-34ED-4096-B7C7-F41D5D38DE76}">
      <dgm:prSet phldrT="[Texte]" custT="1"/>
      <dgm:spPr/>
      <dgm:t>
        <a:bodyPr/>
        <a:lstStyle/>
        <a:p>
          <a:r>
            <a:rPr lang="fr-FR" sz="1800" dirty="0"/>
            <a:t>Mobilisable tout au long du parcours</a:t>
          </a:r>
        </a:p>
      </dgm:t>
    </dgm:pt>
    <dgm:pt modelId="{107FDC89-2509-4F72-89CB-722ADB49A183}" type="parTrans" cxnId="{2F2B601D-F015-44FC-817A-D1A8F8BDEE5C}">
      <dgm:prSet/>
      <dgm:spPr/>
      <dgm:t>
        <a:bodyPr/>
        <a:lstStyle/>
        <a:p>
          <a:endParaRPr lang="fr-FR"/>
        </a:p>
      </dgm:t>
    </dgm:pt>
    <dgm:pt modelId="{3F8BCA30-D050-4C0D-9728-5B78239A6D42}" type="sibTrans" cxnId="{2F2B601D-F015-44FC-817A-D1A8F8BDEE5C}">
      <dgm:prSet/>
      <dgm:spPr/>
      <dgm:t>
        <a:bodyPr/>
        <a:lstStyle/>
        <a:p>
          <a:endParaRPr lang="fr-FR"/>
        </a:p>
      </dgm:t>
    </dgm:pt>
    <dgm:pt modelId="{32BD3C98-168A-4569-AD3C-CDBC5163186C}">
      <dgm:prSet phldrT="[Texte]" custT="1"/>
      <dgm:spPr/>
      <dgm:t>
        <a:bodyPr/>
        <a:lstStyle/>
        <a:p>
          <a:r>
            <a:rPr lang="fr-FR" sz="1800" dirty="0"/>
            <a:t>Reste en soutien de la famille, à sa demande, pendant la mise en œuvre</a:t>
          </a:r>
        </a:p>
      </dgm:t>
    </dgm:pt>
    <dgm:pt modelId="{27474E86-C159-47C5-8C9E-994933774B79}" type="parTrans" cxnId="{4E2DBDF2-A5E8-4A9A-AD7F-67CF7827FEFF}">
      <dgm:prSet/>
      <dgm:spPr/>
      <dgm:t>
        <a:bodyPr/>
        <a:lstStyle/>
        <a:p>
          <a:endParaRPr lang="fr-FR"/>
        </a:p>
      </dgm:t>
    </dgm:pt>
    <dgm:pt modelId="{8D87DB67-E4C6-4D4F-B060-E5C57B3EBA24}" type="sibTrans" cxnId="{4E2DBDF2-A5E8-4A9A-AD7F-67CF7827FEFF}">
      <dgm:prSet/>
      <dgm:spPr/>
      <dgm:t>
        <a:bodyPr/>
        <a:lstStyle/>
        <a:p>
          <a:endParaRPr lang="fr-FR"/>
        </a:p>
      </dgm:t>
    </dgm:pt>
    <dgm:pt modelId="{84B4ADCE-E8F0-4F50-BE8E-5A70AB0E22F6}">
      <dgm:prSet phldrT="[Texte]" custT="1"/>
      <dgm:spPr/>
      <dgm:t>
        <a:bodyPr/>
        <a:lstStyle/>
        <a:p>
          <a:r>
            <a:rPr lang="fr-FR" sz="1800" dirty="0"/>
            <a:t>Assistance à maîtrise d’ouvrage</a:t>
          </a:r>
        </a:p>
      </dgm:t>
    </dgm:pt>
    <dgm:pt modelId="{4B7A33B4-31C6-4442-90B3-E0AAD227EF77}" type="parTrans" cxnId="{18790249-2018-461D-829D-145D4CE9B3C1}">
      <dgm:prSet/>
      <dgm:spPr/>
      <dgm:t>
        <a:bodyPr/>
        <a:lstStyle/>
        <a:p>
          <a:endParaRPr lang="fr-FR"/>
        </a:p>
      </dgm:t>
    </dgm:pt>
    <dgm:pt modelId="{DB7D5009-EDCC-4752-9269-6BB74294F3C7}" type="sibTrans" cxnId="{18790249-2018-461D-829D-145D4CE9B3C1}">
      <dgm:prSet/>
      <dgm:spPr/>
      <dgm:t>
        <a:bodyPr/>
        <a:lstStyle/>
        <a:p>
          <a:endParaRPr lang="fr-FR"/>
        </a:p>
      </dgm:t>
    </dgm:pt>
    <dgm:pt modelId="{151EADAE-2754-4FBC-8F64-9AA19C85045C}">
      <dgm:prSet phldrT="[Texte]" custT="1"/>
      <dgm:spPr/>
      <dgm:t>
        <a:bodyPr/>
        <a:lstStyle/>
        <a:p>
          <a:r>
            <a:rPr lang="fr-FR" sz="1800"/>
            <a:t>Renforce le pouvoir d’agir</a:t>
          </a:r>
          <a:endParaRPr lang="fr-FR" sz="1800" dirty="0"/>
        </a:p>
      </dgm:t>
    </dgm:pt>
    <dgm:pt modelId="{DB8760CC-E780-4282-9683-62A190D5AA4E}" type="sibTrans" cxnId="{C66A2CCB-5CCE-4C91-9BBD-A0CE2BA94102}">
      <dgm:prSet/>
      <dgm:spPr/>
      <dgm:t>
        <a:bodyPr/>
        <a:lstStyle/>
        <a:p>
          <a:endParaRPr lang="fr-FR"/>
        </a:p>
      </dgm:t>
    </dgm:pt>
    <dgm:pt modelId="{422ECD3A-88F0-400A-9751-C3055E266B4A}" type="parTrans" cxnId="{C66A2CCB-5CCE-4C91-9BBD-A0CE2BA94102}">
      <dgm:prSet/>
      <dgm:spPr/>
      <dgm:t>
        <a:bodyPr/>
        <a:lstStyle/>
        <a:p>
          <a:endParaRPr lang="fr-FR"/>
        </a:p>
      </dgm:t>
    </dgm:pt>
    <dgm:pt modelId="{1F30F2A1-2FF6-43BC-BED7-141C2EFAA62B}">
      <dgm:prSet phldrT="[Texte]" custT="1"/>
      <dgm:spPr/>
      <dgm:t>
        <a:bodyPr/>
        <a:lstStyle/>
        <a:p>
          <a:r>
            <a:rPr lang="fr-FR" sz="1800"/>
            <a:t>Co-élabore </a:t>
          </a:r>
          <a:r>
            <a:rPr lang="fr-FR" sz="1800" dirty="0"/>
            <a:t>et soutient le projet de vie</a:t>
          </a:r>
        </a:p>
      </dgm:t>
    </dgm:pt>
    <dgm:pt modelId="{A52682B5-978D-4044-9878-71EDB269B760}" type="parTrans" cxnId="{E920D100-2809-4625-8A18-2335D0E80F43}">
      <dgm:prSet/>
      <dgm:spPr/>
      <dgm:t>
        <a:bodyPr/>
        <a:lstStyle/>
        <a:p>
          <a:endParaRPr lang="fr-FR"/>
        </a:p>
      </dgm:t>
    </dgm:pt>
    <dgm:pt modelId="{3FCE6018-57C6-4794-B4B8-CDC8D8DE9B79}" type="sibTrans" cxnId="{E920D100-2809-4625-8A18-2335D0E80F43}">
      <dgm:prSet/>
      <dgm:spPr/>
      <dgm:t>
        <a:bodyPr/>
        <a:lstStyle/>
        <a:p>
          <a:endParaRPr lang="fr-FR"/>
        </a:p>
      </dgm:t>
    </dgm:pt>
    <dgm:pt modelId="{C3550FC0-3E06-4854-B695-6070F2EB545C}" type="pres">
      <dgm:prSet presAssocID="{7E5AFCA7-2807-445A-AFA5-A143FE72A546}" presName="Name0" presStyleCnt="0">
        <dgm:presLayoutVars>
          <dgm:dir/>
        </dgm:presLayoutVars>
      </dgm:prSet>
      <dgm:spPr/>
      <dgm:t>
        <a:bodyPr/>
        <a:lstStyle/>
        <a:p>
          <a:endParaRPr lang="fr-FR"/>
        </a:p>
      </dgm:t>
    </dgm:pt>
    <dgm:pt modelId="{4B4ADB58-3079-4857-8B5A-26CE47F952C9}" type="pres">
      <dgm:prSet presAssocID="{4E82A403-2125-422E-9706-07A18DBEFD31}" presName="withChildren" presStyleCnt="0"/>
      <dgm:spPr/>
    </dgm:pt>
    <dgm:pt modelId="{BE3805AB-5FE6-4979-9269-E5BCF94C7533}" type="pres">
      <dgm:prSet presAssocID="{4E82A403-2125-422E-9706-07A18DBEFD31}" presName="bigCircle" presStyleLbl="vennNode1" presStyleIdx="0" presStyleCnt="6"/>
      <dgm:spPr/>
    </dgm:pt>
    <dgm:pt modelId="{D3E4FF17-C91B-4467-B956-6DA63952E8E8}" type="pres">
      <dgm:prSet presAssocID="{4E82A403-2125-422E-9706-07A18DBEFD31}" presName="medCircle" presStyleLbl="vennNode1" presStyleIdx="1" presStyleCnt="6"/>
      <dgm:spPr/>
    </dgm:pt>
    <dgm:pt modelId="{5E5C56AF-3028-41E3-AF2B-AC7137CFF920}" type="pres">
      <dgm:prSet presAssocID="{4E82A403-2125-422E-9706-07A18DBEFD31}" presName="txLvl1" presStyleLbl="revTx" presStyleIdx="0" presStyleCnt="6"/>
      <dgm:spPr/>
      <dgm:t>
        <a:bodyPr/>
        <a:lstStyle/>
        <a:p>
          <a:endParaRPr lang="fr-FR"/>
        </a:p>
      </dgm:t>
    </dgm:pt>
    <dgm:pt modelId="{4CB52128-08DD-442F-A60B-1A320E0D7D78}" type="pres">
      <dgm:prSet presAssocID="{4E82A403-2125-422E-9706-07A18DBEFD31}" presName="lin" presStyleCnt="0"/>
      <dgm:spPr/>
    </dgm:pt>
    <dgm:pt modelId="{431CFCDC-FD8A-4608-BFDE-E6A7AA69D57E}" type="pres">
      <dgm:prSet presAssocID="{1F30F2A1-2FF6-43BC-BED7-141C2EFAA62B}" presName="txLvl2" presStyleLbl="revTx" presStyleIdx="1" presStyleCnt="6"/>
      <dgm:spPr/>
      <dgm:t>
        <a:bodyPr/>
        <a:lstStyle/>
        <a:p>
          <a:endParaRPr lang="fr-FR"/>
        </a:p>
      </dgm:t>
    </dgm:pt>
    <dgm:pt modelId="{392204FD-74A3-444D-997D-C31676AE090C}" type="pres">
      <dgm:prSet presAssocID="{3FCE6018-57C6-4794-B4B8-CDC8D8DE9B79}" presName="smCircle" presStyleLbl="vennNode1" presStyleIdx="2" presStyleCnt="6"/>
      <dgm:spPr/>
    </dgm:pt>
    <dgm:pt modelId="{1AD45DBF-8109-47EE-A656-BDA201D1217B}" type="pres">
      <dgm:prSet presAssocID="{151EADAE-2754-4FBC-8F64-9AA19C85045C}" presName="txLvl2" presStyleLbl="revTx" presStyleIdx="2" presStyleCnt="6"/>
      <dgm:spPr/>
      <dgm:t>
        <a:bodyPr/>
        <a:lstStyle/>
        <a:p>
          <a:endParaRPr lang="fr-FR"/>
        </a:p>
      </dgm:t>
    </dgm:pt>
    <dgm:pt modelId="{24177821-9F1E-4A10-B432-642C7686E095}" type="pres">
      <dgm:prSet presAssocID="{DB8760CC-E780-4282-9683-62A190D5AA4E}" presName="smCircle" presStyleLbl="vennNode1" presStyleIdx="3" presStyleCnt="6"/>
      <dgm:spPr/>
    </dgm:pt>
    <dgm:pt modelId="{E79B86DA-17C1-416B-B4F1-B0E84DD2A733}" type="pres">
      <dgm:prSet presAssocID="{32BD3C98-168A-4569-AD3C-CDBC5163186C}" presName="txLvl2" presStyleLbl="revTx" presStyleIdx="3" presStyleCnt="6"/>
      <dgm:spPr/>
      <dgm:t>
        <a:bodyPr/>
        <a:lstStyle/>
        <a:p>
          <a:endParaRPr lang="fr-FR"/>
        </a:p>
      </dgm:t>
    </dgm:pt>
    <dgm:pt modelId="{5E87D202-3B08-4235-9D0F-E671C6CA345B}" type="pres">
      <dgm:prSet presAssocID="{8D87DB67-E4C6-4D4F-B060-E5C57B3EBA24}" presName="smCircle" presStyleLbl="vennNode1" presStyleIdx="4" presStyleCnt="6"/>
      <dgm:spPr/>
    </dgm:pt>
    <dgm:pt modelId="{8800CBC9-BA7C-4108-8768-503FE443CD86}" type="pres">
      <dgm:prSet presAssocID="{27BF7275-34ED-4096-B7C7-F41D5D38DE76}" presName="txLvl2" presStyleLbl="revTx" presStyleIdx="4" presStyleCnt="6"/>
      <dgm:spPr/>
      <dgm:t>
        <a:bodyPr/>
        <a:lstStyle/>
        <a:p>
          <a:endParaRPr lang="fr-FR"/>
        </a:p>
      </dgm:t>
    </dgm:pt>
    <dgm:pt modelId="{9A568F72-B8CD-4769-80A5-F8A2CE9EDFE1}" type="pres">
      <dgm:prSet presAssocID="{3F8BCA30-D050-4C0D-9728-5B78239A6D42}" presName="smCircle" presStyleLbl="vennNode1" presStyleIdx="5" presStyleCnt="6"/>
      <dgm:spPr/>
    </dgm:pt>
    <dgm:pt modelId="{C7968B2B-C1A9-4B8B-A66F-21E9A2648B32}" type="pres">
      <dgm:prSet presAssocID="{84B4ADCE-E8F0-4F50-BE8E-5A70AB0E22F6}" presName="txLvl2" presStyleLbl="revTx" presStyleIdx="5" presStyleCnt="6"/>
      <dgm:spPr/>
      <dgm:t>
        <a:bodyPr/>
        <a:lstStyle/>
        <a:p>
          <a:endParaRPr lang="fr-FR"/>
        </a:p>
      </dgm:t>
    </dgm:pt>
  </dgm:ptLst>
  <dgm:cxnLst>
    <dgm:cxn modelId="{51F8F593-E275-4654-AD0C-9C51C19CC03A}" type="presOf" srcId="{151EADAE-2754-4FBC-8F64-9AA19C85045C}" destId="{1AD45DBF-8109-47EE-A656-BDA201D1217B}" srcOrd="0" destOrd="0" presId="urn:microsoft.com/office/officeart/2008/layout/VerticalCircleList"/>
    <dgm:cxn modelId="{B8CA683A-988D-4EB6-AFAC-B1D026D45CF5}" srcId="{7E5AFCA7-2807-445A-AFA5-A143FE72A546}" destId="{4E82A403-2125-422E-9706-07A18DBEFD31}" srcOrd="0" destOrd="0" parTransId="{DED41E71-A838-4F5F-B0CF-90EAC9CF97E9}" sibTransId="{CEF625B0-42EB-4E9C-8810-E9EAA456F2F2}"/>
    <dgm:cxn modelId="{6DBEB6A4-A2A0-40D5-B000-B6681782DAC8}" type="presOf" srcId="{1F30F2A1-2FF6-43BC-BED7-141C2EFAA62B}" destId="{431CFCDC-FD8A-4608-BFDE-E6A7AA69D57E}" srcOrd="0" destOrd="0" presId="urn:microsoft.com/office/officeart/2008/layout/VerticalCircleList"/>
    <dgm:cxn modelId="{E9E13BB2-DC8D-4B99-9C84-85E20DAC82E5}" type="presOf" srcId="{32BD3C98-168A-4569-AD3C-CDBC5163186C}" destId="{E79B86DA-17C1-416B-B4F1-B0E84DD2A733}" srcOrd="0" destOrd="0" presId="urn:microsoft.com/office/officeart/2008/layout/VerticalCircleList"/>
    <dgm:cxn modelId="{4E2DBDF2-A5E8-4A9A-AD7F-67CF7827FEFF}" srcId="{4E82A403-2125-422E-9706-07A18DBEFD31}" destId="{32BD3C98-168A-4569-AD3C-CDBC5163186C}" srcOrd="2" destOrd="0" parTransId="{27474E86-C159-47C5-8C9E-994933774B79}" sibTransId="{8D87DB67-E4C6-4D4F-B060-E5C57B3EBA24}"/>
    <dgm:cxn modelId="{9DADC7B1-188A-486B-9F5E-09A75444DAF1}" type="presOf" srcId="{4E82A403-2125-422E-9706-07A18DBEFD31}" destId="{5E5C56AF-3028-41E3-AF2B-AC7137CFF920}" srcOrd="0" destOrd="0" presId="urn:microsoft.com/office/officeart/2008/layout/VerticalCircleList"/>
    <dgm:cxn modelId="{2F2B601D-F015-44FC-817A-D1A8F8BDEE5C}" srcId="{4E82A403-2125-422E-9706-07A18DBEFD31}" destId="{27BF7275-34ED-4096-B7C7-F41D5D38DE76}" srcOrd="3" destOrd="0" parTransId="{107FDC89-2509-4F72-89CB-722ADB49A183}" sibTransId="{3F8BCA30-D050-4C0D-9728-5B78239A6D42}"/>
    <dgm:cxn modelId="{1FA7BC8A-7E3C-45A5-BE4C-A982F65F8715}" type="presOf" srcId="{27BF7275-34ED-4096-B7C7-F41D5D38DE76}" destId="{8800CBC9-BA7C-4108-8768-503FE443CD86}" srcOrd="0" destOrd="0" presId="urn:microsoft.com/office/officeart/2008/layout/VerticalCircleList"/>
    <dgm:cxn modelId="{E920D100-2809-4625-8A18-2335D0E80F43}" srcId="{4E82A403-2125-422E-9706-07A18DBEFD31}" destId="{1F30F2A1-2FF6-43BC-BED7-141C2EFAA62B}" srcOrd="0" destOrd="0" parTransId="{A52682B5-978D-4044-9878-71EDB269B760}" sibTransId="{3FCE6018-57C6-4794-B4B8-CDC8D8DE9B79}"/>
    <dgm:cxn modelId="{4B39B34E-E694-4454-B865-AB7FA62DAC37}" type="presOf" srcId="{7E5AFCA7-2807-445A-AFA5-A143FE72A546}" destId="{C3550FC0-3E06-4854-B695-6070F2EB545C}" srcOrd="0" destOrd="0" presId="urn:microsoft.com/office/officeart/2008/layout/VerticalCircleList"/>
    <dgm:cxn modelId="{18790249-2018-461D-829D-145D4CE9B3C1}" srcId="{4E82A403-2125-422E-9706-07A18DBEFD31}" destId="{84B4ADCE-E8F0-4F50-BE8E-5A70AB0E22F6}" srcOrd="4" destOrd="0" parTransId="{4B7A33B4-31C6-4442-90B3-E0AAD227EF77}" sibTransId="{DB7D5009-EDCC-4752-9269-6BB74294F3C7}"/>
    <dgm:cxn modelId="{272AB4FA-22B6-4D88-9FC3-FCAC4C600A63}" type="presOf" srcId="{84B4ADCE-E8F0-4F50-BE8E-5A70AB0E22F6}" destId="{C7968B2B-C1A9-4B8B-A66F-21E9A2648B32}" srcOrd="0" destOrd="0" presId="urn:microsoft.com/office/officeart/2008/layout/VerticalCircleList"/>
    <dgm:cxn modelId="{C66A2CCB-5CCE-4C91-9BBD-A0CE2BA94102}" srcId="{4E82A403-2125-422E-9706-07A18DBEFD31}" destId="{151EADAE-2754-4FBC-8F64-9AA19C85045C}" srcOrd="1" destOrd="0" parTransId="{422ECD3A-88F0-400A-9751-C3055E266B4A}" sibTransId="{DB8760CC-E780-4282-9683-62A190D5AA4E}"/>
    <dgm:cxn modelId="{4EA693D8-9BBA-450F-96E1-2BBF55495138}" type="presParOf" srcId="{C3550FC0-3E06-4854-B695-6070F2EB545C}" destId="{4B4ADB58-3079-4857-8B5A-26CE47F952C9}" srcOrd="0" destOrd="0" presId="urn:microsoft.com/office/officeart/2008/layout/VerticalCircleList"/>
    <dgm:cxn modelId="{FF78E28C-1F92-41A7-AEBA-EA4ED27D7E56}" type="presParOf" srcId="{4B4ADB58-3079-4857-8B5A-26CE47F952C9}" destId="{BE3805AB-5FE6-4979-9269-E5BCF94C7533}" srcOrd="0" destOrd="0" presId="urn:microsoft.com/office/officeart/2008/layout/VerticalCircleList"/>
    <dgm:cxn modelId="{7643F527-9505-4C6D-AAC5-EC03169CA59B}" type="presParOf" srcId="{4B4ADB58-3079-4857-8B5A-26CE47F952C9}" destId="{D3E4FF17-C91B-4467-B956-6DA63952E8E8}" srcOrd="1" destOrd="0" presId="urn:microsoft.com/office/officeart/2008/layout/VerticalCircleList"/>
    <dgm:cxn modelId="{2F9D69D7-9BA9-4B27-BFA4-B748E31FE3E1}" type="presParOf" srcId="{4B4ADB58-3079-4857-8B5A-26CE47F952C9}" destId="{5E5C56AF-3028-41E3-AF2B-AC7137CFF920}" srcOrd="2" destOrd="0" presId="urn:microsoft.com/office/officeart/2008/layout/VerticalCircleList"/>
    <dgm:cxn modelId="{2FB4A7E4-8BC9-44BC-9B36-B792CCF24234}" type="presParOf" srcId="{4B4ADB58-3079-4857-8B5A-26CE47F952C9}" destId="{4CB52128-08DD-442F-A60B-1A320E0D7D78}" srcOrd="3" destOrd="0" presId="urn:microsoft.com/office/officeart/2008/layout/VerticalCircleList"/>
    <dgm:cxn modelId="{2E75C3FB-BFF9-4A6C-A625-5F5844E9EB29}" type="presParOf" srcId="{4CB52128-08DD-442F-A60B-1A320E0D7D78}" destId="{431CFCDC-FD8A-4608-BFDE-E6A7AA69D57E}" srcOrd="0" destOrd="0" presId="urn:microsoft.com/office/officeart/2008/layout/VerticalCircleList"/>
    <dgm:cxn modelId="{0B04FDB1-667C-434E-809C-C82040EEB7CA}" type="presParOf" srcId="{4CB52128-08DD-442F-A60B-1A320E0D7D78}" destId="{392204FD-74A3-444D-997D-C31676AE090C}" srcOrd="1" destOrd="0" presId="urn:microsoft.com/office/officeart/2008/layout/VerticalCircleList"/>
    <dgm:cxn modelId="{018800FE-DFA6-4B3A-A584-F205FF920DAA}" type="presParOf" srcId="{4CB52128-08DD-442F-A60B-1A320E0D7D78}" destId="{1AD45DBF-8109-47EE-A656-BDA201D1217B}" srcOrd="2" destOrd="0" presId="urn:microsoft.com/office/officeart/2008/layout/VerticalCircleList"/>
    <dgm:cxn modelId="{8BD724D4-FFA6-4B9D-BAB7-58E7F54B4614}" type="presParOf" srcId="{4CB52128-08DD-442F-A60B-1A320E0D7D78}" destId="{24177821-9F1E-4A10-B432-642C7686E095}" srcOrd="3" destOrd="0" presId="urn:microsoft.com/office/officeart/2008/layout/VerticalCircleList"/>
    <dgm:cxn modelId="{E0220A58-5C42-4089-B30B-3FEDB5EBA779}" type="presParOf" srcId="{4CB52128-08DD-442F-A60B-1A320E0D7D78}" destId="{E79B86DA-17C1-416B-B4F1-B0E84DD2A733}" srcOrd="4" destOrd="0" presId="urn:microsoft.com/office/officeart/2008/layout/VerticalCircleList"/>
    <dgm:cxn modelId="{798C81F5-E57A-4498-AB08-43F76B03A6F5}" type="presParOf" srcId="{4CB52128-08DD-442F-A60B-1A320E0D7D78}" destId="{5E87D202-3B08-4235-9D0F-E671C6CA345B}" srcOrd="5" destOrd="0" presId="urn:microsoft.com/office/officeart/2008/layout/VerticalCircleList"/>
    <dgm:cxn modelId="{EBF2B382-F8B2-4617-A598-C8452ADB4DA8}" type="presParOf" srcId="{4CB52128-08DD-442F-A60B-1A320E0D7D78}" destId="{8800CBC9-BA7C-4108-8768-503FE443CD86}" srcOrd="6" destOrd="0" presId="urn:microsoft.com/office/officeart/2008/layout/VerticalCircleList"/>
    <dgm:cxn modelId="{583ECE9C-BA9C-41C5-98A8-AF398AF3A132}" type="presParOf" srcId="{4CB52128-08DD-442F-A60B-1A320E0D7D78}" destId="{9A568F72-B8CD-4769-80A5-F8A2CE9EDFE1}" srcOrd="7" destOrd="0" presId="urn:microsoft.com/office/officeart/2008/layout/VerticalCircleList"/>
    <dgm:cxn modelId="{DFF0B40E-D9B6-40D7-9040-0041B6EE29BF}" type="presParOf" srcId="{4CB52128-08DD-442F-A60B-1A320E0D7D78}" destId="{C7968B2B-C1A9-4B8B-A66F-21E9A2648B32}" srcOrd="8" destOrd="0" presId="urn:microsoft.com/office/officeart/2008/layout/VerticalCircle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F6858EC-3081-4796-8E1B-45F30E818B67}" type="doc">
      <dgm:prSet loTypeId="urn:microsoft.com/office/officeart/2005/8/layout/hProcess4" loCatId="process" qsTypeId="urn:microsoft.com/office/officeart/2005/8/quickstyle/simple1" qsCatId="simple" csTypeId="urn:microsoft.com/office/officeart/2005/8/colors/colorful2" csCatId="colorful" phldr="1"/>
      <dgm:spPr/>
      <dgm:t>
        <a:bodyPr/>
        <a:lstStyle/>
        <a:p>
          <a:endParaRPr lang="fr-FR"/>
        </a:p>
      </dgm:t>
    </dgm:pt>
    <dgm:pt modelId="{A206894D-B78B-4BBA-B6BC-32A5C20195E8}">
      <dgm:prSet phldrT="[Texte]" custT="1"/>
      <dgm:spPr/>
      <dgm:t>
        <a:bodyPr/>
        <a:lstStyle/>
        <a:p>
          <a:r>
            <a:rPr lang="fr-FR" sz="1800" b="1" dirty="0"/>
            <a:t>Accueil</a:t>
          </a:r>
          <a:endParaRPr lang="fr-FR" sz="4100" dirty="0"/>
        </a:p>
      </dgm:t>
    </dgm:pt>
    <dgm:pt modelId="{2B6352B1-5FA6-485B-B6F9-077289E445A7}" type="parTrans" cxnId="{FDAE933B-A906-41A4-A26A-8E7B2BD21691}">
      <dgm:prSet/>
      <dgm:spPr/>
      <dgm:t>
        <a:bodyPr/>
        <a:lstStyle/>
        <a:p>
          <a:endParaRPr lang="fr-FR"/>
        </a:p>
      </dgm:t>
    </dgm:pt>
    <dgm:pt modelId="{1436EF5E-1770-4366-96B1-588F4C667657}" type="sibTrans" cxnId="{FDAE933B-A906-41A4-A26A-8E7B2BD21691}">
      <dgm:prSet/>
      <dgm:spPr/>
      <dgm:t>
        <a:bodyPr/>
        <a:lstStyle/>
        <a:p>
          <a:endParaRPr lang="fr-FR"/>
        </a:p>
      </dgm:t>
    </dgm:pt>
    <dgm:pt modelId="{127F6FDD-C977-47DB-949F-39E81F356CB5}">
      <dgm:prSet phldrT="[Texte]" custT="1"/>
      <dgm:spPr/>
      <dgm:t>
        <a:bodyPr/>
        <a:lstStyle/>
        <a:p>
          <a:r>
            <a:rPr lang="fr-FR" sz="1400" dirty="0"/>
            <a:t>Rencontre des parties</a:t>
          </a:r>
        </a:p>
      </dgm:t>
    </dgm:pt>
    <dgm:pt modelId="{D0EC9902-CBE8-4041-A1C1-918089AD9A8E}" type="parTrans" cxnId="{198CC59E-E7D0-4049-AAAB-69B2A8D8674F}">
      <dgm:prSet/>
      <dgm:spPr/>
      <dgm:t>
        <a:bodyPr/>
        <a:lstStyle/>
        <a:p>
          <a:endParaRPr lang="fr-FR"/>
        </a:p>
      </dgm:t>
    </dgm:pt>
    <dgm:pt modelId="{00C48D80-EAE6-40E3-8128-61A22460A2F4}" type="sibTrans" cxnId="{198CC59E-E7D0-4049-AAAB-69B2A8D8674F}">
      <dgm:prSet/>
      <dgm:spPr/>
      <dgm:t>
        <a:bodyPr/>
        <a:lstStyle/>
        <a:p>
          <a:endParaRPr lang="fr-FR"/>
        </a:p>
      </dgm:t>
    </dgm:pt>
    <dgm:pt modelId="{9754637D-2BCE-4962-B9EC-20D16C78E9F1}">
      <dgm:prSet phldrT="[Texte]" custT="1"/>
      <dgm:spPr/>
      <dgm:t>
        <a:bodyPr/>
        <a:lstStyle/>
        <a:p>
          <a:r>
            <a:rPr lang="fr-FR" sz="1400" dirty="0"/>
            <a:t>Signature d’une charte de coopération</a:t>
          </a:r>
        </a:p>
      </dgm:t>
    </dgm:pt>
    <dgm:pt modelId="{A4D97C6C-8CD9-4532-84FF-7E164ED51387}" type="parTrans" cxnId="{2D5DACA4-C389-4B8B-90B3-DEDAC3ABC749}">
      <dgm:prSet/>
      <dgm:spPr/>
      <dgm:t>
        <a:bodyPr/>
        <a:lstStyle/>
        <a:p>
          <a:endParaRPr lang="fr-FR"/>
        </a:p>
      </dgm:t>
    </dgm:pt>
    <dgm:pt modelId="{60A921D2-B032-4B1D-9ADE-FA5FD514F70C}" type="sibTrans" cxnId="{2D5DACA4-C389-4B8B-90B3-DEDAC3ABC749}">
      <dgm:prSet/>
      <dgm:spPr/>
      <dgm:t>
        <a:bodyPr/>
        <a:lstStyle/>
        <a:p>
          <a:endParaRPr lang="fr-FR"/>
        </a:p>
      </dgm:t>
    </dgm:pt>
    <dgm:pt modelId="{7BC92FD5-9E7A-4BD5-8C28-89D995402366}">
      <dgm:prSet phldrT="[Texte]" custT="1"/>
      <dgm:spPr/>
      <dgm:t>
        <a:bodyPr/>
        <a:lstStyle/>
        <a:p>
          <a:r>
            <a:rPr lang="fr-FR" sz="1800" b="1" dirty="0"/>
            <a:t>Soutien à l’élaboration au projet de vie</a:t>
          </a:r>
        </a:p>
      </dgm:t>
    </dgm:pt>
    <dgm:pt modelId="{6FEE46E7-08CC-4082-AE1C-0ECE26C39D25}" type="parTrans" cxnId="{023DAE89-6B93-4F10-93A1-152CE02E9E8B}">
      <dgm:prSet/>
      <dgm:spPr/>
      <dgm:t>
        <a:bodyPr/>
        <a:lstStyle/>
        <a:p>
          <a:endParaRPr lang="fr-FR"/>
        </a:p>
      </dgm:t>
    </dgm:pt>
    <dgm:pt modelId="{EE4C2768-8358-4269-BDF8-426FA1E6015F}" type="sibTrans" cxnId="{023DAE89-6B93-4F10-93A1-152CE02E9E8B}">
      <dgm:prSet/>
      <dgm:spPr/>
      <dgm:t>
        <a:bodyPr/>
        <a:lstStyle/>
        <a:p>
          <a:endParaRPr lang="fr-FR"/>
        </a:p>
      </dgm:t>
    </dgm:pt>
    <dgm:pt modelId="{1CE1480A-61B0-4BA7-8252-A63AF924A996}">
      <dgm:prSet phldrT="[Texte]" custT="1"/>
      <dgm:spPr/>
      <dgm:t>
        <a:bodyPr/>
        <a:lstStyle/>
        <a:p>
          <a:r>
            <a:rPr lang="fr-FR" sz="1400" dirty="0"/>
            <a:t>Repérage et choix des acteurs (maîtres d’œuvre)</a:t>
          </a:r>
        </a:p>
      </dgm:t>
    </dgm:pt>
    <dgm:pt modelId="{5FC39141-7967-44D7-8916-F5B191D9917B}" type="parTrans" cxnId="{C9194444-576D-4C7A-BEC9-4F9B41959AE9}">
      <dgm:prSet/>
      <dgm:spPr/>
      <dgm:t>
        <a:bodyPr/>
        <a:lstStyle/>
        <a:p>
          <a:endParaRPr lang="fr-FR"/>
        </a:p>
      </dgm:t>
    </dgm:pt>
    <dgm:pt modelId="{407BA095-971D-4509-BB06-546B911C4BDC}" type="sibTrans" cxnId="{C9194444-576D-4C7A-BEC9-4F9B41959AE9}">
      <dgm:prSet/>
      <dgm:spPr/>
      <dgm:t>
        <a:bodyPr/>
        <a:lstStyle/>
        <a:p>
          <a:endParaRPr lang="fr-FR"/>
        </a:p>
      </dgm:t>
    </dgm:pt>
    <dgm:pt modelId="{1285DA40-8F1E-484D-9BFD-015DF37F3F6B}">
      <dgm:prSet phldrT="[Texte]" custT="1"/>
      <dgm:spPr/>
      <dgm:t>
        <a:bodyPr/>
        <a:lstStyle/>
        <a:p>
          <a:r>
            <a:rPr lang="fr-FR" sz="1800" b="1" dirty="0"/>
            <a:t>Mise en œuvre du projet de vie</a:t>
          </a:r>
        </a:p>
      </dgm:t>
    </dgm:pt>
    <dgm:pt modelId="{EB4A2B5E-CE62-4023-A950-8E976179AA76}" type="parTrans" cxnId="{09FFC701-F491-4CE3-B975-86CFCAE55FB4}">
      <dgm:prSet/>
      <dgm:spPr/>
      <dgm:t>
        <a:bodyPr/>
        <a:lstStyle/>
        <a:p>
          <a:endParaRPr lang="fr-FR"/>
        </a:p>
      </dgm:t>
    </dgm:pt>
    <dgm:pt modelId="{A029F605-636A-46D3-A352-281993523595}" type="sibTrans" cxnId="{09FFC701-F491-4CE3-B975-86CFCAE55FB4}">
      <dgm:prSet/>
      <dgm:spPr/>
      <dgm:t>
        <a:bodyPr/>
        <a:lstStyle/>
        <a:p>
          <a:endParaRPr lang="fr-FR"/>
        </a:p>
      </dgm:t>
    </dgm:pt>
    <dgm:pt modelId="{1EA1342D-A77C-4E05-BEC5-3CCCC42921E7}">
      <dgm:prSet phldrT="[Texte]" custT="1"/>
      <dgm:spPr/>
      <dgm:t>
        <a:bodyPr/>
        <a:lstStyle/>
        <a:p>
          <a:r>
            <a:rPr lang="fr-FR" sz="1400" dirty="0"/>
            <a:t>Prise de contact avec les acteurs de l’offre,</a:t>
          </a:r>
        </a:p>
      </dgm:t>
    </dgm:pt>
    <dgm:pt modelId="{BC0BD077-D20C-4C97-8434-B11E98ED37C4}" type="parTrans" cxnId="{4CB9183E-4044-4A2A-AEB2-9458DA49AD0F}">
      <dgm:prSet/>
      <dgm:spPr/>
      <dgm:t>
        <a:bodyPr/>
        <a:lstStyle/>
        <a:p>
          <a:endParaRPr lang="fr-FR"/>
        </a:p>
      </dgm:t>
    </dgm:pt>
    <dgm:pt modelId="{7222D8C9-7588-4C4F-B297-37A8FBB2F355}" type="sibTrans" cxnId="{4CB9183E-4044-4A2A-AEB2-9458DA49AD0F}">
      <dgm:prSet/>
      <dgm:spPr/>
      <dgm:t>
        <a:bodyPr/>
        <a:lstStyle/>
        <a:p>
          <a:endParaRPr lang="fr-FR"/>
        </a:p>
      </dgm:t>
    </dgm:pt>
    <dgm:pt modelId="{499E79BB-5A17-4F77-A024-F8DD6165B41E}">
      <dgm:prSet phldrT="[Texte]" custT="1"/>
      <dgm:spPr/>
      <dgm:t>
        <a:bodyPr/>
        <a:lstStyle/>
        <a:p>
          <a:r>
            <a:rPr lang="fr-FR" sz="1400" dirty="0"/>
            <a:t>Mise en œuvre des objectifs,</a:t>
          </a:r>
        </a:p>
      </dgm:t>
    </dgm:pt>
    <dgm:pt modelId="{F69410B2-C81F-455F-AC99-06770A903FE7}" type="parTrans" cxnId="{504CD17B-BD25-474F-8A5B-0C5CBECB48F3}">
      <dgm:prSet/>
      <dgm:spPr/>
      <dgm:t>
        <a:bodyPr/>
        <a:lstStyle/>
        <a:p>
          <a:endParaRPr lang="fr-FR"/>
        </a:p>
      </dgm:t>
    </dgm:pt>
    <dgm:pt modelId="{26FA18D8-486D-4B50-8379-CB547D8C6DB9}" type="sibTrans" cxnId="{504CD17B-BD25-474F-8A5B-0C5CBECB48F3}">
      <dgm:prSet/>
      <dgm:spPr/>
      <dgm:t>
        <a:bodyPr/>
        <a:lstStyle/>
        <a:p>
          <a:endParaRPr lang="fr-FR"/>
        </a:p>
      </dgm:t>
    </dgm:pt>
    <dgm:pt modelId="{4490AF1D-8DDD-405A-9293-E980797F93A5}">
      <dgm:prSet phldrT="[Texte]" custT="1"/>
      <dgm:spPr/>
      <dgm:t>
        <a:bodyPr/>
        <a:lstStyle/>
        <a:p>
          <a:r>
            <a:rPr lang="fr-FR" sz="1400" dirty="0"/>
            <a:t>Présentation du dispositif APV</a:t>
          </a:r>
        </a:p>
      </dgm:t>
    </dgm:pt>
    <dgm:pt modelId="{9E787377-2D44-430D-8998-16DDABFB8156}" type="parTrans" cxnId="{D7BE9F44-BBF0-47F5-B1D0-EB25CAD7C253}">
      <dgm:prSet/>
      <dgm:spPr/>
      <dgm:t>
        <a:bodyPr/>
        <a:lstStyle/>
        <a:p>
          <a:endParaRPr lang="fr-FR"/>
        </a:p>
      </dgm:t>
    </dgm:pt>
    <dgm:pt modelId="{741F8BD8-2C52-477F-8C36-6291F24CB2E5}" type="sibTrans" cxnId="{D7BE9F44-BBF0-47F5-B1D0-EB25CAD7C253}">
      <dgm:prSet/>
      <dgm:spPr/>
      <dgm:t>
        <a:bodyPr/>
        <a:lstStyle/>
        <a:p>
          <a:endParaRPr lang="fr-FR"/>
        </a:p>
      </dgm:t>
    </dgm:pt>
    <dgm:pt modelId="{35CD0E61-7F7A-461A-8CAC-FB9D05BF9942}">
      <dgm:prSet phldrT="[Texte]" custT="1"/>
      <dgm:spPr/>
      <dgm:t>
        <a:bodyPr/>
        <a:lstStyle/>
        <a:p>
          <a:r>
            <a:rPr lang="fr-FR" sz="1400" dirty="0"/>
            <a:t>Démarche volontaire de la personne ou des parents</a:t>
          </a:r>
        </a:p>
      </dgm:t>
    </dgm:pt>
    <dgm:pt modelId="{3C6F044E-8ED3-4D4C-AB91-7F959C5CCEC3}" type="parTrans" cxnId="{0A29B98B-C865-4B5D-86E8-192CEB5129C2}">
      <dgm:prSet/>
      <dgm:spPr/>
      <dgm:t>
        <a:bodyPr/>
        <a:lstStyle/>
        <a:p>
          <a:endParaRPr lang="fr-FR"/>
        </a:p>
      </dgm:t>
    </dgm:pt>
    <dgm:pt modelId="{ECF37F6E-3E65-4139-8438-D6674601F9F7}" type="sibTrans" cxnId="{0A29B98B-C865-4B5D-86E8-192CEB5129C2}">
      <dgm:prSet/>
      <dgm:spPr/>
      <dgm:t>
        <a:bodyPr/>
        <a:lstStyle/>
        <a:p>
          <a:endParaRPr lang="fr-FR"/>
        </a:p>
      </dgm:t>
    </dgm:pt>
    <dgm:pt modelId="{3E25E8EE-1D5E-4497-AD50-01E5F1081964}">
      <dgm:prSet phldrT="[Texte]" custT="1"/>
      <dgm:spPr/>
      <dgm:t>
        <a:bodyPr/>
        <a:lstStyle/>
        <a:p>
          <a:r>
            <a:rPr lang="fr-FR" sz="1400" dirty="0"/>
            <a:t>Expression des envies et des attentes</a:t>
          </a:r>
        </a:p>
      </dgm:t>
    </dgm:pt>
    <dgm:pt modelId="{48C6CE4F-E250-4F57-84D5-00C84B716F43}" type="parTrans" cxnId="{55A8653C-0914-4F35-A166-7A726C79FC51}">
      <dgm:prSet/>
      <dgm:spPr/>
      <dgm:t>
        <a:bodyPr/>
        <a:lstStyle/>
        <a:p>
          <a:endParaRPr lang="fr-FR"/>
        </a:p>
      </dgm:t>
    </dgm:pt>
    <dgm:pt modelId="{5763083B-3CBA-410F-88EC-EAC0F35A9D55}" type="sibTrans" cxnId="{55A8653C-0914-4F35-A166-7A726C79FC51}">
      <dgm:prSet/>
      <dgm:spPr/>
      <dgm:t>
        <a:bodyPr/>
        <a:lstStyle/>
        <a:p>
          <a:endParaRPr lang="fr-FR"/>
        </a:p>
      </dgm:t>
    </dgm:pt>
    <dgm:pt modelId="{108804A6-F5AE-468B-8D95-B1B60E1BF83B}">
      <dgm:prSet phldrT="[Texte]" custT="1"/>
      <dgm:spPr/>
      <dgm:t>
        <a:bodyPr/>
        <a:lstStyle/>
        <a:p>
          <a:r>
            <a:rPr lang="fr-FR" sz="1400" dirty="0"/>
            <a:t>Formulation des objectifs du projet</a:t>
          </a:r>
        </a:p>
      </dgm:t>
    </dgm:pt>
    <dgm:pt modelId="{667BF7C7-BEE7-4889-9D02-45AEB4957814}" type="parTrans" cxnId="{B1C7DF27-38D8-448F-B91C-4724CD0D983A}">
      <dgm:prSet/>
      <dgm:spPr/>
      <dgm:t>
        <a:bodyPr/>
        <a:lstStyle/>
        <a:p>
          <a:endParaRPr lang="fr-FR"/>
        </a:p>
      </dgm:t>
    </dgm:pt>
    <dgm:pt modelId="{4B8B65F9-5215-46A3-B05E-957CE1CDE5E1}" type="sibTrans" cxnId="{B1C7DF27-38D8-448F-B91C-4724CD0D983A}">
      <dgm:prSet/>
      <dgm:spPr/>
      <dgm:t>
        <a:bodyPr/>
        <a:lstStyle/>
        <a:p>
          <a:endParaRPr lang="fr-FR"/>
        </a:p>
      </dgm:t>
    </dgm:pt>
    <dgm:pt modelId="{016B6814-05CA-48F8-8ADB-4781B593F1DA}">
      <dgm:prSet phldrT="[Texte]" custT="1"/>
      <dgm:spPr/>
      <dgm:t>
        <a:bodyPr/>
        <a:lstStyle/>
        <a:p>
          <a:r>
            <a:rPr lang="fr-FR" sz="1400" dirty="0"/>
            <a:t>Identification des ressources</a:t>
          </a:r>
        </a:p>
      </dgm:t>
    </dgm:pt>
    <dgm:pt modelId="{AEDDD795-2275-4E9C-BECA-0B4B0C883750}" type="parTrans" cxnId="{B9715E61-34ED-4728-915A-10445DE8108F}">
      <dgm:prSet/>
      <dgm:spPr/>
      <dgm:t>
        <a:bodyPr/>
        <a:lstStyle/>
        <a:p>
          <a:endParaRPr lang="fr-FR"/>
        </a:p>
      </dgm:t>
    </dgm:pt>
    <dgm:pt modelId="{0A6340DA-5804-4946-906C-15B7773556DC}" type="sibTrans" cxnId="{B9715E61-34ED-4728-915A-10445DE8108F}">
      <dgm:prSet/>
      <dgm:spPr/>
      <dgm:t>
        <a:bodyPr/>
        <a:lstStyle/>
        <a:p>
          <a:endParaRPr lang="fr-FR"/>
        </a:p>
      </dgm:t>
    </dgm:pt>
    <dgm:pt modelId="{26DCD8B9-0788-443D-A270-6ECE2D55A3D5}">
      <dgm:prSet phldrT="[Texte]" custT="1"/>
      <dgm:spPr/>
      <dgm:t>
        <a:bodyPr/>
        <a:lstStyle/>
        <a:p>
          <a:r>
            <a:rPr lang="fr-FR" sz="1400" dirty="0"/>
            <a:t>Soutien de l’APPV auprès de la personne (à la demande),</a:t>
          </a:r>
        </a:p>
      </dgm:t>
    </dgm:pt>
    <dgm:pt modelId="{D75FB3D3-FB7A-45C7-A799-C2255FE38551}" type="parTrans" cxnId="{56597C88-48DB-404A-97E0-8C1F83051849}">
      <dgm:prSet/>
      <dgm:spPr/>
      <dgm:t>
        <a:bodyPr/>
        <a:lstStyle/>
        <a:p>
          <a:endParaRPr lang="fr-FR"/>
        </a:p>
      </dgm:t>
    </dgm:pt>
    <dgm:pt modelId="{48277859-FA68-483F-8590-FAA0546F4A2E}" type="sibTrans" cxnId="{56597C88-48DB-404A-97E0-8C1F83051849}">
      <dgm:prSet/>
      <dgm:spPr/>
      <dgm:t>
        <a:bodyPr/>
        <a:lstStyle/>
        <a:p>
          <a:endParaRPr lang="fr-FR"/>
        </a:p>
      </dgm:t>
    </dgm:pt>
    <dgm:pt modelId="{5966A1E2-312B-45F9-BB69-4157CB0012F0}">
      <dgm:prSet phldrT="[Texte]" custT="1"/>
      <dgm:spPr/>
      <dgm:t>
        <a:bodyPr/>
        <a:lstStyle/>
        <a:p>
          <a:r>
            <a:rPr lang="fr-FR" sz="1400" dirty="0"/>
            <a:t>Points d’étape réguliers,</a:t>
          </a:r>
        </a:p>
      </dgm:t>
    </dgm:pt>
    <dgm:pt modelId="{489A98E9-6AF2-42DF-A4E5-2E797742AA3D}" type="parTrans" cxnId="{A863EE6D-4A27-4C98-A8FB-DF2AF23A3889}">
      <dgm:prSet/>
      <dgm:spPr/>
      <dgm:t>
        <a:bodyPr/>
        <a:lstStyle/>
        <a:p>
          <a:endParaRPr lang="fr-FR"/>
        </a:p>
      </dgm:t>
    </dgm:pt>
    <dgm:pt modelId="{2FD78A57-4813-44FE-9769-4A0DCE6A83F8}" type="sibTrans" cxnId="{A863EE6D-4A27-4C98-A8FB-DF2AF23A3889}">
      <dgm:prSet/>
      <dgm:spPr/>
      <dgm:t>
        <a:bodyPr/>
        <a:lstStyle/>
        <a:p>
          <a:endParaRPr lang="fr-FR"/>
        </a:p>
      </dgm:t>
    </dgm:pt>
    <dgm:pt modelId="{A0362D8C-7D11-471C-A30D-49BB66249440}">
      <dgm:prSet phldrT="[Texte]" custT="1"/>
      <dgm:spPr/>
      <dgm:t>
        <a:bodyPr/>
        <a:lstStyle/>
        <a:p>
          <a:r>
            <a:rPr lang="fr-FR" sz="1400" dirty="0"/>
            <a:t>Evaluation</a:t>
          </a:r>
        </a:p>
      </dgm:t>
    </dgm:pt>
    <dgm:pt modelId="{B1360232-12A3-45CA-8E9E-9A2483A9FE04}" type="parTrans" cxnId="{F0DD1702-CB94-49EE-BEB6-0F0A7512793D}">
      <dgm:prSet/>
      <dgm:spPr/>
      <dgm:t>
        <a:bodyPr/>
        <a:lstStyle/>
        <a:p>
          <a:endParaRPr lang="fr-FR"/>
        </a:p>
      </dgm:t>
    </dgm:pt>
    <dgm:pt modelId="{301CA4E9-A998-4BB9-8CF5-07388E85146B}" type="sibTrans" cxnId="{F0DD1702-CB94-49EE-BEB6-0F0A7512793D}">
      <dgm:prSet/>
      <dgm:spPr/>
      <dgm:t>
        <a:bodyPr/>
        <a:lstStyle/>
        <a:p>
          <a:endParaRPr lang="fr-FR"/>
        </a:p>
      </dgm:t>
    </dgm:pt>
    <dgm:pt modelId="{DABEF0C9-BEA3-42B2-821A-AC185905BACD}" type="pres">
      <dgm:prSet presAssocID="{9F6858EC-3081-4796-8E1B-45F30E818B67}" presName="Name0" presStyleCnt="0">
        <dgm:presLayoutVars>
          <dgm:dir/>
          <dgm:animLvl val="lvl"/>
          <dgm:resizeHandles val="exact"/>
        </dgm:presLayoutVars>
      </dgm:prSet>
      <dgm:spPr/>
      <dgm:t>
        <a:bodyPr/>
        <a:lstStyle/>
        <a:p>
          <a:endParaRPr lang="fr-FR"/>
        </a:p>
      </dgm:t>
    </dgm:pt>
    <dgm:pt modelId="{168769EA-074D-48F5-AB8C-DFDF881455C9}" type="pres">
      <dgm:prSet presAssocID="{9F6858EC-3081-4796-8E1B-45F30E818B67}" presName="tSp" presStyleCnt="0"/>
      <dgm:spPr/>
    </dgm:pt>
    <dgm:pt modelId="{CBAB93CA-4140-4BFE-8852-FFFCBAD6D742}" type="pres">
      <dgm:prSet presAssocID="{9F6858EC-3081-4796-8E1B-45F30E818B67}" presName="bSp" presStyleCnt="0"/>
      <dgm:spPr/>
    </dgm:pt>
    <dgm:pt modelId="{A010EC69-8A52-40D8-B2CB-03DBE209077D}" type="pres">
      <dgm:prSet presAssocID="{9F6858EC-3081-4796-8E1B-45F30E818B67}" presName="process" presStyleCnt="0"/>
      <dgm:spPr/>
    </dgm:pt>
    <dgm:pt modelId="{DAA57C2D-B2E0-4CBD-9B28-6F11F570ED30}" type="pres">
      <dgm:prSet presAssocID="{A206894D-B78B-4BBA-B6BC-32A5C20195E8}" presName="composite1" presStyleCnt="0"/>
      <dgm:spPr/>
    </dgm:pt>
    <dgm:pt modelId="{C9991B79-AE76-4C0F-90C7-7148FDF66993}" type="pres">
      <dgm:prSet presAssocID="{A206894D-B78B-4BBA-B6BC-32A5C20195E8}" presName="dummyNode1" presStyleLbl="node1" presStyleIdx="0" presStyleCnt="3"/>
      <dgm:spPr/>
    </dgm:pt>
    <dgm:pt modelId="{096D94D5-B6F3-4E43-A379-617537487B11}" type="pres">
      <dgm:prSet presAssocID="{A206894D-B78B-4BBA-B6BC-32A5C20195E8}" presName="childNode1" presStyleLbl="bgAcc1" presStyleIdx="0" presStyleCnt="3" custScaleX="160266">
        <dgm:presLayoutVars>
          <dgm:bulletEnabled val="1"/>
        </dgm:presLayoutVars>
      </dgm:prSet>
      <dgm:spPr/>
      <dgm:t>
        <a:bodyPr/>
        <a:lstStyle/>
        <a:p>
          <a:endParaRPr lang="fr-FR"/>
        </a:p>
      </dgm:t>
    </dgm:pt>
    <dgm:pt modelId="{13A9ED92-8754-4499-B6C0-DE7CFAE17EBC}" type="pres">
      <dgm:prSet presAssocID="{A206894D-B78B-4BBA-B6BC-32A5C20195E8}" presName="childNode1tx" presStyleLbl="bgAcc1" presStyleIdx="0" presStyleCnt="3">
        <dgm:presLayoutVars>
          <dgm:bulletEnabled val="1"/>
        </dgm:presLayoutVars>
      </dgm:prSet>
      <dgm:spPr/>
      <dgm:t>
        <a:bodyPr/>
        <a:lstStyle/>
        <a:p>
          <a:endParaRPr lang="fr-FR"/>
        </a:p>
      </dgm:t>
    </dgm:pt>
    <dgm:pt modelId="{8781A60A-6811-45F3-8707-D18D099CBB0B}" type="pres">
      <dgm:prSet presAssocID="{A206894D-B78B-4BBA-B6BC-32A5C20195E8}" presName="parentNode1" presStyleLbl="node1" presStyleIdx="0" presStyleCnt="3">
        <dgm:presLayoutVars>
          <dgm:chMax val="1"/>
          <dgm:bulletEnabled val="1"/>
        </dgm:presLayoutVars>
      </dgm:prSet>
      <dgm:spPr/>
      <dgm:t>
        <a:bodyPr/>
        <a:lstStyle/>
        <a:p>
          <a:endParaRPr lang="fr-FR"/>
        </a:p>
      </dgm:t>
    </dgm:pt>
    <dgm:pt modelId="{EC813640-1592-4340-B27C-A5FF4CDAF790}" type="pres">
      <dgm:prSet presAssocID="{A206894D-B78B-4BBA-B6BC-32A5C20195E8}" presName="connSite1" presStyleCnt="0"/>
      <dgm:spPr/>
    </dgm:pt>
    <dgm:pt modelId="{ACBB391E-7245-480B-B167-D8A04E1D98C7}" type="pres">
      <dgm:prSet presAssocID="{1436EF5E-1770-4366-96B1-588F4C667657}" presName="Name9" presStyleLbl="sibTrans2D1" presStyleIdx="0" presStyleCnt="2"/>
      <dgm:spPr/>
      <dgm:t>
        <a:bodyPr/>
        <a:lstStyle/>
        <a:p>
          <a:endParaRPr lang="fr-FR"/>
        </a:p>
      </dgm:t>
    </dgm:pt>
    <dgm:pt modelId="{F1648DA1-7B18-4A34-A142-8562203E7790}" type="pres">
      <dgm:prSet presAssocID="{7BC92FD5-9E7A-4BD5-8C28-89D995402366}" presName="composite2" presStyleCnt="0"/>
      <dgm:spPr/>
    </dgm:pt>
    <dgm:pt modelId="{344253BB-0981-44B0-BF92-6A41F1C195E1}" type="pres">
      <dgm:prSet presAssocID="{7BC92FD5-9E7A-4BD5-8C28-89D995402366}" presName="dummyNode2" presStyleLbl="node1" presStyleIdx="0" presStyleCnt="3"/>
      <dgm:spPr/>
    </dgm:pt>
    <dgm:pt modelId="{FF1A4804-3A73-4201-A133-536D35FA9A36}" type="pres">
      <dgm:prSet presAssocID="{7BC92FD5-9E7A-4BD5-8C28-89D995402366}" presName="childNode2" presStyleLbl="bgAcc1" presStyleIdx="1" presStyleCnt="3" custScaleX="155770">
        <dgm:presLayoutVars>
          <dgm:bulletEnabled val="1"/>
        </dgm:presLayoutVars>
      </dgm:prSet>
      <dgm:spPr/>
      <dgm:t>
        <a:bodyPr/>
        <a:lstStyle/>
        <a:p>
          <a:endParaRPr lang="fr-FR"/>
        </a:p>
      </dgm:t>
    </dgm:pt>
    <dgm:pt modelId="{F13F6BF1-0358-4E02-8BAF-AE49CD7BE588}" type="pres">
      <dgm:prSet presAssocID="{7BC92FD5-9E7A-4BD5-8C28-89D995402366}" presName="childNode2tx" presStyleLbl="bgAcc1" presStyleIdx="1" presStyleCnt="3">
        <dgm:presLayoutVars>
          <dgm:bulletEnabled val="1"/>
        </dgm:presLayoutVars>
      </dgm:prSet>
      <dgm:spPr/>
      <dgm:t>
        <a:bodyPr/>
        <a:lstStyle/>
        <a:p>
          <a:endParaRPr lang="fr-FR"/>
        </a:p>
      </dgm:t>
    </dgm:pt>
    <dgm:pt modelId="{8D4A46C5-7387-4962-824D-3832F3692A02}" type="pres">
      <dgm:prSet presAssocID="{7BC92FD5-9E7A-4BD5-8C28-89D995402366}" presName="parentNode2" presStyleLbl="node1" presStyleIdx="1" presStyleCnt="3" custScaleX="121130">
        <dgm:presLayoutVars>
          <dgm:chMax val="0"/>
          <dgm:bulletEnabled val="1"/>
        </dgm:presLayoutVars>
      </dgm:prSet>
      <dgm:spPr/>
      <dgm:t>
        <a:bodyPr/>
        <a:lstStyle/>
        <a:p>
          <a:endParaRPr lang="fr-FR"/>
        </a:p>
      </dgm:t>
    </dgm:pt>
    <dgm:pt modelId="{ACD8D64F-7752-41A0-9B47-C392D3159504}" type="pres">
      <dgm:prSet presAssocID="{7BC92FD5-9E7A-4BD5-8C28-89D995402366}" presName="connSite2" presStyleCnt="0"/>
      <dgm:spPr/>
    </dgm:pt>
    <dgm:pt modelId="{CBBE4C58-C565-410B-B4AD-9D44205864EF}" type="pres">
      <dgm:prSet presAssocID="{EE4C2768-8358-4269-BDF8-426FA1E6015F}" presName="Name18" presStyleLbl="sibTrans2D1" presStyleIdx="1" presStyleCnt="2"/>
      <dgm:spPr/>
      <dgm:t>
        <a:bodyPr/>
        <a:lstStyle/>
        <a:p>
          <a:endParaRPr lang="fr-FR"/>
        </a:p>
      </dgm:t>
    </dgm:pt>
    <dgm:pt modelId="{09C1BFE7-F93E-48FE-A459-56321756FAC3}" type="pres">
      <dgm:prSet presAssocID="{1285DA40-8F1E-484D-9BFD-015DF37F3F6B}" presName="composite1" presStyleCnt="0"/>
      <dgm:spPr/>
    </dgm:pt>
    <dgm:pt modelId="{40904218-CF1B-4097-8E29-3E3D1C95CB90}" type="pres">
      <dgm:prSet presAssocID="{1285DA40-8F1E-484D-9BFD-015DF37F3F6B}" presName="dummyNode1" presStyleLbl="node1" presStyleIdx="1" presStyleCnt="3"/>
      <dgm:spPr/>
    </dgm:pt>
    <dgm:pt modelId="{3BCF6E49-2965-47E5-84C2-2D7413748A2C}" type="pres">
      <dgm:prSet presAssocID="{1285DA40-8F1E-484D-9BFD-015DF37F3F6B}" presName="childNode1" presStyleLbl="bgAcc1" presStyleIdx="2" presStyleCnt="3" custScaleX="165453">
        <dgm:presLayoutVars>
          <dgm:bulletEnabled val="1"/>
        </dgm:presLayoutVars>
      </dgm:prSet>
      <dgm:spPr/>
      <dgm:t>
        <a:bodyPr/>
        <a:lstStyle/>
        <a:p>
          <a:endParaRPr lang="fr-FR"/>
        </a:p>
      </dgm:t>
    </dgm:pt>
    <dgm:pt modelId="{92E55A68-4C94-46D8-8B4F-3DEDE6E6A1B6}" type="pres">
      <dgm:prSet presAssocID="{1285DA40-8F1E-484D-9BFD-015DF37F3F6B}" presName="childNode1tx" presStyleLbl="bgAcc1" presStyleIdx="2" presStyleCnt="3">
        <dgm:presLayoutVars>
          <dgm:bulletEnabled val="1"/>
        </dgm:presLayoutVars>
      </dgm:prSet>
      <dgm:spPr/>
      <dgm:t>
        <a:bodyPr/>
        <a:lstStyle/>
        <a:p>
          <a:endParaRPr lang="fr-FR"/>
        </a:p>
      </dgm:t>
    </dgm:pt>
    <dgm:pt modelId="{942F4E8A-7A65-4A61-B00F-54D4A7B99F38}" type="pres">
      <dgm:prSet presAssocID="{1285DA40-8F1E-484D-9BFD-015DF37F3F6B}" presName="parentNode1" presStyleLbl="node1" presStyleIdx="2" presStyleCnt="3" custLinFactNeighborX="-310" custLinFactNeighborY="23367">
        <dgm:presLayoutVars>
          <dgm:chMax val="1"/>
          <dgm:bulletEnabled val="1"/>
        </dgm:presLayoutVars>
      </dgm:prSet>
      <dgm:spPr/>
      <dgm:t>
        <a:bodyPr/>
        <a:lstStyle/>
        <a:p>
          <a:endParaRPr lang="fr-FR"/>
        </a:p>
      </dgm:t>
    </dgm:pt>
    <dgm:pt modelId="{3A1D0F7C-728A-41E2-8F8F-968497B60F56}" type="pres">
      <dgm:prSet presAssocID="{1285DA40-8F1E-484D-9BFD-015DF37F3F6B}" presName="connSite1" presStyleCnt="0"/>
      <dgm:spPr/>
    </dgm:pt>
  </dgm:ptLst>
  <dgm:cxnLst>
    <dgm:cxn modelId="{C7478EAF-2341-47A3-B8D7-D6685C6F31BA}" type="presOf" srcId="{127F6FDD-C977-47DB-949F-39E81F356CB5}" destId="{096D94D5-B6F3-4E43-A379-617537487B11}" srcOrd="0" destOrd="1" presId="urn:microsoft.com/office/officeart/2005/8/layout/hProcess4"/>
    <dgm:cxn modelId="{56597C88-48DB-404A-97E0-8C1F83051849}" srcId="{1285DA40-8F1E-484D-9BFD-015DF37F3F6B}" destId="{26DCD8B9-0788-443D-A270-6ECE2D55A3D5}" srcOrd="2" destOrd="0" parTransId="{D75FB3D3-FB7A-45C7-A799-C2255FE38551}" sibTransId="{48277859-FA68-483F-8590-FAA0546F4A2E}"/>
    <dgm:cxn modelId="{B482620C-9934-4CEE-AFD1-10FC8C79EB67}" type="presOf" srcId="{1EA1342D-A77C-4E05-BEC5-3CCCC42921E7}" destId="{92E55A68-4C94-46D8-8B4F-3DEDE6E6A1B6}" srcOrd="1" destOrd="0" presId="urn:microsoft.com/office/officeart/2005/8/layout/hProcess4"/>
    <dgm:cxn modelId="{027F2CAB-8430-4105-8AD5-7BCF8F3C5A6F}" type="presOf" srcId="{EE4C2768-8358-4269-BDF8-426FA1E6015F}" destId="{CBBE4C58-C565-410B-B4AD-9D44205864EF}" srcOrd="0" destOrd="0" presId="urn:microsoft.com/office/officeart/2005/8/layout/hProcess4"/>
    <dgm:cxn modelId="{1B6A379E-DF96-469C-81FE-8CA847F62F6E}" type="presOf" srcId="{5966A1E2-312B-45F9-BB69-4157CB0012F0}" destId="{92E55A68-4C94-46D8-8B4F-3DEDE6E6A1B6}" srcOrd="1" destOrd="3" presId="urn:microsoft.com/office/officeart/2005/8/layout/hProcess4"/>
    <dgm:cxn modelId="{54453F1C-E47B-4795-BF3A-A00AB5286F80}" type="presOf" srcId="{127F6FDD-C977-47DB-949F-39E81F356CB5}" destId="{13A9ED92-8754-4499-B6C0-DE7CFAE17EBC}" srcOrd="1" destOrd="1" presId="urn:microsoft.com/office/officeart/2005/8/layout/hProcess4"/>
    <dgm:cxn modelId="{A863EE6D-4A27-4C98-A8FB-DF2AF23A3889}" srcId="{1285DA40-8F1E-484D-9BFD-015DF37F3F6B}" destId="{5966A1E2-312B-45F9-BB69-4157CB0012F0}" srcOrd="3" destOrd="0" parTransId="{489A98E9-6AF2-42DF-A4E5-2E797742AA3D}" sibTransId="{2FD78A57-4813-44FE-9769-4A0DCE6A83F8}"/>
    <dgm:cxn modelId="{2D5DACA4-C389-4B8B-90B3-DEDAC3ABC749}" srcId="{A206894D-B78B-4BBA-B6BC-32A5C20195E8}" destId="{9754637D-2BCE-4962-B9EC-20D16C78E9F1}" srcOrd="3" destOrd="0" parTransId="{A4D97C6C-8CD9-4532-84FF-7E164ED51387}" sibTransId="{60A921D2-B032-4B1D-9ADE-FA5FD514F70C}"/>
    <dgm:cxn modelId="{92573816-FF0C-4C15-AA3E-76BC1A89FA65}" type="presOf" srcId="{9F6858EC-3081-4796-8E1B-45F30E818B67}" destId="{DABEF0C9-BEA3-42B2-821A-AC185905BACD}" srcOrd="0" destOrd="0" presId="urn:microsoft.com/office/officeart/2005/8/layout/hProcess4"/>
    <dgm:cxn modelId="{B9715E61-34ED-4728-915A-10445DE8108F}" srcId="{7BC92FD5-9E7A-4BD5-8C28-89D995402366}" destId="{016B6814-05CA-48F8-8ADB-4781B593F1DA}" srcOrd="2" destOrd="0" parTransId="{AEDDD795-2275-4E9C-BECA-0B4B0C883750}" sibTransId="{0A6340DA-5804-4946-906C-15B7773556DC}"/>
    <dgm:cxn modelId="{4CB9183E-4044-4A2A-AEB2-9458DA49AD0F}" srcId="{1285DA40-8F1E-484D-9BFD-015DF37F3F6B}" destId="{1EA1342D-A77C-4E05-BEC5-3CCCC42921E7}" srcOrd="0" destOrd="0" parTransId="{BC0BD077-D20C-4C97-8434-B11E98ED37C4}" sibTransId="{7222D8C9-7588-4C4F-B297-37A8FBB2F355}"/>
    <dgm:cxn modelId="{F0DD1702-CB94-49EE-BEB6-0F0A7512793D}" srcId="{1285DA40-8F1E-484D-9BFD-015DF37F3F6B}" destId="{A0362D8C-7D11-471C-A30D-49BB66249440}" srcOrd="4" destOrd="0" parTransId="{B1360232-12A3-45CA-8E9E-9A2483A9FE04}" sibTransId="{301CA4E9-A998-4BB9-8CF5-07388E85146B}"/>
    <dgm:cxn modelId="{CFE79F0E-285C-4931-9E8C-0630689D858A}" type="presOf" srcId="{26DCD8B9-0788-443D-A270-6ECE2D55A3D5}" destId="{3BCF6E49-2965-47E5-84C2-2D7413748A2C}" srcOrd="0" destOrd="2" presId="urn:microsoft.com/office/officeart/2005/8/layout/hProcess4"/>
    <dgm:cxn modelId="{FDF47BCE-7327-43F1-B8E4-F85E745E88A0}" type="presOf" srcId="{499E79BB-5A17-4F77-A024-F8DD6165B41E}" destId="{92E55A68-4C94-46D8-8B4F-3DEDE6E6A1B6}" srcOrd="1" destOrd="1" presId="urn:microsoft.com/office/officeart/2005/8/layout/hProcess4"/>
    <dgm:cxn modelId="{C9194444-576D-4C7A-BEC9-4F9B41959AE9}" srcId="{7BC92FD5-9E7A-4BD5-8C28-89D995402366}" destId="{1CE1480A-61B0-4BA7-8252-A63AF924A996}" srcOrd="3" destOrd="0" parTransId="{5FC39141-7967-44D7-8916-F5B191D9917B}" sibTransId="{407BA095-971D-4509-BB06-546B911C4BDC}"/>
    <dgm:cxn modelId="{1B3A1F09-EBC2-4BE9-9EB5-8AFE6E944D80}" type="presOf" srcId="{35CD0E61-7F7A-461A-8CAC-FB9D05BF9942}" destId="{096D94D5-B6F3-4E43-A379-617537487B11}" srcOrd="0" destOrd="0" presId="urn:microsoft.com/office/officeart/2005/8/layout/hProcess4"/>
    <dgm:cxn modelId="{E2B806A9-ECE3-4111-9646-996CC571B5AA}" type="presOf" srcId="{1285DA40-8F1E-484D-9BFD-015DF37F3F6B}" destId="{942F4E8A-7A65-4A61-B00F-54D4A7B99F38}" srcOrd="0" destOrd="0" presId="urn:microsoft.com/office/officeart/2005/8/layout/hProcess4"/>
    <dgm:cxn modelId="{B3962184-56B1-49B0-A2E1-EF2F6DED6E0E}" type="presOf" srcId="{499E79BB-5A17-4F77-A024-F8DD6165B41E}" destId="{3BCF6E49-2965-47E5-84C2-2D7413748A2C}" srcOrd="0" destOrd="1" presId="urn:microsoft.com/office/officeart/2005/8/layout/hProcess4"/>
    <dgm:cxn modelId="{6482381A-631B-4B13-B73D-9AF442904E6F}" type="presOf" srcId="{016B6814-05CA-48F8-8ADB-4781B593F1DA}" destId="{FF1A4804-3A73-4201-A133-536D35FA9A36}" srcOrd="0" destOrd="2" presId="urn:microsoft.com/office/officeart/2005/8/layout/hProcess4"/>
    <dgm:cxn modelId="{2DAA7E58-401F-4E12-911C-BA1FB70E75BB}" type="presOf" srcId="{1CE1480A-61B0-4BA7-8252-A63AF924A996}" destId="{FF1A4804-3A73-4201-A133-536D35FA9A36}" srcOrd="0" destOrd="3" presId="urn:microsoft.com/office/officeart/2005/8/layout/hProcess4"/>
    <dgm:cxn modelId="{1A90C1A3-431F-4554-BDA7-DD44AAD98308}" type="presOf" srcId="{3E25E8EE-1D5E-4497-AD50-01E5F1081964}" destId="{FF1A4804-3A73-4201-A133-536D35FA9A36}" srcOrd="0" destOrd="0" presId="urn:microsoft.com/office/officeart/2005/8/layout/hProcess4"/>
    <dgm:cxn modelId="{023DAE89-6B93-4F10-93A1-152CE02E9E8B}" srcId="{9F6858EC-3081-4796-8E1B-45F30E818B67}" destId="{7BC92FD5-9E7A-4BD5-8C28-89D995402366}" srcOrd="1" destOrd="0" parTransId="{6FEE46E7-08CC-4082-AE1C-0ECE26C39D25}" sibTransId="{EE4C2768-8358-4269-BDF8-426FA1E6015F}"/>
    <dgm:cxn modelId="{EBBC1116-9F89-4986-B28C-3724951F138B}" type="presOf" srcId="{5966A1E2-312B-45F9-BB69-4157CB0012F0}" destId="{3BCF6E49-2965-47E5-84C2-2D7413748A2C}" srcOrd="0" destOrd="3" presId="urn:microsoft.com/office/officeart/2005/8/layout/hProcess4"/>
    <dgm:cxn modelId="{55A8653C-0914-4F35-A166-7A726C79FC51}" srcId="{7BC92FD5-9E7A-4BD5-8C28-89D995402366}" destId="{3E25E8EE-1D5E-4497-AD50-01E5F1081964}" srcOrd="0" destOrd="0" parTransId="{48C6CE4F-E250-4F57-84D5-00C84B716F43}" sibTransId="{5763083B-3CBA-410F-88EC-EAC0F35A9D55}"/>
    <dgm:cxn modelId="{C57A7B8D-A3AA-4628-9DE6-95187AC8676D}" type="presOf" srcId="{A0362D8C-7D11-471C-A30D-49BB66249440}" destId="{92E55A68-4C94-46D8-8B4F-3DEDE6E6A1B6}" srcOrd="1" destOrd="4" presId="urn:microsoft.com/office/officeart/2005/8/layout/hProcess4"/>
    <dgm:cxn modelId="{4B75F662-A11D-49AF-ABAA-3CFE98585AFD}" type="presOf" srcId="{1CE1480A-61B0-4BA7-8252-A63AF924A996}" destId="{F13F6BF1-0358-4E02-8BAF-AE49CD7BE588}" srcOrd="1" destOrd="3" presId="urn:microsoft.com/office/officeart/2005/8/layout/hProcess4"/>
    <dgm:cxn modelId="{7CAC18B1-A768-411C-BA21-D689E863C94E}" type="presOf" srcId="{A206894D-B78B-4BBA-B6BC-32A5C20195E8}" destId="{8781A60A-6811-45F3-8707-D18D099CBB0B}" srcOrd="0" destOrd="0" presId="urn:microsoft.com/office/officeart/2005/8/layout/hProcess4"/>
    <dgm:cxn modelId="{938112E1-C328-4263-A5A3-4B5A5256B627}" type="presOf" srcId="{108804A6-F5AE-468B-8D95-B1B60E1BF83B}" destId="{F13F6BF1-0358-4E02-8BAF-AE49CD7BE588}" srcOrd="1" destOrd="1" presId="urn:microsoft.com/office/officeart/2005/8/layout/hProcess4"/>
    <dgm:cxn modelId="{B1C7DF27-38D8-448F-B91C-4724CD0D983A}" srcId="{7BC92FD5-9E7A-4BD5-8C28-89D995402366}" destId="{108804A6-F5AE-468B-8D95-B1B60E1BF83B}" srcOrd="1" destOrd="0" parTransId="{667BF7C7-BEE7-4889-9D02-45AEB4957814}" sibTransId="{4B8B65F9-5215-46A3-B05E-957CE1CDE5E1}"/>
    <dgm:cxn modelId="{2EFE8537-6F5B-475E-A031-50FC4BA00F6F}" type="presOf" srcId="{1436EF5E-1770-4366-96B1-588F4C667657}" destId="{ACBB391E-7245-480B-B167-D8A04E1D98C7}" srcOrd="0" destOrd="0" presId="urn:microsoft.com/office/officeart/2005/8/layout/hProcess4"/>
    <dgm:cxn modelId="{19F74F43-6303-44A7-A34C-BDAF1FD61251}" type="presOf" srcId="{A0362D8C-7D11-471C-A30D-49BB66249440}" destId="{3BCF6E49-2965-47E5-84C2-2D7413748A2C}" srcOrd="0" destOrd="4" presId="urn:microsoft.com/office/officeart/2005/8/layout/hProcess4"/>
    <dgm:cxn modelId="{10D23954-B561-4052-A670-4D6CE1DB1AFE}" type="presOf" srcId="{1EA1342D-A77C-4E05-BEC5-3CCCC42921E7}" destId="{3BCF6E49-2965-47E5-84C2-2D7413748A2C}" srcOrd="0" destOrd="0" presId="urn:microsoft.com/office/officeart/2005/8/layout/hProcess4"/>
    <dgm:cxn modelId="{3424CFE9-7700-4B70-B565-E94C8877B6C1}" type="presOf" srcId="{7BC92FD5-9E7A-4BD5-8C28-89D995402366}" destId="{8D4A46C5-7387-4962-824D-3832F3692A02}" srcOrd="0" destOrd="0" presId="urn:microsoft.com/office/officeart/2005/8/layout/hProcess4"/>
    <dgm:cxn modelId="{09FFC701-F491-4CE3-B975-86CFCAE55FB4}" srcId="{9F6858EC-3081-4796-8E1B-45F30E818B67}" destId="{1285DA40-8F1E-484D-9BFD-015DF37F3F6B}" srcOrd="2" destOrd="0" parTransId="{EB4A2B5E-CE62-4023-A950-8E976179AA76}" sibTransId="{A029F605-636A-46D3-A352-281993523595}"/>
    <dgm:cxn modelId="{24E3D912-831B-40EB-92A5-5FB894569BE3}" type="presOf" srcId="{016B6814-05CA-48F8-8ADB-4781B593F1DA}" destId="{F13F6BF1-0358-4E02-8BAF-AE49CD7BE588}" srcOrd="1" destOrd="2" presId="urn:microsoft.com/office/officeart/2005/8/layout/hProcess4"/>
    <dgm:cxn modelId="{F332B0F9-8561-47BD-94A3-AB29141A8224}" type="presOf" srcId="{4490AF1D-8DDD-405A-9293-E980797F93A5}" destId="{13A9ED92-8754-4499-B6C0-DE7CFAE17EBC}" srcOrd="1" destOrd="2" presId="urn:microsoft.com/office/officeart/2005/8/layout/hProcess4"/>
    <dgm:cxn modelId="{EAB9A4F5-77DB-4BED-A3F7-C47C26B74107}" type="presOf" srcId="{3E25E8EE-1D5E-4497-AD50-01E5F1081964}" destId="{F13F6BF1-0358-4E02-8BAF-AE49CD7BE588}" srcOrd="1" destOrd="0" presId="urn:microsoft.com/office/officeart/2005/8/layout/hProcess4"/>
    <dgm:cxn modelId="{A2FF6AAF-5B5E-4968-A8A6-FC4A631A8D33}" type="presOf" srcId="{9754637D-2BCE-4962-B9EC-20D16C78E9F1}" destId="{13A9ED92-8754-4499-B6C0-DE7CFAE17EBC}" srcOrd="1" destOrd="3" presId="urn:microsoft.com/office/officeart/2005/8/layout/hProcess4"/>
    <dgm:cxn modelId="{0397EF10-EF53-418B-A3A1-61B2A89DC692}" type="presOf" srcId="{108804A6-F5AE-468B-8D95-B1B60E1BF83B}" destId="{FF1A4804-3A73-4201-A133-536D35FA9A36}" srcOrd="0" destOrd="1" presId="urn:microsoft.com/office/officeart/2005/8/layout/hProcess4"/>
    <dgm:cxn modelId="{2EB91389-C4D1-4CF8-A4A8-292C5B7631ED}" type="presOf" srcId="{26DCD8B9-0788-443D-A270-6ECE2D55A3D5}" destId="{92E55A68-4C94-46D8-8B4F-3DEDE6E6A1B6}" srcOrd="1" destOrd="2" presId="urn:microsoft.com/office/officeart/2005/8/layout/hProcess4"/>
    <dgm:cxn modelId="{6AD0808B-2A76-49BA-8CED-DD50C8DE37FF}" type="presOf" srcId="{4490AF1D-8DDD-405A-9293-E980797F93A5}" destId="{096D94D5-B6F3-4E43-A379-617537487B11}" srcOrd="0" destOrd="2" presId="urn:microsoft.com/office/officeart/2005/8/layout/hProcess4"/>
    <dgm:cxn modelId="{504CD17B-BD25-474F-8A5B-0C5CBECB48F3}" srcId="{1285DA40-8F1E-484D-9BFD-015DF37F3F6B}" destId="{499E79BB-5A17-4F77-A024-F8DD6165B41E}" srcOrd="1" destOrd="0" parTransId="{F69410B2-C81F-455F-AC99-06770A903FE7}" sibTransId="{26FA18D8-486D-4B50-8379-CB547D8C6DB9}"/>
    <dgm:cxn modelId="{198CC59E-E7D0-4049-AAAB-69B2A8D8674F}" srcId="{A206894D-B78B-4BBA-B6BC-32A5C20195E8}" destId="{127F6FDD-C977-47DB-949F-39E81F356CB5}" srcOrd="1" destOrd="0" parTransId="{D0EC9902-CBE8-4041-A1C1-918089AD9A8E}" sibTransId="{00C48D80-EAE6-40E3-8128-61A22460A2F4}"/>
    <dgm:cxn modelId="{8CD6E60C-7294-48E0-AC97-C28F703F43F2}" type="presOf" srcId="{35CD0E61-7F7A-461A-8CAC-FB9D05BF9942}" destId="{13A9ED92-8754-4499-B6C0-DE7CFAE17EBC}" srcOrd="1" destOrd="0" presId="urn:microsoft.com/office/officeart/2005/8/layout/hProcess4"/>
    <dgm:cxn modelId="{FDAE933B-A906-41A4-A26A-8E7B2BD21691}" srcId="{9F6858EC-3081-4796-8E1B-45F30E818B67}" destId="{A206894D-B78B-4BBA-B6BC-32A5C20195E8}" srcOrd="0" destOrd="0" parTransId="{2B6352B1-5FA6-485B-B6F9-077289E445A7}" sibTransId="{1436EF5E-1770-4366-96B1-588F4C667657}"/>
    <dgm:cxn modelId="{0A29B98B-C865-4B5D-86E8-192CEB5129C2}" srcId="{A206894D-B78B-4BBA-B6BC-32A5C20195E8}" destId="{35CD0E61-7F7A-461A-8CAC-FB9D05BF9942}" srcOrd="0" destOrd="0" parTransId="{3C6F044E-8ED3-4D4C-AB91-7F959C5CCEC3}" sibTransId="{ECF37F6E-3E65-4139-8438-D6674601F9F7}"/>
    <dgm:cxn modelId="{D7BE9F44-BBF0-47F5-B1D0-EB25CAD7C253}" srcId="{A206894D-B78B-4BBA-B6BC-32A5C20195E8}" destId="{4490AF1D-8DDD-405A-9293-E980797F93A5}" srcOrd="2" destOrd="0" parTransId="{9E787377-2D44-430D-8998-16DDABFB8156}" sibTransId="{741F8BD8-2C52-477F-8C36-6291F24CB2E5}"/>
    <dgm:cxn modelId="{AB1E63D8-21B1-476C-9B69-4E81A9409B42}" type="presOf" srcId="{9754637D-2BCE-4962-B9EC-20D16C78E9F1}" destId="{096D94D5-B6F3-4E43-A379-617537487B11}" srcOrd="0" destOrd="3" presId="urn:microsoft.com/office/officeart/2005/8/layout/hProcess4"/>
    <dgm:cxn modelId="{2269BABA-B9CA-477B-8A13-7AB2F9A769FE}" type="presParOf" srcId="{DABEF0C9-BEA3-42B2-821A-AC185905BACD}" destId="{168769EA-074D-48F5-AB8C-DFDF881455C9}" srcOrd="0" destOrd="0" presId="urn:microsoft.com/office/officeart/2005/8/layout/hProcess4"/>
    <dgm:cxn modelId="{9FC9F1A3-8659-44BA-8D45-E85D214A247B}" type="presParOf" srcId="{DABEF0C9-BEA3-42B2-821A-AC185905BACD}" destId="{CBAB93CA-4140-4BFE-8852-FFFCBAD6D742}" srcOrd="1" destOrd="0" presId="urn:microsoft.com/office/officeart/2005/8/layout/hProcess4"/>
    <dgm:cxn modelId="{AA82A76F-AF30-40C4-8AE4-B03E3DB0AF26}" type="presParOf" srcId="{DABEF0C9-BEA3-42B2-821A-AC185905BACD}" destId="{A010EC69-8A52-40D8-B2CB-03DBE209077D}" srcOrd="2" destOrd="0" presId="urn:microsoft.com/office/officeart/2005/8/layout/hProcess4"/>
    <dgm:cxn modelId="{AC7F04F1-CB0C-440F-BB34-5CAF8C1FEA40}" type="presParOf" srcId="{A010EC69-8A52-40D8-B2CB-03DBE209077D}" destId="{DAA57C2D-B2E0-4CBD-9B28-6F11F570ED30}" srcOrd="0" destOrd="0" presId="urn:microsoft.com/office/officeart/2005/8/layout/hProcess4"/>
    <dgm:cxn modelId="{45FFEC7B-D2CA-47E9-AC7E-C343CD73D3F6}" type="presParOf" srcId="{DAA57C2D-B2E0-4CBD-9B28-6F11F570ED30}" destId="{C9991B79-AE76-4C0F-90C7-7148FDF66993}" srcOrd="0" destOrd="0" presId="urn:microsoft.com/office/officeart/2005/8/layout/hProcess4"/>
    <dgm:cxn modelId="{9DC92702-625F-47B6-8AB1-1245ECE3B896}" type="presParOf" srcId="{DAA57C2D-B2E0-4CBD-9B28-6F11F570ED30}" destId="{096D94D5-B6F3-4E43-A379-617537487B11}" srcOrd="1" destOrd="0" presId="urn:microsoft.com/office/officeart/2005/8/layout/hProcess4"/>
    <dgm:cxn modelId="{A6131098-BCCA-4B40-AF7E-70C92F892219}" type="presParOf" srcId="{DAA57C2D-B2E0-4CBD-9B28-6F11F570ED30}" destId="{13A9ED92-8754-4499-B6C0-DE7CFAE17EBC}" srcOrd="2" destOrd="0" presId="urn:microsoft.com/office/officeart/2005/8/layout/hProcess4"/>
    <dgm:cxn modelId="{B3CDE6F8-2B20-4370-B953-AB9517ADA359}" type="presParOf" srcId="{DAA57C2D-B2E0-4CBD-9B28-6F11F570ED30}" destId="{8781A60A-6811-45F3-8707-D18D099CBB0B}" srcOrd="3" destOrd="0" presId="urn:microsoft.com/office/officeart/2005/8/layout/hProcess4"/>
    <dgm:cxn modelId="{53FA7D37-7291-4D14-A2B0-65F5DEC92F37}" type="presParOf" srcId="{DAA57C2D-B2E0-4CBD-9B28-6F11F570ED30}" destId="{EC813640-1592-4340-B27C-A5FF4CDAF790}" srcOrd="4" destOrd="0" presId="urn:microsoft.com/office/officeart/2005/8/layout/hProcess4"/>
    <dgm:cxn modelId="{62F4969A-D285-4586-9E86-C21CC3EE3C57}" type="presParOf" srcId="{A010EC69-8A52-40D8-B2CB-03DBE209077D}" destId="{ACBB391E-7245-480B-B167-D8A04E1D98C7}" srcOrd="1" destOrd="0" presId="urn:microsoft.com/office/officeart/2005/8/layout/hProcess4"/>
    <dgm:cxn modelId="{6A7547BE-E377-4077-BC98-3B08FADA14D7}" type="presParOf" srcId="{A010EC69-8A52-40D8-B2CB-03DBE209077D}" destId="{F1648DA1-7B18-4A34-A142-8562203E7790}" srcOrd="2" destOrd="0" presId="urn:microsoft.com/office/officeart/2005/8/layout/hProcess4"/>
    <dgm:cxn modelId="{F223C366-0E4D-48BD-A0DC-114029B4D188}" type="presParOf" srcId="{F1648DA1-7B18-4A34-A142-8562203E7790}" destId="{344253BB-0981-44B0-BF92-6A41F1C195E1}" srcOrd="0" destOrd="0" presId="urn:microsoft.com/office/officeart/2005/8/layout/hProcess4"/>
    <dgm:cxn modelId="{39CA0149-CEC7-41DD-BEB7-DAAA6D2020E7}" type="presParOf" srcId="{F1648DA1-7B18-4A34-A142-8562203E7790}" destId="{FF1A4804-3A73-4201-A133-536D35FA9A36}" srcOrd="1" destOrd="0" presId="urn:microsoft.com/office/officeart/2005/8/layout/hProcess4"/>
    <dgm:cxn modelId="{DE7A2574-1585-4BDE-9007-12B7C8AED27A}" type="presParOf" srcId="{F1648DA1-7B18-4A34-A142-8562203E7790}" destId="{F13F6BF1-0358-4E02-8BAF-AE49CD7BE588}" srcOrd="2" destOrd="0" presId="urn:microsoft.com/office/officeart/2005/8/layout/hProcess4"/>
    <dgm:cxn modelId="{DF1F4974-B700-4AAC-BF46-A61D9E9988C0}" type="presParOf" srcId="{F1648DA1-7B18-4A34-A142-8562203E7790}" destId="{8D4A46C5-7387-4962-824D-3832F3692A02}" srcOrd="3" destOrd="0" presId="urn:microsoft.com/office/officeart/2005/8/layout/hProcess4"/>
    <dgm:cxn modelId="{A64B47F3-0887-49CD-AACE-2333E7B09363}" type="presParOf" srcId="{F1648DA1-7B18-4A34-A142-8562203E7790}" destId="{ACD8D64F-7752-41A0-9B47-C392D3159504}" srcOrd="4" destOrd="0" presId="urn:microsoft.com/office/officeart/2005/8/layout/hProcess4"/>
    <dgm:cxn modelId="{897DC01A-CDC3-4970-A5B0-30881F3A9E83}" type="presParOf" srcId="{A010EC69-8A52-40D8-B2CB-03DBE209077D}" destId="{CBBE4C58-C565-410B-B4AD-9D44205864EF}" srcOrd="3" destOrd="0" presId="urn:microsoft.com/office/officeart/2005/8/layout/hProcess4"/>
    <dgm:cxn modelId="{ED39ACC8-C9FC-4266-9D73-2046F08E581A}" type="presParOf" srcId="{A010EC69-8A52-40D8-B2CB-03DBE209077D}" destId="{09C1BFE7-F93E-48FE-A459-56321756FAC3}" srcOrd="4" destOrd="0" presId="urn:microsoft.com/office/officeart/2005/8/layout/hProcess4"/>
    <dgm:cxn modelId="{86A9FE7A-0379-4B9E-8999-C3741AE3D92E}" type="presParOf" srcId="{09C1BFE7-F93E-48FE-A459-56321756FAC3}" destId="{40904218-CF1B-4097-8E29-3E3D1C95CB90}" srcOrd="0" destOrd="0" presId="urn:microsoft.com/office/officeart/2005/8/layout/hProcess4"/>
    <dgm:cxn modelId="{2EAD2194-5C75-48CC-B0AE-182BE08B603D}" type="presParOf" srcId="{09C1BFE7-F93E-48FE-A459-56321756FAC3}" destId="{3BCF6E49-2965-47E5-84C2-2D7413748A2C}" srcOrd="1" destOrd="0" presId="urn:microsoft.com/office/officeart/2005/8/layout/hProcess4"/>
    <dgm:cxn modelId="{DB6BE596-13B5-48EF-A69F-A4CED3474C06}" type="presParOf" srcId="{09C1BFE7-F93E-48FE-A459-56321756FAC3}" destId="{92E55A68-4C94-46D8-8B4F-3DEDE6E6A1B6}" srcOrd="2" destOrd="0" presId="urn:microsoft.com/office/officeart/2005/8/layout/hProcess4"/>
    <dgm:cxn modelId="{21752F1E-12E3-4845-B53A-377A5E9D90A6}" type="presParOf" srcId="{09C1BFE7-F93E-48FE-A459-56321756FAC3}" destId="{942F4E8A-7A65-4A61-B00F-54D4A7B99F38}" srcOrd="3" destOrd="0" presId="urn:microsoft.com/office/officeart/2005/8/layout/hProcess4"/>
    <dgm:cxn modelId="{FC0F64CD-5DC1-42BB-937E-443736AFF188}" type="presParOf" srcId="{09C1BFE7-F93E-48FE-A459-56321756FAC3}" destId="{3A1D0F7C-728A-41E2-8F8F-968497B60F56}"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FB0C243-2CC6-4472-89FD-5DE20DA15964}" type="doc">
      <dgm:prSet loTypeId="urn:microsoft.com/office/officeart/2005/8/layout/hChevron3" loCatId="process" qsTypeId="urn:microsoft.com/office/officeart/2005/8/quickstyle/simple1" qsCatId="simple" csTypeId="urn:microsoft.com/office/officeart/2005/8/colors/accent0_2" csCatId="mainScheme" phldr="1"/>
      <dgm:spPr/>
      <dgm:t>
        <a:bodyPr/>
        <a:lstStyle/>
        <a:p>
          <a:endParaRPr lang="fr-FR"/>
        </a:p>
      </dgm:t>
    </dgm:pt>
    <dgm:pt modelId="{DBD70FCE-CBEB-4D68-B3D6-9C3C863C7029}">
      <dgm:prSet phldrT="[Texte]"/>
      <dgm:spPr/>
      <dgm:t>
        <a:bodyPr/>
        <a:lstStyle/>
        <a:p>
          <a:pPr>
            <a:buNone/>
          </a:pPr>
          <a:r>
            <a:rPr lang="fr-FR" i="1" dirty="0"/>
            <a:t>Soutien de la personne, de ses droits, de sa voix et de ses choix</a:t>
          </a:r>
          <a:endParaRPr lang="fr-FR" dirty="0"/>
        </a:p>
      </dgm:t>
    </dgm:pt>
    <dgm:pt modelId="{EE013ADA-4D43-407C-BD84-CDB5FCBEB430}" type="parTrans" cxnId="{F7D382E1-E878-4FA9-9752-136BB34BF52F}">
      <dgm:prSet/>
      <dgm:spPr/>
      <dgm:t>
        <a:bodyPr/>
        <a:lstStyle/>
        <a:p>
          <a:endParaRPr lang="fr-FR"/>
        </a:p>
      </dgm:t>
    </dgm:pt>
    <dgm:pt modelId="{0D2807EE-55E9-4100-B183-17D3E830E3CB}" type="sibTrans" cxnId="{F7D382E1-E878-4FA9-9752-136BB34BF52F}">
      <dgm:prSet/>
      <dgm:spPr/>
      <dgm:t>
        <a:bodyPr/>
        <a:lstStyle/>
        <a:p>
          <a:endParaRPr lang="fr-FR"/>
        </a:p>
      </dgm:t>
    </dgm:pt>
    <dgm:pt modelId="{6CA9345E-A6B5-4B48-852B-26EF6DF55C21}">
      <dgm:prSet/>
      <dgm:spPr/>
      <dgm:t>
        <a:bodyPr/>
        <a:lstStyle/>
        <a:p>
          <a:r>
            <a:rPr lang="fr-FR" i="1" dirty="0"/>
            <a:t>Assistant de la maitrise d’ouvrage des projets et de la mise en œuvre du parcours</a:t>
          </a:r>
        </a:p>
      </dgm:t>
    </dgm:pt>
    <dgm:pt modelId="{70EC261E-8B4D-43DC-B8E6-A45828C3C60F}" type="parTrans" cxnId="{E7224734-453E-4C91-BE39-E8094E916746}">
      <dgm:prSet/>
      <dgm:spPr/>
      <dgm:t>
        <a:bodyPr/>
        <a:lstStyle/>
        <a:p>
          <a:endParaRPr lang="fr-FR"/>
        </a:p>
      </dgm:t>
    </dgm:pt>
    <dgm:pt modelId="{05C4059C-E57D-466A-9F3A-8EEC64D3B34F}" type="sibTrans" cxnId="{E7224734-453E-4C91-BE39-E8094E916746}">
      <dgm:prSet/>
      <dgm:spPr/>
      <dgm:t>
        <a:bodyPr/>
        <a:lstStyle/>
        <a:p>
          <a:endParaRPr lang="fr-FR"/>
        </a:p>
      </dgm:t>
    </dgm:pt>
    <dgm:pt modelId="{1A5544CD-CA9A-4345-A955-1E07F6C6F484}">
      <dgm:prSet/>
      <dgm:spPr/>
      <dgm:t>
        <a:bodyPr/>
        <a:lstStyle/>
        <a:p>
          <a:r>
            <a:rPr lang="fr-FR" i="1" dirty="0" err="1"/>
            <a:t>Faciliteur</a:t>
          </a:r>
          <a:r>
            <a:rPr lang="fr-FR" i="1" dirty="0"/>
            <a:t>, vis-à-vis des environnements, facilitant quand c’est nécessaire</a:t>
          </a:r>
        </a:p>
      </dgm:t>
    </dgm:pt>
    <dgm:pt modelId="{1C6F61CB-0196-4DFC-ACD9-D797C915BD1A}" type="parTrans" cxnId="{D86C6C2B-79D8-4B80-B20D-82C4B756F4D6}">
      <dgm:prSet/>
      <dgm:spPr/>
      <dgm:t>
        <a:bodyPr/>
        <a:lstStyle/>
        <a:p>
          <a:endParaRPr lang="fr-FR"/>
        </a:p>
      </dgm:t>
    </dgm:pt>
    <dgm:pt modelId="{1EA56815-7EB4-4056-9769-5C249AF4BDCF}" type="sibTrans" cxnId="{D86C6C2B-79D8-4B80-B20D-82C4B756F4D6}">
      <dgm:prSet/>
      <dgm:spPr/>
      <dgm:t>
        <a:bodyPr/>
        <a:lstStyle/>
        <a:p>
          <a:endParaRPr lang="fr-FR"/>
        </a:p>
      </dgm:t>
    </dgm:pt>
    <dgm:pt modelId="{AB3BE0C1-0B58-4EB0-B528-39D7E35575CF}" type="pres">
      <dgm:prSet presAssocID="{7FB0C243-2CC6-4472-89FD-5DE20DA15964}" presName="Name0" presStyleCnt="0">
        <dgm:presLayoutVars>
          <dgm:dir/>
          <dgm:resizeHandles val="exact"/>
        </dgm:presLayoutVars>
      </dgm:prSet>
      <dgm:spPr/>
      <dgm:t>
        <a:bodyPr/>
        <a:lstStyle/>
        <a:p>
          <a:endParaRPr lang="fr-FR"/>
        </a:p>
      </dgm:t>
    </dgm:pt>
    <dgm:pt modelId="{FDCBDA26-3AD0-43D1-B6E5-20A5D1E37F00}" type="pres">
      <dgm:prSet presAssocID="{DBD70FCE-CBEB-4D68-B3D6-9C3C863C7029}" presName="parTxOnly" presStyleLbl="node1" presStyleIdx="0" presStyleCnt="3">
        <dgm:presLayoutVars>
          <dgm:bulletEnabled val="1"/>
        </dgm:presLayoutVars>
      </dgm:prSet>
      <dgm:spPr/>
      <dgm:t>
        <a:bodyPr/>
        <a:lstStyle/>
        <a:p>
          <a:endParaRPr lang="fr-FR"/>
        </a:p>
      </dgm:t>
    </dgm:pt>
    <dgm:pt modelId="{93B0FF62-DCE4-43F2-ACC1-0C41143A9475}" type="pres">
      <dgm:prSet presAssocID="{0D2807EE-55E9-4100-B183-17D3E830E3CB}" presName="parSpace" presStyleCnt="0"/>
      <dgm:spPr/>
    </dgm:pt>
    <dgm:pt modelId="{A6D68E77-5840-4B55-8AB5-E650E0A9FFAD}" type="pres">
      <dgm:prSet presAssocID="{6CA9345E-A6B5-4B48-852B-26EF6DF55C21}" presName="parTxOnly" presStyleLbl="node1" presStyleIdx="1" presStyleCnt="3">
        <dgm:presLayoutVars>
          <dgm:bulletEnabled val="1"/>
        </dgm:presLayoutVars>
      </dgm:prSet>
      <dgm:spPr/>
      <dgm:t>
        <a:bodyPr/>
        <a:lstStyle/>
        <a:p>
          <a:endParaRPr lang="fr-FR"/>
        </a:p>
      </dgm:t>
    </dgm:pt>
    <dgm:pt modelId="{B522AFDE-02AE-459E-93D8-B360A49379E2}" type="pres">
      <dgm:prSet presAssocID="{05C4059C-E57D-466A-9F3A-8EEC64D3B34F}" presName="parSpace" presStyleCnt="0"/>
      <dgm:spPr/>
    </dgm:pt>
    <dgm:pt modelId="{9F05D2E3-01AE-44BA-B61F-348C1CF4AA8C}" type="pres">
      <dgm:prSet presAssocID="{1A5544CD-CA9A-4345-A955-1E07F6C6F484}" presName="parTxOnly" presStyleLbl="node1" presStyleIdx="2" presStyleCnt="3" custLinFactNeighborX="-6223">
        <dgm:presLayoutVars>
          <dgm:bulletEnabled val="1"/>
        </dgm:presLayoutVars>
      </dgm:prSet>
      <dgm:spPr/>
      <dgm:t>
        <a:bodyPr/>
        <a:lstStyle/>
        <a:p>
          <a:endParaRPr lang="fr-FR"/>
        </a:p>
      </dgm:t>
    </dgm:pt>
  </dgm:ptLst>
  <dgm:cxnLst>
    <dgm:cxn modelId="{3252C3D8-109D-446E-B118-D606163FC1E9}" type="presOf" srcId="{1A5544CD-CA9A-4345-A955-1E07F6C6F484}" destId="{9F05D2E3-01AE-44BA-B61F-348C1CF4AA8C}" srcOrd="0" destOrd="0" presId="urn:microsoft.com/office/officeart/2005/8/layout/hChevron3"/>
    <dgm:cxn modelId="{E7224734-453E-4C91-BE39-E8094E916746}" srcId="{7FB0C243-2CC6-4472-89FD-5DE20DA15964}" destId="{6CA9345E-A6B5-4B48-852B-26EF6DF55C21}" srcOrd="1" destOrd="0" parTransId="{70EC261E-8B4D-43DC-B8E6-A45828C3C60F}" sibTransId="{05C4059C-E57D-466A-9F3A-8EEC64D3B34F}"/>
    <dgm:cxn modelId="{5C6188FE-118F-4491-8D77-8D2C7DFCDBA0}" type="presOf" srcId="{6CA9345E-A6B5-4B48-852B-26EF6DF55C21}" destId="{A6D68E77-5840-4B55-8AB5-E650E0A9FFAD}" srcOrd="0" destOrd="0" presId="urn:microsoft.com/office/officeart/2005/8/layout/hChevron3"/>
    <dgm:cxn modelId="{3B9428CE-60B2-4909-BFBD-06161BF396EC}" type="presOf" srcId="{DBD70FCE-CBEB-4D68-B3D6-9C3C863C7029}" destId="{FDCBDA26-3AD0-43D1-B6E5-20A5D1E37F00}" srcOrd="0" destOrd="0" presId="urn:microsoft.com/office/officeart/2005/8/layout/hChevron3"/>
    <dgm:cxn modelId="{F7D382E1-E878-4FA9-9752-136BB34BF52F}" srcId="{7FB0C243-2CC6-4472-89FD-5DE20DA15964}" destId="{DBD70FCE-CBEB-4D68-B3D6-9C3C863C7029}" srcOrd="0" destOrd="0" parTransId="{EE013ADA-4D43-407C-BD84-CDB5FCBEB430}" sibTransId="{0D2807EE-55E9-4100-B183-17D3E830E3CB}"/>
    <dgm:cxn modelId="{17ECE602-86E3-4276-BC4E-3D6CCD490C99}" type="presOf" srcId="{7FB0C243-2CC6-4472-89FD-5DE20DA15964}" destId="{AB3BE0C1-0B58-4EB0-B528-39D7E35575CF}" srcOrd="0" destOrd="0" presId="urn:microsoft.com/office/officeart/2005/8/layout/hChevron3"/>
    <dgm:cxn modelId="{D86C6C2B-79D8-4B80-B20D-82C4B756F4D6}" srcId="{7FB0C243-2CC6-4472-89FD-5DE20DA15964}" destId="{1A5544CD-CA9A-4345-A955-1E07F6C6F484}" srcOrd="2" destOrd="0" parTransId="{1C6F61CB-0196-4DFC-ACD9-D797C915BD1A}" sibTransId="{1EA56815-7EB4-4056-9769-5C249AF4BDCF}"/>
    <dgm:cxn modelId="{B24CA188-D479-450F-9106-48EC387BA245}" type="presParOf" srcId="{AB3BE0C1-0B58-4EB0-B528-39D7E35575CF}" destId="{FDCBDA26-3AD0-43D1-B6E5-20A5D1E37F00}" srcOrd="0" destOrd="0" presId="urn:microsoft.com/office/officeart/2005/8/layout/hChevron3"/>
    <dgm:cxn modelId="{03BC3771-B4D1-41EE-8CE5-2044BF931751}" type="presParOf" srcId="{AB3BE0C1-0B58-4EB0-B528-39D7E35575CF}" destId="{93B0FF62-DCE4-43F2-ACC1-0C41143A9475}" srcOrd="1" destOrd="0" presId="urn:microsoft.com/office/officeart/2005/8/layout/hChevron3"/>
    <dgm:cxn modelId="{981D732F-3757-42B6-A864-DEF3950CC47C}" type="presParOf" srcId="{AB3BE0C1-0B58-4EB0-B528-39D7E35575CF}" destId="{A6D68E77-5840-4B55-8AB5-E650E0A9FFAD}" srcOrd="2" destOrd="0" presId="urn:microsoft.com/office/officeart/2005/8/layout/hChevron3"/>
    <dgm:cxn modelId="{0FF6178D-BF5C-4CE8-876D-3D1BDBB4AE8F}" type="presParOf" srcId="{AB3BE0C1-0B58-4EB0-B528-39D7E35575CF}" destId="{B522AFDE-02AE-459E-93D8-B360A49379E2}" srcOrd="3" destOrd="0" presId="urn:microsoft.com/office/officeart/2005/8/layout/hChevron3"/>
    <dgm:cxn modelId="{D8487EA5-A03E-4743-ADFC-80AEB405F5DB}" type="presParOf" srcId="{AB3BE0C1-0B58-4EB0-B528-39D7E35575CF}" destId="{9F05D2E3-01AE-44BA-B61F-348C1CF4AA8C}" srcOrd="4" destOrd="0" presId="urn:microsoft.com/office/officeart/2005/8/layout/hChevron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BD8496-1019-469A-AA3C-BB57C8D51F55}">
      <dsp:nvSpPr>
        <dsp:cNvPr id="0" name=""/>
        <dsp:cNvSpPr/>
      </dsp:nvSpPr>
      <dsp:spPr>
        <a:xfrm>
          <a:off x="2" y="0"/>
          <a:ext cx="10058394" cy="4480977"/>
        </a:xfrm>
        <a:prstGeom prst="rightArrow">
          <a:avLst/>
        </a:prstGeom>
        <a:solidFill>
          <a:schemeClr val="accent1">
            <a:lumMod val="20000"/>
            <a:lumOff val="80000"/>
          </a:schemeClr>
        </a:solidFill>
        <a:ln>
          <a:noFill/>
        </a:ln>
        <a:effectLst/>
      </dsp:spPr>
      <dsp:style>
        <a:lnRef idx="0">
          <a:scrgbClr r="0" g="0" b="0"/>
        </a:lnRef>
        <a:fillRef idx="1">
          <a:scrgbClr r="0" g="0" b="0"/>
        </a:fillRef>
        <a:effectRef idx="0">
          <a:scrgbClr r="0" g="0" b="0"/>
        </a:effectRef>
        <a:fontRef idx="minor"/>
      </dsp:style>
    </dsp:sp>
    <dsp:sp modelId="{72519758-F5A4-45DC-8D98-1040F84B0E99}">
      <dsp:nvSpPr>
        <dsp:cNvPr id="0" name=""/>
        <dsp:cNvSpPr/>
      </dsp:nvSpPr>
      <dsp:spPr>
        <a:xfrm>
          <a:off x="2946" y="1344293"/>
          <a:ext cx="1773971" cy="179239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0" kern="1200" cap="none" spc="0" dirty="0">
              <a:ln w="0"/>
              <a:solidFill>
                <a:schemeClr val="tx1"/>
              </a:solidFill>
              <a:effectLst>
                <a:outerShdw blurRad="38100" dist="19050" dir="2700000" algn="tl" rotWithShape="0">
                  <a:schemeClr val="dk1">
                    <a:alpha val="40000"/>
                  </a:schemeClr>
                </a:outerShdw>
              </a:effectLst>
            </a:rPr>
            <a:t>Ce projet s’inscrit dans le cadre de la feuille de route de la stratégie gouvernementale de transformation de l’offre médico-sociale</a:t>
          </a:r>
        </a:p>
      </dsp:txBody>
      <dsp:txXfrm>
        <a:off x="89544" y="1430891"/>
        <a:ext cx="1600775" cy="1619194"/>
      </dsp:txXfrm>
    </dsp:sp>
    <dsp:sp modelId="{892D6DB4-156B-409B-B111-14F2A6DE7F7F}">
      <dsp:nvSpPr>
        <dsp:cNvPr id="0" name=""/>
        <dsp:cNvSpPr/>
      </dsp:nvSpPr>
      <dsp:spPr>
        <a:xfrm>
          <a:off x="2072580" y="1344293"/>
          <a:ext cx="1773971" cy="179239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0" kern="1200" cap="none" spc="0" dirty="0">
              <a:ln w="0"/>
              <a:solidFill>
                <a:schemeClr val="tx1"/>
              </a:solidFill>
              <a:effectLst>
                <a:outerShdw blurRad="38100" dist="19050" dir="2700000" algn="tl" rotWithShape="0">
                  <a:schemeClr val="dk1">
                    <a:alpha val="40000"/>
                  </a:schemeClr>
                </a:outerShdw>
              </a:effectLst>
            </a:rPr>
            <a:t>Convention Internationale relative aux droits des PH </a:t>
          </a:r>
        </a:p>
      </dsp:txBody>
      <dsp:txXfrm>
        <a:off x="2159178" y="1430891"/>
        <a:ext cx="1600775" cy="1619194"/>
      </dsp:txXfrm>
    </dsp:sp>
    <dsp:sp modelId="{76C290F9-C2FC-4D78-8DA4-4B09F1668F4C}">
      <dsp:nvSpPr>
        <dsp:cNvPr id="0" name=""/>
        <dsp:cNvSpPr/>
      </dsp:nvSpPr>
      <dsp:spPr>
        <a:xfrm>
          <a:off x="4142214" y="1344293"/>
          <a:ext cx="1773971" cy="179239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0" kern="1200" cap="none" spc="0" dirty="0">
              <a:ln w="0"/>
              <a:solidFill>
                <a:schemeClr val="tx1"/>
              </a:solidFill>
              <a:effectLst>
                <a:outerShdw blurRad="38100" dist="19050" dir="2700000" algn="tl" rotWithShape="0">
                  <a:schemeClr val="dk1">
                    <a:alpha val="40000"/>
                  </a:schemeClr>
                </a:outerShdw>
              </a:effectLst>
            </a:rPr>
            <a:t>Cadre de référence des « faciliteurs » rédigé par le SG-CIH </a:t>
          </a:r>
        </a:p>
      </dsp:txBody>
      <dsp:txXfrm>
        <a:off x="4228812" y="1430891"/>
        <a:ext cx="1600775" cy="1619194"/>
      </dsp:txXfrm>
    </dsp:sp>
    <dsp:sp modelId="{E7023048-650E-4D31-B0FE-3B5D48A3E291}">
      <dsp:nvSpPr>
        <dsp:cNvPr id="0" name=""/>
        <dsp:cNvSpPr/>
      </dsp:nvSpPr>
      <dsp:spPr>
        <a:xfrm>
          <a:off x="6211847" y="1344293"/>
          <a:ext cx="1773971" cy="179239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0" kern="1200" cap="none" spc="0" dirty="0">
              <a:ln w="0"/>
              <a:solidFill>
                <a:schemeClr val="tx1"/>
              </a:solidFill>
              <a:effectLst>
                <a:outerShdw blurRad="38100" dist="19050" dir="2700000" algn="tl" rotWithShape="0">
                  <a:schemeClr val="dk1">
                    <a:alpha val="40000"/>
                  </a:schemeClr>
                </a:outerShdw>
              </a:effectLst>
            </a:rPr>
            <a:t> Avis favorable du CNCPH le 1er avril 2022</a:t>
          </a:r>
        </a:p>
      </dsp:txBody>
      <dsp:txXfrm>
        <a:off x="6298445" y="1430891"/>
        <a:ext cx="1600775" cy="1619194"/>
      </dsp:txXfrm>
    </dsp:sp>
    <dsp:sp modelId="{F12E47F3-182D-4C06-852F-6A09C3E7A217}">
      <dsp:nvSpPr>
        <dsp:cNvPr id="0" name=""/>
        <dsp:cNvSpPr/>
      </dsp:nvSpPr>
      <dsp:spPr>
        <a:xfrm>
          <a:off x="8281481" y="1344293"/>
          <a:ext cx="1773971" cy="179239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0" kern="1200" cap="none" spc="0" dirty="0">
              <a:ln w="0"/>
              <a:solidFill>
                <a:schemeClr val="tx1"/>
              </a:solidFill>
              <a:effectLst>
                <a:outerShdw blurRad="38100" dist="19050" dir="2700000" algn="tl" rotWithShape="0">
                  <a:schemeClr val="dk1">
                    <a:alpha val="40000"/>
                  </a:schemeClr>
                </a:outerShdw>
              </a:effectLst>
            </a:rPr>
            <a:t> Déploiement départemental en parallèle des nouvelles « Communautés 360 cible »</a:t>
          </a:r>
        </a:p>
      </dsp:txBody>
      <dsp:txXfrm>
        <a:off x="8368079" y="1430891"/>
        <a:ext cx="1600775" cy="16191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928A35-722B-4F80-83A8-9879A279D1A4}">
      <dsp:nvSpPr>
        <dsp:cNvPr id="0" name=""/>
        <dsp:cNvSpPr/>
      </dsp:nvSpPr>
      <dsp:spPr>
        <a:xfrm rot="21300000">
          <a:off x="10247" y="764322"/>
          <a:ext cx="4163577" cy="416940"/>
        </a:xfrm>
        <a:prstGeom prst="mathMinus">
          <a:avLst/>
        </a:prstGeom>
        <a:solidFill>
          <a:schemeClr val="accent3">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EA7064E-2099-4C88-8129-7C255186238F}">
      <dsp:nvSpPr>
        <dsp:cNvPr id="0" name=""/>
        <dsp:cNvSpPr/>
      </dsp:nvSpPr>
      <dsp:spPr>
        <a:xfrm>
          <a:off x="453147" y="106664"/>
          <a:ext cx="1255221" cy="778234"/>
        </a:xfrm>
        <a:prstGeom prst="downArrow">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5884D7-7A06-443C-B535-EEBD3AC28158}">
      <dsp:nvSpPr>
        <dsp:cNvPr id="0" name=""/>
        <dsp:cNvSpPr/>
      </dsp:nvSpPr>
      <dsp:spPr>
        <a:xfrm>
          <a:off x="1974989" y="223003"/>
          <a:ext cx="1824041" cy="37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fr-FR" sz="1600" b="1" kern="1200" dirty="0"/>
            <a:t>Transformation de l’offre</a:t>
          </a:r>
        </a:p>
      </dsp:txBody>
      <dsp:txXfrm>
        <a:off x="1974989" y="223003"/>
        <a:ext cx="1824041" cy="371139"/>
      </dsp:txXfrm>
    </dsp:sp>
    <dsp:sp modelId="{DACA1F5C-A3CC-4793-914C-99B464A8A4D5}">
      <dsp:nvSpPr>
        <dsp:cNvPr id="0" name=""/>
        <dsp:cNvSpPr/>
      </dsp:nvSpPr>
      <dsp:spPr>
        <a:xfrm>
          <a:off x="2426762" y="1070071"/>
          <a:ext cx="1255221" cy="778234"/>
        </a:xfrm>
        <a:prstGeom prst="upArrow">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554033-DC2B-4476-8B48-58B1166D29B9}">
      <dsp:nvSpPr>
        <dsp:cNvPr id="0" name=""/>
        <dsp:cNvSpPr/>
      </dsp:nvSpPr>
      <dsp:spPr>
        <a:xfrm>
          <a:off x="166686" y="1128439"/>
          <a:ext cx="2260751" cy="8171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fr-FR" sz="1600" b="1" kern="1200" dirty="0"/>
            <a:t>Autodétermination</a:t>
          </a:r>
        </a:p>
      </dsp:txBody>
      <dsp:txXfrm>
        <a:off x="166686" y="1128439"/>
        <a:ext cx="2260751" cy="8171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71A811-7E3A-40CF-AE55-B0E6CC1DB0B5}">
      <dsp:nvSpPr>
        <dsp:cNvPr id="0" name=""/>
        <dsp:cNvSpPr/>
      </dsp:nvSpPr>
      <dsp:spPr>
        <a:xfrm>
          <a:off x="1492924" y="1371"/>
          <a:ext cx="3980555" cy="3757417"/>
        </a:xfrm>
        <a:prstGeom prst="ellipse">
          <a:avLst/>
        </a:prstGeom>
        <a:solidFill>
          <a:schemeClr val="accent4">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8DA64FA2-C669-4ED1-B92C-9966F65A7C06}">
      <dsp:nvSpPr>
        <dsp:cNvPr id="0" name=""/>
        <dsp:cNvSpPr/>
      </dsp:nvSpPr>
      <dsp:spPr>
        <a:xfrm>
          <a:off x="1783783" y="160747"/>
          <a:ext cx="675720" cy="675720"/>
        </a:xfrm>
        <a:prstGeom prst="ellipse">
          <a:avLst/>
        </a:prstGeom>
        <a:solidFill>
          <a:schemeClr val="accent4">
            <a:alpha val="50000"/>
            <a:hueOff val="1400127"/>
            <a:satOff val="-5825"/>
            <a:lumOff val="1373"/>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C57B4BE1-4E36-4D00-BD61-9BE1D4F56D7D}">
      <dsp:nvSpPr>
        <dsp:cNvPr id="0" name=""/>
        <dsp:cNvSpPr/>
      </dsp:nvSpPr>
      <dsp:spPr>
        <a:xfrm>
          <a:off x="2121643" y="160747"/>
          <a:ext cx="3614372" cy="675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0" bIns="35560" numCol="1" spcCol="1270" anchor="ctr" anchorCtr="0">
          <a:noAutofit/>
        </a:bodyPr>
        <a:lstStyle/>
        <a:p>
          <a:pPr lvl="0" algn="l" defTabSz="1244600">
            <a:lnSpc>
              <a:spcPct val="90000"/>
            </a:lnSpc>
            <a:spcBef>
              <a:spcPct val="0"/>
            </a:spcBef>
            <a:spcAft>
              <a:spcPct val="35000"/>
            </a:spcAft>
          </a:pPr>
          <a:r>
            <a:rPr lang="fr-FR" sz="2800" kern="1200" dirty="0"/>
            <a:t>Réponses à la demande</a:t>
          </a:r>
        </a:p>
      </dsp:txBody>
      <dsp:txXfrm>
        <a:off x="2121643" y="160747"/>
        <a:ext cx="3614372" cy="675720"/>
      </dsp:txXfrm>
    </dsp:sp>
    <dsp:sp modelId="{1FCC43C3-66DE-4CAF-866B-4A81044B44C1}">
      <dsp:nvSpPr>
        <dsp:cNvPr id="0" name=""/>
        <dsp:cNvSpPr/>
      </dsp:nvSpPr>
      <dsp:spPr>
        <a:xfrm>
          <a:off x="2121643" y="836467"/>
          <a:ext cx="3614372" cy="2727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dirty="0"/>
            <a:t>Communauté 360</a:t>
          </a:r>
        </a:p>
      </dsp:txBody>
      <dsp:txXfrm>
        <a:off x="2121643" y="836467"/>
        <a:ext cx="3614372" cy="272710"/>
      </dsp:txXfrm>
    </dsp:sp>
    <dsp:sp modelId="{74B90F00-1C01-4886-B7DD-2A1B076EA08C}">
      <dsp:nvSpPr>
        <dsp:cNvPr id="0" name=""/>
        <dsp:cNvSpPr/>
      </dsp:nvSpPr>
      <dsp:spPr>
        <a:xfrm>
          <a:off x="2121643" y="1109178"/>
          <a:ext cx="97896" cy="97896"/>
        </a:xfrm>
        <a:prstGeom prst="ellipse">
          <a:avLst/>
        </a:prstGeom>
        <a:solidFill>
          <a:schemeClr val="accent4">
            <a:alpha val="50000"/>
            <a:hueOff val="2800255"/>
            <a:satOff val="-11651"/>
            <a:lumOff val="274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6B776834-66D9-42FA-A456-DA2F1560E342}">
      <dsp:nvSpPr>
        <dsp:cNvPr id="0" name=""/>
        <dsp:cNvSpPr/>
      </dsp:nvSpPr>
      <dsp:spPr>
        <a:xfrm>
          <a:off x="2121643" y="1207074"/>
          <a:ext cx="3614372" cy="2727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dirty="0"/>
            <a:t>Acteurs de l’emploi</a:t>
          </a:r>
        </a:p>
      </dsp:txBody>
      <dsp:txXfrm>
        <a:off x="2121643" y="1207074"/>
        <a:ext cx="3614372" cy="272710"/>
      </dsp:txXfrm>
    </dsp:sp>
    <dsp:sp modelId="{2F278F39-23A4-4021-AC15-0F13518D8747}">
      <dsp:nvSpPr>
        <dsp:cNvPr id="0" name=""/>
        <dsp:cNvSpPr/>
      </dsp:nvSpPr>
      <dsp:spPr>
        <a:xfrm>
          <a:off x="2121643" y="1479784"/>
          <a:ext cx="97896" cy="97896"/>
        </a:xfrm>
        <a:prstGeom prst="ellipse">
          <a:avLst/>
        </a:prstGeom>
        <a:solidFill>
          <a:schemeClr val="accent4">
            <a:alpha val="50000"/>
            <a:hueOff val="4200382"/>
            <a:satOff val="-17476"/>
            <a:lumOff val="411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1AD45DBF-8109-47EE-A656-BDA201D1217B}">
      <dsp:nvSpPr>
        <dsp:cNvPr id="0" name=""/>
        <dsp:cNvSpPr/>
      </dsp:nvSpPr>
      <dsp:spPr>
        <a:xfrm>
          <a:off x="2121643" y="1577680"/>
          <a:ext cx="3614372" cy="2727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dirty="0"/>
            <a:t>Education nationale</a:t>
          </a:r>
        </a:p>
      </dsp:txBody>
      <dsp:txXfrm>
        <a:off x="2121643" y="1577680"/>
        <a:ext cx="3614372" cy="272710"/>
      </dsp:txXfrm>
    </dsp:sp>
    <dsp:sp modelId="{24177821-9F1E-4A10-B432-642C7686E095}">
      <dsp:nvSpPr>
        <dsp:cNvPr id="0" name=""/>
        <dsp:cNvSpPr/>
      </dsp:nvSpPr>
      <dsp:spPr>
        <a:xfrm>
          <a:off x="2121643" y="1850391"/>
          <a:ext cx="97896" cy="97896"/>
        </a:xfrm>
        <a:prstGeom prst="ellipse">
          <a:avLst/>
        </a:prstGeom>
        <a:solidFill>
          <a:schemeClr val="accent4">
            <a:alpha val="50000"/>
            <a:hueOff val="5600509"/>
            <a:satOff val="-23301"/>
            <a:lumOff val="549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E79B86DA-17C1-416B-B4F1-B0E84DD2A733}">
      <dsp:nvSpPr>
        <dsp:cNvPr id="0" name=""/>
        <dsp:cNvSpPr/>
      </dsp:nvSpPr>
      <dsp:spPr>
        <a:xfrm>
          <a:off x="2121643" y="1948287"/>
          <a:ext cx="3614372" cy="2727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dirty="0"/>
            <a:t>Collectivités</a:t>
          </a:r>
        </a:p>
      </dsp:txBody>
      <dsp:txXfrm>
        <a:off x="2121643" y="1948287"/>
        <a:ext cx="3614372" cy="272710"/>
      </dsp:txXfrm>
    </dsp:sp>
    <dsp:sp modelId="{5E87D202-3B08-4235-9D0F-E671C6CA345B}">
      <dsp:nvSpPr>
        <dsp:cNvPr id="0" name=""/>
        <dsp:cNvSpPr/>
      </dsp:nvSpPr>
      <dsp:spPr>
        <a:xfrm>
          <a:off x="2121643" y="2220998"/>
          <a:ext cx="97896" cy="97896"/>
        </a:xfrm>
        <a:prstGeom prst="ellipse">
          <a:avLst/>
        </a:prstGeom>
        <a:solidFill>
          <a:schemeClr val="accent4">
            <a:alpha val="50000"/>
            <a:hueOff val="7000636"/>
            <a:satOff val="-29126"/>
            <a:lumOff val="6863"/>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8800CBC9-BA7C-4108-8768-503FE443CD86}">
      <dsp:nvSpPr>
        <dsp:cNvPr id="0" name=""/>
        <dsp:cNvSpPr/>
      </dsp:nvSpPr>
      <dsp:spPr>
        <a:xfrm>
          <a:off x="2121643" y="2318894"/>
          <a:ext cx="3614372" cy="2727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dirty="0"/>
            <a:t>ESMS</a:t>
          </a:r>
        </a:p>
      </dsp:txBody>
      <dsp:txXfrm>
        <a:off x="2121643" y="2318894"/>
        <a:ext cx="3614372" cy="272710"/>
      </dsp:txXfrm>
    </dsp:sp>
    <dsp:sp modelId="{9D8CABD4-07B4-449D-9DF2-EFD9D5D432A8}">
      <dsp:nvSpPr>
        <dsp:cNvPr id="0" name=""/>
        <dsp:cNvSpPr/>
      </dsp:nvSpPr>
      <dsp:spPr>
        <a:xfrm>
          <a:off x="2121643" y="2591604"/>
          <a:ext cx="97896" cy="97896"/>
        </a:xfrm>
        <a:prstGeom prst="ellipse">
          <a:avLst/>
        </a:prstGeom>
        <a:solidFill>
          <a:schemeClr val="accent4">
            <a:alpha val="50000"/>
            <a:hueOff val="8400764"/>
            <a:satOff val="-34952"/>
            <a:lumOff val="823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A4F9F7E5-3F74-4292-A9CC-C908FB6ACCF6}">
      <dsp:nvSpPr>
        <dsp:cNvPr id="0" name=""/>
        <dsp:cNvSpPr/>
      </dsp:nvSpPr>
      <dsp:spPr>
        <a:xfrm>
          <a:off x="2121643" y="2689500"/>
          <a:ext cx="3614372" cy="2727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dirty="0"/>
            <a:t>DAC</a:t>
          </a:r>
        </a:p>
      </dsp:txBody>
      <dsp:txXfrm>
        <a:off x="2121643" y="2689500"/>
        <a:ext cx="3614372" cy="272710"/>
      </dsp:txXfrm>
    </dsp:sp>
    <dsp:sp modelId="{230DE6F9-72D7-49CD-A572-935D10BE6955}">
      <dsp:nvSpPr>
        <dsp:cNvPr id="0" name=""/>
        <dsp:cNvSpPr/>
      </dsp:nvSpPr>
      <dsp:spPr>
        <a:xfrm>
          <a:off x="2121643" y="2962211"/>
          <a:ext cx="97896" cy="97896"/>
        </a:xfrm>
        <a:prstGeom prst="ellipse">
          <a:avLst/>
        </a:prstGeom>
        <a:solidFill>
          <a:schemeClr val="accent4">
            <a:alpha val="50000"/>
            <a:hueOff val="9800891"/>
            <a:satOff val="-40777"/>
            <a:lumOff val="960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sp>
    <dsp:sp modelId="{76A089FA-8807-45F6-9B50-8A76CEE180D9}">
      <dsp:nvSpPr>
        <dsp:cNvPr id="0" name=""/>
        <dsp:cNvSpPr/>
      </dsp:nvSpPr>
      <dsp:spPr>
        <a:xfrm>
          <a:off x="2121643" y="3060107"/>
          <a:ext cx="3614372" cy="2727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dirty="0"/>
            <a:t>Acteurs de santé</a:t>
          </a:r>
        </a:p>
      </dsp:txBody>
      <dsp:txXfrm>
        <a:off x="2121643" y="3060107"/>
        <a:ext cx="3614372" cy="2727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3805AB-5FE6-4979-9269-E5BCF94C7533}">
      <dsp:nvSpPr>
        <dsp:cNvPr id="0" name=""/>
        <dsp:cNvSpPr/>
      </dsp:nvSpPr>
      <dsp:spPr>
        <a:xfrm>
          <a:off x="1723419" y="220"/>
          <a:ext cx="3811352" cy="3811352"/>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D3E4FF17-C91B-4467-B956-6DA63952E8E8}">
      <dsp:nvSpPr>
        <dsp:cNvPr id="0" name=""/>
        <dsp:cNvSpPr/>
      </dsp:nvSpPr>
      <dsp:spPr>
        <a:xfrm>
          <a:off x="1903714" y="160296"/>
          <a:ext cx="686043" cy="686043"/>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5E5C56AF-3028-41E3-AF2B-AC7137CFF920}">
      <dsp:nvSpPr>
        <dsp:cNvPr id="0" name=""/>
        <dsp:cNvSpPr/>
      </dsp:nvSpPr>
      <dsp:spPr>
        <a:xfrm>
          <a:off x="2246736" y="160296"/>
          <a:ext cx="3669590" cy="6860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0" bIns="35560" numCol="1" spcCol="1270" anchor="ctr" anchorCtr="0">
          <a:noAutofit/>
        </a:bodyPr>
        <a:lstStyle/>
        <a:p>
          <a:pPr marL="0" lvl="0" indent="0" algn="l" defTabSz="1244600">
            <a:lnSpc>
              <a:spcPct val="90000"/>
            </a:lnSpc>
            <a:spcBef>
              <a:spcPct val="0"/>
            </a:spcBef>
            <a:spcAft>
              <a:spcPct val="35000"/>
            </a:spcAft>
            <a:buNone/>
          </a:pPr>
          <a:r>
            <a:rPr lang="fr-FR" sz="2800" kern="1200" dirty="0">
              <a:solidFill>
                <a:prstClr val="black">
                  <a:hueOff val="0"/>
                  <a:satOff val="0"/>
                  <a:lumOff val="0"/>
                  <a:alphaOff val="0"/>
                </a:prstClr>
              </a:solidFill>
              <a:latin typeface="Calibri" panose="020F0502020204030204"/>
              <a:ea typeface="+mn-ea"/>
              <a:cs typeface="+mn-cs"/>
            </a:rPr>
            <a:t>Personne accompagnée</a:t>
          </a:r>
        </a:p>
      </dsp:txBody>
      <dsp:txXfrm>
        <a:off x="2246736" y="160296"/>
        <a:ext cx="3669590" cy="686043"/>
      </dsp:txXfrm>
    </dsp:sp>
    <dsp:sp modelId="{431CFCDC-FD8A-4608-BFDE-E6A7AA69D57E}">
      <dsp:nvSpPr>
        <dsp:cNvPr id="0" name=""/>
        <dsp:cNvSpPr/>
      </dsp:nvSpPr>
      <dsp:spPr>
        <a:xfrm>
          <a:off x="2246736" y="846340"/>
          <a:ext cx="3669590" cy="392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a:t>Co-élabore </a:t>
          </a:r>
          <a:r>
            <a:rPr lang="fr-FR" sz="1800" kern="1200" dirty="0"/>
            <a:t>et soutient le projet de vie</a:t>
          </a:r>
        </a:p>
      </dsp:txBody>
      <dsp:txXfrm>
        <a:off x="2246736" y="846340"/>
        <a:ext cx="3669590" cy="392982"/>
      </dsp:txXfrm>
    </dsp:sp>
    <dsp:sp modelId="{392204FD-74A3-444D-997D-C31676AE090C}">
      <dsp:nvSpPr>
        <dsp:cNvPr id="0" name=""/>
        <dsp:cNvSpPr/>
      </dsp:nvSpPr>
      <dsp:spPr>
        <a:xfrm>
          <a:off x="2246736" y="1239323"/>
          <a:ext cx="141070" cy="14107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1AD45DBF-8109-47EE-A656-BDA201D1217B}">
      <dsp:nvSpPr>
        <dsp:cNvPr id="0" name=""/>
        <dsp:cNvSpPr/>
      </dsp:nvSpPr>
      <dsp:spPr>
        <a:xfrm>
          <a:off x="2246736" y="1380394"/>
          <a:ext cx="3669590" cy="392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a:t>Renforce le pouvoir d’agir</a:t>
          </a:r>
          <a:endParaRPr lang="fr-FR" sz="1800" kern="1200" dirty="0"/>
        </a:p>
      </dsp:txBody>
      <dsp:txXfrm>
        <a:off x="2246736" y="1380394"/>
        <a:ext cx="3669590" cy="392982"/>
      </dsp:txXfrm>
    </dsp:sp>
    <dsp:sp modelId="{24177821-9F1E-4A10-B432-642C7686E095}">
      <dsp:nvSpPr>
        <dsp:cNvPr id="0" name=""/>
        <dsp:cNvSpPr/>
      </dsp:nvSpPr>
      <dsp:spPr>
        <a:xfrm>
          <a:off x="2246736" y="1773376"/>
          <a:ext cx="141070" cy="14107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E79B86DA-17C1-416B-B4F1-B0E84DD2A733}">
      <dsp:nvSpPr>
        <dsp:cNvPr id="0" name=""/>
        <dsp:cNvSpPr/>
      </dsp:nvSpPr>
      <dsp:spPr>
        <a:xfrm>
          <a:off x="2246736" y="1914447"/>
          <a:ext cx="3669590" cy="392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dirty="0"/>
            <a:t>Reste en soutien de la famille, à sa demande, pendant la mise en œuvre</a:t>
          </a:r>
        </a:p>
      </dsp:txBody>
      <dsp:txXfrm>
        <a:off x="2246736" y="1914447"/>
        <a:ext cx="3669590" cy="392982"/>
      </dsp:txXfrm>
    </dsp:sp>
    <dsp:sp modelId="{5E87D202-3B08-4235-9D0F-E671C6CA345B}">
      <dsp:nvSpPr>
        <dsp:cNvPr id="0" name=""/>
        <dsp:cNvSpPr/>
      </dsp:nvSpPr>
      <dsp:spPr>
        <a:xfrm>
          <a:off x="2246736" y="2307430"/>
          <a:ext cx="141070" cy="14107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8800CBC9-BA7C-4108-8768-503FE443CD86}">
      <dsp:nvSpPr>
        <dsp:cNvPr id="0" name=""/>
        <dsp:cNvSpPr/>
      </dsp:nvSpPr>
      <dsp:spPr>
        <a:xfrm>
          <a:off x="2246736" y="2448501"/>
          <a:ext cx="3669590" cy="392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dirty="0"/>
            <a:t>Mobilisable tout au long du parcours</a:t>
          </a:r>
        </a:p>
      </dsp:txBody>
      <dsp:txXfrm>
        <a:off x="2246736" y="2448501"/>
        <a:ext cx="3669590" cy="392982"/>
      </dsp:txXfrm>
    </dsp:sp>
    <dsp:sp modelId="{9A568F72-B8CD-4769-80A5-F8A2CE9EDFE1}">
      <dsp:nvSpPr>
        <dsp:cNvPr id="0" name=""/>
        <dsp:cNvSpPr/>
      </dsp:nvSpPr>
      <dsp:spPr>
        <a:xfrm>
          <a:off x="2246736" y="2841484"/>
          <a:ext cx="141070" cy="14107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C7968B2B-C1A9-4B8B-A66F-21E9A2648B32}">
      <dsp:nvSpPr>
        <dsp:cNvPr id="0" name=""/>
        <dsp:cNvSpPr/>
      </dsp:nvSpPr>
      <dsp:spPr>
        <a:xfrm>
          <a:off x="2246736" y="2982555"/>
          <a:ext cx="3669590" cy="392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fr-FR" sz="1800" kern="1200" dirty="0"/>
            <a:t>Assistance à maîtrise d’ouvrage</a:t>
          </a:r>
        </a:p>
      </dsp:txBody>
      <dsp:txXfrm>
        <a:off x="2246736" y="2982555"/>
        <a:ext cx="3669590" cy="3929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6D94D5-B6F3-4E43-A379-617537487B11}">
      <dsp:nvSpPr>
        <dsp:cNvPr id="0" name=""/>
        <dsp:cNvSpPr/>
      </dsp:nvSpPr>
      <dsp:spPr>
        <a:xfrm>
          <a:off x="426583" y="881360"/>
          <a:ext cx="3290843" cy="1693595"/>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fr-FR" sz="1400" kern="1200" dirty="0"/>
            <a:t>Démarche volontaire de la personne ou des parents</a:t>
          </a:r>
        </a:p>
        <a:p>
          <a:pPr marL="114300" lvl="1" indent="-114300" algn="l" defTabSz="622300">
            <a:lnSpc>
              <a:spcPct val="90000"/>
            </a:lnSpc>
            <a:spcBef>
              <a:spcPct val="0"/>
            </a:spcBef>
            <a:spcAft>
              <a:spcPct val="15000"/>
            </a:spcAft>
            <a:buChar char="••"/>
          </a:pPr>
          <a:r>
            <a:rPr lang="fr-FR" sz="1400" kern="1200" dirty="0"/>
            <a:t>Rencontre des parties</a:t>
          </a:r>
        </a:p>
        <a:p>
          <a:pPr marL="114300" lvl="1" indent="-114300" algn="l" defTabSz="622300">
            <a:lnSpc>
              <a:spcPct val="90000"/>
            </a:lnSpc>
            <a:spcBef>
              <a:spcPct val="0"/>
            </a:spcBef>
            <a:spcAft>
              <a:spcPct val="15000"/>
            </a:spcAft>
            <a:buChar char="••"/>
          </a:pPr>
          <a:r>
            <a:rPr lang="fr-FR" sz="1400" kern="1200" dirty="0"/>
            <a:t>Présentation du dispositif APV</a:t>
          </a:r>
        </a:p>
        <a:p>
          <a:pPr marL="114300" lvl="1" indent="-114300" algn="l" defTabSz="622300">
            <a:lnSpc>
              <a:spcPct val="90000"/>
            </a:lnSpc>
            <a:spcBef>
              <a:spcPct val="0"/>
            </a:spcBef>
            <a:spcAft>
              <a:spcPct val="15000"/>
            </a:spcAft>
            <a:buChar char="••"/>
          </a:pPr>
          <a:r>
            <a:rPr lang="fr-FR" sz="1400" kern="1200" dirty="0"/>
            <a:t>Signature d’une charte de coopération</a:t>
          </a:r>
        </a:p>
      </dsp:txBody>
      <dsp:txXfrm>
        <a:off x="465557" y="920334"/>
        <a:ext cx="3212895" cy="1252734"/>
      </dsp:txXfrm>
    </dsp:sp>
    <dsp:sp modelId="{ACBB391E-7245-480B-B167-D8A04E1D98C7}">
      <dsp:nvSpPr>
        <dsp:cNvPr id="0" name=""/>
        <dsp:cNvSpPr/>
      </dsp:nvSpPr>
      <dsp:spPr>
        <a:xfrm>
          <a:off x="2049425" y="178719"/>
          <a:ext cx="3783835" cy="3783835"/>
        </a:xfrm>
        <a:prstGeom prst="leftCircularArrow">
          <a:avLst>
            <a:gd name="adj1" fmla="val 3311"/>
            <a:gd name="adj2" fmla="val 409032"/>
            <a:gd name="adj3" fmla="val 2184542"/>
            <a:gd name="adj4" fmla="val 9024489"/>
            <a:gd name="adj5" fmla="val 3863"/>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781A60A-6811-45F3-8707-D18D099CBB0B}">
      <dsp:nvSpPr>
        <dsp:cNvPr id="0" name=""/>
        <dsp:cNvSpPr/>
      </dsp:nvSpPr>
      <dsp:spPr>
        <a:xfrm>
          <a:off x="1501626" y="2212042"/>
          <a:ext cx="1825211" cy="72582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fr-FR" sz="1800" b="1" kern="1200" dirty="0"/>
            <a:t>Accueil</a:t>
          </a:r>
          <a:endParaRPr lang="fr-FR" sz="4100" kern="1200" dirty="0"/>
        </a:p>
      </dsp:txBody>
      <dsp:txXfrm>
        <a:off x="1522885" y="2233301"/>
        <a:ext cx="1782693" cy="683308"/>
      </dsp:txXfrm>
    </dsp:sp>
    <dsp:sp modelId="{FF1A4804-3A73-4201-A133-536D35FA9A36}">
      <dsp:nvSpPr>
        <dsp:cNvPr id="0" name=""/>
        <dsp:cNvSpPr/>
      </dsp:nvSpPr>
      <dsp:spPr>
        <a:xfrm>
          <a:off x="4314086" y="881360"/>
          <a:ext cx="3198524" cy="1693595"/>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fr-FR" sz="1400" kern="1200" dirty="0"/>
            <a:t>Expression des envies et des attentes</a:t>
          </a:r>
        </a:p>
        <a:p>
          <a:pPr marL="114300" lvl="1" indent="-114300" algn="l" defTabSz="622300">
            <a:lnSpc>
              <a:spcPct val="90000"/>
            </a:lnSpc>
            <a:spcBef>
              <a:spcPct val="0"/>
            </a:spcBef>
            <a:spcAft>
              <a:spcPct val="15000"/>
            </a:spcAft>
            <a:buChar char="••"/>
          </a:pPr>
          <a:r>
            <a:rPr lang="fr-FR" sz="1400" kern="1200" dirty="0"/>
            <a:t>Formulation des objectifs du projet</a:t>
          </a:r>
        </a:p>
        <a:p>
          <a:pPr marL="114300" lvl="1" indent="-114300" algn="l" defTabSz="622300">
            <a:lnSpc>
              <a:spcPct val="90000"/>
            </a:lnSpc>
            <a:spcBef>
              <a:spcPct val="0"/>
            </a:spcBef>
            <a:spcAft>
              <a:spcPct val="15000"/>
            </a:spcAft>
            <a:buChar char="••"/>
          </a:pPr>
          <a:r>
            <a:rPr lang="fr-FR" sz="1400" kern="1200" dirty="0"/>
            <a:t>Identification des ressources</a:t>
          </a:r>
        </a:p>
        <a:p>
          <a:pPr marL="114300" lvl="1" indent="-114300" algn="l" defTabSz="622300">
            <a:lnSpc>
              <a:spcPct val="90000"/>
            </a:lnSpc>
            <a:spcBef>
              <a:spcPct val="0"/>
            </a:spcBef>
            <a:spcAft>
              <a:spcPct val="15000"/>
            </a:spcAft>
            <a:buChar char="••"/>
          </a:pPr>
          <a:r>
            <a:rPr lang="fr-FR" sz="1400" kern="1200" dirty="0"/>
            <a:t>Repérage et choix des acteurs (maîtres d’œuvre)</a:t>
          </a:r>
        </a:p>
      </dsp:txBody>
      <dsp:txXfrm>
        <a:off x="4353060" y="1283248"/>
        <a:ext cx="3120576" cy="1252734"/>
      </dsp:txXfrm>
    </dsp:sp>
    <dsp:sp modelId="{CBBE4C58-C565-410B-B4AD-9D44205864EF}">
      <dsp:nvSpPr>
        <dsp:cNvPr id="0" name=""/>
        <dsp:cNvSpPr/>
      </dsp:nvSpPr>
      <dsp:spPr>
        <a:xfrm>
          <a:off x="5869664" y="-588142"/>
          <a:ext cx="4107451" cy="4107451"/>
        </a:xfrm>
        <a:prstGeom prst="circularArrow">
          <a:avLst>
            <a:gd name="adj1" fmla="val 3051"/>
            <a:gd name="adj2" fmla="val 374489"/>
            <a:gd name="adj3" fmla="val 19450001"/>
            <a:gd name="adj4" fmla="val 12575511"/>
            <a:gd name="adj5" fmla="val 3559"/>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D4A46C5-7387-4962-824D-3832F3692A02}">
      <dsp:nvSpPr>
        <dsp:cNvPr id="0" name=""/>
        <dsp:cNvSpPr/>
      </dsp:nvSpPr>
      <dsp:spPr>
        <a:xfrm>
          <a:off x="5150136" y="518447"/>
          <a:ext cx="2210879" cy="725826"/>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fr-FR" sz="1800" b="1" kern="1200" dirty="0"/>
            <a:t>Soutien à l’élaboration au projet de vie</a:t>
          </a:r>
        </a:p>
      </dsp:txBody>
      <dsp:txXfrm>
        <a:off x="5171395" y="539706"/>
        <a:ext cx="2168361" cy="683308"/>
      </dsp:txXfrm>
    </dsp:sp>
    <dsp:sp modelId="{3BCF6E49-2965-47E5-84C2-2D7413748A2C}">
      <dsp:nvSpPr>
        <dsp:cNvPr id="0" name=""/>
        <dsp:cNvSpPr/>
      </dsp:nvSpPr>
      <dsp:spPr>
        <a:xfrm>
          <a:off x="8109271" y="881360"/>
          <a:ext cx="3397351" cy="1693595"/>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fr-FR" sz="1400" kern="1200" dirty="0"/>
            <a:t>Prise de contact avec les acteurs de l’offre,</a:t>
          </a:r>
        </a:p>
        <a:p>
          <a:pPr marL="114300" lvl="1" indent="-114300" algn="l" defTabSz="622300">
            <a:lnSpc>
              <a:spcPct val="90000"/>
            </a:lnSpc>
            <a:spcBef>
              <a:spcPct val="0"/>
            </a:spcBef>
            <a:spcAft>
              <a:spcPct val="15000"/>
            </a:spcAft>
            <a:buChar char="••"/>
          </a:pPr>
          <a:r>
            <a:rPr lang="fr-FR" sz="1400" kern="1200" dirty="0"/>
            <a:t>Mise en œuvre des objectifs,</a:t>
          </a:r>
        </a:p>
        <a:p>
          <a:pPr marL="114300" lvl="1" indent="-114300" algn="l" defTabSz="622300">
            <a:lnSpc>
              <a:spcPct val="90000"/>
            </a:lnSpc>
            <a:spcBef>
              <a:spcPct val="0"/>
            </a:spcBef>
            <a:spcAft>
              <a:spcPct val="15000"/>
            </a:spcAft>
            <a:buChar char="••"/>
          </a:pPr>
          <a:r>
            <a:rPr lang="fr-FR" sz="1400" kern="1200" dirty="0"/>
            <a:t>Soutien de l’APPV auprès de la personne (à la demande),</a:t>
          </a:r>
        </a:p>
        <a:p>
          <a:pPr marL="114300" lvl="1" indent="-114300" algn="l" defTabSz="622300">
            <a:lnSpc>
              <a:spcPct val="90000"/>
            </a:lnSpc>
            <a:spcBef>
              <a:spcPct val="0"/>
            </a:spcBef>
            <a:spcAft>
              <a:spcPct val="15000"/>
            </a:spcAft>
            <a:buChar char="••"/>
          </a:pPr>
          <a:r>
            <a:rPr lang="fr-FR" sz="1400" kern="1200" dirty="0"/>
            <a:t>Points d’étape réguliers,</a:t>
          </a:r>
        </a:p>
        <a:p>
          <a:pPr marL="114300" lvl="1" indent="-114300" algn="l" defTabSz="622300">
            <a:lnSpc>
              <a:spcPct val="90000"/>
            </a:lnSpc>
            <a:spcBef>
              <a:spcPct val="0"/>
            </a:spcBef>
            <a:spcAft>
              <a:spcPct val="15000"/>
            </a:spcAft>
            <a:buChar char="••"/>
          </a:pPr>
          <a:r>
            <a:rPr lang="fr-FR" sz="1400" kern="1200" dirty="0"/>
            <a:t>Evaluation</a:t>
          </a:r>
        </a:p>
      </dsp:txBody>
      <dsp:txXfrm>
        <a:off x="8148245" y="920334"/>
        <a:ext cx="3319403" cy="1252734"/>
      </dsp:txXfrm>
    </dsp:sp>
    <dsp:sp modelId="{942F4E8A-7A65-4A61-B00F-54D4A7B99F38}">
      <dsp:nvSpPr>
        <dsp:cNvPr id="0" name=""/>
        <dsp:cNvSpPr/>
      </dsp:nvSpPr>
      <dsp:spPr>
        <a:xfrm>
          <a:off x="9231910" y="2381646"/>
          <a:ext cx="1825211" cy="725826"/>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fr-FR" sz="1800" b="1" kern="1200" dirty="0"/>
            <a:t>Mise en œuvre du projet de vie</a:t>
          </a:r>
        </a:p>
      </dsp:txBody>
      <dsp:txXfrm>
        <a:off x="9253169" y="2402905"/>
        <a:ext cx="1782693" cy="68330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CBDA26-3AD0-43D1-B6E5-20A5D1E37F00}">
      <dsp:nvSpPr>
        <dsp:cNvPr id="0" name=""/>
        <dsp:cNvSpPr/>
      </dsp:nvSpPr>
      <dsp:spPr>
        <a:xfrm>
          <a:off x="3939" y="0"/>
          <a:ext cx="3445224" cy="988813"/>
        </a:xfrm>
        <a:prstGeom prst="homePlat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2672" rIns="21336" bIns="42672" numCol="1" spcCol="1270" anchor="ctr" anchorCtr="0">
          <a:noAutofit/>
        </a:bodyPr>
        <a:lstStyle/>
        <a:p>
          <a:pPr lvl="0" algn="ctr" defTabSz="711200">
            <a:lnSpc>
              <a:spcPct val="90000"/>
            </a:lnSpc>
            <a:spcBef>
              <a:spcPct val="0"/>
            </a:spcBef>
            <a:spcAft>
              <a:spcPct val="35000"/>
            </a:spcAft>
            <a:buNone/>
          </a:pPr>
          <a:r>
            <a:rPr lang="fr-FR" sz="1600" i="1" kern="1200" dirty="0"/>
            <a:t>Soutien de la personne, de ses droits, de sa voix et de ses choix</a:t>
          </a:r>
          <a:endParaRPr lang="fr-FR" sz="1600" kern="1200" dirty="0"/>
        </a:p>
      </dsp:txBody>
      <dsp:txXfrm>
        <a:off x="3939" y="0"/>
        <a:ext cx="3198021" cy="988813"/>
      </dsp:txXfrm>
    </dsp:sp>
    <dsp:sp modelId="{A6D68E77-5840-4B55-8AB5-E650E0A9FFAD}">
      <dsp:nvSpPr>
        <dsp:cNvPr id="0" name=""/>
        <dsp:cNvSpPr/>
      </dsp:nvSpPr>
      <dsp:spPr>
        <a:xfrm>
          <a:off x="2760119" y="0"/>
          <a:ext cx="3445224" cy="98881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i="1" kern="1200" dirty="0"/>
            <a:t>Assistant de la maitrise d’ouvrage des projets et de la mise en œuvre du parcours</a:t>
          </a:r>
        </a:p>
      </dsp:txBody>
      <dsp:txXfrm>
        <a:off x="3254526" y="0"/>
        <a:ext cx="2456411" cy="988813"/>
      </dsp:txXfrm>
    </dsp:sp>
    <dsp:sp modelId="{9F05D2E3-01AE-44BA-B61F-348C1CF4AA8C}">
      <dsp:nvSpPr>
        <dsp:cNvPr id="0" name=""/>
        <dsp:cNvSpPr/>
      </dsp:nvSpPr>
      <dsp:spPr>
        <a:xfrm>
          <a:off x="5473419" y="0"/>
          <a:ext cx="3445224" cy="98881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i="1" kern="1200" dirty="0" err="1"/>
            <a:t>Faciliteur</a:t>
          </a:r>
          <a:r>
            <a:rPr lang="fr-FR" sz="1600" i="1" kern="1200" dirty="0"/>
            <a:t>, vis-à-vis des environnements, facilitant quand c’est nécessaire</a:t>
          </a:r>
        </a:p>
      </dsp:txBody>
      <dsp:txXfrm>
        <a:off x="5967826" y="0"/>
        <a:ext cx="2456411" cy="98881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57E032-675E-4204-AC09-48622E7389D1}" type="datetimeFigureOut">
              <a:rPr lang="fr-FR" smtClean="0"/>
              <a:t>22/03/2023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34EC73-0612-44AF-A954-F4B7CF23D40B}" type="slidenum">
              <a:rPr lang="fr-FR" smtClean="0"/>
              <a:t>‹N°›</a:t>
            </a:fld>
            <a:endParaRPr lang="fr-FR"/>
          </a:p>
        </p:txBody>
      </p:sp>
    </p:spTree>
    <p:extLst>
      <p:ext uri="{BB962C8B-B14F-4D97-AF65-F5344CB8AC3E}">
        <p14:creationId xmlns:p14="http://schemas.microsoft.com/office/powerpoint/2010/main" val="3000711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CD9B741-1D12-4BC2-A90C-85EBE083A9FE}" type="slidenum">
              <a:rPr lang="fr-FR" smtClean="0"/>
              <a:t>11</a:t>
            </a:fld>
            <a:endParaRPr lang="fr-FR"/>
          </a:p>
        </p:txBody>
      </p:sp>
    </p:spTree>
    <p:extLst>
      <p:ext uri="{BB962C8B-B14F-4D97-AF65-F5344CB8AC3E}">
        <p14:creationId xmlns:p14="http://schemas.microsoft.com/office/powerpoint/2010/main" val="3587898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CD9B741-1D12-4BC2-A90C-85EBE083A9FE}" type="slidenum">
              <a:rPr lang="fr-FR" smtClean="0"/>
              <a:t>12</a:t>
            </a:fld>
            <a:endParaRPr lang="fr-FR"/>
          </a:p>
        </p:txBody>
      </p:sp>
    </p:spTree>
    <p:extLst>
      <p:ext uri="{BB962C8B-B14F-4D97-AF65-F5344CB8AC3E}">
        <p14:creationId xmlns:p14="http://schemas.microsoft.com/office/powerpoint/2010/main" val="2193582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fr-FR" dirty="0"/>
              <a:t>Sonia</a:t>
            </a:r>
          </a:p>
          <a:p>
            <a:pPr marL="0" lvl="0" indent="0" algn="l" rtl="0">
              <a:spcBef>
                <a:spcPts val="0"/>
              </a:spcBef>
              <a:spcAft>
                <a:spcPts val="0"/>
              </a:spcAft>
              <a:buNone/>
            </a:pPr>
            <a:endParaRPr lang="fr-FR" sz="1200" b="1" dirty="0"/>
          </a:p>
          <a:p>
            <a:pPr marL="0" lvl="0" indent="0" algn="l" rtl="0">
              <a:spcBef>
                <a:spcPts val="0"/>
              </a:spcBef>
              <a:spcAft>
                <a:spcPts val="0"/>
              </a:spcAft>
              <a:buNone/>
            </a:pPr>
            <a:endParaRPr lang="fr-FR" sz="1200" dirty="0"/>
          </a:p>
          <a:p>
            <a:pPr marL="0" marR="0" lvl="0" indent="0" algn="l" defTabSz="914400" eaLnBrk="1" fontAlgn="auto" latinLnBrk="0" hangingPunct="1">
              <a:lnSpc>
                <a:spcPct val="100000"/>
              </a:lnSpc>
              <a:spcBef>
                <a:spcPts val="0"/>
              </a:spcBef>
              <a:spcAft>
                <a:spcPts val="0"/>
              </a:spcAft>
              <a:buClrTx/>
              <a:buSzTx/>
              <a:buFontTx/>
              <a:buNone/>
              <a:tabLst/>
              <a:defRPr/>
            </a:pPr>
            <a:endParaRPr lang="fr-FR" dirty="0"/>
          </a:p>
          <a:p>
            <a:pPr marL="0" marR="0" lvl="0" indent="0" algn="l" defTabSz="914400" eaLnBrk="1" fontAlgn="auto" latinLnBrk="0" hangingPunct="1">
              <a:lnSpc>
                <a:spcPct val="100000"/>
              </a:lnSpc>
              <a:spcBef>
                <a:spcPts val="0"/>
              </a:spcBef>
              <a:spcAft>
                <a:spcPts val="0"/>
              </a:spcAft>
              <a:buClrTx/>
              <a:buSzTx/>
              <a:buFontTx/>
              <a:buNone/>
              <a:tabLst/>
              <a:defRPr/>
            </a:pPr>
            <a:endParaRPr lang="fr-FR" dirty="0"/>
          </a:p>
          <a:p>
            <a:pPr marL="0" marR="0" lvl="0" indent="0" algn="l" defTabSz="91440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9F3C6C55-79F0-4FC8-BA90-600CF17368CF}" type="slidenum">
              <a:rPr kumimoji="0" lang="fr-FR" sz="1100" b="0" i="0" u="none" strike="noStrike" kern="0" cap="none" spc="0" normalizeH="0" baseline="0" noProof="0" smtClean="0">
                <a:ln>
                  <a:noFill/>
                </a:ln>
                <a:solidFill>
                  <a:prstClr val="black"/>
                </a:solidFill>
                <a:effectLst/>
                <a:uLnTx/>
                <a:uFillTx/>
                <a:latin typeface="Calibri"/>
                <a:cs typeface="Arial"/>
              </a:rPr>
              <a:pPr marL="0" marR="0" lvl="0" indent="0" algn="r" defTabSz="914400" eaLnBrk="1" fontAlgn="auto" latinLnBrk="0" hangingPunct="1">
                <a:lnSpc>
                  <a:spcPct val="100000"/>
                </a:lnSpc>
                <a:spcBef>
                  <a:spcPts val="0"/>
                </a:spcBef>
                <a:spcAft>
                  <a:spcPts val="0"/>
                </a:spcAft>
                <a:buClrTx/>
                <a:buSzTx/>
                <a:buFontTx/>
                <a:buNone/>
                <a:tabLst/>
                <a:defRPr/>
              </a:pPr>
              <a:t>15</a:t>
            </a:fld>
            <a:endParaRPr kumimoji="0" lang="fr-FR" sz="1100" b="0" i="0" u="none" strike="noStrike" kern="0" cap="none" spc="0" normalizeH="0" baseline="0" noProof="0">
              <a:ln>
                <a:noFill/>
              </a:ln>
              <a:solidFill>
                <a:prstClr val="black"/>
              </a:solidFill>
              <a:effectLst/>
              <a:uLnTx/>
              <a:uFillTx/>
              <a:latin typeface="Calibri"/>
              <a:cs typeface="Arial"/>
            </a:endParaRPr>
          </a:p>
        </p:txBody>
      </p:sp>
    </p:spTree>
    <p:extLst>
      <p:ext uri="{BB962C8B-B14F-4D97-AF65-F5344CB8AC3E}">
        <p14:creationId xmlns:p14="http://schemas.microsoft.com/office/powerpoint/2010/main" val="2555387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CD9B741-1D12-4BC2-A90C-85EBE083A9FE}" type="slidenum">
              <a:rPr lang="fr-FR" smtClean="0"/>
              <a:t>22</a:t>
            </a:fld>
            <a:endParaRPr lang="fr-FR"/>
          </a:p>
        </p:txBody>
      </p:sp>
    </p:spTree>
    <p:extLst>
      <p:ext uri="{BB962C8B-B14F-4D97-AF65-F5344CB8AC3E}">
        <p14:creationId xmlns:p14="http://schemas.microsoft.com/office/powerpoint/2010/main" val="3632188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FE33FC-3E6A-A046-EB91-EDD66F8965F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53D2EB0-D6F1-96D2-8C6C-65B44F5299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2BCAF40-54CC-3393-C736-A9691FC23053}"/>
              </a:ext>
            </a:extLst>
          </p:cNvPr>
          <p:cNvSpPr>
            <a:spLocks noGrp="1"/>
          </p:cNvSpPr>
          <p:nvPr>
            <p:ph type="dt" sz="half" idx="10"/>
          </p:nvPr>
        </p:nvSpPr>
        <p:spPr/>
        <p:txBody>
          <a:bodyPr/>
          <a:lstStyle/>
          <a:p>
            <a:fld id="{49A1835C-6BD3-1D43-80AE-A7526F2BC3B4}" type="datetimeFigureOut">
              <a:rPr lang="fr-FR" smtClean="0"/>
              <a:t>22/03/2023</a:t>
            </a:fld>
            <a:endParaRPr lang="fr-FR"/>
          </a:p>
        </p:txBody>
      </p:sp>
      <p:sp>
        <p:nvSpPr>
          <p:cNvPr id="5" name="Espace réservé du pied de page 4">
            <a:extLst>
              <a:ext uri="{FF2B5EF4-FFF2-40B4-BE49-F238E27FC236}">
                <a16:creationId xmlns:a16="http://schemas.microsoft.com/office/drawing/2014/main" id="{1A657E04-F72F-6332-37EF-767F48E48E3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4022756-1B61-F30E-CA9E-003EEC8BEF7C}"/>
              </a:ext>
            </a:extLst>
          </p:cNvPr>
          <p:cNvSpPr>
            <a:spLocks noGrp="1"/>
          </p:cNvSpPr>
          <p:nvPr>
            <p:ph type="sldNum" sz="quarter" idx="12"/>
          </p:nvPr>
        </p:nvSpPr>
        <p:spPr/>
        <p:txBody>
          <a:bodyPr/>
          <a:lstStyle/>
          <a:p>
            <a:fld id="{8BBBE5E8-0B7E-EF48-9173-41A5C53543BC}" type="slidenum">
              <a:rPr lang="fr-FR" smtClean="0"/>
              <a:t>‹N°›</a:t>
            </a:fld>
            <a:endParaRPr lang="fr-FR"/>
          </a:p>
        </p:txBody>
      </p:sp>
    </p:spTree>
    <p:extLst>
      <p:ext uri="{BB962C8B-B14F-4D97-AF65-F5344CB8AC3E}">
        <p14:creationId xmlns:p14="http://schemas.microsoft.com/office/powerpoint/2010/main" val="1029645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6A8A43-9102-60AD-24E5-0C19644E5AB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D81FE85-4D0C-C65A-F4E2-D780468CD77A}"/>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D6A981E-458A-6BD2-B75E-85A4159165DD}"/>
              </a:ext>
            </a:extLst>
          </p:cNvPr>
          <p:cNvSpPr>
            <a:spLocks noGrp="1"/>
          </p:cNvSpPr>
          <p:nvPr>
            <p:ph type="dt" sz="half" idx="10"/>
          </p:nvPr>
        </p:nvSpPr>
        <p:spPr/>
        <p:txBody>
          <a:bodyPr/>
          <a:lstStyle/>
          <a:p>
            <a:fld id="{49A1835C-6BD3-1D43-80AE-A7526F2BC3B4}" type="datetimeFigureOut">
              <a:rPr lang="fr-FR" smtClean="0"/>
              <a:t>22/03/2023</a:t>
            </a:fld>
            <a:endParaRPr lang="fr-FR"/>
          </a:p>
        </p:txBody>
      </p:sp>
      <p:sp>
        <p:nvSpPr>
          <p:cNvPr id="5" name="Espace réservé du pied de page 4">
            <a:extLst>
              <a:ext uri="{FF2B5EF4-FFF2-40B4-BE49-F238E27FC236}">
                <a16:creationId xmlns:a16="http://schemas.microsoft.com/office/drawing/2014/main" id="{E146100A-2FF1-328F-46AA-4F566FFC030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833B67F-5A71-2FCD-2238-1DB0CF6D3DD1}"/>
              </a:ext>
            </a:extLst>
          </p:cNvPr>
          <p:cNvSpPr>
            <a:spLocks noGrp="1"/>
          </p:cNvSpPr>
          <p:nvPr>
            <p:ph type="sldNum" sz="quarter" idx="12"/>
          </p:nvPr>
        </p:nvSpPr>
        <p:spPr/>
        <p:txBody>
          <a:bodyPr/>
          <a:lstStyle/>
          <a:p>
            <a:fld id="{8BBBE5E8-0B7E-EF48-9173-41A5C53543BC}" type="slidenum">
              <a:rPr lang="fr-FR" smtClean="0"/>
              <a:t>‹N°›</a:t>
            </a:fld>
            <a:endParaRPr lang="fr-FR"/>
          </a:p>
        </p:txBody>
      </p:sp>
    </p:spTree>
    <p:extLst>
      <p:ext uri="{BB962C8B-B14F-4D97-AF65-F5344CB8AC3E}">
        <p14:creationId xmlns:p14="http://schemas.microsoft.com/office/powerpoint/2010/main" val="1451365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5E5305D-86C0-3F33-FAA3-C14A87BCA27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CD61ADA-1388-7F5C-189B-7CABE136213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B155ADA-EAF3-79AE-DFEE-3A8ABD880232}"/>
              </a:ext>
            </a:extLst>
          </p:cNvPr>
          <p:cNvSpPr>
            <a:spLocks noGrp="1"/>
          </p:cNvSpPr>
          <p:nvPr>
            <p:ph type="dt" sz="half" idx="10"/>
          </p:nvPr>
        </p:nvSpPr>
        <p:spPr/>
        <p:txBody>
          <a:bodyPr/>
          <a:lstStyle/>
          <a:p>
            <a:fld id="{49A1835C-6BD3-1D43-80AE-A7526F2BC3B4}" type="datetimeFigureOut">
              <a:rPr lang="fr-FR" smtClean="0"/>
              <a:t>22/03/2023</a:t>
            </a:fld>
            <a:endParaRPr lang="fr-FR"/>
          </a:p>
        </p:txBody>
      </p:sp>
      <p:sp>
        <p:nvSpPr>
          <p:cNvPr id="5" name="Espace réservé du pied de page 4">
            <a:extLst>
              <a:ext uri="{FF2B5EF4-FFF2-40B4-BE49-F238E27FC236}">
                <a16:creationId xmlns:a16="http://schemas.microsoft.com/office/drawing/2014/main" id="{62CA0D53-17D6-6BBA-CBB3-6BD9119AD23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66EEF17-0626-A3DF-1290-AE26834862EC}"/>
              </a:ext>
            </a:extLst>
          </p:cNvPr>
          <p:cNvSpPr>
            <a:spLocks noGrp="1"/>
          </p:cNvSpPr>
          <p:nvPr>
            <p:ph type="sldNum" sz="quarter" idx="12"/>
          </p:nvPr>
        </p:nvSpPr>
        <p:spPr/>
        <p:txBody>
          <a:bodyPr/>
          <a:lstStyle/>
          <a:p>
            <a:fld id="{8BBBE5E8-0B7E-EF48-9173-41A5C53543BC}" type="slidenum">
              <a:rPr lang="fr-FR" smtClean="0"/>
              <a:t>‹N°›</a:t>
            </a:fld>
            <a:endParaRPr lang="fr-FR"/>
          </a:p>
        </p:txBody>
      </p:sp>
    </p:spTree>
    <p:extLst>
      <p:ext uri="{BB962C8B-B14F-4D97-AF65-F5344CB8AC3E}">
        <p14:creationId xmlns:p14="http://schemas.microsoft.com/office/powerpoint/2010/main" val="8429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A5FEF5-09F6-654F-5D19-3679C1E601C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642C973-87C8-CE5A-89AB-E428C1D7832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B97DD88-BCBA-166E-4769-2EFA971C5294}"/>
              </a:ext>
            </a:extLst>
          </p:cNvPr>
          <p:cNvSpPr>
            <a:spLocks noGrp="1"/>
          </p:cNvSpPr>
          <p:nvPr>
            <p:ph type="dt" sz="half" idx="10"/>
          </p:nvPr>
        </p:nvSpPr>
        <p:spPr/>
        <p:txBody>
          <a:bodyPr/>
          <a:lstStyle/>
          <a:p>
            <a:fld id="{49A1835C-6BD3-1D43-80AE-A7526F2BC3B4}" type="datetimeFigureOut">
              <a:rPr lang="fr-FR" smtClean="0"/>
              <a:t>22/03/2023</a:t>
            </a:fld>
            <a:endParaRPr lang="fr-FR"/>
          </a:p>
        </p:txBody>
      </p:sp>
      <p:sp>
        <p:nvSpPr>
          <p:cNvPr id="5" name="Espace réservé du pied de page 4">
            <a:extLst>
              <a:ext uri="{FF2B5EF4-FFF2-40B4-BE49-F238E27FC236}">
                <a16:creationId xmlns:a16="http://schemas.microsoft.com/office/drawing/2014/main" id="{A40B7398-0F56-5B0B-05C0-47585203E29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83FEC86-7A26-FF13-3AC9-0B05B2818622}"/>
              </a:ext>
            </a:extLst>
          </p:cNvPr>
          <p:cNvSpPr>
            <a:spLocks noGrp="1"/>
          </p:cNvSpPr>
          <p:nvPr>
            <p:ph type="sldNum" sz="quarter" idx="12"/>
          </p:nvPr>
        </p:nvSpPr>
        <p:spPr/>
        <p:txBody>
          <a:bodyPr/>
          <a:lstStyle/>
          <a:p>
            <a:fld id="{8BBBE5E8-0B7E-EF48-9173-41A5C53543BC}" type="slidenum">
              <a:rPr lang="fr-FR" smtClean="0"/>
              <a:t>‹N°›</a:t>
            </a:fld>
            <a:endParaRPr lang="fr-FR"/>
          </a:p>
        </p:txBody>
      </p:sp>
    </p:spTree>
    <p:extLst>
      <p:ext uri="{BB962C8B-B14F-4D97-AF65-F5344CB8AC3E}">
        <p14:creationId xmlns:p14="http://schemas.microsoft.com/office/powerpoint/2010/main" val="3391276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68791-2F4E-0E8A-BE41-28C0EF88946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DD667CE-1E5B-FB47-E32E-F19ACC3805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ACFCDEB-FDEA-C045-7083-73E2409CBC9C}"/>
              </a:ext>
            </a:extLst>
          </p:cNvPr>
          <p:cNvSpPr>
            <a:spLocks noGrp="1"/>
          </p:cNvSpPr>
          <p:nvPr>
            <p:ph type="dt" sz="half" idx="10"/>
          </p:nvPr>
        </p:nvSpPr>
        <p:spPr/>
        <p:txBody>
          <a:bodyPr/>
          <a:lstStyle/>
          <a:p>
            <a:fld id="{49A1835C-6BD3-1D43-80AE-A7526F2BC3B4}" type="datetimeFigureOut">
              <a:rPr lang="fr-FR" smtClean="0"/>
              <a:t>22/03/2023</a:t>
            </a:fld>
            <a:endParaRPr lang="fr-FR"/>
          </a:p>
        </p:txBody>
      </p:sp>
      <p:sp>
        <p:nvSpPr>
          <p:cNvPr id="5" name="Espace réservé du pied de page 4">
            <a:extLst>
              <a:ext uri="{FF2B5EF4-FFF2-40B4-BE49-F238E27FC236}">
                <a16:creationId xmlns:a16="http://schemas.microsoft.com/office/drawing/2014/main" id="{721FED6B-64B0-0766-17F3-E03252DF447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7C35667-A7C1-3432-0F05-88D9706969DA}"/>
              </a:ext>
            </a:extLst>
          </p:cNvPr>
          <p:cNvSpPr>
            <a:spLocks noGrp="1"/>
          </p:cNvSpPr>
          <p:nvPr>
            <p:ph type="sldNum" sz="quarter" idx="12"/>
          </p:nvPr>
        </p:nvSpPr>
        <p:spPr/>
        <p:txBody>
          <a:bodyPr/>
          <a:lstStyle/>
          <a:p>
            <a:fld id="{8BBBE5E8-0B7E-EF48-9173-41A5C53543BC}" type="slidenum">
              <a:rPr lang="fr-FR" smtClean="0"/>
              <a:t>‹N°›</a:t>
            </a:fld>
            <a:endParaRPr lang="fr-FR"/>
          </a:p>
        </p:txBody>
      </p:sp>
    </p:spTree>
    <p:extLst>
      <p:ext uri="{BB962C8B-B14F-4D97-AF65-F5344CB8AC3E}">
        <p14:creationId xmlns:p14="http://schemas.microsoft.com/office/powerpoint/2010/main" val="2480834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BCB1D7-79B5-AE28-7972-BAC7737AFE1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FB95110-C3FC-E9A6-9827-6FE1DBAF7BA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DC13DFA-612B-B830-9287-15BDA847394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2B79B57-DE7C-FACA-733A-FF07BC029A61}"/>
              </a:ext>
            </a:extLst>
          </p:cNvPr>
          <p:cNvSpPr>
            <a:spLocks noGrp="1"/>
          </p:cNvSpPr>
          <p:nvPr>
            <p:ph type="dt" sz="half" idx="10"/>
          </p:nvPr>
        </p:nvSpPr>
        <p:spPr/>
        <p:txBody>
          <a:bodyPr/>
          <a:lstStyle/>
          <a:p>
            <a:fld id="{49A1835C-6BD3-1D43-80AE-A7526F2BC3B4}" type="datetimeFigureOut">
              <a:rPr lang="fr-FR" smtClean="0"/>
              <a:t>22/03/2023</a:t>
            </a:fld>
            <a:endParaRPr lang="fr-FR"/>
          </a:p>
        </p:txBody>
      </p:sp>
      <p:sp>
        <p:nvSpPr>
          <p:cNvPr id="6" name="Espace réservé du pied de page 5">
            <a:extLst>
              <a:ext uri="{FF2B5EF4-FFF2-40B4-BE49-F238E27FC236}">
                <a16:creationId xmlns:a16="http://schemas.microsoft.com/office/drawing/2014/main" id="{F04E1DD5-AB9E-0CD2-F412-97D6F387CFA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6CEE560-E0BB-EAC0-8047-A9EB92BE2EE9}"/>
              </a:ext>
            </a:extLst>
          </p:cNvPr>
          <p:cNvSpPr>
            <a:spLocks noGrp="1"/>
          </p:cNvSpPr>
          <p:nvPr>
            <p:ph type="sldNum" sz="quarter" idx="12"/>
          </p:nvPr>
        </p:nvSpPr>
        <p:spPr/>
        <p:txBody>
          <a:bodyPr/>
          <a:lstStyle/>
          <a:p>
            <a:fld id="{8BBBE5E8-0B7E-EF48-9173-41A5C53543BC}" type="slidenum">
              <a:rPr lang="fr-FR" smtClean="0"/>
              <a:t>‹N°›</a:t>
            </a:fld>
            <a:endParaRPr lang="fr-FR"/>
          </a:p>
        </p:txBody>
      </p:sp>
    </p:spTree>
    <p:extLst>
      <p:ext uri="{BB962C8B-B14F-4D97-AF65-F5344CB8AC3E}">
        <p14:creationId xmlns:p14="http://schemas.microsoft.com/office/powerpoint/2010/main" val="3683523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0DF897-5F07-365F-EE8D-2578A775D63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B14328B-EFB8-7CA3-3EA5-010DA9B832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6158C7C-366B-6015-EAC0-C1911B7F9EE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0C0BBD1-6FB9-8282-8859-C34E04FF97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2FED4DA-FA20-D755-ADD6-833185E0363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8AB8B9A-C96D-3064-10BA-6340EDAF2C64}"/>
              </a:ext>
            </a:extLst>
          </p:cNvPr>
          <p:cNvSpPr>
            <a:spLocks noGrp="1"/>
          </p:cNvSpPr>
          <p:nvPr>
            <p:ph type="dt" sz="half" idx="10"/>
          </p:nvPr>
        </p:nvSpPr>
        <p:spPr/>
        <p:txBody>
          <a:bodyPr/>
          <a:lstStyle/>
          <a:p>
            <a:fld id="{49A1835C-6BD3-1D43-80AE-A7526F2BC3B4}" type="datetimeFigureOut">
              <a:rPr lang="fr-FR" smtClean="0"/>
              <a:t>22/03/2023</a:t>
            </a:fld>
            <a:endParaRPr lang="fr-FR"/>
          </a:p>
        </p:txBody>
      </p:sp>
      <p:sp>
        <p:nvSpPr>
          <p:cNvPr id="8" name="Espace réservé du pied de page 7">
            <a:extLst>
              <a:ext uri="{FF2B5EF4-FFF2-40B4-BE49-F238E27FC236}">
                <a16:creationId xmlns:a16="http://schemas.microsoft.com/office/drawing/2014/main" id="{CC61BD0D-1FC7-3ACF-655C-69C26A93575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CD4B264-DBEA-9C4C-F04E-EEFFDE28F96F}"/>
              </a:ext>
            </a:extLst>
          </p:cNvPr>
          <p:cNvSpPr>
            <a:spLocks noGrp="1"/>
          </p:cNvSpPr>
          <p:nvPr>
            <p:ph type="sldNum" sz="quarter" idx="12"/>
          </p:nvPr>
        </p:nvSpPr>
        <p:spPr/>
        <p:txBody>
          <a:bodyPr/>
          <a:lstStyle/>
          <a:p>
            <a:fld id="{8BBBE5E8-0B7E-EF48-9173-41A5C53543BC}" type="slidenum">
              <a:rPr lang="fr-FR" smtClean="0"/>
              <a:t>‹N°›</a:t>
            </a:fld>
            <a:endParaRPr lang="fr-FR"/>
          </a:p>
        </p:txBody>
      </p:sp>
    </p:spTree>
    <p:extLst>
      <p:ext uri="{BB962C8B-B14F-4D97-AF65-F5344CB8AC3E}">
        <p14:creationId xmlns:p14="http://schemas.microsoft.com/office/powerpoint/2010/main" val="187928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CB6390-ED45-D052-C9FE-6261465C11E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8566E59-95C0-9B3B-8465-F3D00B089A60}"/>
              </a:ext>
            </a:extLst>
          </p:cNvPr>
          <p:cNvSpPr>
            <a:spLocks noGrp="1"/>
          </p:cNvSpPr>
          <p:nvPr>
            <p:ph type="dt" sz="half" idx="10"/>
          </p:nvPr>
        </p:nvSpPr>
        <p:spPr/>
        <p:txBody>
          <a:bodyPr/>
          <a:lstStyle/>
          <a:p>
            <a:fld id="{49A1835C-6BD3-1D43-80AE-A7526F2BC3B4}" type="datetimeFigureOut">
              <a:rPr lang="fr-FR" smtClean="0"/>
              <a:t>22/03/2023</a:t>
            </a:fld>
            <a:endParaRPr lang="fr-FR"/>
          </a:p>
        </p:txBody>
      </p:sp>
      <p:sp>
        <p:nvSpPr>
          <p:cNvPr id="4" name="Espace réservé du pied de page 3">
            <a:extLst>
              <a:ext uri="{FF2B5EF4-FFF2-40B4-BE49-F238E27FC236}">
                <a16:creationId xmlns:a16="http://schemas.microsoft.com/office/drawing/2014/main" id="{E85EDB9C-AFC7-1B6B-9B5C-4AF5BC115C3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6A64F3C-4D5B-754C-7C95-8F9A7EA9EFCD}"/>
              </a:ext>
            </a:extLst>
          </p:cNvPr>
          <p:cNvSpPr>
            <a:spLocks noGrp="1"/>
          </p:cNvSpPr>
          <p:nvPr>
            <p:ph type="sldNum" sz="quarter" idx="12"/>
          </p:nvPr>
        </p:nvSpPr>
        <p:spPr/>
        <p:txBody>
          <a:bodyPr/>
          <a:lstStyle/>
          <a:p>
            <a:fld id="{8BBBE5E8-0B7E-EF48-9173-41A5C53543BC}" type="slidenum">
              <a:rPr lang="fr-FR" smtClean="0"/>
              <a:t>‹N°›</a:t>
            </a:fld>
            <a:endParaRPr lang="fr-FR"/>
          </a:p>
        </p:txBody>
      </p:sp>
    </p:spTree>
    <p:extLst>
      <p:ext uri="{BB962C8B-B14F-4D97-AF65-F5344CB8AC3E}">
        <p14:creationId xmlns:p14="http://schemas.microsoft.com/office/powerpoint/2010/main" val="4283327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9DC9FDA-98C7-3A74-B0EB-18595A4D8C5F}"/>
              </a:ext>
            </a:extLst>
          </p:cNvPr>
          <p:cNvSpPr>
            <a:spLocks noGrp="1"/>
          </p:cNvSpPr>
          <p:nvPr>
            <p:ph type="dt" sz="half" idx="10"/>
          </p:nvPr>
        </p:nvSpPr>
        <p:spPr/>
        <p:txBody>
          <a:bodyPr/>
          <a:lstStyle/>
          <a:p>
            <a:fld id="{49A1835C-6BD3-1D43-80AE-A7526F2BC3B4}" type="datetimeFigureOut">
              <a:rPr lang="fr-FR" smtClean="0"/>
              <a:t>22/03/2023</a:t>
            </a:fld>
            <a:endParaRPr lang="fr-FR"/>
          </a:p>
        </p:txBody>
      </p:sp>
      <p:sp>
        <p:nvSpPr>
          <p:cNvPr id="3" name="Espace réservé du pied de page 2">
            <a:extLst>
              <a:ext uri="{FF2B5EF4-FFF2-40B4-BE49-F238E27FC236}">
                <a16:creationId xmlns:a16="http://schemas.microsoft.com/office/drawing/2014/main" id="{B3F699E9-0339-D39F-EEF9-865E19B7F72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7467125-337D-0B0F-06C5-3CB4BFB689DC}"/>
              </a:ext>
            </a:extLst>
          </p:cNvPr>
          <p:cNvSpPr>
            <a:spLocks noGrp="1"/>
          </p:cNvSpPr>
          <p:nvPr>
            <p:ph type="sldNum" sz="quarter" idx="12"/>
          </p:nvPr>
        </p:nvSpPr>
        <p:spPr/>
        <p:txBody>
          <a:bodyPr/>
          <a:lstStyle/>
          <a:p>
            <a:fld id="{8BBBE5E8-0B7E-EF48-9173-41A5C53543BC}" type="slidenum">
              <a:rPr lang="fr-FR" smtClean="0"/>
              <a:t>‹N°›</a:t>
            </a:fld>
            <a:endParaRPr lang="fr-FR"/>
          </a:p>
        </p:txBody>
      </p:sp>
    </p:spTree>
    <p:extLst>
      <p:ext uri="{BB962C8B-B14F-4D97-AF65-F5344CB8AC3E}">
        <p14:creationId xmlns:p14="http://schemas.microsoft.com/office/powerpoint/2010/main" val="2411215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FE4522-F29C-030C-FCD8-F8593090B02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4C46055-1C9E-6023-02C2-593DA0E666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2A84F4A-3262-CEF3-24EE-894C565F4C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69C5FED-9FCF-E1C4-1B38-3A6006C05520}"/>
              </a:ext>
            </a:extLst>
          </p:cNvPr>
          <p:cNvSpPr>
            <a:spLocks noGrp="1"/>
          </p:cNvSpPr>
          <p:nvPr>
            <p:ph type="dt" sz="half" idx="10"/>
          </p:nvPr>
        </p:nvSpPr>
        <p:spPr/>
        <p:txBody>
          <a:bodyPr/>
          <a:lstStyle/>
          <a:p>
            <a:fld id="{49A1835C-6BD3-1D43-80AE-A7526F2BC3B4}" type="datetimeFigureOut">
              <a:rPr lang="fr-FR" smtClean="0"/>
              <a:t>22/03/2023</a:t>
            </a:fld>
            <a:endParaRPr lang="fr-FR"/>
          </a:p>
        </p:txBody>
      </p:sp>
      <p:sp>
        <p:nvSpPr>
          <p:cNvPr id="6" name="Espace réservé du pied de page 5">
            <a:extLst>
              <a:ext uri="{FF2B5EF4-FFF2-40B4-BE49-F238E27FC236}">
                <a16:creationId xmlns:a16="http://schemas.microsoft.com/office/drawing/2014/main" id="{DF0D7CC0-FBD7-A7AD-E3B0-94C49DBC0B5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8B86301-3BD8-FBC9-3A8F-5E3CAA23F2A9}"/>
              </a:ext>
            </a:extLst>
          </p:cNvPr>
          <p:cNvSpPr>
            <a:spLocks noGrp="1"/>
          </p:cNvSpPr>
          <p:nvPr>
            <p:ph type="sldNum" sz="quarter" idx="12"/>
          </p:nvPr>
        </p:nvSpPr>
        <p:spPr/>
        <p:txBody>
          <a:bodyPr/>
          <a:lstStyle/>
          <a:p>
            <a:fld id="{8BBBE5E8-0B7E-EF48-9173-41A5C53543BC}" type="slidenum">
              <a:rPr lang="fr-FR" smtClean="0"/>
              <a:t>‹N°›</a:t>
            </a:fld>
            <a:endParaRPr lang="fr-FR"/>
          </a:p>
        </p:txBody>
      </p:sp>
    </p:spTree>
    <p:extLst>
      <p:ext uri="{BB962C8B-B14F-4D97-AF65-F5344CB8AC3E}">
        <p14:creationId xmlns:p14="http://schemas.microsoft.com/office/powerpoint/2010/main" val="3801070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85146B-6698-0087-EE17-2A825485D38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6835E71-E67E-FE19-DBD5-76E04003E5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9673145-E06B-09B4-CEFB-C53DC162FE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7A317F4-FED9-9C5C-A8DC-3182FF449BD4}"/>
              </a:ext>
            </a:extLst>
          </p:cNvPr>
          <p:cNvSpPr>
            <a:spLocks noGrp="1"/>
          </p:cNvSpPr>
          <p:nvPr>
            <p:ph type="dt" sz="half" idx="10"/>
          </p:nvPr>
        </p:nvSpPr>
        <p:spPr/>
        <p:txBody>
          <a:bodyPr/>
          <a:lstStyle/>
          <a:p>
            <a:fld id="{49A1835C-6BD3-1D43-80AE-A7526F2BC3B4}" type="datetimeFigureOut">
              <a:rPr lang="fr-FR" smtClean="0"/>
              <a:t>22/03/2023</a:t>
            </a:fld>
            <a:endParaRPr lang="fr-FR"/>
          </a:p>
        </p:txBody>
      </p:sp>
      <p:sp>
        <p:nvSpPr>
          <p:cNvPr id="6" name="Espace réservé du pied de page 5">
            <a:extLst>
              <a:ext uri="{FF2B5EF4-FFF2-40B4-BE49-F238E27FC236}">
                <a16:creationId xmlns:a16="http://schemas.microsoft.com/office/drawing/2014/main" id="{DE381A6F-55EF-E1BB-107E-0CD8EEB4886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B518569-5F64-6428-69CE-AD7294CF6916}"/>
              </a:ext>
            </a:extLst>
          </p:cNvPr>
          <p:cNvSpPr>
            <a:spLocks noGrp="1"/>
          </p:cNvSpPr>
          <p:nvPr>
            <p:ph type="sldNum" sz="quarter" idx="12"/>
          </p:nvPr>
        </p:nvSpPr>
        <p:spPr/>
        <p:txBody>
          <a:bodyPr/>
          <a:lstStyle/>
          <a:p>
            <a:fld id="{8BBBE5E8-0B7E-EF48-9173-41A5C53543BC}" type="slidenum">
              <a:rPr lang="fr-FR" smtClean="0"/>
              <a:t>‹N°›</a:t>
            </a:fld>
            <a:endParaRPr lang="fr-FR"/>
          </a:p>
        </p:txBody>
      </p:sp>
    </p:spTree>
    <p:extLst>
      <p:ext uri="{BB962C8B-B14F-4D97-AF65-F5344CB8AC3E}">
        <p14:creationId xmlns:p14="http://schemas.microsoft.com/office/powerpoint/2010/main" val="413926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1860482-1B63-5A54-53B1-85C3FC8B4A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4F382E4-13A6-8675-78DB-F23EBE696F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4AC9ADF-2514-F75F-B72B-134AC35BFA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1835C-6BD3-1D43-80AE-A7526F2BC3B4}" type="datetimeFigureOut">
              <a:rPr lang="fr-FR" smtClean="0"/>
              <a:t>22/03/2023</a:t>
            </a:fld>
            <a:endParaRPr lang="fr-FR"/>
          </a:p>
        </p:txBody>
      </p:sp>
      <p:sp>
        <p:nvSpPr>
          <p:cNvPr id="5" name="Espace réservé du pied de page 4">
            <a:extLst>
              <a:ext uri="{FF2B5EF4-FFF2-40B4-BE49-F238E27FC236}">
                <a16:creationId xmlns:a16="http://schemas.microsoft.com/office/drawing/2014/main" id="{8C5B1F42-9B36-AF5B-14DF-E56C60F130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2062819-BBB4-814A-97C7-4FE28D7D89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BBE5E8-0B7E-EF48-9173-41A5C53543BC}" type="slidenum">
              <a:rPr lang="fr-FR" smtClean="0"/>
              <a:t>‹N°›</a:t>
            </a:fld>
            <a:endParaRPr lang="fr-FR"/>
          </a:p>
        </p:txBody>
      </p:sp>
    </p:spTree>
    <p:extLst>
      <p:ext uri="{BB962C8B-B14F-4D97-AF65-F5344CB8AC3E}">
        <p14:creationId xmlns:p14="http://schemas.microsoft.com/office/powerpoint/2010/main" val="4141947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png"/></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87F0C8FC-9811-58FB-4E57-541890056D89}"/>
              </a:ext>
            </a:extLst>
          </p:cNvPr>
          <p:cNvSpPr txBox="1"/>
          <p:nvPr/>
        </p:nvSpPr>
        <p:spPr>
          <a:xfrm>
            <a:off x="2155825" y="2736502"/>
            <a:ext cx="7880350" cy="1815882"/>
          </a:xfrm>
          <a:prstGeom prst="rect">
            <a:avLst/>
          </a:prstGeom>
          <a:noFill/>
        </p:spPr>
        <p:txBody>
          <a:bodyPr wrap="square" rtlCol="0">
            <a:spAutoFit/>
          </a:bodyPr>
          <a:lstStyle/>
          <a:p>
            <a:pPr algn="just"/>
            <a:r>
              <a:rPr lang="fr-FR" sz="2800" b="1" dirty="0" smtClean="0">
                <a:solidFill>
                  <a:srgbClr val="6B5798"/>
                </a:solidFill>
                <a:latin typeface="Helvetica" pitchFamily="2" charset="0"/>
              </a:rPr>
              <a:t>Quelles nouvelles réponses aux besoins des personnes en situation de handicap?</a:t>
            </a:r>
            <a:endParaRPr lang="fr-FR" sz="2800" b="1" dirty="0">
              <a:solidFill>
                <a:srgbClr val="6B5798"/>
              </a:solidFill>
              <a:effectLst/>
              <a:latin typeface="Helvetica" pitchFamily="2" charset="0"/>
            </a:endParaRPr>
          </a:p>
          <a:p>
            <a:pPr algn="just"/>
            <a:endParaRPr lang="fr-FR" sz="2800" b="1" dirty="0">
              <a:solidFill>
                <a:srgbClr val="6B5798"/>
              </a:solidFill>
              <a:latin typeface="Helvetica" pitchFamily="2" charset="0"/>
            </a:endParaRPr>
          </a:p>
          <a:p>
            <a:pPr algn="just"/>
            <a:endParaRPr lang="fr-FR" sz="2800" dirty="0">
              <a:solidFill>
                <a:srgbClr val="6B5798"/>
              </a:solidFill>
              <a:effectLst/>
              <a:latin typeface="Helvetica" pitchFamily="2" charset="0"/>
            </a:endParaRPr>
          </a:p>
        </p:txBody>
      </p:sp>
    </p:spTree>
    <p:extLst>
      <p:ext uri="{BB962C8B-B14F-4D97-AF65-F5344CB8AC3E}">
        <p14:creationId xmlns:p14="http://schemas.microsoft.com/office/powerpoint/2010/main" val="2207725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80B7A6-8DF6-970C-29F3-92D9E2833254}"/>
              </a:ext>
            </a:extLst>
          </p:cNvPr>
          <p:cNvSpPr>
            <a:spLocks noGrp="1"/>
          </p:cNvSpPr>
          <p:nvPr>
            <p:ph type="title"/>
          </p:nvPr>
        </p:nvSpPr>
        <p:spPr>
          <a:xfrm>
            <a:off x="241300" y="2320925"/>
            <a:ext cx="10515600" cy="676275"/>
          </a:xfrm>
        </p:spPr>
        <p:txBody>
          <a:bodyPr>
            <a:normAutofit/>
          </a:bodyPr>
          <a:lstStyle/>
          <a:p>
            <a:pPr algn="just"/>
            <a:r>
              <a:rPr lang="fr-FR" sz="2400" b="1" dirty="0">
                <a:solidFill>
                  <a:srgbClr val="6B5798"/>
                </a:solidFill>
                <a:latin typeface="Helvetica" panose="020B0604020202020204" pitchFamily="34" charset="0"/>
                <a:cs typeface="Helvetica" panose="020B0604020202020204" pitchFamily="34" charset="0"/>
              </a:rPr>
              <a:t>Les enjeux à venir</a:t>
            </a:r>
          </a:p>
        </p:txBody>
      </p:sp>
      <p:sp>
        <p:nvSpPr>
          <p:cNvPr id="7" name="Espace réservé du contenu 2">
            <a:extLst>
              <a:ext uri="{FF2B5EF4-FFF2-40B4-BE49-F238E27FC236}">
                <a16:creationId xmlns:a16="http://schemas.microsoft.com/office/drawing/2014/main" id="{853F5057-157C-C726-5C55-B27CF92D5A00}"/>
              </a:ext>
            </a:extLst>
          </p:cNvPr>
          <p:cNvSpPr>
            <a:spLocks noGrp="1"/>
          </p:cNvSpPr>
          <p:nvPr>
            <p:ph idx="1"/>
          </p:nvPr>
        </p:nvSpPr>
        <p:spPr>
          <a:xfrm>
            <a:off x="241300" y="3009899"/>
            <a:ext cx="10401300" cy="2489201"/>
          </a:xfrm>
        </p:spPr>
        <p:txBody>
          <a:bodyPr>
            <a:normAutofit/>
          </a:bodyPr>
          <a:lstStyle/>
          <a:p>
            <a:pPr marL="342900" lvl="0" indent="-342900" algn="just">
              <a:lnSpc>
                <a:spcPct val="107000"/>
              </a:lnSpc>
              <a:spcAft>
                <a:spcPts val="600"/>
              </a:spcAft>
              <a:buFont typeface="Arial" panose="020B0604020202020204" pitchFamily="34" charset="0"/>
              <a:buChar char="●"/>
            </a:pPr>
            <a:r>
              <a:rPr lang="fr-FR" sz="1800" dirty="0">
                <a:effectLst/>
                <a:latin typeface="Helvetica" panose="020B0604020202020204" pitchFamily="34" charset="0"/>
                <a:ea typeface="Noto Sans Symbols"/>
                <a:cs typeface="Helvetica" panose="020B0604020202020204" pitchFamily="34" charset="0"/>
              </a:rPr>
              <a:t>Le besoin de répit important des familles, y compris sur de l’accueil à la journée</a:t>
            </a:r>
          </a:p>
          <a:p>
            <a:pPr marL="342900" lvl="0" indent="-342900" algn="just">
              <a:lnSpc>
                <a:spcPct val="107000"/>
              </a:lnSpc>
              <a:spcAft>
                <a:spcPts val="600"/>
              </a:spcAft>
              <a:buFont typeface="Arial" panose="020B0604020202020204" pitchFamily="34" charset="0"/>
              <a:buChar char="●"/>
            </a:pPr>
            <a:r>
              <a:rPr lang="fr-FR" sz="1800" dirty="0">
                <a:latin typeface="Helvetica" panose="020B0604020202020204" pitchFamily="34" charset="0"/>
                <a:ea typeface="Noto Sans Symbols"/>
                <a:cs typeface="Helvetica" panose="020B0604020202020204" pitchFamily="34" charset="0"/>
              </a:rPr>
              <a:t>Le transport: coût et temps de déplacement</a:t>
            </a:r>
          </a:p>
          <a:p>
            <a:pPr marL="342900" lvl="0" indent="-342900" algn="just">
              <a:lnSpc>
                <a:spcPct val="107000"/>
              </a:lnSpc>
              <a:spcAft>
                <a:spcPts val="600"/>
              </a:spcAft>
              <a:buFont typeface="Arial" panose="020B0604020202020204" pitchFamily="34" charset="0"/>
              <a:buChar char="●"/>
            </a:pPr>
            <a:r>
              <a:rPr lang="fr-FR" sz="1800" dirty="0">
                <a:effectLst/>
                <a:latin typeface="Helvetica" panose="020B0604020202020204" pitchFamily="34" charset="0"/>
                <a:ea typeface="Noto Sans Symbols"/>
                <a:cs typeface="Helvetica" panose="020B0604020202020204" pitchFamily="34" charset="0"/>
              </a:rPr>
              <a:t>Poursuivre la transformation de la MAS en plateforme ressource au service des personnes avec TSA</a:t>
            </a:r>
          </a:p>
        </p:txBody>
      </p:sp>
    </p:spTree>
    <p:extLst>
      <p:ext uri="{BB962C8B-B14F-4D97-AF65-F5344CB8AC3E}">
        <p14:creationId xmlns:p14="http://schemas.microsoft.com/office/powerpoint/2010/main" val="3927351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87F0C8FC-9811-58FB-4E57-541890056D89}"/>
              </a:ext>
            </a:extLst>
          </p:cNvPr>
          <p:cNvSpPr txBox="1"/>
          <p:nvPr/>
        </p:nvSpPr>
        <p:spPr>
          <a:xfrm>
            <a:off x="2155825" y="2736502"/>
            <a:ext cx="7880350" cy="954107"/>
          </a:xfrm>
          <a:prstGeom prst="rect">
            <a:avLst/>
          </a:prstGeom>
          <a:noFill/>
        </p:spPr>
        <p:txBody>
          <a:bodyPr wrap="square" rtlCol="0">
            <a:spAutoFit/>
          </a:bodyPr>
          <a:lstStyle/>
          <a:p>
            <a:pPr algn="just"/>
            <a:r>
              <a:rPr lang="fr-FR" sz="2800" b="1" dirty="0" smtClean="0">
                <a:solidFill>
                  <a:srgbClr val="6B5798"/>
                </a:solidFill>
                <a:latin typeface="Helvetica" pitchFamily="2" charset="0"/>
              </a:rPr>
              <a:t>Favoriser la participation des personnes en situation de handicap</a:t>
            </a:r>
            <a:endParaRPr lang="fr-FR" sz="2800" dirty="0">
              <a:solidFill>
                <a:srgbClr val="6B5798"/>
              </a:solidFill>
              <a:effectLst/>
              <a:latin typeface="Helvetica" pitchFamily="2" charset="0"/>
            </a:endParaRPr>
          </a:p>
        </p:txBody>
      </p:sp>
    </p:spTree>
    <p:extLst>
      <p:ext uri="{BB962C8B-B14F-4D97-AF65-F5344CB8AC3E}">
        <p14:creationId xmlns:p14="http://schemas.microsoft.com/office/powerpoint/2010/main" val="1392654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87F0C8FC-9811-58FB-4E57-541890056D89}"/>
              </a:ext>
            </a:extLst>
          </p:cNvPr>
          <p:cNvSpPr txBox="1"/>
          <p:nvPr/>
        </p:nvSpPr>
        <p:spPr>
          <a:xfrm>
            <a:off x="2155825" y="2736502"/>
            <a:ext cx="7880350" cy="2677656"/>
          </a:xfrm>
          <a:prstGeom prst="rect">
            <a:avLst/>
          </a:prstGeom>
          <a:noFill/>
        </p:spPr>
        <p:txBody>
          <a:bodyPr wrap="square" rtlCol="0">
            <a:spAutoFit/>
          </a:bodyPr>
          <a:lstStyle/>
          <a:p>
            <a:pPr algn="just"/>
            <a:r>
              <a:rPr lang="fr-FR" sz="2800" b="1" dirty="0">
                <a:solidFill>
                  <a:srgbClr val="6B5798"/>
                </a:solidFill>
                <a:effectLst/>
                <a:latin typeface="Helvetica" pitchFamily="2" charset="0"/>
              </a:rPr>
              <a:t>Le Dispositif d’Assistance au Projet de Vie (DAPV</a:t>
            </a:r>
            <a:r>
              <a:rPr lang="fr-FR" sz="2800" b="1" dirty="0">
                <a:solidFill>
                  <a:srgbClr val="6B5798"/>
                </a:solidFill>
                <a:latin typeface="Helvetica" pitchFamily="2" charset="0"/>
              </a:rPr>
              <a:t>)</a:t>
            </a:r>
            <a:endParaRPr lang="fr-FR" sz="2800" b="1" dirty="0">
              <a:solidFill>
                <a:srgbClr val="6B5798"/>
              </a:solidFill>
              <a:effectLst/>
              <a:latin typeface="Helvetica" pitchFamily="2" charset="0"/>
            </a:endParaRPr>
          </a:p>
          <a:p>
            <a:pPr algn="just"/>
            <a:endParaRPr lang="fr-FR" sz="2800" b="1" dirty="0">
              <a:solidFill>
                <a:srgbClr val="6B5798"/>
              </a:solidFill>
              <a:latin typeface="Helvetica" pitchFamily="2" charset="0"/>
            </a:endParaRPr>
          </a:p>
          <a:p>
            <a:pPr algn="just"/>
            <a:r>
              <a:rPr lang="fr-FR" sz="2800" b="1" dirty="0">
                <a:solidFill>
                  <a:srgbClr val="6B5798"/>
                </a:solidFill>
                <a:latin typeface="Helvetica" pitchFamily="2" charset="0"/>
              </a:rPr>
              <a:t>Trisomie 21 Alpes-Maritimes</a:t>
            </a:r>
          </a:p>
          <a:p>
            <a:pPr algn="just"/>
            <a:r>
              <a:rPr lang="fr-FR" sz="2800" b="1" dirty="0">
                <a:solidFill>
                  <a:srgbClr val="6B5798"/>
                </a:solidFill>
                <a:latin typeface="Helvetica" pitchFamily="2" charset="0"/>
              </a:rPr>
              <a:t>Adapei Var-Méditerranée</a:t>
            </a:r>
          </a:p>
          <a:p>
            <a:pPr algn="just"/>
            <a:endParaRPr lang="fr-FR" sz="2800" dirty="0">
              <a:solidFill>
                <a:srgbClr val="6B5798"/>
              </a:solidFill>
              <a:effectLst/>
              <a:latin typeface="Helvetica" pitchFamily="2" charset="0"/>
            </a:endParaRPr>
          </a:p>
        </p:txBody>
      </p:sp>
    </p:spTree>
    <p:extLst>
      <p:ext uri="{BB962C8B-B14F-4D97-AF65-F5344CB8AC3E}">
        <p14:creationId xmlns:p14="http://schemas.microsoft.com/office/powerpoint/2010/main" val="427183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B1BAFB5-7FA1-44A2-B5B9-33E82CD182BB}"/>
              </a:ext>
            </a:extLst>
          </p:cNvPr>
          <p:cNvSpPr>
            <a:spLocks noGrp="1"/>
          </p:cNvSpPr>
          <p:nvPr>
            <p:ph idx="1"/>
          </p:nvPr>
        </p:nvSpPr>
        <p:spPr/>
        <p:txBody>
          <a:bodyPr>
            <a:normAutofit/>
          </a:bodyPr>
          <a:lstStyle/>
          <a:p>
            <a:pPr>
              <a:buFont typeface="Wingdings" panose="05000000000000000000" pitchFamily="2" charset="2"/>
              <a:buChar char=""/>
            </a:pPr>
            <a:endParaRPr lang="fr-FR" dirty="0"/>
          </a:p>
          <a:p>
            <a:endParaRPr lang="fr-FR" dirty="0"/>
          </a:p>
        </p:txBody>
      </p:sp>
      <p:sp>
        <p:nvSpPr>
          <p:cNvPr id="6" name="Espace réservé du contenu 2">
            <a:extLst>
              <a:ext uri="{FF2B5EF4-FFF2-40B4-BE49-F238E27FC236}">
                <a16:creationId xmlns:a16="http://schemas.microsoft.com/office/drawing/2014/main" id="{732587F7-9589-4557-A876-25CA85B30D3C}"/>
              </a:ext>
            </a:extLst>
          </p:cNvPr>
          <p:cNvSpPr txBox="1">
            <a:spLocks/>
          </p:cNvSpPr>
          <p:nvPr/>
        </p:nvSpPr>
        <p:spPr>
          <a:xfrm>
            <a:off x="2430235" y="1403927"/>
            <a:ext cx="7886700" cy="461791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600"/>
              </a:spcBef>
              <a:spcAft>
                <a:spcPts val="600"/>
              </a:spcAft>
              <a:buClr>
                <a:srgbClr val="00ABE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Clr>
                <a:srgbClr val="878787"/>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
            </a:pPr>
            <a:endParaRPr lang="fr-FR" dirty="0"/>
          </a:p>
        </p:txBody>
      </p:sp>
      <p:graphicFrame>
        <p:nvGraphicFramePr>
          <p:cNvPr id="4" name="Diagramme 3">
            <a:extLst>
              <a:ext uri="{FF2B5EF4-FFF2-40B4-BE49-F238E27FC236}">
                <a16:creationId xmlns:a16="http://schemas.microsoft.com/office/drawing/2014/main" id="{2DD3198F-6F92-47CE-8CAA-D969DE4E9BC6}"/>
              </a:ext>
            </a:extLst>
          </p:cNvPr>
          <p:cNvGraphicFramePr/>
          <p:nvPr>
            <p:extLst/>
          </p:nvPr>
        </p:nvGraphicFramePr>
        <p:xfrm>
          <a:off x="341147" y="2147987"/>
          <a:ext cx="10058400" cy="44809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re 1">
            <a:extLst>
              <a:ext uri="{FF2B5EF4-FFF2-40B4-BE49-F238E27FC236}">
                <a16:creationId xmlns:a16="http://schemas.microsoft.com/office/drawing/2014/main" id="{4B2C3875-F002-4C89-3DB2-7F2F25E21655}"/>
              </a:ext>
            </a:extLst>
          </p:cNvPr>
          <p:cNvSpPr txBox="1">
            <a:spLocks/>
          </p:cNvSpPr>
          <p:nvPr/>
        </p:nvSpPr>
        <p:spPr>
          <a:xfrm>
            <a:off x="261427" y="2295044"/>
            <a:ext cx="11708104" cy="676275"/>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fr-FR" sz="2400" b="1" dirty="0">
                <a:solidFill>
                  <a:srgbClr val="6B5798"/>
                </a:solidFill>
                <a:latin typeface="Helvetica" pitchFamily="2" charset="0"/>
              </a:rPr>
              <a:t>CONTEXTE DU DÉPLOIEMENT DES DISPOSITIFS D’APPUI À L’AUTODÉTERMINATION</a:t>
            </a:r>
          </a:p>
        </p:txBody>
      </p:sp>
    </p:spTree>
    <p:extLst>
      <p:ext uri="{BB962C8B-B14F-4D97-AF65-F5344CB8AC3E}">
        <p14:creationId xmlns:p14="http://schemas.microsoft.com/office/powerpoint/2010/main" val="2408532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e 4">
            <a:extLst>
              <a:ext uri="{FF2B5EF4-FFF2-40B4-BE49-F238E27FC236}">
                <a16:creationId xmlns:a16="http://schemas.microsoft.com/office/drawing/2014/main" id="{3C67B676-2246-4A5D-8592-4FB8AD035E5A}"/>
              </a:ext>
            </a:extLst>
          </p:cNvPr>
          <p:cNvGraphicFramePr/>
          <p:nvPr>
            <p:extLst/>
          </p:nvPr>
        </p:nvGraphicFramePr>
        <p:xfrm>
          <a:off x="7264326" y="2128123"/>
          <a:ext cx="4184073" cy="19455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Espace réservé du contenu 2">
            <a:extLst>
              <a:ext uri="{FF2B5EF4-FFF2-40B4-BE49-F238E27FC236}">
                <a16:creationId xmlns:a16="http://schemas.microsoft.com/office/drawing/2014/main" id="{9294BF2C-3EB8-467C-BF9F-0365C66D9641}"/>
              </a:ext>
            </a:extLst>
          </p:cNvPr>
          <p:cNvSpPr txBox="1">
            <a:spLocks/>
          </p:cNvSpPr>
          <p:nvPr/>
        </p:nvSpPr>
        <p:spPr>
          <a:xfrm>
            <a:off x="2106967" y="1125557"/>
            <a:ext cx="5383729" cy="482266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600"/>
              </a:spcBef>
              <a:spcAft>
                <a:spcPts val="600"/>
              </a:spcAft>
              <a:buClr>
                <a:srgbClr val="00ABE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Clr>
                <a:srgbClr val="878787"/>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ð"/>
            </a:pPr>
            <a:endParaRPr lang="fr-FR" dirty="0"/>
          </a:p>
        </p:txBody>
      </p:sp>
      <p:sp>
        <p:nvSpPr>
          <p:cNvPr id="4" name="Titre 1">
            <a:extLst>
              <a:ext uri="{FF2B5EF4-FFF2-40B4-BE49-F238E27FC236}">
                <a16:creationId xmlns:a16="http://schemas.microsoft.com/office/drawing/2014/main" id="{155CD602-EDBC-BF10-E995-0EB8981C6DF1}"/>
              </a:ext>
            </a:extLst>
          </p:cNvPr>
          <p:cNvSpPr txBox="1">
            <a:spLocks/>
          </p:cNvSpPr>
          <p:nvPr/>
        </p:nvSpPr>
        <p:spPr>
          <a:xfrm>
            <a:off x="241300" y="2286419"/>
            <a:ext cx="10515600" cy="6762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fr-FR" sz="2200" b="1" dirty="0">
                <a:solidFill>
                  <a:srgbClr val="6B5798"/>
                </a:solidFill>
                <a:latin typeface="Helvetica" pitchFamily="2" charset="0"/>
              </a:rPr>
              <a:t>L’AMBITION DU DAPV </a:t>
            </a:r>
            <a:endParaRPr lang="fr-FR" sz="2200" dirty="0">
              <a:solidFill>
                <a:srgbClr val="6B5798"/>
              </a:solidFill>
            </a:endParaRPr>
          </a:p>
        </p:txBody>
      </p:sp>
      <p:sp>
        <p:nvSpPr>
          <p:cNvPr id="6" name="Espace réservé du contenu 2">
            <a:extLst>
              <a:ext uri="{FF2B5EF4-FFF2-40B4-BE49-F238E27FC236}">
                <a16:creationId xmlns:a16="http://schemas.microsoft.com/office/drawing/2014/main" id="{825496A1-5C20-2F05-1D83-255A4FE4DB8F}"/>
              </a:ext>
            </a:extLst>
          </p:cNvPr>
          <p:cNvSpPr txBox="1">
            <a:spLocks/>
          </p:cNvSpPr>
          <p:nvPr/>
        </p:nvSpPr>
        <p:spPr>
          <a:xfrm>
            <a:off x="241300" y="3009899"/>
            <a:ext cx="7453462" cy="24892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800" dirty="0">
                <a:latin typeface="Helvetica" pitchFamily="2" charset="0"/>
              </a:rPr>
              <a:t> Renforcer le pouvoir d’agir des personnes à formuler leur projet de vie,</a:t>
            </a:r>
          </a:p>
          <a:p>
            <a:pPr algn="just"/>
            <a:r>
              <a:rPr lang="fr-FR" sz="1800" dirty="0">
                <a:latin typeface="Helvetica" pitchFamily="2" charset="0"/>
              </a:rPr>
              <a:t> Leur permettre de faire valoir leurs choix, leurs souhaits et leurs préférences, et du besoin qu’elles estiment être prioritaire à couvrir dans le respect de leurs droits fondamentaux,</a:t>
            </a:r>
          </a:p>
          <a:p>
            <a:pPr algn="just"/>
            <a:r>
              <a:rPr lang="fr-FR" sz="1800" dirty="0">
                <a:latin typeface="Helvetica" pitchFamily="2" charset="0"/>
              </a:rPr>
              <a:t> Des parcours de vie construits selon les envies des personnes et non seulement selon l’offre disponible sur le territoire,</a:t>
            </a:r>
          </a:p>
          <a:p>
            <a:pPr algn="just"/>
            <a:r>
              <a:rPr lang="fr-FR" sz="1800" dirty="0">
                <a:latin typeface="Helvetica" pitchFamily="2" charset="0"/>
              </a:rPr>
              <a:t> Participer à la création d’une société plus inclusive.</a:t>
            </a:r>
          </a:p>
        </p:txBody>
      </p:sp>
    </p:spTree>
    <p:extLst>
      <p:ext uri="{BB962C8B-B14F-4D97-AF65-F5344CB8AC3E}">
        <p14:creationId xmlns:p14="http://schemas.microsoft.com/office/powerpoint/2010/main" val="2890216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Isosceles Triangle 13">
            <a:extLst>
              <a:ext uri="{FF2B5EF4-FFF2-40B4-BE49-F238E27FC236}">
                <a16:creationId xmlns:a16="http://schemas.microsoft.com/office/drawing/2014/main" id="{D1CA6B8E-7AFF-4A87-B5D7-4D96D25AFE70}"/>
              </a:ext>
            </a:extLst>
          </p:cNvPr>
          <p:cNvSpPr>
            <a:spLocks noGrp="1" noRot="1" noChangeAspect="1" noMove="1" noResize="1" noEditPoints="1" noAdjustHandles="1" noChangeArrowheads="1" noChangeShapeType="1" noTextEdit="1"/>
          </p:cNvSpPr>
          <p:nvPr/>
        </p:nvSpPr>
        <p:spPr bwMode="auto">
          <a:xfrm rot="5400000">
            <a:off x="-501759" y="5103256"/>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cs typeface="Arial"/>
            </a:endParaRPr>
          </a:p>
        </p:txBody>
      </p:sp>
      <p:sp>
        <p:nvSpPr>
          <p:cNvPr id="16" name="Isosceles Triangle 11">
            <a:extLst>
              <a:ext uri="{FF2B5EF4-FFF2-40B4-BE49-F238E27FC236}">
                <a16:creationId xmlns:a16="http://schemas.microsoft.com/office/drawing/2014/main" id="{ADE27054-FF89-4AE0-9109-7BB087B56C64}"/>
              </a:ext>
            </a:extLst>
          </p:cNvPr>
          <p:cNvSpPr>
            <a:spLocks noGrp="1" noRot="1" noChangeAspect="1" noMove="1" noResize="1" noEditPoints="1" noAdjustHandles="1" noChangeArrowheads="1" noChangeShapeType="1" noTextEdit="1"/>
          </p:cNvSpPr>
          <p:nvPr/>
        </p:nvSpPr>
        <p:spPr bwMode="auto">
          <a:xfrm rot="16199998">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cs typeface="Arial"/>
            </a:endParaRPr>
          </a:p>
        </p:txBody>
      </p:sp>
      <p:sp>
        <p:nvSpPr>
          <p:cNvPr id="18" name="Rectangle 9">
            <a:extLst>
              <a:ext uri="{FF2B5EF4-FFF2-40B4-BE49-F238E27FC236}">
                <a16:creationId xmlns:a16="http://schemas.microsoft.com/office/drawing/2014/main" id="{F902C4E4-0A67-43EC-BEEB-B9B769D68163}"/>
              </a:ext>
            </a:extLst>
          </p:cNvPr>
          <p:cNvSpPr>
            <a:spLocks noGrp="1" noRot="1" noChangeAspect="1" noMove="1" noResize="1" noEditPoints="1" noAdjustHandles="1" noChangeArrowheads="1" noChangeShapeType="1" noTextEdit="1"/>
          </p:cNvSpPr>
          <p:nvPr/>
        </p:nvSpPr>
        <p:spPr bwMode="auto">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cs typeface="Arial"/>
            </a:endParaRPr>
          </a:p>
        </p:txBody>
      </p:sp>
      <p:sp>
        <p:nvSpPr>
          <p:cNvPr id="19" name="Rectangle 15">
            <a:extLst>
              <a:ext uri="{FF2B5EF4-FFF2-40B4-BE49-F238E27FC236}">
                <a16:creationId xmlns:a16="http://schemas.microsoft.com/office/drawing/2014/main" id="{BCF30929-1394-48A6-A7D2-1DD874CFADD0}"/>
              </a:ext>
            </a:extLst>
          </p:cNvPr>
          <p:cNvSpPr>
            <a:spLocks noGrp="1" noRot="1" noChangeAspect="1" noMove="1" noResize="1" noEditPoints="1" noAdjustHandles="1" noChangeArrowheads="1" noChangeShapeType="1" noTextEdit="1"/>
          </p:cNvSpPr>
          <p:nvPr/>
        </p:nvSpPr>
        <p:spPr bwMode="auto">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cs typeface="Arial"/>
            </a:endParaRPr>
          </a:p>
        </p:txBody>
      </p:sp>
      <p:sp>
        <p:nvSpPr>
          <p:cNvPr id="2" name="Espace réservé du numéro de diapositive 1">
            <a:extLst>
              <a:ext uri="{FF2B5EF4-FFF2-40B4-BE49-F238E27FC236}">
                <a16:creationId xmlns:a16="http://schemas.microsoft.com/office/drawing/2014/main" id="{CFB1CCD1-6616-4772-9F06-DCE6C1DEDF7D}"/>
              </a:ext>
            </a:extLst>
          </p:cNvPr>
          <p:cNvSpPr>
            <a:spLocks noGrp="1"/>
          </p:cNvSpPr>
          <p:nvPr>
            <p:ph type="sldNum" sz="quarter" idx="12"/>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A2CA58EA-B44D-410E-A38C-24A53D39EE8B}" type="slidenum">
              <a:rPr kumimoji="0" lang="fr-FR" sz="1200" b="0" i="0" u="none" strike="noStrike" kern="0" cap="none" spc="0" normalizeH="0" baseline="0" noProof="0" smtClean="0">
                <a:ln>
                  <a:noFill/>
                </a:ln>
                <a:solidFill>
                  <a:prstClr val="black">
                    <a:tint val="75000"/>
                  </a:prstClr>
                </a:solidFill>
                <a:effectLst/>
                <a:uLnTx/>
                <a:uFillTx/>
                <a:latin typeface="Calibri"/>
                <a:cs typeface="Arial"/>
              </a:rPr>
              <a:pPr marL="0" marR="0" lvl="0" indent="0" algn="r" defTabSz="914400" eaLnBrk="1" fontAlgn="auto" latinLnBrk="0" hangingPunct="1">
                <a:lnSpc>
                  <a:spcPct val="100000"/>
                </a:lnSpc>
                <a:spcBef>
                  <a:spcPts val="0"/>
                </a:spcBef>
                <a:spcAft>
                  <a:spcPts val="0"/>
                </a:spcAft>
                <a:buClrTx/>
                <a:buSzTx/>
                <a:buFontTx/>
                <a:buNone/>
                <a:tabLst/>
                <a:defRPr/>
              </a:pPr>
              <a:t>15</a:t>
            </a:fld>
            <a:endParaRPr kumimoji="0" lang="fr-FR" sz="1200" b="0" i="0" u="none" strike="noStrike" kern="0" cap="none" spc="0" normalizeH="0" baseline="0" noProof="0">
              <a:ln>
                <a:noFill/>
              </a:ln>
              <a:solidFill>
                <a:prstClr val="black">
                  <a:tint val="75000"/>
                </a:prstClr>
              </a:solidFill>
              <a:effectLst/>
              <a:uLnTx/>
              <a:uFillTx/>
              <a:latin typeface="Calibri"/>
              <a:cs typeface="Arial"/>
            </a:endParaRPr>
          </a:p>
        </p:txBody>
      </p:sp>
      <p:sp>
        <p:nvSpPr>
          <p:cNvPr id="3" name="Titre 1">
            <a:extLst>
              <a:ext uri="{FF2B5EF4-FFF2-40B4-BE49-F238E27FC236}">
                <a16:creationId xmlns:a16="http://schemas.microsoft.com/office/drawing/2014/main" id="{C63EA9A7-C1CE-472E-2A6A-4E19A545A730}"/>
              </a:ext>
            </a:extLst>
          </p:cNvPr>
          <p:cNvSpPr txBox="1">
            <a:spLocks/>
          </p:cNvSpPr>
          <p:nvPr/>
        </p:nvSpPr>
        <p:spPr>
          <a:xfrm>
            <a:off x="241300" y="2033375"/>
            <a:ext cx="10515600" cy="14686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fr-FR" sz="2200" b="1" dirty="0">
                <a:solidFill>
                  <a:srgbClr val="6B5798"/>
                </a:solidFill>
                <a:latin typeface="Helvetica" pitchFamily="2" charset="0"/>
              </a:rPr>
              <a:t>LES FONDAMENTAUX DE L’ORGANISATION DU PROJET</a:t>
            </a:r>
          </a:p>
          <a:p>
            <a:pPr algn="just"/>
            <a:r>
              <a:rPr lang="fr-FR" sz="2200" b="1" dirty="0">
                <a:solidFill>
                  <a:srgbClr val="6B5798"/>
                </a:solidFill>
                <a:latin typeface="Helvetica" pitchFamily="2" charset="0"/>
              </a:rPr>
              <a:t>COMME TOUT PROJET, LE PROJET DE VIE NÉCESSITE DE DÉFINIR LES MODALITÉS DE PILOTAGE ET LES RÔLES :</a:t>
            </a:r>
          </a:p>
        </p:txBody>
      </p:sp>
      <p:pic>
        <p:nvPicPr>
          <p:cNvPr id="4" name="Picture 4" descr="Résultat d’images pour Icone Une Personne">
            <a:extLst>
              <a:ext uri="{FF2B5EF4-FFF2-40B4-BE49-F238E27FC236}">
                <a16:creationId xmlns:a16="http://schemas.microsoft.com/office/drawing/2014/main" id="{8D65EF7D-67CB-D855-CA3B-F9C6A4D47A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341" y="3372197"/>
            <a:ext cx="885060" cy="916160"/>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a:extLst>
              <a:ext uri="{FF2B5EF4-FFF2-40B4-BE49-F238E27FC236}">
                <a16:creationId xmlns:a16="http://schemas.microsoft.com/office/drawing/2014/main" id="{676EA518-7B9B-A21A-E86A-3C4B55B7FEFF}"/>
              </a:ext>
            </a:extLst>
          </p:cNvPr>
          <p:cNvSpPr txBox="1"/>
          <p:nvPr/>
        </p:nvSpPr>
        <p:spPr>
          <a:xfrm>
            <a:off x="1137792" y="3455870"/>
            <a:ext cx="6120680" cy="677108"/>
          </a:xfrm>
          <a:prstGeom prst="rect">
            <a:avLst/>
          </a:prstGeom>
          <a:noFill/>
        </p:spPr>
        <p:txBody>
          <a:bodyPr wrap="square" rtlCol="0">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fr-FR" sz="2000" b="0" i="0" u="none" strike="noStrike" kern="0" cap="none" spc="0" normalizeH="0" baseline="0" noProof="0" dirty="0">
                <a:ln>
                  <a:noFill/>
                </a:ln>
                <a:solidFill>
                  <a:srgbClr val="ED7D31">
                    <a:lumMod val="75000"/>
                  </a:srgbClr>
                </a:solidFill>
                <a:effectLst/>
                <a:uLnTx/>
                <a:uFillTx/>
                <a:latin typeface="Calibri"/>
                <a:cs typeface="Arial"/>
              </a:rPr>
              <a:t>Le Maître d’Ouvrage (MOA)</a:t>
            </a: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sz="1800" b="0" i="0" u="none" strike="noStrike" kern="0" cap="none" spc="0" normalizeH="0" baseline="0" noProof="0" dirty="0">
                <a:ln>
                  <a:noFill/>
                </a:ln>
                <a:solidFill>
                  <a:prstClr val="black"/>
                </a:solidFill>
                <a:effectLst/>
                <a:uLnTx/>
                <a:uFillTx/>
                <a:latin typeface="Calibri"/>
                <a:cs typeface="Arial"/>
              </a:rPr>
              <a:t>Le décisionnaire du projet (famille)</a:t>
            </a:r>
          </a:p>
        </p:txBody>
      </p:sp>
      <p:pic>
        <p:nvPicPr>
          <p:cNvPr id="10" name="Picture 8" descr="Résultat d’images pour Dessin Architecte Personns">
            <a:extLst>
              <a:ext uri="{FF2B5EF4-FFF2-40B4-BE49-F238E27FC236}">
                <a16:creationId xmlns:a16="http://schemas.microsoft.com/office/drawing/2014/main" id="{98CB730C-2238-0E71-4A9D-969A1B9611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3699" y="4601496"/>
            <a:ext cx="1301522" cy="91513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Résultat d’images pour Dessin Architecte Personns">
            <a:extLst>
              <a:ext uri="{FF2B5EF4-FFF2-40B4-BE49-F238E27FC236}">
                <a16:creationId xmlns:a16="http://schemas.microsoft.com/office/drawing/2014/main" id="{BB6A1C5A-6A8A-7ABA-F022-EBCB6F275AF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57723" y="3378151"/>
            <a:ext cx="1212435" cy="911804"/>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a:extLst>
              <a:ext uri="{FF2B5EF4-FFF2-40B4-BE49-F238E27FC236}">
                <a16:creationId xmlns:a16="http://schemas.microsoft.com/office/drawing/2014/main" id="{DC0068BA-81DA-4D2D-F8AC-A3FC3E6D3ECB}"/>
              </a:ext>
            </a:extLst>
          </p:cNvPr>
          <p:cNvSpPr txBox="1"/>
          <p:nvPr/>
        </p:nvSpPr>
        <p:spPr>
          <a:xfrm>
            <a:off x="6070158" y="3372197"/>
            <a:ext cx="5943562" cy="677108"/>
          </a:xfrm>
          <a:prstGeom prst="rect">
            <a:avLst/>
          </a:prstGeom>
          <a:noFill/>
        </p:spPr>
        <p:txBody>
          <a:bodyPr wrap="square" rtlCol="0">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fr-FR" sz="2000" b="0" i="0" u="none" strike="noStrike" kern="0" cap="none" spc="0" normalizeH="0" baseline="0" noProof="0" dirty="0">
                <a:ln>
                  <a:noFill/>
                </a:ln>
                <a:solidFill>
                  <a:srgbClr val="00B050"/>
                </a:solidFill>
                <a:effectLst/>
                <a:uLnTx/>
                <a:uFillTx/>
                <a:latin typeface="Calibri"/>
                <a:cs typeface="Arial"/>
              </a:rPr>
              <a:t>L’Assistant à Maitrise d’Ouvrage (AMO)</a:t>
            </a: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sz="1800" b="0" i="0" u="none" strike="noStrike" kern="0" cap="none" spc="0" normalizeH="0" baseline="0" noProof="0" dirty="0">
                <a:ln>
                  <a:noFill/>
                </a:ln>
                <a:solidFill>
                  <a:prstClr val="black"/>
                </a:solidFill>
                <a:effectLst/>
                <a:uLnTx/>
                <a:uFillTx/>
                <a:latin typeface="Calibri"/>
                <a:cs typeface="Arial"/>
              </a:rPr>
              <a:t>Les professionnels APPV se situant aux côtés de la famille</a:t>
            </a:r>
          </a:p>
        </p:txBody>
      </p:sp>
      <p:sp>
        <p:nvSpPr>
          <p:cNvPr id="13" name="ZoneTexte 12">
            <a:extLst>
              <a:ext uri="{FF2B5EF4-FFF2-40B4-BE49-F238E27FC236}">
                <a16:creationId xmlns:a16="http://schemas.microsoft.com/office/drawing/2014/main" id="{CD830FAC-D73D-9FFE-EBAB-A115784524E5}"/>
              </a:ext>
            </a:extLst>
          </p:cNvPr>
          <p:cNvSpPr txBox="1"/>
          <p:nvPr/>
        </p:nvSpPr>
        <p:spPr>
          <a:xfrm>
            <a:off x="2455221" y="4535855"/>
            <a:ext cx="8362304" cy="1231106"/>
          </a:xfrm>
          <a:prstGeom prst="rect">
            <a:avLst/>
          </a:prstGeom>
          <a:noFill/>
        </p:spPr>
        <p:txBody>
          <a:bodyPr wrap="square" rtlCol="0">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fr-FR" sz="2000" b="0" i="0" u="none" strike="noStrike" kern="0" cap="none" spc="0" normalizeH="0" baseline="0" noProof="0" dirty="0">
                <a:ln>
                  <a:noFill/>
                </a:ln>
                <a:solidFill>
                  <a:srgbClr val="0070C0"/>
                </a:solidFill>
                <a:effectLst/>
                <a:uLnTx/>
                <a:uFillTx/>
                <a:latin typeface="Calibri"/>
                <a:cs typeface="Arial"/>
              </a:rPr>
              <a:t>Les Maîtres d’Œuvre (MOE)</a:t>
            </a:r>
          </a:p>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sz="1800" b="0" i="0" u="none" strike="noStrike" kern="0" cap="none" spc="0" normalizeH="0" baseline="0" noProof="0" dirty="0">
                <a:ln>
                  <a:noFill/>
                </a:ln>
                <a:solidFill>
                  <a:prstClr val="black"/>
                </a:solidFill>
                <a:effectLst/>
                <a:uLnTx/>
                <a:uFillTx/>
                <a:latin typeface="Calibri"/>
                <a:cs typeface="Arial"/>
              </a:rPr>
              <a:t>Les acteurs de la réalisation du projet, professionnels ayant une expertise : acteurs de la santé, du social, du médico-social, du droit commun ou du droit spécialisé </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prstClr val="black"/>
              </a:solidFill>
              <a:effectLst/>
              <a:uLnTx/>
              <a:uFillTx/>
              <a:latin typeface="Calibri"/>
              <a:cs typeface="Arial"/>
            </a:endParaRPr>
          </a:p>
        </p:txBody>
      </p:sp>
      <p:sp>
        <p:nvSpPr>
          <p:cNvPr id="20" name="Rectangle 9">
            <a:extLst>
              <a:ext uri="{FF2B5EF4-FFF2-40B4-BE49-F238E27FC236}">
                <a16:creationId xmlns:a16="http://schemas.microsoft.com/office/drawing/2014/main" id="{F35E1744-AE86-8ADB-B2E1-C36AAED51F25}"/>
              </a:ext>
            </a:extLst>
          </p:cNvPr>
          <p:cNvSpPr/>
          <p:nvPr/>
        </p:nvSpPr>
        <p:spPr bwMode="auto">
          <a:xfrm rot="2700000">
            <a:off x="11205029" y="22724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cs typeface="Arial"/>
            </a:endParaRPr>
          </a:p>
        </p:txBody>
      </p:sp>
      <p:sp>
        <p:nvSpPr>
          <p:cNvPr id="21" name="Rectangle 15">
            <a:extLst>
              <a:ext uri="{FF2B5EF4-FFF2-40B4-BE49-F238E27FC236}">
                <a16:creationId xmlns:a16="http://schemas.microsoft.com/office/drawing/2014/main" id="{E33BA8F7-1EA6-84CD-D38B-C72109647C45}"/>
              </a:ext>
            </a:extLst>
          </p:cNvPr>
          <p:cNvSpPr/>
          <p:nvPr/>
        </p:nvSpPr>
        <p:spPr bwMode="auto">
          <a:xfrm rot="2700000">
            <a:off x="580316" y="58811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cs typeface="Arial"/>
            </a:endParaRPr>
          </a:p>
        </p:txBody>
      </p:sp>
      <p:sp>
        <p:nvSpPr>
          <p:cNvPr id="22" name="Espace réservé du numéro de diapositive 1">
            <a:extLst>
              <a:ext uri="{FF2B5EF4-FFF2-40B4-BE49-F238E27FC236}">
                <a16:creationId xmlns:a16="http://schemas.microsoft.com/office/drawing/2014/main" id="{E8FA3A84-96F0-2434-86C9-7A04E1E55DA8}"/>
              </a:ext>
            </a:extLst>
          </p:cNvPr>
          <p:cNvSpPr txBox="1">
            <a:spLocks/>
          </p:cNvSpPr>
          <p:nvPr/>
        </p:nvSpPr>
        <p:spPr>
          <a:xfrm>
            <a:off x="8763000" y="6508750"/>
            <a:ext cx="27432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A2CA58EA-B44D-410E-A38C-24A53D39EE8B}" type="slidenum">
              <a:rPr lang="fr-FR" kern="0" smtClean="0">
                <a:solidFill>
                  <a:prstClr val="black">
                    <a:tint val="75000"/>
                  </a:prstClr>
                </a:solidFill>
                <a:latin typeface="Calibri"/>
                <a:cs typeface="Arial"/>
              </a:rPr>
              <a:pPr>
                <a:defRPr/>
              </a:pPr>
              <a:t>15</a:t>
            </a:fld>
            <a:endParaRPr lang="fr-FR" kern="0">
              <a:solidFill>
                <a:prstClr val="black">
                  <a:tint val="75000"/>
                </a:prstClr>
              </a:solidFill>
              <a:latin typeface="Calibri"/>
              <a:cs typeface="Arial"/>
            </a:endParaRPr>
          </a:p>
        </p:txBody>
      </p:sp>
    </p:spTree>
    <p:extLst>
      <p:ext uri="{BB962C8B-B14F-4D97-AF65-F5344CB8AC3E}">
        <p14:creationId xmlns:p14="http://schemas.microsoft.com/office/powerpoint/2010/main" val="1354509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405021B6-8724-AE12-8C71-BFC147EFF6C5}"/>
              </a:ext>
            </a:extLst>
          </p:cNvPr>
          <p:cNvSpPr txBox="1">
            <a:spLocks/>
          </p:cNvSpPr>
          <p:nvPr/>
        </p:nvSpPr>
        <p:spPr>
          <a:xfrm>
            <a:off x="241300" y="2282300"/>
            <a:ext cx="10515600" cy="6762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fr-FR" sz="2400" b="1" dirty="0">
                <a:solidFill>
                  <a:srgbClr val="6B5798"/>
                </a:solidFill>
                <a:latin typeface="Helvetica" pitchFamily="2" charset="0"/>
              </a:rPr>
              <a:t>DAPV : UN DISPOSITIF DU CÔTÉ DE LA DEMANDE</a:t>
            </a:r>
            <a:endParaRPr lang="fr-FR" sz="2400" dirty="0">
              <a:solidFill>
                <a:srgbClr val="6B5798"/>
              </a:solidFill>
            </a:endParaRPr>
          </a:p>
        </p:txBody>
      </p:sp>
      <p:graphicFrame>
        <p:nvGraphicFramePr>
          <p:cNvPr id="8" name="Diagramme 7">
            <a:extLst>
              <a:ext uri="{FF2B5EF4-FFF2-40B4-BE49-F238E27FC236}">
                <a16:creationId xmlns:a16="http://schemas.microsoft.com/office/drawing/2014/main" id="{ADEC23A7-44E8-498E-AFD9-DA988E840130}"/>
              </a:ext>
            </a:extLst>
          </p:cNvPr>
          <p:cNvGraphicFramePr/>
          <p:nvPr>
            <p:extLst/>
          </p:nvPr>
        </p:nvGraphicFramePr>
        <p:xfrm>
          <a:off x="5124082" y="2939689"/>
          <a:ext cx="7228940" cy="3760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3" name="Diagramme 12">
            <a:extLst>
              <a:ext uri="{FF2B5EF4-FFF2-40B4-BE49-F238E27FC236}">
                <a16:creationId xmlns:a16="http://schemas.microsoft.com/office/drawing/2014/main" id="{E9B951E5-5435-4A2A-AC7A-9A6BAB4B4CBB}"/>
              </a:ext>
            </a:extLst>
          </p:cNvPr>
          <p:cNvGraphicFramePr/>
          <p:nvPr>
            <p:extLst/>
          </p:nvPr>
        </p:nvGraphicFramePr>
        <p:xfrm>
          <a:off x="-589089" y="2939688"/>
          <a:ext cx="7639746" cy="381179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14" name="Connecteur droit 13">
            <a:extLst>
              <a:ext uri="{FF2B5EF4-FFF2-40B4-BE49-F238E27FC236}">
                <a16:creationId xmlns:a16="http://schemas.microsoft.com/office/drawing/2014/main" id="{3583B78F-9C07-41E7-ABFF-832C416284E4}"/>
              </a:ext>
            </a:extLst>
          </p:cNvPr>
          <p:cNvCxnSpPr>
            <a:cxnSpLocks/>
          </p:cNvCxnSpPr>
          <p:nvPr/>
        </p:nvCxnSpPr>
        <p:spPr>
          <a:xfrm>
            <a:off x="5585968" y="2620438"/>
            <a:ext cx="82716" cy="3351125"/>
          </a:xfrm>
          <a:prstGeom prst="line">
            <a:avLst/>
          </a:prstGeom>
          <a:ln w="25400">
            <a:prstDash val="sysDot"/>
          </a:ln>
        </p:spPr>
        <p:style>
          <a:lnRef idx="1">
            <a:schemeClr val="accent4"/>
          </a:lnRef>
          <a:fillRef idx="0">
            <a:schemeClr val="accent4"/>
          </a:fillRef>
          <a:effectRef idx="0">
            <a:schemeClr val="accent4"/>
          </a:effectRef>
          <a:fontRef idx="minor">
            <a:schemeClr val="tx1"/>
          </a:fontRef>
        </p:style>
      </p:cxnSp>
      <p:cxnSp>
        <p:nvCxnSpPr>
          <p:cNvPr id="19" name="Connecteur droit avec flèche 18">
            <a:extLst>
              <a:ext uri="{FF2B5EF4-FFF2-40B4-BE49-F238E27FC236}">
                <a16:creationId xmlns:a16="http://schemas.microsoft.com/office/drawing/2014/main" id="{7C3EB749-FFFB-44F5-9E45-E15270F4228D}"/>
              </a:ext>
            </a:extLst>
          </p:cNvPr>
          <p:cNvCxnSpPr>
            <a:cxnSpLocks/>
          </p:cNvCxnSpPr>
          <p:nvPr/>
        </p:nvCxnSpPr>
        <p:spPr>
          <a:xfrm>
            <a:off x="5117888" y="5863181"/>
            <a:ext cx="1101592" cy="0"/>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21" name="ZoneTexte 20">
            <a:extLst>
              <a:ext uri="{FF2B5EF4-FFF2-40B4-BE49-F238E27FC236}">
                <a16:creationId xmlns:a16="http://schemas.microsoft.com/office/drawing/2014/main" id="{AD676B3C-CD38-46A3-8BF6-B074BF062B9B}"/>
              </a:ext>
            </a:extLst>
          </p:cNvPr>
          <p:cNvSpPr txBox="1"/>
          <p:nvPr/>
        </p:nvSpPr>
        <p:spPr>
          <a:xfrm>
            <a:off x="4605638" y="6062080"/>
            <a:ext cx="2282714" cy="584775"/>
          </a:xfrm>
          <a:prstGeom prst="rect">
            <a:avLst/>
          </a:prstGeom>
          <a:noFill/>
        </p:spPr>
        <p:txBody>
          <a:bodyPr wrap="square" rtlCol="0">
            <a:spAutoFit/>
          </a:bodyPr>
          <a:lstStyle/>
          <a:p>
            <a:r>
              <a:rPr lang="fr-FR" sz="3200" dirty="0">
                <a:solidFill>
                  <a:schemeClr val="bg2">
                    <a:lumMod val="10000"/>
                  </a:schemeClr>
                </a:solidFill>
                <a:effectLst>
                  <a:outerShdw blurRad="38100" dist="38100" dir="2700000" algn="tl">
                    <a:srgbClr val="000000">
                      <a:alpha val="43137"/>
                    </a:srgbClr>
                  </a:outerShdw>
                </a:effectLst>
              </a:rPr>
              <a:t>Projet de vie</a:t>
            </a:r>
          </a:p>
        </p:txBody>
      </p:sp>
    </p:spTree>
    <p:extLst>
      <p:ext uri="{BB962C8B-B14F-4D97-AF65-F5344CB8AC3E}">
        <p14:creationId xmlns:p14="http://schemas.microsoft.com/office/powerpoint/2010/main" val="427249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a:extLst>
              <a:ext uri="{FF2B5EF4-FFF2-40B4-BE49-F238E27FC236}">
                <a16:creationId xmlns:a16="http://schemas.microsoft.com/office/drawing/2014/main" id="{9294BF2C-3EB8-467C-BF9F-0365C66D9641}"/>
              </a:ext>
            </a:extLst>
          </p:cNvPr>
          <p:cNvSpPr txBox="1">
            <a:spLocks/>
          </p:cNvSpPr>
          <p:nvPr/>
        </p:nvSpPr>
        <p:spPr>
          <a:xfrm>
            <a:off x="2106967" y="1125557"/>
            <a:ext cx="5383729" cy="482266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600"/>
              </a:spcBef>
              <a:spcAft>
                <a:spcPts val="600"/>
              </a:spcAft>
              <a:buClr>
                <a:srgbClr val="00ABE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Clr>
                <a:srgbClr val="878787"/>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ð"/>
            </a:pPr>
            <a:endParaRPr lang="fr-FR" dirty="0"/>
          </a:p>
        </p:txBody>
      </p:sp>
      <p:sp>
        <p:nvSpPr>
          <p:cNvPr id="4" name="Titre 1">
            <a:extLst>
              <a:ext uri="{FF2B5EF4-FFF2-40B4-BE49-F238E27FC236}">
                <a16:creationId xmlns:a16="http://schemas.microsoft.com/office/drawing/2014/main" id="{155CD602-EDBC-BF10-E995-0EB8981C6DF1}"/>
              </a:ext>
            </a:extLst>
          </p:cNvPr>
          <p:cNvSpPr txBox="1">
            <a:spLocks/>
          </p:cNvSpPr>
          <p:nvPr/>
        </p:nvSpPr>
        <p:spPr>
          <a:xfrm>
            <a:off x="241300" y="2286419"/>
            <a:ext cx="10515600" cy="6762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fr-FR" sz="2200" b="1" dirty="0">
                <a:solidFill>
                  <a:srgbClr val="6B5798"/>
                </a:solidFill>
                <a:latin typeface="Helvetica" pitchFamily="2" charset="0"/>
              </a:rPr>
              <a:t>CE QUE L’APPV N’EST PAS </a:t>
            </a:r>
            <a:endParaRPr lang="fr-FR" sz="2200" dirty="0">
              <a:solidFill>
                <a:srgbClr val="6B5798"/>
              </a:solidFill>
            </a:endParaRPr>
          </a:p>
        </p:txBody>
      </p:sp>
      <p:grpSp>
        <p:nvGrpSpPr>
          <p:cNvPr id="2" name="Espace réservé du contenu 2">
            <a:extLst>
              <a:ext uri="{FF2B5EF4-FFF2-40B4-BE49-F238E27FC236}">
                <a16:creationId xmlns:a16="http://schemas.microsoft.com/office/drawing/2014/main" id="{F12FF206-BB46-4BB0-93CC-E83F0F8E9A6F}"/>
              </a:ext>
            </a:extLst>
          </p:cNvPr>
          <p:cNvGrpSpPr>
            <a:grpSpLocks noChangeAspect="1"/>
          </p:cNvGrpSpPr>
          <p:nvPr/>
        </p:nvGrpSpPr>
        <p:grpSpPr bwMode="auto">
          <a:xfrm>
            <a:off x="807961" y="3947057"/>
            <a:ext cx="6320140" cy="1138379"/>
            <a:chOff x="602043" y="15843"/>
            <a:chExt cx="7193658" cy="1574088"/>
          </a:xfrm>
        </p:grpSpPr>
        <p:sp>
          <p:nvSpPr>
            <p:cNvPr id="3" name="Ellipse 2">
              <a:extLst>
                <a:ext uri="{FF2B5EF4-FFF2-40B4-BE49-F238E27FC236}">
                  <a16:creationId xmlns:a16="http://schemas.microsoft.com/office/drawing/2014/main" id="{FD5D279D-502E-601E-A321-8FD15CE05E30}"/>
                </a:ext>
              </a:extLst>
            </p:cNvPr>
            <p:cNvSpPr/>
            <p:nvPr/>
          </p:nvSpPr>
          <p:spPr bwMode="auto">
            <a:xfrm>
              <a:off x="602043" y="15843"/>
              <a:ext cx="638646" cy="638646"/>
            </a:xfrm>
            <a:prstGeom prst="ellipse">
              <a:avLst/>
            </a:prstGeom>
            <a:solidFill>
              <a:srgbClr val="5B9BD5"/>
            </a:solidFill>
            <a:ln>
              <a:noFill/>
            </a:ln>
            <a:effectLst/>
          </p:spPr>
          <p:style>
            <a:lnRef idx="0">
              <a:srgbClr val="000000"/>
            </a:lnRef>
            <a:fillRef idx="1">
              <a:srgbClr val="000000"/>
            </a:fillRef>
            <a:effectRef idx="0">
              <a:srgbClr val="000000"/>
            </a:effectRef>
            <a:fontRef idx="minor"/>
          </p:style>
        </p:sp>
        <p:sp>
          <p:nvSpPr>
            <p:cNvPr id="8" name="Rectangle 7">
              <a:extLst>
                <a:ext uri="{FF2B5EF4-FFF2-40B4-BE49-F238E27FC236}">
                  <a16:creationId xmlns:a16="http://schemas.microsoft.com/office/drawing/2014/main" id="{98C7BD00-25E3-E34B-65E9-D6384793B653}"/>
                </a:ext>
              </a:extLst>
            </p:cNvPr>
            <p:cNvSpPr/>
            <p:nvPr/>
          </p:nvSpPr>
          <p:spPr bwMode="auto">
            <a:xfrm>
              <a:off x="736159" y="149959"/>
              <a:ext cx="370414" cy="370414"/>
            </a:xfrm>
            <a:prstGeom prst="rect">
              <a:avLst/>
            </a:prstGeom>
            <a:blipFill>
              <a:blip r:embed="rId2"/>
              <a:stretch/>
            </a:blipFill>
            <a:ln w="12700" cap="flat" cmpd="sng" algn="ctr">
              <a:solidFill>
                <a:schemeClr val="lt1">
                  <a:hueOff val="0"/>
                  <a:satOff val="0"/>
                  <a:lumOff val="0"/>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sp>
        <p:sp>
          <p:nvSpPr>
            <p:cNvPr id="9" name="Rectangle 8">
              <a:extLst>
                <a:ext uri="{FF2B5EF4-FFF2-40B4-BE49-F238E27FC236}">
                  <a16:creationId xmlns:a16="http://schemas.microsoft.com/office/drawing/2014/main" id="{F1B974C1-1630-5475-EA20-A5312117B167}"/>
                </a:ext>
              </a:extLst>
            </p:cNvPr>
            <p:cNvSpPr/>
            <p:nvPr/>
          </p:nvSpPr>
          <p:spPr bwMode="auto">
            <a:xfrm>
              <a:off x="1377541" y="15843"/>
              <a:ext cx="2918683" cy="638647"/>
            </a:xfrm>
            <a:prstGeom prst="rect">
              <a:avLst/>
            </a:prstGeom>
            <a:noFill/>
            <a:ln>
              <a:noFill/>
            </a:ln>
            <a:effectLst/>
          </p:spPr>
          <p:style>
            <a:lnRef idx="0">
              <a:srgbClr val="000000"/>
            </a:lnRef>
            <a:fillRef idx="0">
              <a:srgbClr val="000000"/>
            </a:fillRef>
            <a:effectRef idx="0">
              <a:srgbClr val="000000"/>
            </a:effectRef>
            <a:fontRef idx="minor"/>
          </p:style>
          <p:txBody>
            <a:bodyPr spcFirstLastPara="0" vert="horz" wrap="square" lIns="0" tIns="0" rIns="0" bIns="0" numCol="1" spcCol="1270" anchor="ctr" anchorCtr="0">
              <a:noAutofit/>
            </a:bodyPr>
            <a:lstStyle/>
            <a:p>
              <a:pPr marL="0" lvl="0" indent="0" algn="l" defTabSz="800100">
                <a:lnSpc>
                  <a:spcPct val="100000"/>
                </a:lnSpc>
                <a:spcBef>
                  <a:spcPts val="0"/>
                </a:spcBef>
                <a:spcAft>
                  <a:spcPts val="0"/>
                </a:spcAft>
                <a:buNone/>
                <a:defRPr/>
              </a:pPr>
              <a:r>
                <a:rPr lang="fr-FR" sz="1800" dirty="0" err="1"/>
                <a:t>Assistant-e</a:t>
              </a:r>
              <a:r>
                <a:rPr lang="fr-FR" sz="1800" dirty="0"/>
                <a:t> </a:t>
              </a:r>
              <a:r>
                <a:rPr lang="fr-FR" sz="1800" dirty="0" err="1"/>
                <a:t>social-e</a:t>
              </a:r>
              <a:endParaRPr lang="en-US" sz="1800" dirty="0"/>
            </a:p>
          </p:txBody>
        </p:sp>
        <p:sp>
          <p:nvSpPr>
            <p:cNvPr id="10" name="Ellipse 9">
              <a:extLst>
                <a:ext uri="{FF2B5EF4-FFF2-40B4-BE49-F238E27FC236}">
                  <a16:creationId xmlns:a16="http://schemas.microsoft.com/office/drawing/2014/main" id="{B652A1C3-8778-E2C0-492A-A3DD72567856}"/>
                </a:ext>
              </a:extLst>
            </p:cNvPr>
            <p:cNvSpPr/>
            <p:nvPr/>
          </p:nvSpPr>
          <p:spPr bwMode="auto">
            <a:xfrm>
              <a:off x="3543809" y="68998"/>
              <a:ext cx="638646" cy="638646"/>
            </a:xfrm>
            <a:prstGeom prst="ellipse">
              <a:avLst/>
            </a:prstGeom>
            <a:solidFill>
              <a:srgbClr val="5B9BD5"/>
            </a:solidFill>
            <a:ln>
              <a:noFill/>
            </a:ln>
            <a:effectLst/>
          </p:spPr>
          <p:style>
            <a:lnRef idx="0">
              <a:srgbClr val="000000"/>
            </a:lnRef>
            <a:fillRef idx="1">
              <a:srgbClr val="000000"/>
            </a:fillRef>
            <a:effectRef idx="0">
              <a:srgbClr val="000000"/>
            </a:effectRef>
            <a:fontRef idx="minor"/>
          </p:style>
        </p:sp>
        <p:sp>
          <p:nvSpPr>
            <p:cNvPr id="11" name="Rectangle 10">
              <a:extLst>
                <a:ext uri="{FF2B5EF4-FFF2-40B4-BE49-F238E27FC236}">
                  <a16:creationId xmlns:a16="http://schemas.microsoft.com/office/drawing/2014/main" id="{B5927883-F8CA-2211-F300-62B795C92E13}"/>
                </a:ext>
              </a:extLst>
            </p:cNvPr>
            <p:cNvSpPr/>
            <p:nvPr/>
          </p:nvSpPr>
          <p:spPr bwMode="auto">
            <a:xfrm>
              <a:off x="3678153" y="224459"/>
              <a:ext cx="370414" cy="370414"/>
            </a:xfrm>
            <a:prstGeom prst="rect">
              <a:avLst/>
            </a:prstGeom>
            <a:blipFill>
              <a:blip r:embed="rId3"/>
              <a:stretch/>
            </a:blipFill>
            <a:ln w="12700" cap="flat" cmpd="sng" algn="ctr">
              <a:solidFill>
                <a:schemeClr val="lt1">
                  <a:hueOff val="0"/>
                  <a:satOff val="0"/>
                  <a:lumOff val="0"/>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sp>
        <p:sp>
          <p:nvSpPr>
            <p:cNvPr id="12" name="Rectangle 11">
              <a:extLst>
                <a:ext uri="{FF2B5EF4-FFF2-40B4-BE49-F238E27FC236}">
                  <a16:creationId xmlns:a16="http://schemas.microsoft.com/office/drawing/2014/main" id="{758D5285-9B6D-7D0F-BF6D-09B3C86D4152}"/>
                </a:ext>
              </a:extLst>
            </p:cNvPr>
            <p:cNvSpPr/>
            <p:nvPr/>
          </p:nvSpPr>
          <p:spPr bwMode="auto">
            <a:xfrm>
              <a:off x="4296226" y="90408"/>
              <a:ext cx="3385393" cy="670592"/>
            </a:xfrm>
            <a:prstGeom prst="rect">
              <a:avLst/>
            </a:prstGeom>
            <a:noFill/>
            <a:ln>
              <a:noFill/>
            </a:ln>
            <a:effectLst/>
          </p:spPr>
          <p:style>
            <a:lnRef idx="0">
              <a:srgbClr val="000000"/>
            </a:lnRef>
            <a:fillRef idx="0">
              <a:srgbClr val="000000"/>
            </a:fillRef>
            <a:effectRef idx="0">
              <a:srgbClr val="000000"/>
            </a:effectRef>
            <a:fontRef idx="minor"/>
          </p:style>
          <p:txBody>
            <a:bodyPr spcFirstLastPara="0" vert="horz" wrap="square" lIns="0" tIns="0" rIns="0" bIns="0" numCol="1" spcCol="1270" anchor="ctr" anchorCtr="0">
              <a:noAutofit/>
            </a:bodyPr>
            <a:lstStyle/>
            <a:p>
              <a:pPr marL="0" lvl="0" indent="0" algn="l" defTabSz="800100">
                <a:lnSpc>
                  <a:spcPct val="100000"/>
                </a:lnSpc>
                <a:spcBef>
                  <a:spcPts val="0"/>
                </a:spcBef>
                <a:spcAft>
                  <a:spcPts val="0"/>
                </a:spcAft>
                <a:buNone/>
                <a:defRPr/>
              </a:pPr>
              <a:r>
                <a:rPr lang="fr-FR" sz="1800" dirty="0"/>
                <a:t>Prestataire de services</a:t>
              </a:r>
              <a:endParaRPr lang="en-US" sz="1800" dirty="0"/>
            </a:p>
          </p:txBody>
        </p:sp>
        <p:sp>
          <p:nvSpPr>
            <p:cNvPr id="13" name="Ellipse 12">
              <a:extLst>
                <a:ext uri="{FF2B5EF4-FFF2-40B4-BE49-F238E27FC236}">
                  <a16:creationId xmlns:a16="http://schemas.microsoft.com/office/drawing/2014/main" id="{799CA7E4-C76D-7B78-C454-7C9686E02AD6}"/>
                </a:ext>
              </a:extLst>
            </p:cNvPr>
            <p:cNvSpPr/>
            <p:nvPr/>
          </p:nvSpPr>
          <p:spPr bwMode="auto">
            <a:xfrm>
              <a:off x="602043" y="922594"/>
              <a:ext cx="638646" cy="638646"/>
            </a:xfrm>
            <a:prstGeom prst="ellipse">
              <a:avLst/>
            </a:prstGeom>
            <a:solidFill>
              <a:srgbClr val="5B9BD5"/>
            </a:solidFill>
            <a:ln>
              <a:noFill/>
            </a:ln>
            <a:effectLst/>
          </p:spPr>
          <p:style>
            <a:lnRef idx="0">
              <a:srgbClr val="000000"/>
            </a:lnRef>
            <a:fillRef idx="1">
              <a:srgbClr val="000000"/>
            </a:fillRef>
            <a:effectRef idx="0">
              <a:srgbClr val="000000"/>
            </a:effectRef>
            <a:fontRef idx="minor"/>
          </p:style>
        </p:sp>
        <p:sp>
          <p:nvSpPr>
            <p:cNvPr id="14" name="Rectangle 13">
              <a:extLst>
                <a:ext uri="{FF2B5EF4-FFF2-40B4-BE49-F238E27FC236}">
                  <a16:creationId xmlns:a16="http://schemas.microsoft.com/office/drawing/2014/main" id="{0645E78D-B953-F0AB-0773-C424DE8C92EB}"/>
                </a:ext>
              </a:extLst>
            </p:cNvPr>
            <p:cNvSpPr/>
            <p:nvPr/>
          </p:nvSpPr>
          <p:spPr bwMode="auto">
            <a:xfrm>
              <a:off x="736159" y="1056710"/>
              <a:ext cx="370414" cy="370414"/>
            </a:xfrm>
            <a:prstGeom prst="rect">
              <a:avLst/>
            </a:prstGeom>
            <a:blipFill>
              <a:blip r:embed="rId4"/>
              <a:stretch/>
            </a:blipFill>
            <a:ln w="12700" cap="flat" cmpd="sng" algn="ctr">
              <a:solidFill>
                <a:schemeClr val="lt1">
                  <a:hueOff val="0"/>
                  <a:satOff val="0"/>
                  <a:lumOff val="0"/>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sp>
        <p:sp>
          <p:nvSpPr>
            <p:cNvPr id="15" name="Rectangle 14">
              <a:extLst>
                <a:ext uri="{FF2B5EF4-FFF2-40B4-BE49-F238E27FC236}">
                  <a16:creationId xmlns:a16="http://schemas.microsoft.com/office/drawing/2014/main" id="{5D0A862B-B86E-2B88-DCA0-3917565DD51D}"/>
                </a:ext>
              </a:extLst>
            </p:cNvPr>
            <p:cNvSpPr/>
            <p:nvPr/>
          </p:nvSpPr>
          <p:spPr bwMode="auto">
            <a:xfrm>
              <a:off x="1377543" y="922594"/>
              <a:ext cx="1505380" cy="638646"/>
            </a:xfrm>
            <a:prstGeom prst="rect">
              <a:avLst/>
            </a:prstGeom>
            <a:noFill/>
            <a:ln>
              <a:noFill/>
            </a:ln>
            <a:effectLst/>
          </p:spPr>
          <p:style>
            <a:lnRef idx="0">
              <a:srgbClr val="000000"/>
            </a:lnRef>
            <a:fillRef idx="0">
              <a:srgbClr val="000000"/>
            </a:fillRef>
            <a:effectRef idx="0">
              <a:srgbClr val="000000"/>
            </a:effectRef>
            <a:fontRef idx="minor"/>
          </p:style>
          <p:txBody>
            <a:bodyPr spcFirstLastPara="0" vert="horz" wrap="square" lIns="0" tIns="0" rIns="0" bIns="0" numCol="1" spcCol="1270" anchor="ctr" anchorCtr="0">
              <a:noAutofit/>
            </a:bodyPr>
            <a:lstStyle/>
            <a:p>
              <a:pPr marL="0" lvl="0" indent="0" algn="l" defTabSz="800100">
                <a:lnSpc>
                  <a:spcPct val="100000"/>
                </a:lnSpc>
                <a:spcBef>
                  <a:spcPts val="0"/>
                </a:spcBef>
                <a:spcAft>
                  <a:spcPts val="0"/>
                </a:spcAft>
                <a:buNone/>
                <a:defRPr/>
              </a:pPr>
              <a:r>
                <a:rPr lang="fr-FR" sz="1800"/>
                <a:t>Médiateur-trice</a:t>
              </a:r>
              <a:endParaRPr lang="en-US" sz="1800"/>
            </a:p>
          </p:txBody>
        </p:sp>
        <p:sp>
          <p:nvSpPr>
            <p:cNvPr id="16" name="Ellipse 15">
              <a:extLst>
                <a:ext uri="{FF2B5EF4-FFF2-40B4-BE49-F238E27FC236}">
                  <a16:creationId xmlns:a16="http://schemas.microsoft.com/office/drawing/2014/main" id="{1179FA69-E7EE-6793-A050-185F43A68F8C}"/>
                </a:ext>
              </a:extLst>
            </p:cNvPr>
            <p:cNvSpPr/>
            <p:nvPr/>
          </p:nvSpPr>
          <p:spPr bwMode="auto">
            <a:xfrm>
              <a:off x="3612200" y="922594"/>
              <a:ext cx="638646" cy="638646"/>
            </a:xfrm>
            <a:prstGeom prst="ellipse">
              <a:avLst/>
            </a:prstGeom>
            <a:solidFill>
              <a:srgbClr val="5B9BD5"/>
            </a:solidFill>
            <a:ln>
              <a:noFill/>
            </a:ln>
            <a:effectLst/>
          </p:spPr>
          <p:style>
            <a:lnRef idx="0">
              <a:srgbClr val="000000"/>
            </a:lnRef>
            <a:fillRef idx="1">
              <a:srgbClr val="000000"/>
            </a:fillRef>
            <a:effectRef idx="0">
              <a:srgbClr val="000000"/>
            </a:effectRef>
            <a:fontRef idx="minor"/>
          </p:style>
        </p:sp>
        <p:sp>
          <p:nvSpPr>
            <p:cNvPr id="17" name="Rectangle 16">
              <a:extLst>
                <a:ext uri="{FF2B5EF4-FFF2-40B4-BE49-F238E27FC236}">
                  <a16:creationId xmlns:a16="http://schemas.microsoft.com/office/drawing/2014/main" id="{8864D43F-FD7C-6441-341D-E18B6C176A32}"/>
                </a:ext>
              </a:extLst>
            </p:cNvPr>
            <p:cNvSpPr/>
            <p:nvPr/>
          </p:nvSpPr>
          <p:spPr bwMode="auto">
            <a:xfrm>
              <a:off x="3746315" y="1056710"/>
              <a:ext cx="370414" cy="370414"/>
            </a:xfrm>
            <a:prstGeom prst="rect">
              <a:avLst/>
            </a:prstGeom>
            <a:blipFill>
              <a:blip r:embed="rId5"/>
              <a:stretch/>
            </a:blipFill>
            <a:ln w="12700" cap="flat" cmpd="sng" algn="ctr">
              <a:solidFill>
                <a:schemeClr val="lt1">
                  <a:hueOff val="0"/>
                  <a:satOff val="0"/>
                  <a:lumOff val="0"/>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sp>
        <p:sp>
          <p:nvSpPr>
            <p:cNvPr id="18" name="Rectangle 17">
              <a:extLst>
                <a:ext uri="{FF2B5EF4-FFF2-40B4-BE49-F238E27FC236}">
                  <a16:creationId xmlns:a16="http://schemas.microsoft.com/office/drawing/2014/main" id="{F4CB38D7-FD4D-0F5D-E977-AB173DC45251}"/>
                </a:ext>
              </a:extLst>
            </p:cNvPr>
            <p:cNvSpPr/>
            <p:nvPr/>
          </p:nvSpPr>
          <p:spPr bwMode="auto">
            <a:xfrm>
              <a:off x="4296225" y="951284"/>
              <a:ext cx="3499476" cy="638647"/>
            </a:xfrm>
            <a:prstGeom prst="rect">
              <a:avLst/>
            </a:prstGeom>
            <a:noFill/>
            <a:ln>
              <a:noFill/>
            </a:ln>
            <a:effectLst/>
          </p:spPr>
          <p:style>
            <a:lnRef idx="0">
              <a:srgbClr val="000000"/>
            </a:lnRef>
            <a:fillRef idx="0">
              <a:srgbClr val="000000"/>
            </a:fillRef>
            <a:effectRef idx="0">
              <a:srgbClr val="000000"/>
            </a:effectRef>
            <a:fontRef idx="minor"/>
          </p:style>
          <p:txBody>
            <a:bodyPr spcFirstLastPara="0" vert="horz" wrap="square" lIns="0" tIns="0" rIns="0" bIns="0" numCol="1" spcCol="1270" anchor="ctr" anchorCtr="0">
              <a:noAutofit/>
            </a:bodyPr>
            <a:lstStyle/>
            <a:p>
              <a:pPr marL="0" lvl="0" indent="0" algn="l" defTabSz="800100">
                <a:lnSpc>
                  <a:spcPct val="100000"/>
                </a:lnSpc>
                <a:spcBef>
                  <a:spcPts val="0"/>
                </a:spcBef>
                <a:spcAft>
                  <a:spcPts val="0"/>
                </a:spcAft>
                <a:buNone/>
                <a:defRPr/>
              </a:pPr>
              <a:r>
                <a:rPr lang="fr-FR" sz="1800" dirty="0"/>
                <a:t>Défenseur des droits</a:t>
              </a:r>
              <a:endParaRPr lang="en-US" sz="1800" dirty="0"/>
            </a:p>
          </p:txBody>
        </p:sp>
      </p:grpSp>
      <p:grpSp>
        <p:nvGrpSpPr>
          <p:cNvPr id="19" name="Espace réservé du contenu 2">
            <a:extLst>
              <a:ext uri="{FF2B5EF4-FFF2-40B4-BE49-F238E27FC236}">
                <a16:creationId xmlns:a16="http://schemas.microsoft.com/office/drawing/2014/main" id="{F61E0B48-8092-8BA9-98FD-DD8D4E66DF75}"/>
              </a:ext>
            </a:extLst>
          </p:cNvPr>
          <p:cNvGrpSpPr>
            <a:grpSpLocks noChangeAspect="1"/>
          </p:cNvGrpSpPr>
          <p:nvPr/>
        </p:nvGrpSpPr>
        <p:grpSpPr bwMode="auto">
          <a:xfrm>
            <a:off x="507419" y="2471470"/>
            <a:ext cx="8275911" cy="1710246"/>
            <a:chOff x="0" y="0"/>
            <a:chExt cx="6144433" cy="1577085"/>
          </a:xfrm>
        </p:grpSpPr>
        <p:sp>
          <p:nvSpPr>
            <p:cNvPr id="20" name="Ellipse 19">
              <a:extLst>
                <a:ext uri="{FF2B5EF4-FFF2-40B4-BE49-F238E27FC236}">
                  <a16:creationId xmlns:a16="http://schemas.microsoft.com/office/drawing/2014/main" id="{A580790C-F067-7443-FD68-CE7D4CCDC413}"/>
                </a:ext>
              </a:extLst>
            </p:cNvPr>
            <p:cNvSpPr/>
            <p:nvPr/>
          </p:nvSpPr>
          <p:spPr bwMode="auto">
            <a:xfrm>
              <a:off x="2833" y="522465"/>
              <a:ext cx="532153" cy="532153"/>
            </a:xfrm>
            <a:prstGeom prst="ellipse">
              <a:avLst/>
            </a:prstGeom>
            <a:solidFill>
              <a:schemeClr val="accent4"/>
            </a:solidFill>
            <a:ln>
              <a:noFill/>
            </a:ln>
            <a:effectLst/>
          </p:spPr>
          <p:style>
            <a:lnRef idx="0">
              <a:srgbClr val="000000"/>
            </a:lnRef>
            <a:fillRef idx="1">
              <a:srgbClr val="000000"/>
            </a:fillRef>
            <a:effectRef idx="0">
              <a:srgbClr val="000000"/>
            </a:effectRef>
            <a:fontRef idx="minor"/>
          </p:style>
        </p:sp>
        <p:sp>
          <p:nvSpPr>
            <p:cNvPr id="21" name="Rectangle 20">
              <a:extLst>
                <a:ext uri="{FF2B5EF4-FFF2-40B4-BE49-F238E27FC236}">
                  <a16:creationId xmlns:a16="http://schemas.microsoft.com/office/drawing/2014/main" id="{773B81F4-C84E-763E-5D54-37C4C934C6C9}"/>
                </a:ext>
              </a:extLst>
            </p:cNvPr>
            <p:cNvSpPr/>
            <p:nvPr/>
          </p:nvSpPr>
          <p:spPr bwMode="auto">
            <a:xfrm>
              <a:off x="114585" y="634218"/>
              <a:ext cx="308648" cy="308648"/>
            </a:xfrm>
            <a:prstGeom prst="rect">
              <a:avLst/>
            </a:prstGeom>
            <a:blipFill>
              <a:blip r:embed="rId6"/>
              <a:stretch/>
            </a:blipFill>
            <a:ln w="12700" cap="flat" cmpd="sng" algn="ctr">
              <a:solidFill>
                <a:schemeClr val="lt1">
                  <a:hueOff val="0"/>
                  <a:satOff val="0"/>
                  <a:lumOff val="0"/>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sp>
        <p:sp>
          <p:nvSpPr>
            <p:cNvPr id="22" name="Rectangle 21">
              <a:extLst>
                <a:ext uri="{FF2B5EF4-FFF2-40B4-BE49-F238E27FC236}">
                  <a16:creationId xmlns:a16="http://schemas.microsoft.com/office/drawing/2014/main" id="{C11102A9-D991-1D53-6A25-26A9D5AE1373}"/>
                </a:ext>
              </a:extLst>
            </p:cNvPr>
            <p:cNvSpPr/>
            <p:nvPr/>
          </p:nvSpPr>
          <p:spPr bwMode="auto">
            <a:xfrm>
              <a:off x="649019" y="522465"/>
              <a:ext cx="1254360" cy="532153"/>
            </a:xfrm>
            <a:prstGeom prst="rect">
              <a:avLst/>
            </a:prstGeom>
            <a:noFill/>
            <a:ln>
              <a:noFill/>
            </a:ln>
            <a:effectLst/>
          </p:spPr>
          <p:style>
            <a:lnRef idx="0">
              <a:srgbClr val="000000"/>
            </a:lnRef>
            <a:fillRef idx="0">
              <a:srgbClr val="000000"/>
            </a:fillRef>
            <a:effectRef idx="0">
              <a:srgbClr val="000000"/>
            </a:effectRef>
            <a:fontRef idx="minor"/>
          </p:style>
          <p:txBody>
            <a:bodyPr spcFirstLastPara="0" vert="horz" wrap="square" lIns="0" tIns="0" rIns="0" bIns="0" numCol="1" spcCol="1270" anchor="ctr" anchorCtr="0">
              <a:noAutofit/>
            </a:bodyPr>
            <a:lstStyle/>
            <a:p>
              <a:pPr marL="0" lvl="0" indent="0" algn="l" defTabSz="800100">
                <a:lnSpc>
                  <a:spcPct val="100000"/>
                </a:lnSpc>
                <a:spcBef>
                  <a:spcPts val="0"/>
                </a:spcBef>
                <a:spcAft>
                  <a:spcPts val="0"/>
                </a:spcAft>
                <a:buNone/>
                <a:defRPr/>
              </a:pPr>
              <a:r>
                <a:rPr lang="fr-FR" sz="1800" dirty="0"/>
                <a:t>Coordinateur-</a:t>
              </a:r>
              <a:r>
                <a:rPr lang="fr-FR" sz="1800" dirty="0" err="1"/>
                <a:t>trice</a:t>
              </a:r>
              <a:r>
                <a:rPr lang="fr-FR" sz="1800" dirty="0"/>
                <a:t> de parcours</a:t>
              </a:r>
              <a:endParaRPr lang="en-US" sz="1800" dirty="0"/>
            </a:p>
          </p:txBody>
        </p:sp>
        <p:sp>
          <p:nvSpPr>
            <p:cNvPr id="23" name="Ellipse 22">
              <a:extLst>
                <a:ext uri="{FF2B5EF4-FFF2-40B4-BE49-F238E27FC236}">
                  <a16:creationId xmlns:a16="http://schemas.microsoft.com/office/drawing/2014/main" id="{E254BF22-C84C-D155-8416-516AB165029D}"/>
                </a:ext>
              </a:extLst>
            </p:cNvPr>
            <p:cNvSpPr/>
            <p:nvPr/>
          </p:nvSpPr>
          <p:spPr bwMode="auto">
            <a:xfrm>
              <a:off x="2121943" y="522465"/>
              <a:ext cx="532153" cy="532153"/>
            </a:xfrm>
            <a:prstGeom prst="ellipse">
              <a:avLst/>
            </a:prstGeom>
            <a:solidFill>
              <a:schemeClr val="accent4"/>
            </a:solidFill>
            <a:ln>
              <a:noFill/>
            </a:ln>
            <a:effectLst/>
          </p:spPr>
          <p:style>
            <a:lnRef idx="0">
              <a:srgbClr val="000000"/>
            </a:lnRef>
            <a:fillRef idx="1">
              <a:srgbClr val="000000"/>
            </a:fillRef>
            <a:effectRef idx="0">
              <a:srgbClr val="000000"/>
            </a:effectRef>
            <a:fontRef idx="minor"/>
          </p:style>
        </p:sp>
        <p:sp>
          <p:nvSpPr>
            <p:cNvPr id="24" name="Rectangle 23">
              <a:extLst>
                <a:ext uri="{FF2B5EF4-FFF2-40B4-BE49-F238E27FC236}">
                  <a16:creationId xmlns:a16="http://schemas.microsoft.com/office/drawing/2014/main" id="{821B845F-CA9D-D8A3-9D85-F7935A05CD6A}"/>
                </a:ext>
              </a:extLst>
            </p:cNvPr>
            <p:cNvSpPr/>
            <p:nvPr/>
          </p:nvSpPr>
          <p:spPr bwMode="auto">
            <a:xfrm>
              <a:off x="2233695" y="634218"/>
              <a:ext cx="308648" cy="308648"/>
            </a:xfrm>
            <a:prstGeom prst="rect">
              <a:avLst/>
            </a:prstGeom>
            <a:blipFill>
              <a:blip r:embed="rId7"/>
              <a:stretch/>
            </a:blipFill>
            <a:ln w="12700" cap="flat" cmpd="sng" algn="ctr">
              <a:solidFill>
                <a:schemeClr val="lt1">
                  <a:hueOff val="0"/>
                  <a:satOff val="0"/>
                  <a:lumOff val="0"/>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sp>
        <p:sp>
          <p:nvSpPr>
            <p:cNvPr id="25" name="Rectangle 24">
              <a:extLst>
                <a:ext uri="{FF2B5EF4-FFF2-40B4-BE49-F238E27FC236}">
                  <a16:creationId xmlns:a16="http://schemas.microsoft.com/office/drawing/2014/main" id="{CEE28BF3-3918-56C4-82CC-5070C502A1D9}"/>
                </a:ext>
              </a:extLst>
            </p:cNvPr>
            <p:cNvSpPr/>
            <p:nvPr/>
          </p:nvSpPr>
          <p:spPr bwMode="auto">
            <a:xfrm>
              <a:off x="2768128" y="522465"/>
              <a:ext cx="1254360" cy="532153"/>
            </a:xfrm>
            <a:prstGeom prst="rect">
              <a:avLst/>
            </a:prstGeom>
            <a:noFill/>
            <a:ln>
              <a:noFill/>
            </a:ln>
            <a:effectLst/>
          </p:spPr>
          <p:style>
            <a:lnRef idx="0">
              <a:srgbClr val="000000"/>
            </a:lnRef>
            <a:fillRef idx="0">
              <a:srgbClr val="000000"/>
            </a:fillRef>
            <a:effectRef idx="0">
              <a:srgbClr val="000000"/>
            </a:effectRef>
            <a:fontRef idx="minor"/>
          </p:style>
          <p:txBody>
            <a:bodyPr spcFirstLastPara="0" vert="horz" wrap="square" lIns="0" tIns="0" rIns="0" bIns="0" numCol="1" spcCol="1270" anchor="ctr" anchorCtr="0">
              <a:noAutofit/>
            </a:bodyPr>
            <a:lstStyle/>
            <a:p>
              <a:pPr marL="0" lvl="0" indent="0" algn="l" defTabSz="800100">
                <a:lnSpc>
                  <a:spcPct val="100000"/>
                </a:lnSpc>
                <a:spcBef>
                  <a:spcPts val="0"/>
                </a:spcBef>
                <a:spcAft>
                  <a:spcPts val="0"/>
                </a:spcAft>
                <a:buNone/>
                <a:defRPr/>
              </a:pPr>
              <a:r>
                <a:rPr lang="fr-FR" sz="1800" dirty="0" err="1"/>
                <a:t>Référent-e</a:t>
              </a:r>
              <a:r>
                <a:rPr lang="fr-FR" sz="1800" dirty="0"/>
                <a:t> </a:t>
              </a:r>
              <a:endParaRPr lang="en-US" sz="1800" dirty="0"/>
            </a:p>
          </p:txBody>
        </p:sp>
        <p:sp>
          <p:nvSpPr>
            <p:cNvPr id="26" name="Ellipse 25">
              <a:extLst>
                <a:ext uri="{FF2B5EF4-FFF2-40B4-BE49-F238E27FC236}">
                  <a16:creationId xmlns:a16="http://schemas.microsoft.com/office/drawing/2014/main" id="{3FBCAA1E-DCFD-FADE-0ADD-F61B7D4E06C1}"/>
                </a:ext>
              </a:extLst>
            </p:cNvPr>
            <p:cNvSpPr/>
            <p:nvPr/>
          </p:nvSpPr>
          <p:spPr bwMode="auto">
            <a:xfrm>
              <a:off x="4241052" y="522465"/>
              <a:ext cx="532153" cy="532153"/>
            </a:xfrm>
            <a:prstGeom prst="ellipse">
              <a:avLst/>
            </a:prstGeom>
            <a:solidFill>
              <a:schemeClr val="accent4"/>
            </a:solidFill>
            <a:ln>
              <a:noFill/>
            </a:ln>
            <a:effectLst/>
          </p:spPr>
          <p:style>
            <a:lnRef idx="0">
              <a:srgbClr val="000000"/>
            </a:lnRef>
            <a:fillRef idx="1">
              <a:srgbClr val="000000"/>
            </a:fillRef>
            <a:effectRef idx="0">
              <a:srgbClr val="000000"/>
            </a:effectRef>
            <a:fontRef idx="minor"/>
          </p:style>
        </p:sp>
        <p:sp>
          <p:nvSpPr>
            <p:cNvPr id="27" name="Rectangle 26">
              <a:extLst>
                <a:ext uri="{FF2B5EF4-FFF2-40B4-BE49-F238E27FC236}">
                  <a16:creationId xmlns:a16="http://schemas.microsoft.com/office/drawing/2014/main" id="{4656B415-C6EE-1390-FD63-8B1EB6148D89}"/>
                </a:ext>
              </a:extLst>
            </p:cNvPr>
            <p:cNvSpPr/>
            <p:nvPr/>
          </p:nvSpPr>
          <p:spPr bwMode="auto">
            <a:xfrm>
              <a:off x="4352804" y="634218"/>
              <a:ext cx="308648" cy="308648"/>
            </a:xfrm>
            <a:prstGeom prst="rect">
              <a:avLst/>
            </a:prstGeom>
            <a:blipFill>
              <a:blip r:embed="rId8"/>
              <a:stretch/>
            </a:blipFill>
            <a:ln w="12700" cap="flat" cmpd="sng" algn="ctr">
              <a:solidFill>
                <a:schemeClr val="lt1">
                  <a:hueOff val="0"/>
                  <a:satOff val="0"/>
                  <a:lumOff val="0"/>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sp>
        <p:sp>
          <p:nvSpPr>
            <p:cNvPr id="28" name="Rectangle 27">
              <a:extLst>
                <a:ext uri="{FF2B5EF4-FFF2-40B4-BE49-F238E27FC236}">
                  <a16:creationId xmlns:a16="http://schemas.microsoft.com/office/drawing/2014/main" id="{F80BBE22-BEB0-87C5-28C2-4297B45E4750}"/>
                </a:ext>
              </a:extLst>
            </p:cNvPr>
            <p:cNvSpPr/>
            <p:nvPr/>
          </p:nvSpPr>
          <p:spPr bwMode="auto">
            <a:xfrm>
              <a:off x="4887238" y="522465"/>
              <a:ext cx="1254360" cy="532153"/>
            </a:xfrm>
            <a:prstGeom prst="rect">
              <a:avLst/>
            </a:prstGeom>
            <a:noFill/>
            <a:ln>
              <a:noFill/>
            </a:ln>
            <a:effectLst/>
          </p:spPr>
          <p:style>
            <a:lnRef idx="0">
              <a:srgbClr val="000000"/>
            </a:lnRef>
            <a:fillRef idx="0">
              <a:srgbClr val="000000"/>
            </a:fillRef>
            <a:effectRef idx="0">
              <a:srgbClr val="000000"/>
            </a:effectRef>
            <a:fontRef idx="minor"/>
          </p:style>
          <p:txBody>
            <a:bodyPr spcFirstLastPara="0" vert="horz" wrap="square" lIns="0" tIns="0" rIns="0" bIns="0" numCol="1" spcCol="1270" anchor="ctr" anchorCtr="0">
              <a:noAutofit/>
            </a:bodyPr>
            <a:lstStyle/>
            <a:p>
              <a:pPr marL="0" lvl="0" indent="0" algn="l" defTabSz="800100">
                <a:lnSpc>
                  <a:spcPct val="100000"/>
                </a:lnSpc>
                <a:spcBef>
                  <a:spcPts val="0"/>
                </a:spcBef>
                <a:spcAft>
                  <a:spcPts val="0"/>
                </a:spcAft>
                <a:buNone/>
                <a:defRPr/>
              </a:pPr>
              <a:r>
                <a:rPr lang="fr-FR" sz="1800"/>
                <a:t>Interlocuteur-trice des partenaires</a:t>
              </a:r>
              <a:endParaRPr lang="en-US" sz="1800"/>
            </a:p>
          </p:txBody>
        </p:sp>
      </p:grpSp>
      <p:sp>
        <p:nvSpPr>
          <p:cNvPr id="29" name="Accolade fermante 70">
            <a:extLst>
              <a:ext uri="{FF2B5EF4-FFF2-40B4-BE49-F238E27FC236}">
                <a16:creationId xmlns:a16="http://schemas.microsoft.com/office/drawing/2014/main" id="{8EFB21B4-77A8-89B8-05CB-C9B585BB827C}"/>
              </a:ext>
            </a:extLst>
          </p:cNvPr>
          <p:cNvSpPr>
            <a:spLocks noChangeAspect="1"/>
          </p:cNvSpPr>
          <p:nvPr/>
        </p:nvSpPr>
        <p:spPr bwMode="auto">
          <a:xfrm>
            <a:off x="8632875" y="2898419"/>
            <a:ext cx="27431" cy="681442"/>
          </a:xfrm>
          <a:prstGeom prst="righ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fr-FR"/>
          </a:p>
        </p:txBody>
      </p:sp>
      <p:grpSp>
        <p:nvGrpSpPr>
          <p:cNvPr id="30" name="Espace réservé du contenu 2">
            <a:extLst>
              <a:ext uri="{FF2B5EF4-FFF2-40B4-BE49-F238E27FC236}">
                <a16:creationId xmlns:a16="http://schemas.microsoft.com/office/drawing/2014/main" id="{7CAA7E94-27A9-3108-A431-AE40E030D204}"/>
              </a:ext>
            </a:extLst>
          </p:cNvPr>
          <p:cNvGrpSpPr>
            <a:grpSpLocks noChangeAspect="1"/>
          </p:cNvGrpSpPr>
          <p:nvPr/>
        </p:nvGrpSpPr>
        <p:grpSpPr bwMode="auto">
          <a:xfrm>
            <a:off x="3114518" y="5799013"/>
            <a:ext cx="7179855" cy="573638"/>
            <a:chOff x="2833" y="869903"/>
            <a:chExt cx="6138765" cy="532153"/>
          </a:xfrm>
        </p:grpSpPr>
        <p:sp>
          <p:nvSpPr>
            <p:cNvPr id="31" name="Ellipse 30">
              <a:extLst>
                <a:ext uri="{FF2B5EF4-FFF2-40B4-BE49-F238E27FC236}">
                  <a16:creationId xmlns:a16="http://schemas.microsoft.com/office/drawing/2014/main" id="{4D85472F-85D0-BF03-BBE4-52E3C9528D90}"/>
                </a:ext>
              </a:extLst>
            </p:cNvPr>
            <p:cNvSpPr/>
            <p:nvPr/>
          </p:nvSpPr>
          <p:spPr bwMode="auto">
            <a:xfrm>
              <a:off x="2833" y="869903"/>
              <a:ext cx="532153" cy="532153"/>
            </a:xfrm>
            <a:prstGeom prst="ellipse">
              <a:avLst/>
            </a:prstGeom>
            <a:solidFill>
              <a:srgbClr val="92D050"/>
            </a:solidFill>
            <a:ln>
              <a:noFill/>
            </a:ln>
            <a:effectLst/>
          </p:spPr>
          <p:style>
            <a:lnRef idx="0">
              <a:srgbClr val="000000"/>
            </a:lnRef>
            <a:fillRef idx="1">
              <a:srgbClr val="000000"/>
            </a:fillRef>
            <a:effectRef idx="0">
              <a:srgbClr val="000000"/>
            </a:effectRef>
            <a:fontRef idx="minor"/>
          </p:style>
        </p:sp>
        <p:sp>
          <p:nvSpPr>
            <p:cNvPr id="32" name="Rectangle 31">
              <a:extLst>
                <a:ext uri="{FF2B5EF4-FFF2-40B4-BE49-F238E27FC236}">
                  <a16:creationId xmlns:a16="http://schemas.microsoft.com/office/drawing/2014/main" id="{65CD7B25-9BF2-BDD0-CCC2-FA11DC2AF883}"/>
                </a:ext>
              </a:extLst>
            </p:cNvPr>
            <p:cNvSpPr/>
            <p:nvPr/>
          </p:nvSpPr>
          <p:spPr bwMode="auto">
            <a:xfrm>
              <a:off x="114585" y="981655"/>
              <a:ext cx="308648" cy="308648"/>
            </a:xfrm>
            <a:prstGeom prst="rect">
              <a:avLst/>
            </a:prstGeom>
            <a:blipFill>
              <a:blip r:embed="rId6"/>
              <a:stretch/>
            </a:blipFill>
            <a:ln w="12700" cap="flat" cmpd="sng" algn="ctr">
              <a:solidFill>
                <a:schemeClr val="lt1">
                  <a:hueOff val="0"/>
                  <a:satOff val="0"/>
                  <a:lumOff val="0"/>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sp>
        <p:sp>
          <p:nvSpPr>
            <p:cNvPr id="33" name="Rectangle 32">
              <a:extLst>
                <a:ext uri="{FF2B5EF4-FFF2-40B4-BE49-F238E27FC236}">
                  <a16:creationId xmlns:a16="http://schemas.microsoft.com/office/drawing/2014/main" id="{E7859C2D-11CD-3622-51C1-850079D1CD5B}"/>
                </a:ext>
              </a:extLst>
            </p:cNvPr>
            <p:cNvSpPr/>
            <p:nvPr/>
          </p:nvSpPr>
          <p:spPr bwMode="auto">
            <a:xfrm>
              <a:off x="534985" y="869903"/>
              <a:ext cx="1584678" cy="532153"/>
            </a:xfrm>
            <a:prstGeom prst="rect">
              <a:avLst/>
            </a:prstGeom>
            <a:solidFill>
              <a:schemeClr val="bg1"/>
            </a:solidFill>
            <a:ln>
              <a:noFill/>
            </a:ln>
            <a:effectLst/>
          </p:spPr>
          <p:style>
            <a:lnRef idx="0">
              <a:srgbClr val="000000"/>
            </a:lnRef>
            <a:fillRef idx="0">
              <a:srgbClr val="000000"/>
            </a:fillRef>
            <a:effectRef idx="0">
              <a:srgbClr val="000000"/>
            </a:effectRef>
            <a:fontRef idx="minor"/>
          </p:style>
          <p:txBody>
            <a:bodyPr spcFirstLastPara="0" vert="horz" wrap="square" lIns="0" tIns="0" rIns="0" bIns="0" numCol="1" spcCol="1270" anchor="ctr" anchorCtr="0">
              <a:noAutofit/>
            </a:bodyPr>
            <a:lstStyle/>
            <a:p>
              <a:pPr marL="0" lvl="0" indent="0" algn="l" defTabSz="711200">
                <a:lnSpc>
                  <a:spcPct val="100000"/>
                </a:lnSpc>
                <a:spcBef>
                  <a:spcPts val="0"/>
                </a:spcBef>
                <a:spcAft>
                  <a:spcPts val="0"/>
                </a:spcAft>
                <a:buNone/>
                <a:defRPr/>
              </a:pPr>
              <a:r>
                <a:rPr lang="en-US" dirty="0" err="1"/>
                <a:t>Soutien</a:t>
              </a:r>
              <a:r>
                <a:rPr lang="en-US" dirty="0"/>
                <a:t> le </a:t>
              </a:r>
              <a:r>
                <a:rPr lang="en-US" dirty="0" err="1"/>
                <a:t>projet</a:t>
              </a:r>
              <a:r>
                <a:rPr lang="en-US" dirty="0"/>
                <a:t> des </a:t>
              </a:r>
              <a:r>
                <a:rPr lang="en-US" dirty="0" err="1"/>
                <a:t>familles</a:t>
              </a:r>
              <a:endParaRPr sz="2000" dirty="0"/>
            </a:p>
          </p:txBody>
        </p:sp>
        <p:sp>
          <p:nvSpPr>
            <p:cNvPr id="34" name="Ellipse 33">
              <a:extLst>
                <a:ext uri="{FF2B5EF4-FFF2-40B4-BE49-F238E27FC236}">
                  <a16:creationId xmlns:a16="http://schemas.microsoft.com/office/drawing/2014/main" id="{764A242B-84E2-04AC-D70B-A58119A74CBB}"/>
                </a:ext>
              </a:extLst>
            </p:cNvPr>
            <p:cNvSpPr/>
            <p:nvPr/>
          </p:nvSpPr>
          <p:spPr bwMode="auto">
            <a:xfrm>
              <a:off x="2121943" y="869903"/>
              <a:ext cx="532153" cy="532153"/>
            </a:xfrm>
            <a:prstGeom prst="ellipse">
              <a:avLst/>
            </a:prstGeom>
            <a:solidFill>
              <a:srgbClr val="92D050"/>
            </a:solidFill>
            <a:ln>
              <a:noFill/>
            </a:ln>
            <a:effectLst/>
          </p:spPr>
          <p:style>
            <a:lnRef idx="0">
              <a:srgbClr val="000000"/>
            </a:lnRef>
            <a:fillRef idx="1">
              <a:srgbClr val="000000"/>
            </a:fillRef>
            <a:effectRef idx="0">
              <a:srgbClr val="000000"/>
            </a:effectRef>
            <a:fontRef idx="minor"/>
          </p:style>
        </p:sp>
        <p:sp>
          <p:nvSpPr>
            <p:cNvPr id="35" name="Rectangle 34">
              <a:extLst>
                <a:ext uri="{FF2B5EF4-FFF2-40B4-BE49-F238E27FC236}">
                  <a16:creationId xmlns:a16="http://schemas.microsoft.com/office/drawing/2014/main" id="{B1A65C64-FF9D-EA9D-D51C-A7B823DF0FA9}"/>
                </a:ext>
              </a:extLst>
            </p:cNvPr>
            <p:cNvSpPr/>
            <p:nvPr/>
          </p:nvSpPr>
          <p:spPr bwMode="auto">
            <a:xfrm>
              <a:off x="2233695" y="981655"/>
              <a:ext cx="308648" cy="308648"/>
            </a:xfrm>
            <a:prstGeom prst="rect">
              <a:avLst/>
            </a:prstGeom>
            <a:blipFill>
              <a:blip r:embed="rId9"/>
              <a:stretch/>
            </a:blipFill>
            <a:ln w="12700" cap="flat" cmpd="sng" algn="ctr">
              <a:solidFill>
                <a:schemeClr val="lt1">
                  <a:hueOff val="0"/>
                  <a:satOff val="0"/>
                  <a:lumOff val="0"/>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sp>
        <p:sp>
          <p:nvSpPr>
            <p:cNvPr id="36" name="Rectangle 35">
              <a:extLst>
                <a:ext uri="{FF2B5EF4-FFF2-40B4-BE49-F238E27FC236}">
                  <a16:creationId xmlns:a16="http://schemas.microsoft.com/office/drawing/2014/main" id="{6D241DDB-B395-A0C2-77C8-F93B5FC64C79}"/>
                </a:ext>
              </a:extLst>
            </p:cNvPr>
            <p:cNvSpPr/>
            <p:nvPr/>
          </p:nvSpPr>
          <p:spPr bwMode="auto">
            <a:xfrm>
              <a:off x="2654094" y="869903"/>
              <a:ext cx="1537197" cy="532153"/>
            </a:xfrm>
            <a:prstGeom prst="rect">
              <a:avLst/>
            </a:prstGeom>
            <a:solidFill>
              <a:schemeClr val="bg1"/>
            </a:solidFill>
            <a:ln>
              <a:noFill/>
            </a:ln>
            <a:effectLst/>
          </p:spPr>
          <p:style>
            <a:lnRef idx="0">
              <a:srgbClr val="000000"/>
            </a:lnRef>
            <a:fillRef idx="0">
              <a:srgbClr val="000000"/>
            </a:fillRef>
            <a:effectRef idx="0">
              <a:srgbClr val="000000"/>
            </a:effectRef>
            <a:fontRef idx="minor"/>
          </p:style>
          <p:txBody>
            <a:bodyPr spcFirstLastPara="0" vert="horz" wrap="square" lIns="0" tIns="0" rIns="0" bIns="0" numCol="1" spcCol="1270" anchor="ctr" anchorCtr="0">
              <a:noAutofit/>
            </a:bodyPr>
            <a:lstStyle/>
            <a:p>
              <a:pPr marL="0" lvl="0" indent="0" algn="l" defTabSz="711200">
                <a:lnSpc>
                  <a:spcPct val="100000"/>
                </a:lnSpc>
                <a:spcBef>
                  <a:spcPts val="0"/>
                </a:spcBef>
                <a:spcAft>
                  <a:spcPts val="0"/>
                </a:spcAft>
                <a:buNone/>
                <a:defRPr/>
              </a:pPr>
              <a:r>
                <a:rPr lang="fr-FR" dirty="0"/>
                <a:t>En retrait afin que la famille prenne sa place </a:t>
              </a:r>
              <a:endParaRPr lang="en-US" dirty="0"/>
            </a:p>
          </p:txBody>
        </p:sp>
        <p:sp>
          <p:nvSpPr>
            <p:cNvPr id="37" name="Ellipse 36">
              <a:extLst>
                <a:ext uri="{FF2B5EF4-FFF2-40B4-BE49-F238E27FC236}">
                  <a16:creationId xmlns:a16="http://schemas.microsoft.com/office/drawing/2014/main" id="{2CB83592-4136-581F-084B-EA8B0379A07E}"/>
                </a:ext>
              </a:extLst>
            </p:cNvPr>
            <p:cNvSpPr/>
            <p:nvPr/>
          </p:nvSpPr>
          <p:spPr bwMode="auto">
            <a:xfrm>
              <a:off x="4241052" y="869903"/>
              <a:ext cx="532153" cy="532153"/>
            </a:xfrm>
            <a:prstGeom prst="ellipse">
              <a:avLst/>
            </a:prstGeom>
            <a:solidFill>
              <a:srgbClr val="92D050"/>
            </a:solidFill>
            <a:ln>
              <a:noFill/>
            </a:ln>
            <a:effectLst/>
          </p:spPr>
          <p:style>
            <a:lnRef idx="0">
              <a:srgbClr val="000000"/>
            </a:lnRef>
            <a:fillRef idx="1">
              <a:srgbClr val="000000"/>
            </a:fillRef>
            <a:effectRef idx="0">
              <a:srgbClr val="000000"/>
            </a:effectRef>
            <a:fontRef idx="minor"/>
          </p:style>
        </p:sp>
        <p:sp>
          <p:nvSpPr>
            <p:cNvPr id="38" name="Rectangle 37">
              <a:extLst>
                <a:ext uri="{FF2B5EF4-FFF2-40B4-BE49-F238E27FC236}">
                  <a16:creationId xmlns:a16="http://schemas.microsoft.com/office/drawing/2014/main" id="{093A7227-0A53-E192-4109-1F93859639BF}"/>
                </a:ext>
              </a:extLst>
            </p:cNvPr>
            <p:cNvSpPr/>
            <p:nvPr/>
          </p:nvSpPr>
          <p:spPr bwMode="auto">
            <a:xfrm>
              <a:off x="4352804" y="981655"/>
              <a:ext cx="308648" cy="308648"/>
            </a:xfrm>
            <a:prstGeom prst="rect">
              <a:avLst/>
            </a:prstGeom>
            <a:blipFill>
              <a:blip r:embed="rId3"/>
              <a:stretch/>
            </a:blipFill>
            <a:ln w="12700" cap="flat" cmpd="sng" algn="ctr">
              <a:solidFill>
                <a:schemeClr val="lt1">
                  <a:hueOff val="0"/>
                  <a:satOff val="0"/>
                  <a:lumOff val="0"/>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sp>
        <p:sp>
          <p:nvSpPr>
            <p:cNvPr id="39" name="Rectangle 38">
              <a:extLst>
                <a:ext uri="{FF2B5EF4-FFF2-40B4-BE49-F238E27FC236}">
                  <a16:creationId xmlns:a16="http://schemas.microsoft.com/office/drawing/2014/main" id="{C68BBD45-6FA1-64DA-01A7-235913C755FB}"/>
                </a:ext>
              </a:extLst>
            </p:cNvPr>
            <p:cNvSpPr/>
            <p:nvPr/>
          </p:nvSpPr>
          <p:spPr bwMode="auto">
            <a:xfrm>
              <a:off x="4773205" y="869903"/>
              <a:ext cx="1368393" cy="532153"/>
            </a:xfrm>
            <a:prstGeom prst="rect">
              <a:avLst/>
            </a:prstGeom>
            <a:solidFill>
              <a:schemeClr val="bg1"/>
            </a:solidFill>
            <a:ln>
              <a:noFill/>
            </a:ln>
            <a:effectLst/>
          </p:spPr>
          <p:style>
            <a:lnRef idx="0">
              <a:srgbClr val="000000"/>
            </a:lnRef>
            <a:fillRef idx="0">
              <a:srgbClr val="000000"/>
            </a:fillRef>
            <a:effectRef idx="0">
              <a:srgbClr val="000000"/>
            </a:effectRef>
            <a:fontRef idx="minor"/>
          </p:style>
          <p:txBody>
            <a:bodyPr spcFirstLastPara="0" vert="horz" wrap="square" lIns="0" tIns="0" rIns="0" bIns="0" numCol="1" spcCol="1270" anchor="ctr" anchorCtr="0">
              <a:noAutofit/>
            </a:bodyPr>
            <a:lstStyle/>
            <a:p>
              <a:pPr marL="0" lvl="0" indent="0" algn="l" defTabSz="711200">
                <a:lnSpc>
                  <a:spcPct val="100000"/>
                </a:lnSpc>
                <a:spcBef>
                  <a:spcPts val="0"/>
                </a:spcBef>
                <a:spcAft>
                  <a:spcPts val="0"/>
                </a:spcAft>
                <a:buNone/>
                <a:defRPr/>
              </a:pPr>
              <a:r>
                <a:rPr lang="fr-FR" dirty="0"/>
                <a:t>Facilite l’accès aux droits et à leur exercice</a:t>
              </a:r>
              <a:endParaRPr lang="en-US" dirty="0"/>
            </a:p>
          </p:txBody>
        </p:sp>
      </p:grpSp>
      <p:sp>
        <p:nvSpPr>
          <p:cNvPr id="40" name="Accolade fermante 73">
            <a:extLst>
              <a:ext uri="{FF2B5EF4-FFF2-40B4-BE49-F238E27FC236}">
                <a16:creationId xmlns:a16="http://schemas.microsoft.com/office/drawing/2014/main" id="{636DB33F-712E-A1CA-5975-578AFA363EAA}"/>
              </a:ext>
            </a:extLst>
          </p:cNvPr>
          <p:cNvSpPr>
            <a:spLocks noChangeAspect="1"/>
          </p:cNvSpPr>
          <p:nvPr/>
        </p:nvSpPr>
        <p:spPr bwMode="auto">
          <a:xfrm>
            <a:off x="6511908" y="3953860"/>
            <a:ext cx="27431" cy="993287"/>
          </a:xfrm>
          <a:prstGeom prst="righ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fr-FR"/>
          </a:p>
        </p:txBody>
      </p:sp>
      <p:sp>
        <p:nvSpPr>
          <p:cNvPr id="41" name="ZoneTexte 5">
            <a:extLst>
              <a:ext uri="{FF2B5EF4-FFF2-40B4-BE49-F238E27FC236}">
                <a16:creationId xmlns:a16="http://schemas.microsoft.com/office/drawing/2014/main" id="{3A368F31-8528-E182-004D-EB2B1A480854}"/>
              </a:ext>
            </a:extLst>
          </p:cNvPr>
          <p:cNvSpPr txBox="1">
            <a:spLocks noChangeAspect="1"/>
          </p:cNvSpPr>
          <p:nvPr/>
        </p:nvSpPr>
        <p:spPr bwMode="auto">
          <a:xfrm>
            <a:off x="9161583" y="2905136"/>
            <a:ext cx="2737496" cy="646331"/>
          </a:xfrm>
          <a:prstGeom prst="rect">
            <a:avLst/>
          </a:prstGeom>
          <a:solidFill>
            <a:srgbClr val="F2BC43"/>
          </a:solidFill>
        </p:spPr>
        <p:txBody>
          <a:bodyPr wrap="square" rtlCol="0">
            <a:spAutoFit/>
          </a:bodyPr>
          <a:lstStyle/>
          <a:p>
            <a:pPr algn="ctr">
              <a:defRPr/>
            </a:pPr>
            <a:r>
              <a:rPr lang="fr-FR" dirty="0"/>
              <a:t>Compétences de la famille (MOA)</a:t>
            </a:r>
            <a:endParaRPr dirty="0"/>
          </a:p>
        </p:txBody>
      </p:sp>
      <p:sp>
        <p:nvSpPr>
          <p:cNvPr id="42" name="ZoneTexte 74">
            <a:extLst>
              <a:ext uri="{FF2B5EF4-FFF2-40B4-BE49-F238E27FC236}">
                <a16:creationId xmlns:a16="http://schemas.microsoft.com/office/drawing/2014/main" id="{6521C2CC-2592-A2BC-78AB-6D3307B0F241}"/>
              </a:ext>
            </a:extLst>
          </p:cNvPr>
          <p:cNvSpPr txBox="1">
            <a:spLocks noChangeAspect="1"/>
          </p:cNvSpPr>
          <p:nvPr/>
        </p:nvSpPr>
        <p:spPr bwMode="auto">
          <a:xfrm>
            <a:off x="6744521" y="4168026"/>
            <a:ext cx="3773145" cy="646331"/>
          </a:xfrm>
          <a:prstGeom prst="rect">
            <a:avLst/>
          </a:prstGeom>
          <a:solidFill>
            <a:srgbClr val="5B9BD5"/>
          </a:solidFill>
          <a:ln>
            <a:solidFill>
              <a:srgbClr val="5B9BD5"/>
            </a:solidFill>
          </a:ln>
        </p:spPr>
        <p:txBody>
          <a:bodyPr wrap="square" rtlCol="0">
            <a:spAutoFit/>
          </a:bodyPr>
          <a:lstStyle/>
          <a:p>
            <a:pPr algn="ctr">
              <a:defRPr/>
            </a:pPr>
            <a:r>
              <a:rPr lang="fr-FR" dirty="0"/>
              <a:t>Compétences acteurs du droit commun et spécialisé (MOE)</a:t>
            </a:r>
            <a:endParaRPr dirty="0"/>
          </a:p>
        </p:txBody>
      </p:sp>
      <p:sp>
        <p:nvSpPr>
          <p:cNvPr id="43" name="Flèche : droite 6">
            <a:extLst>
              <a:ext uri="{FF2B5EF4-FFF2-40B4-BE49-F238E27FC236}">
                <a16:creationId xmlns:a16="http://schemas.microsoft.com/office/drawing/2014/main" id="{73AAC6D4-D887-63F1-D6C3-C11C3E02FB32}"/>
              </a:ext>
            </a:extLst>
          </p:cNvPr>
          <p:cNvSpPr>
            <a:spLocks noChangeAspect="1"/>
          </p:cNvSpPr>
          <p:nvPr/>
        </p:nvSpPr>
        <p:spPr bwMode="auto">
          <a:xfrm>
            <a:off x="389035" y="5888831"/>
            <a:ext cx="608436" cy="412027"/>
          </a:xfrm>
          <a:prstGeom prst="rightArrow">
            <a:avLst>
              <a:gd name="adj1" fmla="val 50000"/>
              <a:gd name="adj2" fmla="val 50000"/>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r-FR"/>
          </a:p>
        </p:txBody>
      </p:sp>
      <p:sp>
        <p:nvSpPr>
          <p:cNvPr id="44" name="ZoneTexte 75">
            <a:extLst>
              <a:ext uri="{FF2B5EF4-FFF2-40B4-BE49-F238E27FC236}">
                <a16:creationId xmlns:a16="http://schemas.microsoft.com/office/drawing/2014/main" id="{14846A51-377E-A29C-43C4-703595E080A8}"/>
              </a:ext>
            </a:extLst>
          </p:cNvPr>
          <p:cNvSpPr txBox="1">
            <a:spLocks noChangeAspect="1"/>
          </p:cNvSpPr>
          <p:nvPr/>
        </p:nvSpPr>
        <p:spPr bwMode="auto">
          <a:xfrm>
            <a:off x="1282532" y="5900683"/>
            <a:ext cx="1529344" cy="369332"/>
          </a:xfrm>
          <a:prstGeom prst="rect">
            <a:avLst/>
          </a:prstGeom>
          <a:solidFill>
            <a:srgbClr val="92D050"/>
          </a:solidFill>
          <a:ln>
            <a:solidFill>
              <a:srgbClr val="92D050"/>
            </a:solidFill>
          </a:ln>
        </p:spPr>
        <p:txBody>
          <a:bodyPr wrap="square" rtlCol="0">
            <a:spAutoFit/>
          </a:bodyPr>
          <a:lstStyle/>
          <a:p>
            <a:pPr algn="ctr">
              <a:defRPr/>
            </a:pPr>
            <a:r>
              <a:rPr lang="fr-FR" dirty="0"/>
              <a:t>APPV (AMO)</a:t>
            </a:r>
            <a:endParaRPr dirty="0"/>
          </a:p>
        </p:txBody>
      </p:sp>
    </p:spTree>
    <p:extLst>
      <p:ext uri="{BB962C8B-B14F-4D97-AF65-F5344CB8AC3E}">
        <p14:creationId xmlns:p14="http://schemas.microsoft.com/office/powerpoint/2010/main" val="37836130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me 6">
            <a:extLst>
              <a:ext uri="{FF2B5EF4-FFF2-40B4-BE49-F238E27FC236}">
                <a16:creationId xmlns:a16="http://schemas.microsoft.com/office/drawing/2014/main" id="{8A004C29-4750-404A-A480-3C1556F4F012}"/>
              </a:ext>
            </a:extLst>
          </p:cNvPr>
          <p:cNvGraphicFramePr/>
          <p:nvPr>
            <p:extLst/>
          </p:nvPr>
        </p:nvGraphicFramePr>
        <p:xfrm>
          <a:off x="-281790" y="2455655"/>
          <a:ext cx="11933206" cy="34563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contenu 2">
            <a:extLst>
              <a:ext uri="{FF2B5EF4-FFF2-40B4-BE49-F238E27FC236}">
                <a16:creationId xmlns:a16="http://schemas.microsoft.com/office/drawing/2014/main" id="{A795C8DB-855D-455A-BF5B-AC1BE3E0F45F}"/>
              </a:ext>
            </a:extLst>
          </p:cNvPr>
          <p:cNvSpPr>
            <a:spLocks noGrp="1"/>
          </p:cNvSpPr>
          <p:nvPr>
            <p:ph idx="1"/>
          </p:nvPr>
        </p:nvSpPr>
        <p:spPr>
          <a:xfrm>
            <a:off x="2032004" y="2231699"/>
            <a:ext cx="6447501" cy="2910580"/>
          </a:xfrm>
        </p:spPr>
        <p:txBody>
          <a:bodyPr>
            <a:normAutofit/>
          </a:bodyPr>
          <a:lstStyle/>
          <a:p>
            <a:endParaRPr lang="fr-FR" sz="1500" dirty="0">
              <a:latin typeface="Abadi Extra Light" panose="020B0204020104020204" pitchFamily="34" charset="0"/>
            </a:endParaRPr>
          </a:p>
          <a:p>
            <a:pPr marL="0" indent="0">
              <a:buNone/>
            </a:pPr>
            <a:endParaRPr lang="fr-FR" sz="1500" dirty="0">
              <a:latin typeface="Abadi Extra Light" panose="020B0204020104020204" pitchFamily="34" charset="0"/>
            </a:endParaRPr>
          </a:p>
          <a:p>
            <a:endParaRPr lang="fr-FR" sz="1500" dirty="0">
              <a:latin typeface="Abadi Extra Light" panose="020B0204020104020204" pitchFamily="34" charset="0"/>
            </a:endParaRPr>
          </a:p>
          <a:p>
            <a:pPr marL="0" indent="0">
              <a:buNone/>
            </a:pPr>
            <a:endParaRPr lang="fr-FR" sz="1500" dirty="0">
              <a:latin typeface="Abadi Extra Light" panose="020B0204020104020204" pitchFamily="34" charset="0"/>
            </a:endParaRPr>
          </a:p>
        </p:txBody>
      </p:sp>
      <p:sp>
        <p:nvSpPr>
          <p:cNvPr id="6" name="Titre 1">
            <a:extLst>
              <a:ext uri="{FF2B5EF4-FFF2-40B4-BE49-F238E27FC236}">
                <a16:creationId xmlns:a16="http://schemas.microsoft.com/office/drawing/2014/main" id="{6F3D765B-07FC-2DCE-50F3-6F447FCB437D}"/>
              </a:ext>
            </a:extLst>
          </p:cNvPr>
          <p:cNvSpPr txBox="1">
            <a:spLocks/>
          </p:cNvSpPr>
          <p:nvPr/>
        </p:nvSpPr>
        <p:spPr>
          <a:xfrm>
            <a:off x="241300" y="2282300"/>
            <a:ext cx="10515600" cy="6762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fr-FR" sz="2200" b="1" dirty="0">
                <a:solidFill>
                  <a:srgbClr val="6B5798"/>
                </a:solidFill>
                <a:latin typeface="Helvetica" pitchFamily="2" charset="0"/>
              </a:rPr>
              <a:t>UN ACCOMPAGNEMENT EN 3 PHASES</a:t>
            </a:r>
            <a:endParaRPr lang="fr-FR" sz="2200" dirty="0">
              <a:solidFill>
                <a:srgbClr val="6B5798"/>
              </a:solidFill>
            </a:endParaRPr>
          </a:p>
        </p:txBody>
      </p:sp>
      <p:graphicFrame>
        <p:nvGraphicFramePr>
          <p:cNvPr id="9" name="Diagramme 8">
            <a:extLst>
              <a:ext uri="{FF2B5EF4-FFF2-40B4-BE49-F238E27FC236}">
                <a16:creationId xmlns:a16="http://schemas.microsoft.com/office/drawing/2014/main" id="{4D700680-003D-4BF5-BAFD-41C310A0D81A}"/>
              </a:ext>
            </a:extLst>
          </p:cNvPr>
          <p:cNvGraphicFramePr/>
          <p:nvPr>
            <p:extLst/>
          </p:nvPr>
        </p:nvGraphicFramePr>
        <p:xfrm>
          <a:off x="1339969" y="5805926"/>
          <a:ext cx="8965463" cy="98881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688572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a:extLst>
              <a:ext uri="{FF2B5EF4-FFF2-40B4-BE49-F238E27FC236}">
                <a16:creationId xmlns:a16="http://schemas.microsoft.com/office/drawing/2014/main" id="{732587F7-9589-4557-A876-25CA85B30D3C}"/>
              </a:ext>
            </a:extLst>
          </p:cNvPr>
          <p:cNvSpPr txBox="1">
            <a:spLocks/>
          </p:cNvSpPr>
          <p:nvPr/>
        </p:nvSpPr>
        <p:spPr>
          <a:xfrm>
            <a:off x="2430235" y="1403927"/>
            <a:ext cx="7886700" cy="461791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600"/>
              </a:spcBef>
              <a:spcAft>
                <a:spcPts val="600"/>
              </a:spcAft>
              <a:buClr>
                <a:srgbClr val="00ABE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Clr>
                <a:srgbClr val="878787"/>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
            </a:pPr>
            <a:endParaRPr lang="fr-FR" dirty="0"/>
          </a:p>
        </p:txBody>
      </p:sp>
      <p:grpSp>
        <p:nvGrpSpPr>
          <p:cNvPr id="7" name="Espace réservé du contenu 2">
            <a:extLst>
              <a:ext uri="{FF2B5EF4-FFF2-40B4-BE49-F238E27FC236}">
                <a16:creationId xmlns:a16="http://schemas.microsoft.com/office/drawing/2014/main" id="{B494206A-17A7-42BB-AED7-630EF1DA01E8}"/>
              </a:ext>
            </a:extLst>
          </p:cNvPr>
          <p:cNvGrpSpPr/>
          <p:nvPr/>
        </p:nvGrpSpPr>
        <p:grpSpPr bwMode="auto">
          <a:xfrm>
            <a:off x="838200" y="2729489"/>
            <a:ext cx="9478735" cy="2940941"/>
            <a:chOff x="0" y="0"/>
            <a:chExt cx="10515600" cy="4351338"/>
          </a:xfrm>
        </p:grpSpPr>
        <p:sp>
          <p:nvSpPr>
            <p:cNvPr id="9" name="Rectangle 8">
              <a:extLst>
                <a:ext uri="{FF2B5EF4-FFF2-40B4-BE49-F238E27FC236}">
                  <a16:creationId xmlns:a16="http://schemas.microsoft.com/office/drawing/2014/main" id="{A5024222-A209-4245-A007-FF37142F1798}"/>
                </a:ext>
              </a:extLst>
            </p:cNvPr>
            <p:cNvSpPr/>
            <p:nvPr/>
          </p:nvSpPr>
          <p:spPr bwMode="auto">
            <a:xfrm>
              <a:off x="3286" y="276311"/>
              <a:ext cx="3203971" cy="982345"/>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txBody>
            <a:bodyPr spcFirstLastPara="0" vert="horz" wrap="square" lIns="192024" tIns="109728" rIns="192024" bIns="109728" numCol="1" spcCol="1270" anchor="ctr" anchorCtr="0">
              <a:noAutofit/>
            </a:bodyPr>
            <a:lstStyle/>
            <a:p>
              <a:pPr marL="0" lvl="0" indent="0" algn="ctr" defTabSz="1200150">
                <a:lnSpc>
                  <a:spcPct val="90000"/>
                </a:lnSpc>
                <a:spcBef>
                  <a:spcPts val="0"/>
                </a:spcBef>
                <a:spcAft>
                  <a:spcPts val="0"/>
                </a:spcAft>
                <a:buNone/>
                <a:defRPr/>
              </a:pPr>
              <a:r>
                <a:rPr lang="fr-FR" sz="2000" dirty="0"/>
                <a:t>Conditions d’accès : </a:t>
              </a:r>
              <a:endParaRPr lang="en-US" sz="2000" dirty="0"/>
            </a:p>
          </p:txBody>
        </p:sp>
        <p:sp>
          <p:nvSpPr>
            <p:cNvPr id="10" name="Rectangle 9">
              <a:extLst>
                <a:ext uri="{FF2B5EF4-FFF2-40B4-BE49-F238E27FC236}">
                  <a16:creationId xmlns:a16="http://schemas.microsoft.com/office/drawing/2014/main" id="{3399D5E0-15B9-43A7-BEE3-F729072DFD2A}"/>
                </a:ext>
              </a:extLst>
            </p:cNvPr>
            <p:cNvSpPr/>
            <p:nvPr/>
          </p:nvSpPr>
          <p:spPr bwMode="auto">
            <a:xfrm>
              <a:off x="3286" y="1258656"/>
              <a:ext cx="3203971" cy="2816369"/>
            </a:xfrm>
            <a:prstGeom prst="rect">
              <a:avLst/>
            </a:prstGeom>
            <a:solidFill>
              <a:schemeClr val="accent5">
                <a:tint val="40000"/>
                <a:hueOff val="0"/>
                <a:satOff val="0"/>
                <a:lumOff val="0"/>
                <a:alphaOff val="0"/>
                <a:alpha val="90000"/>
              </a:schemeClr>
            </a:solidFill>
            <a:ln w="12700" cap="flat" cmpd="sng" algn="ctr">
              <a:solidFill>
                <a:schemeClr val="accent5">
                  <a:tint val="40000"/>
                  <a:hueOff val="0"/>
                  <a:satOff val="0"/>
                  <a:lumOff val="0"/>
                  <a:alphaOff val="0"/>
                  <a:alpha val="90000"/>
                </a:schemeClr>
              </a:solidFill>
              <a:prstDash val="solid"/>
              <a:miter lim="800000"/>
            </a:ln>
            <a:effectLst/>
          </p:spPr>
          <p:style>
            <a:lnRef idx="2">
              <a:srgbClr val="000000"/>
            </a:lnRef>
            <a:fillRef idx="1">
              <a:srgbClr val="000000"/>
            </a:fillRef>
            <a:effectRef idx="0">
              <a:srgbClr val="000000"/>
            </a:effectRef>
            <a:fontRef idx="minor"/>
          </p:style>
          <p:txBody>
            <a:bodyPr spcFirstLastPara="0" vert="horz" wrap="square" lIns="144018" tIns="144018" rIns="192024" bIns="216027" numCol="1" spcCol="1270" anchor="t" anchorCtr="0">
              <a:noAutofit/>
            </a:bodyPr>
            <a:lstStyle/>
            <a:p>
              <a:pPr marL="228600" lvl="1" indent="-228600" algn="l" defTabSz="1200150">
                <a:lnSpc>
                  <a:spcPct val="90000"/>
                </a:lnSpc>
                <a:spcBef>
                  <a:spcPts val="0"/>
                </a:spcBef>
                <a:spcAft>
                  <a:spcPts val="0"/>
                </a:spcAft>
                <a:buChar char="•"/>
                <a:defRPr/>
              </a:pPr>
              <a:r>
                <a:rPr lang="fr-FR" sz="2000"/>
                <a:t>Pas de notification</a:t>
              </a:r>
              <a:endParaRPr lang="en-US" sz="2000"/>
            </a:p>
            <a:p>
              <a:pPr marL="228600" lvl="1" indent="-228600" algn="l" defTabSz="1200150">
                <a:lnSpc>
                  <a:spcPct val="90000"/>
                </a:lnSpc>
                <a:spcBef>
                  <a:spcPts val="0"/>
                </a:spcBef>
                <a:spcAft>
                  <a:spcPts val="0"/>
                </a:spcAft>
                <a:buChar char="•"/>
                <a:defRPr/>
              </a:pPr>
              <a:r>
                <a:rPr lang="fr-FR" sz="2000"/>
                <a:t>Habiter sur le département</a:t>
              </a:r>
              <a:endParaRPr lang="en-US" sz="2000"/>
            </a:p>
            <a:p>
              <a:pPr marL="228600" lvl="1" indent="-228600" algn="l" defTabSz="1200150">
                <a:lnSpc>
                  <a:spcPct val="90000"/>
                </a:lnSpc>
                <a:spcBef>
                  <a:spcPts val="0"/>
                </a:spcBef>
                <a:spcAft>
                  <a:spcPts val="0"/>
                </a:spcAft>
                <a:buChar char="•"/>
                <a:defRPr/>
              </a:pPr>
              <a:r>
                <a:rPr lang="fr-FR" sz="2000"/>
                <a:t>Tout âge, tout handicap</a:t>
              </a:r>
              <a:endParaRPr lang="en-US" sz="2000"/>
            </a:p>
            <a:p>
              <a:pPr marL="228600" lvl="1" indent="-228600" algn="l" defTabSz="1200150">
                <a:lnSpc>
                  <a:spcPct val="90000"/>
                </a:lnSpc>
                <a:spcBef>
                  <a:spcPts val="0"/>
                </a:spcBef>
                <a:spcAft>
                  <a:spcPts val="0"/>
                </a:spcAft>
                <a:buChar char="•"/>
                <a:defRPr/>
              </a:pPr>
              <a:r>
                <a:rPr lang="fr-FR" sz="2000"/>
                <a:t>Gratuit</a:t>
              </a:r>
              <a:endParaRPr lang="en-US" sz="2000"/>
            </a:p>
          </p:txBody>
        </p:sp>
        <p:sp>
          <p:nvSpPr>
            <p:cNvPr id="11" name="Rectangle 10">
              <a:extLst>
                <a:ext uri="{FF2B5EF4-FFF2-40B4-BE49-F238E27FC236}">
                  <a16:creationId xmlns:a16="http://schemas.microsoft.com/office/drawing/2014/main" id="{6280E18B-19E9-4B64-9681-0242F08F3432}"/>
                </a:ext>
              </a:extLst>
            </p:cNvPr>
            <p:cNvSpPr/>
            <p:nvPr/>
          </p:nvSpPr>
          <p:spPr bwMode="auto">
            <a:xfrm>
              <a:off x="3655814" y="276311"/>
              <a:ext cx="3203971" cy="982345"/>
            </a:xfrm>
            <a:prstGeom prst="rect">
              <a:avLst/>
            </a:prstGeom>
            <a:solidFill>
              <a:schemeClr val="accent5">
                <a:hueOff val="-3379271"/>
                <a:satOff val="-8710"/>
                <a:lumOff val="-5883"/>
                <a:alphaOff val="0"/>
              </a:schemeClr>
            </a:solidFill>
            <a:ln w="12700" cap="flat" cmpd="sng" algn="ctr">
              <a:solidFill>
                <a:schemeClr val="accent5">
                  <a:hueOff val="-3379271"/>
                  <a:satOff val="-8710"/>
                  <a:lumOff val="-5883"/>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txBody>
            <a:bodyPr spcFirstLastPara="0" vert="horz" wrap="square" lIns="192024" tIns="109728" rIns="192024" bIns="109728" numCol="1" spcCol="1270" anchor="ctr" anchorCtr="0">
              <a:noAutofit/>
            </a:bodyPr>
            <a:lstStyle/>
            <a:p>
              <a:pPr marL="0" lvl="0" indent="0" algn="ctr" defTabSz="1200150">
                <a:lnSpc>
                  <a:spcPct val="90000"/>
                </a:lnSpc>
                <a:spcBef>
                  <a:spcPts val="0"/>
                </a:spcBef>
                <a:spcAft>
                  <a:spcPts val="0"/>
                </a:spcAft>
                <a:buNone/>
                <a:defRPr/>
              </a:pPr>
              <a:r>
                <a:rPr lang="fr-FR" sz="2000"/>
                <a:t>Comment contacter le dispositif :</a:t>
              </a:r>
              <a:endParaRPr lang="en-US" sz="2000"/>
            </a:p>
          </p:txBody>
        </p:sp>
        <p:sp>
          <p:nvSpPr>
            <p:cNvPr id="12" name="Rectangle 11">
              <a:extLst>
                <a:ext uri="{FF2B5EF4-FFF2-40B4-BE49-F238E27FC236}">
                  <a16:creationId xmlns:a16="http://schemas.microsoft.com/office/drawing/2014/main" id="{9B24DE8C-1C63-4F2E-B55B-9216C819C960}"/>
                </a:ext>
              </a:extLst>
            </p:cNvPr>
            <p:cNvSpPr/>
            <p:nvPr/>
          </p:nvSpPr>
          <p:spPr bwMode="auto">
            <a:xfrm>
              <a:off x="3655814" y="1258656"/>
              <a:ext cx="3203971" cy="2816369"/>
            </a:xfrm>
            <a:prstGeom prst="rect">
              <a:avLst/>
            </a:prstGeom>
            <a:solidFill>
              <a:schemeClr val="accent5">
                <a:tint val="40000"/>
                <a:hueOff val="-3369881"/>
                <a:satOff val="-11416"/>
                <a:lumOff val="-1464"/>
                <a:alphaOff val="0"/>
                <a:alpha val="90000"/>
              </a:schemeClr>
            </a:solidFill>
            <a:ln w="12700" cap="flat" cmpd="sng" algn="ctr">
              <a:solidFill>
                <a:schemeClr val="accent5">
                  <a:tint val="40000"/>
                  <a:hueOff val="-3369881"/>
                  <a:satOff val="-11416"/>
                  <a:lumOff val="-1464"/>
                  <a:alphaOff val="0"/>
                  <a:alpha val="90000"/>
                </a:schemeClr>
              </a:solidFill>
              <a:prstDash val="solid"/>
              <a:miter lim="800000"/>
            </a:ln>
            <a:effectLst/>
          </p:spPr>
          <p:style>
            <a:lnRef idx="2">
              <a:srgbClr val="000000"/>
            </a:lnRef>
            <a:fillRef idx="1">
              <a:srgbClr val="000000"/>
            </a:fillRef>
            <a:effectRef idx="0">
              <a:srgbClr val="000000"/>
            </a:effectRef>
            <a:fontRef idx="minor"/>
          </p:style>
          <p:txBody>
            <a:bodyPr spcFirstLastPara="0" vert="horz" wrap="square" lIns="144018" tIns="144018" rIns="192024" bIns="216027" numCol="1" spcCol="1270" anchor="t" anchorCtr="0">
              <a:noAutofit/>
            </a:bodyPr>
            <a:lstStyle/>
            <a:p>
              <a:pPr marL="228600" lvl="1" indent="-228600" algn="l" defTabSz="1200150">
                <a:lnSpc>
                  <a:spcPct val="90000"/>
                </a:lnSpc>
                <a:spcBef>
                  <a:spcPts val="0"/>
                </a:spcBef>
                <a:spcAft>
                  <a:spcPts val="0"/>
                </a:spcAft>
                <a:buChar char="•"/>
                <a:defRPr/>
              </a:pPr>
              <a:r>
                <a:rPr lang="fr-FR" sz="2000" dirty="0"/>
                <a:t>Numéro de téléphone</a:t>
              </a:r>
              <a:endParaRPr lang="en-US" sz="2000" dirty="0"/>
            </a:p>
            <a:p>
              <a:pPr marL="228600" lvl="1" indent="-228600" algn="l" defTabSz="1200150">
                <a:lnSpc>
                  <a:spcPct val="90000"/>
                </a:lnSpc>
                <a:spcBef>
                  <a:spcPts val="0"/>
                </a:spcBef>
                <a:spcAft>
                  <a:spcPts val="0"/>
                </a:spcAft>
                <a:buChar char="•"/>
                <a:defRPr/>
              </a:pPr>
              <a:r>
                <a:rPr lang="fr-FR" sz="2000" dirty="0"/>
                <a:t>Mail</a:t>
              </a:r>
              <a:endParaRPr lang="en-US" sz="2000" dirty="0"/>
            </a:p>
            <a:p>
              <a:pPr marL="228600" lvl="1" indent="-228600" algn="l" defTabSz="1200150">
                <a:lnSpc>
                  <a:spcPct val="90000"/>
                </a:lnSpc>
                <a:spcBef>
                  <a:spcPts val="0"/>
                </a:spcBef>
                <a:spcAft>
                  <a:spcPts val="0"/>
                </a:spcAft>
                <a:buChar char="•"/>
                <a:defRPr/>
              </a:pPr>
              <a:r>
                <a:rPr lang="fr-FR" sz="2000" dirty="0"/>
                <a:t>permanences</a:t>
              </a:r>
              <a:endParaRPr lang="en-US" sz="2000" dirty="0"/>
            </a:p>
          </p:txBody>
        </p:sp>
        <p:sp>
          <p:nvSpPr>
            <p:cNvPr id="13" name="Rectangle 12">
              <a:extLst>
                <a:ext uri="{FF2B5EF4-FFF2-40B4-BE49-F238E27FC236}">
                  <a16:creationId xmlns:a16="http://schemas.microsoft.com/office/drawing/2014/main" id="{43649A3E-316C-4EC6-A1E0-1EB260351047}"/>
                </a:ext>
              </a:extLst>
            </p:cNvPr>
            <p:cNvSpPr/>
            <p:nvPr/>
          </p:nvSpPr>
          <p:spPr bwMode="auto">
            <a:xfrm>
              <a:off x="7308342" y="276311"/>
              <a:ext cx="3203971" cy="982345"/>
            </a:xfrm>
            <a:prstGeom prst="rect">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p:spPr>
          <p:style>
            <a:lnRef idx="2">
              <a:srgbClr val="000000"/>
            </a:lnRef>
            <a:fillRef idx="1">
              <a:srgbClr val="000000"/>
            </a:fillRef>
            <a:effectRef idx="0">
              <a:srgbClr val="000000"/>
            </a:effectRef>
            <a:fontRef idx="minor">
              <a:schemeClr val="lt1"/>
            </a:fontRef>
          </p:style>
          <p:txBody>
            <a:bodyPr spcFirstLastPara="0" vert="horz" wrap="square" lIns="192024" tIns="109728" rIns="192024" bIns="109728" numCol="1" spcCol="1270" anchor="ctr" anchorCtr="0">
              <a:noAutofit/>
            </a:bodyPr>
            <a:lstStyle/>
            <a:p>
              <a:pPr marL="0" lvl="0" indent="0" algn="ctr" defTabSz="1200150">
                <a:lnSpc>
                  <a:spcPct val="90000"/>
                </a:lnSpc>
                <a:spcBef>
                  <a:spcPts val="0"/>
                </a:spcBef>
                <a:spcAft>
                  <a:spcPts val="0"/>
                </a:spcAft>
                <a:buNone/>
                <a:defRPr/>
              </a:pPr>
              <a:r>
                <a:rPr lang="fr-FR" sz="2000"/>
                <a:t>Où se passent les rendez-vous ?</a:t>
              </a:r>
              <a:endParaRPr lang="en-US" sz="2000"/>
            </a:p>
          </p:txBody>
        </p:sp>
        <p:sp>
          <p:nvSpPr>
            <p:cNvPr id="14" name="Rectangle 13">
              <a:extLst>
                <a:ext uri="{FF2B5EF4-FFF2-40B4-BE49-F238E27FC236}">
                  <a16:creationId xmlns:a16="http://schemas.microsoft.com/office/drawing/2014/main" id="{2F1C7AD8-0B74-43F2-BBA1-95ECBABE97C6}"/>
                </a:ext>
              </a:extLst>
            </p:cNvPr>
            <p:cNvSpPr/>
            <p:nvPr/>
          </p:nvSpPr>
          <p:spPr bwMode="auto">
            <a:xfrm>
              <a:off x="7308342" y="1258656"/>
              <a:ext cx="3203971" cy="2816369"/>
            </a:xfrm>
            <a:prstGeom prst="rect">
              <a:avLst/>
            </a:prstGeom>
            <a:solidFill>
              <a:schemeClr val="accent5">
                <a:tint val="40000"/>
                <a:hueOff val="-6739762"/>
                <a:satOff val="-22832"/>
                <a:lumOff val="-2928"/>
                <a:alphaOff val="0"/>
                <a:alpha val="90000"/>
              </a:schemeClr>
            </a:solidFill>
            <a:ln w="12700" cap="flat" cmpd="sng" algn="ctr">
              <a:solidFill>
                <a:schemeClr val="accent5">
                  <a:tint val="40000"/>
                  <a:hueOff val="-6739762"/>
                  <a:satOff val="-22832"/>
                  <a:lumOff val="-2928"/>
                  <a:alphaOff val="0"/>
                  <a:alpha val="90000"/>
                </a:schemeClr>
              </a:solidFill>
              <a:prstDash val="solid"/>
              <a:miter lim="800000"/>
            </a:ln>
            <a:effectLst/>
          </p:spPr>
          <p:style>
            <a:lnRef idx="2">
              <a:srgbClr val="000000"/>
            </a:lnRef>
            <a:fillRef idx="1">
              <a:srgbClr val="000000"/>
            </a:fillRef>
            <a:effectRef idx="0">
              <a:srgbClr val="000000"/>
            </a:effectRef>
            <a:fontRef idx="minor"/>
          </p:style>
          <p:txBody>
            <a:bodyPr spcFirstLastPara="0" vert="horz" wrap="square" lIns="144018" tIns="144018" rIns="192024" bIns="216027" numCol="1" spcCol="1270" anchor="t" anchorCtr="0">
              <a:noAutofit/>
            </a:bodyPr>
            <a:lstStyle/>
            <a:p>
              <a:pPr marL="228600" lvl="1" indent="-228600" algn="l" defTabSz="1200150">
                <a:lnSpc>
                  <a:spcPct val="90000"/>
                </a:lnSpc>
                <a:spcBef>
                  <a:spcPts val="0"/>
                </a:spcBef>
                <a:spcAft>
                  <a:spcPts val="0"/>
                </a:spcAft>
                <a:buChar char="•"/>
                <a:defRPr/>
              </a:pPr>
              <a:r>
                <a:rPr lang="fr-FR" sz="2000" dirty="0"/>
                <a:t>A domicile</a:t>
              </a:r>
              <a:endParaRPr lang="en-US" sz="2000" dirty="0"/>
            </a:p>
            <a:p>
              <a:pPr marL="228600" lvl="1" indent="-228600" algn="l" defTabSz="1200150">
                <a:lnSpc>
                  <a:spcPct val="90000"/>
                </a:lnSpc>
                <a:spcBef>
                  <a:spcPts val="0"/>
                </a:spcBef>
                <a:spcAft>
                  <a:spcPts val="0"/>
                </a:spcAft>
                <a:buChar char="•"/>
                <a:defRPr/>
              </a:pPr>
              <a:r>
                <a:rPr lang="fr-FR" sz="2000" dirty="0"/>
                <a:t>Lieu souhaité </a:t>
              </a:r>
              <a:endParaRPr lang="en-US" sz="2000" dirty="0"/>
            </a:p>
            <a:p>
              <a:pPr marL="228600" lvl="1" indent="-228600" algn="l" defTabSz="1200150">
                <a:lnSpc>
                  <a:spcPct val="90000"/>
                </a:lnSpc>
                <a:spcBef>
                  <a:spcPts val="0"/>
                </a:spcBef>
                <a:spcAft>
                  <a:spcPts val="0"/>
                </a:spcAft>
                <a:buChar char="•"/>
                <a:defRPr/>
              </a:pPr>
              <a:r>
                <a:rPr lang="en-US" sz="2000" dirty="0"/>
                <a:t>Dans un bureau</a:t>
              </a:r>
            </a:p>
            <a:p>
              <a:pPr marL="228600" lvl="1" indent="-228600" algn="l" defTabSz="1200150">
                <a:lnSpc>
                  <a:spcPct val="90000"/>
                </a:lnSpc>
                <a:spcBef>
                  <a:spcPts val="0"/>
                </a:spcBef>
                <a:spcAft>
                  <a:spcPts val="0"/>
                </a:spcAft>
                <a:buChar char="•"/>
                <a:defRPr/>
              </a:pPr>
              <a:r>
                <a:rPr lang="en-US" sz="2000" dirty="0" err="1"/>
                <a:t>En</a:t>
              </a:r>
              <a:r>
                <a:rPr lang="en-US" sz="2000" dirty="0"/>
                <a:t> </a:t>
              </a:r>
              <a:r>
                <a:rPr lang="en-US" sz="2000" dirty="0" err="1"/>
                <a:t>visio</a:t>
              </a:r>
              <a:endParaRPr sz="1400" dirty="0"/>
            </a:p>
          </p:txBody>
        </p:sp>
      </p:grpSp>
      <p:sp>
        <p:nvSpPr>
          <p:cNvPr id="3" name="Titre 1">
            <a:extLst>
              <a:ext uri="{FF2B5EF4-FFF2-40B4-BE49-F238E27FC236}">
                <a16:creationId xmlns:a16="http://schemas.microsoft.com/office/drawing/2014/main" id="{49A653EC-CDF8-252B-FCAA-20AEB48C6DE4}"/>
              </a:ext>
            </a:extLst>
          </p:cNvPr>
          <p:cNvSpPr txBox="1">
            <a:spLocks/>
          </p:cNvSpPr>
          <p:nvPr/>
        </p:nvSpPr>
        <p:spPr>
          <a:xfrm>
            <a:off x="241300" y="2282300"/>
            <a:ext cx="10515600" cy="6762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fr-FR" sz="2200" b="1" dirty="0">
                <a:solidFill>
                  <a:srgbClr val="6B5798"/>
                </a:solidFill>
                <a:latin typeface="Helvetica" pitchFamily="2" charset="0"/>
              </a:rPr>
              <a:t>LE DAPV, EN PRATIQUE</a:t>
            </a:r>
            <a:endParaRPr lang="fr-FR" sz="2200" dirty="0">
              <a:solidFill>
                <a:srgbClr val="6B5798"/>
              </a:solidFill>
            </a:endParaRPr>
          </a:p>
        </p:txBody>
      </p:sp>
    </p:spTree>
    <p:extLst>
      <p:ext uri="{BB962C8B-B14F-4D97-AF65-F5344CB8AC3E}">
        <p14:creationId xmlns:p14="http://schemas.microsoft.com/office/powerpoint/2010/main" val="2984092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a:extLst>
              <a:ext uri="{FF2B5EF4-FFF2-40B4-BE49-F238E27FC236}">
                <a16:creationId xmlns:a16="http://schemas.microsoft.com/office/drawing/2014/main" id="{E0431BDB-AB58-6539-5D1C-E99214720F40}"/>
              </a:ext>
            </a:extLst>
          </p:cNvPr>
          <p:cNvSpPr>
            <a:spLocks noGrp="1"/>
          </p:cNvSpPr>
          <p:nvPr>
            <p:ph idx="1"/>
          </p:nvPr>
        </p:nvSpPr>
        <p:spPr>
          <a:xfrm>
            <a:off x="241299" y="1445342"/>
            <a:ext cx="11835471" cy="4552335"/>
          </a:xfrm>
        </p:spPr>
        <p:txBody>
          <a:bodyPr>
            <a:normAutofit fontScale="70000" lnSpcReduction="20000"/>
          </a:bodyPr>
          <a:lstStyle/>
          <a:p>
            <a:pPr algn="just">
              <a:lnSpc>
                <a:spcPct val="150000"/>
              </a:lnSpc>
            </a:pPr>
            <a:r>
              <a:rPr lang="fr-FR" sz="3300" dirty="0">
                <a:solidFill>
                  <a:srgbClr val="000000"/>
                </a:solidFill>
                <a:latin typeface="Helvetica" panose="020B0604020202020204" pitchFamily="34" charset="0"/>
                <a:ea typeface="Calibri" panose="020F0502020204030204" pitchFamily="34" charset="0"/>
                <a:cs typeface="Helvetica" panose="020B0604020202020204" pitchFamily="34" charset="0"/>
              </a:rPr>
              <a:t>Présentation des intervenants</a:t>
            </a:r>
            <a:r>
              <a:rPr lang="fr-FR" sz="3300" dirty="0" smtClean="0">
                <a:solidFill>
                  <a:srgbClr val="000000"/>
                </a:solidFill>
                <a:latin typeface="Helvetica" panose="020B0604020202020204" pitchFamily="34" charset="0"/>
                <a:ea typeface="Calibri" panose="020F0502020204030204" pitchFamily="34" charset="0"/>
                <a:cs typeface="Helvetica" panose="020B0604020202020204" pitchFamily="34" charset="0"/>
              </a:rPr>
              <a:t>:</a:t>
            </a:r>
            <a:endParaRPr lang="fr-FR" sz="3300" dirty="0">
              <a:solidFill>
                <a:srgbClr val="000000"/>
              </a:solidFill>
              <a:latin typeface="Helvetica" panose="020B0604020202020204" pitchFamily="34" charset="0"/>
              <a:ea typeface="Calibri" panose="020F0502020204030204" pitchFamily="34" charset="0"/>
              <a:cs typeface="Helvetica" panose="020B0604020202020204" pitchFamily="34" charset="0"/>
            </a:endParaRPr>
          </a:p>
          <a:p>
            <a:pPr marL="0" indent="0" algn="just">
              <a:buNone/>
            </a:pPr>
            <a:r>
              <a:rPr lang="fr-FR" b="1" dirty="0">
                <a:solidFill>
                  <a:srgbClr val="6B5798"/>
                </a:solidFill>
                <a:latin typeface="Helvetica" pitchFamily="2" charset="0"/>
              </a:rPr>
              <a:t>Apporter des réponses mixtes : exemple d’une nouvelle modalité d’offre avec la Mas Hors les Murs</a:t>
            </a:r>
          </a:p>
          <a:p>
            <a:pPr marL="0" indent="0" algn="just">
              <a:buNone/>
            </a:pPr>
            <a:r>
              <a:rPr lang="fr-FR" sz="3100" dirty="0" smtClean="0">
                <a:solidFill>
                  <a:srgbClr val="000000"/>
                </a:solidFill>
                <a:latin typeface="Helvetica" panose="020B0604020202020204" pitchFamily="34" charset="0"/>
                <a:ea typeface="Calibri" panose="020F0502020204030204" pitchFamily="34" charset="0"/>
                <a:cs typeface="Helvetica" panose="020B0604020202020204" pitchFamily="34" charset="0"/>
              </a:rPr>
              <a:t>Marie-Aude </a:t>
            </a:r>
            <a:r>
              <a:rPr lang="fr-FR" sz="3100" dirty="0">
                <a:solidFill>
                  <a:srgbClr val="000000"/>
                </a:solidFill>
                <a:latin typeface="Helvetica" panose="020B0604020202020204" pitchFamily="34" charset="0"/>
                <a:ea typeface="Calibri" panose="020F0502020204030204" pitchFamily="34" charset="0"/>
                <a:cs typeface="Helvetica" panose="020B0604020202020204" pitchFamily="34" charset="0"/>
              </a:rPr>
              <a:t>Mathieu Directrice des établissements et services AIDERA Var</a:t>
            </a:r>
          </a:p>
          <a:p>
            <a:pPr marL="0" indent="0" algn="just">
              <a:buNone/>
            </a:pPr>
            <a:endParaRPr lang="fr-FR" sz="3100" dirty="0" smtClean="0">
              <a:solidFill>
                <a:srgbClr val="000000"/>
              </a:solidFill>
              <a:latin typeface="Helvetica" panose="020B0604020202020204" pitchFamily="34" charset="0"/>
              <a:ea typeface="Calibri" panose="020F0502020204030204" pitchFamily="34" charset="0"/>
              <a:cs typeface="Helvetica" panose="020B0604020202020204" pitchFamily="34" charset="0"/>
            </a:endParaRPr>
          </a:p>
          <a:p>
            <a:pPr marL="0" indent="0" algn="just">
              <a:buNone/>
            </a:pPr>
            <a:r>
              <a:rPr lang="fr-FR" b="1" dirty="0">
                <a:solidFill>
                  <a:srgbClr val="6B5798"/>
                </a:solidFill>
                <a:latin typeface="Helvetica" pitchFamily="2" charset="0"/>
              </a:rPr>
              <a:t>Favoriser la participation des personnes en situation de handicap</a:t>
            </a:r>
          </a:p>
          <a:p>
            <a:pPr marL="0" indent="0" algn="just">
              <a:buNone/>
            </a:pPr>
            <a:r>
              <a:rPr lang="fr-FR" sz="3100" dirty="0" smtClean="0">
                <a:solidFill>
                  <a:srgbClr val="000000"/>
                </a:solidFill>
                <a:latin typeface="Helvetica" panose="020B0604020202020204" pitchFamily="34" charset="0"/>
                <a:ea typeface="Calibri" panose="020F0502020204030204" pitchFamily="34" charset="0"/>
                <a:cs typeface="Helvetica" panose="020B0604020202020204" pitchFamily="34" charset="0"/>
              </a:rPr>
              <a:t>Audrey </a:t>
            </a:r>
            <a:r>
              <a:rPr lang="fr-FR" sz="3100" dirty="0">
                <a:solidFill>
                  <a:srgbClr val="000000"/>
                </a:solidFill>
                <a:latin typeface="Helvetica" panose="020B0604020202020204" pitchFamily="34" charset="0"/>
                <a:ea typeface="Calibri" panose="020F0502020204030204" pitchFamily="34" charset="0"/>
                <a:cs typeface="Helvetica" panose="020B0604020202020204" pitchFamily="34" charset="0"/>
              </a:rPr>
              <a:t>Serré Directrice Trisomie 21 </a:t>
            </a:r>
            <a:r>
              <a:rPr lang="fr-FR" sz="3100" dirty="0" smtClean="0">
                <a:solidFill>
                  <a:srgbClr val="000000"/>
                </a:solidFill>
                <a:latin typeface="Helvetica" panose="020B0604020202020204" pitchFamily="34" charset="0"/>
                <a:ea typeface="Calibri" panose="020F0502020204030204" pitchFamily="34" charset="0"/>
                <a:cs typeface="Helvetica" panose="020B0604020202020204" pitchFamily="34" charset="0"/>
              </a:rPr>
              <a:t>Alpes-Maritimes</a:t>
            </a:r>
          </a:p>
          <a:p>
            <a:pPr marL="0" indent="0" algn="just">
              <a:buNone/>
            </a:pPr>
            <a:r>
              <a:rPr lang="fr-FR" sz="3100" dirty="0" smtClean="0">
                <a:solidFill>
                  <a:srgbClr val="000000"/>
                </a:solidFill>
                <a:latin typeface="Helvetica" panose="020B0604020202020204" pitchFamily="34" charset="0"/>
                <a:ea typeface="Calibri" panose="020F0502020204030204" pitchFamily="34" charset="0"/>
                <a:cs typeface="Helvetica" panose="020B0604020202020204" pitchFamily="34" charset="0"/>
              </a:rPr>
              <a:t>Alexandre </a:t>
            </a:r>
            <a:r>
              <a:rPr lang="fr-FR" sz="3100" dirty="0">
                <a:solidFill>
                  <a:srgbClr val="000000"/>
                </a:solidFill>
                <a:latin typeface="Helvetica" panose="020B0604020202020204" pitchFamily="34" charset="0"/>
                <a:ea typeface="Calibri" panose="020F0502020204030204" pitchFamily="34" charset="0"/>
                <a:cs typeface="Helvetica" panose="020B0604020202020204" pitchFamily="34" charset="0"/>
              </a:rPr>
              <a:t>Blois, directeur Pôle jeunesse </a:t>
            </a:r>
            <a:r>
              <a:rPr lang="fr-FR" sz="3100" dirty="0" err="1">
                <a:solidFill>
                  <a:srgbClr val="000000"/>
                </a:solidFill>
                <a:latin typeface="Helvetica" panose="020B0604020202020204" pitchFamily="34" charset="0"/>
                <a:ea typeface="Calibri" panose="020F0502020204030204" pitchFamily="34" charset="0"/>
                <a:cs typeface="Helvetica" panose="020B0604020202020204" pitchFamily="34" charset="0"/>
              </a:rPr>
              <a:t>Adapei</a:t>
            </a:r>
            <a:r>
              <a:rPr lang="fr-FR" sz="3100" dirty="0">
                <a:solidFill>
                  <a:srgbClr val="000000"/>
                </a:solidFill>
                <a:latin typeface="Helvetica" panose="020B0604020202020204" pitchFamily="34" charset="0"/>
                <a:ea typeface="Calibri" panose="020F0502020204030204" pitchFamily="34" charset="0"/>
                <a:cs typeface="Helvetica" panose="020B0604020202020204" pitchFamily="34" charset="0"/>
              </a:rPr>
              <a:t> Var </a:t>
            </a:r>
            <a:r>
              <a:rPr lang="fr-FR" sz="3100" dirty="0" err="1" smtClean="0">
                <a:solidFill>
                  <a:srgbClr val="000000"/>
                </a:solidFill>
                <a:latin typeface="Helvetica" panose="020B0604020202020204" pitchFamily="34" charset="0"/>
                <a:ea typeface="Calibri" panose="020F0502020204030204" pitchFamily="34" charset="0"/>
                <a:cs typeface="Helvetica" panose="020B0604020202020204" pitchFamily="34" charset="0"/>
              </a:rPr>
              <a:t>Méditarrénnée</a:t>
            </a:r>
            <a:endParaRPr lang="fr-FR" sz="3100" dirty="0">
              <a:solidFill>
                <a:srgbClr val="000000"/>
              </a:solidFill>
              <a:latin typeface="Helvetica" panose="020B0604020202020204" pitchFamily="34" charset="0"/>
              <a:ea typeface="Calibri" panose="020F0502020204030204" pitchFamily="34" charset="0"/>
              <a:cs typeface="Helvetica" panose="020B0604020202020204" pitchFamily="34" charset="0"/>
            </a:endParaRPr>
          </a:p>
          <a:p>
            <a:pPr marL="0" indent="0" algn="just">
              <a:buNone/>
            </a:pPr>
            <a:endParaRPr lang="fr-FR" sz="3100" dirty="0" smtClean="0">
              <a:solidFill>
                <a:srgbClr val="000000"/>
              </a:solidFill>
              <a:latin typeface="Helvetica" panose="020B0604020202020204" pitchFamily="34" charset="0"/>
              <a:cs typeface="Helvetica" panose="020B0604020202020204" pitchFamily="34" charset="0"/>
            </a:endParaRPr>
          </a:p>
          <a:p>
            <a:pPr marL="0" indent="0" algn="just">
              <a:buNone/>
            </a:pPr>
            <a:r>
              <a:rPr lang="fr-FR" b="1" dirty="0">
                <a:solidFill>
                  <a:srgbClr val="6B5798"/>
                </a:solidFill>
                <a:latin typeface="Helvetica" pitchFamily="2" charset="0"/>
              </a:rPr>
              <a:t>Réponse croisée entre le secteur de la psychiatrie et le secteur du handicap : exemple de l’équipe mobile de </a:t>
            </a:r>
            <a:r>
              <a:rPr lang="fr-FR" b="1" dirty="0" err="1">
                <a:solidFill>
                  <a:srgbClr val="6B5798"/>
                </a:solidFill>
                <a:latin typeface="Helvetica" pitchFamily="2" charset="0"/>
              </a:rPr>
              <a:t>Pierrefeu</a:t>
            </a:r>
            <a:r>
              <a:rPr lang="fr-FR" b="1" dirty="0">
                <a:solidFill>
                  <a:srgbClr val="6B5798"/>
                </a:solidFill>
                <a:latin typeface="Helvetica" pitchFamily="2" charset="0"/>
              </a:rPr>
              <a:t> </a:t>
            </a:r>
            <a:endParaRPr lang="fr-FR" b="1" dirty="0" smtClean="0">
              <a:solidFill>
                <a:srgbClr val="6B5798"/>
              </a:solidFill>
              <a:latin typeface="Helvetica" pitchFamily="2" charset="0"/>
            </a:endParaRPr>
          </a:p>
          <a:p>
            <a:pPr marL="0" indent="0" algn="just">
              <a:buNone/>
            </a:pPr>
            <a:r>
              <a:rPr lang="fr-FR" dirty="0"/>
              <a:t> </a:t>
            </a:r>
            <a:r>
              <a:rPr lang="fr-FR" sz="3100" dirty="0" smtClean="0">
                <a:solidFill>
                  <a:srgbClr val="000000"/>
                </a:solidFill>
                <a:latin typeface="Helvetica" panose="020B0604020202020204" pitchFamily="34" charset="0"/>
                <a:cs typeface="Helvetica" panose="020B0604020202020204" pitchFamily="34" charset="0"/>
              </a:rPr>
              <a:t>Hugo </a:t>
            </a:r>
            <a:r>
              <a:rPr lang="fr-FR" sz="3100" dirty="0" smtClean="0">
                <a:solidFill>
                  <a:srgbClr val="000000"/>
                </a:solidFill>
                <a:latin typeface="Helvetica" panose="020B0604020202020204" pitchFamily="34" charset="0"/>
                <a:ea typeface="Calibri" panose="020F0502020204030204" pitchFamily="34" charset="0"/>
                <a:cs typeface="Helvetica" panose="020B0604020202020204" pitchFamily="34" charset="0"/>
              </a:rPr>
              <a:t>Priser </a:t>
            </a:r>
            <a:r>
              <a:rPr lang="fr-FR" sz="3100" dirty="0">
                <a:solidFill>
                  <a:srgbClr val="000000"/>
                </a:solidFill>
                <a:latin typeface="Helvetica" panose="020B0604020202020204" pitchFamily="34" charset="0"/>
                <a:ea typeface="Calibri" panose="020F0502020204030204" pitchFamily="34" charset="0"/>
                <a:cs typeface="Helvetica" panose="020B0604020202020204" pitchFamily="34" charset="0"/>
              </a:rPr>
              <a:t>et </a:t>
            </a:r>
            <a:r>
              <a:rPr lang="fr-FR" sz="3100" dirty="0" smtClean="0">
                <a:solidFill>
                  <a:srgbClr val="000000"/>
                </a:solidFill>
                <a:latin typeface="Helvetica" panose="020B0604020202020204" pitchFamily="34" charset="0"/>
                <a:ea typeface="Calibri" panose="020F0502020204030204" pitchFamily="34" charset="0"/>
                <a:cs typeface="Helvetica" panose="020B0604020202020204" pitchFamily="34" charset="0"/>
              </a:rPr>
              <a:t>Cédric Compagnie</a:t>
            </a:r>
            <a:r>
              <a:rPr lang="fr-FR" sz="3100" dirty="0">
                <a:solidFill>
                  <a:srgbClr val="000000"/>
                </a:solidFill>
                <a:latin typeface="Helvetica" panose="020B0604020202020204" pitchFamily="34" charset="0"/>
                <a:ea typeface="Calibri" panose="020F0502020204030204" pitchFamily="34" charset="0"/>
                <a:cs typeface="Helvetica" panose="020B0604020202020204" pitchFamily="34" charset="0"/>
              </a:rPr>
              <a:t>, psychomotricien et éducateur </a:t>
            </a:r>
            <a:r>
              <a:rPr lang="fr-FR" sz="3100" dirty="0" smtClean="0">
                <a:solidFill>
                  <a:srgbClr val="000000"/>
                </a:solidFill>
                <a:latin typeface="Helvetica" panose="020B0604020202020204" pitchFamily="34" charset="0"/>
                <a:ea typeface="Calibri" panose="020F0502020204030204" pitchFamily="34" charset="0"/>
                <a:cs typeface="Helvetica" panose="020B0604020202020204" pitchFamily="34" charset="0"/>
              </a:rPr>
              <a:t>spécialisé</a:t>
            </a:r>
            <a:r>
              <a:rPr lang="fr-FR" sz="3100" dirty="0">
                <a:solidFill>
                  <a:srgbClr val="000000"/>
                </a:solidFill>
                <a:latin typeface="Helvetica" panose="020B0604020202020204" pitchFamily="34" charset="0"/>
                <a:ea typeface="Calibri" panose="020F0502020204030204" pitchFamily="34" charset="0"/>
                <a:cs typeface="Helvetica" panose="020B0604020202020204" pitchFamily="34" charset="0"/>
              </a:rPr>
              <a:t> </a:t>
            </a:r>
            <a:r>
              <a:rPr lang="fr-FR" sz="3100" dirty="0" smtClean="0">
                <a:solidFill>
                  <a:srgbClr val="000000"/>
                </a:solidFill>
                <a:latin typeface="Helvetica" panose="020B0604020202020204" pitchFamily="34" charset="0"/>
                <a:ea typeface="Calibri" panose="020F0502020204030204" pitchFamily="34" charset="0"/>
                <a:cs typeface="Helvetica" panose="020B0604020202020204" pitchFamily="34" charset="0"/>
              </a:rPr>
              <a:t>au CH de </a:t>
            </a:r>
            <a:r>
              <a:rPr lang="fr-FR" sz="3100" dirty="0" err="1" smtClean="0">
                <a:solidFill>
                  <a:srgbClr val="000000"/>
                </a:solidFill>
                <a:latin typeface="Helvetica" panose="020B0604020202020204" pitchFamily="34" charset="0"/>
                <a:ea typeface="Calibri" panose="020F0502020204030204" pitchFamily="34" charset="0"/>
                <a:cs typeface="Helvetica" panose="020B0604020202020204" pitchFamily="34" charset="0"/>
              </a:rPr>
              <a:t>Pierrefeu</a:t>
            </a:r>
            <a:endParaRPr lang="fr-FR" sz="3100" dirty="0">
              <a:solidFill>
                <a:srgbClr val="000000"/>
              </a:solidFill>
              <a:latin typeface="Helvetica" panose="020B0604020202020204" pitchFamily="34" charset="0"/>
              <a:ea typeface="Calibri" panose="020F0502020204030204" pitchFamily="34" charset="0"/>
              <a:cs typeface="Helvetica" panose="020B0604020202020204" pitchFamily="34" charset="0"/>
            </a:endParaRPr>
          </a:p>
          <a:p>
            <a:pPr marL="0" indent="0" algn="just">
              <a:buNone/>
            </a:pPr>
            <a:endParaRPr lang="fr-FR" dirty="0"/>
          </a:p>
          <a:p>
            <a:endParaRPr lang="fr-FR" dirty="0"/>
          </a:p>
          <a:p>
            <a:pPr marL="0" indent="0" algn="just">
              <a:lnSpc>
                <a:spcPct val="150000"/>
              </a:lnSpc>
              <a:buNone/>
            </a:pPr>
            <a:endParaRPr lang="fr-FR" sz="1800" dirty="0" smtClean="0">
              <a:effectLst/>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106160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4943E590-DB54-F53A-AEF9-F428F45581C9}"/>
              </a:ext>
            </a:extLst>
          </p:cNvPr>
          <p:cNvSpPr>
            <a:spLocks noGrp="1"/>
          </p:cNvSpPr>
          <p:nvPr>
            <p:ph type="title"/>
          </p:nvPr>
        </p:nvSpPr>
        <p:spPr>
          <a:xfrm>
            <a:off x="241300" y="2225063"/>
            <a:ext cx="10515600" cy="676275"/>
          </a:xfrm>
        </p:spPr>
        <p:txBody>
          <a:bodyPr>
            <a:normAutofit/>
          </a:bodyPr>
          <a:lstStyle/>
          <a:p>
            <a:pPr algn="just"/>
            <a:r>
              <a:rPr lang="fr-FR" sz="2200" b="1" dirty="0">
                <a:solidFill>
                  <a:srgbClr val="6B5798"/>
                </a:solidFill>
                <a:effectLst/>
                <a:latin typeface="Helvetica" pitchFamily="2" charset="0"/>
              </a:rPr>
              <a:t>CERTIFICAT DE COMPÉTENCES - CC APPV (OF : CNAM PACA)</a:t>
            </a:r>
            <a:endParaRPr lang="fr-FR" sz="2200" dirty="0">
              <a:solidFill>
                <a:srgbClr val="6B5798"/>
              </a:solidFill>
            </a:endParaRPr>
          </a:p>
        </p:txBody>
      </p:sp>
      <p:pic>
        <p:nvPicPr>
          <p:cNvPr id="43" name="Image 42">
            <a:extLst>
              <a:ext uri="{FF2B5EF4-FFF2-40B4-BE49-F238E27FC236}">
                <a16:creationId xmlns:a16="http://schemas.microsoft.com/office/drawing/2014/main" id="{690728FA-5408-5177-3891-DF229E31CDDD}"/>
              </a:ext>
            </a:extLst>
          </p:cNvPr>
          <p:cNvPicPr>
            <a:picLocks noChangeAspect="1"/>
          </p:cNvPicPr>
          <p:nvPr/>
        </p:nvPicPr>
        <p:blipFill>
          <a:blip r:embed="rId2"/>
          <a:stretch>
            <a:fillRect/>
          </a:stretch>
        </p:blipFill>
        <p:spPr>
          <a:xfrm>
            <a:off x="309716" y="2812287"/>
            <a:ext cx="9800303" cy="4045713"/>
          </a:xfrm>
          <a:prstGeom prst="rect">
            <a:avLst/>
          </a:prstGeom>
        </p:spPr>
      </p:pic>
    </p:spTree>
    <p:extLst>
      <p:ext uri="{BB962C8B-B14F-4D97-AF65-F5344CB8AC3E}">
        <p14:creationId xmlns:p14="http://schemas.microsoft.com/office/powerpoint/2010/main" val="2598477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4943E590-DB54-F53A-AEF9-F428F45581C9}"/>
              </a:ext>
            </a:extLst>
          </p:cNvPr>
          <p:cNvSpPr>
            <a:spLocks noGrp="1"/>
          </p:cNvSpPr>
          <p:nvPr>
            <p:ph type="title"/>
          </p:nvPr>
        </p:nvSpPr>
        <p:spPr>
          <a:xfrm>
            <a:off x="241300" y="2232437"/>
            <a:ext cx="10515600" cy="676275"/>
          </a:xfrm>
        </p:spPr>
        <p:txBody>
          <a:bodyPr>
            <a:normAutofit/>
          </a:bodyPr>
          <a:lstStyle/>
          <a:p>
            <a:pPr algn="just"/>
            <a:r>
              <a:rPr lang="fr-FR" sz="2400" b="1" dirty="0">
                <a:solidFill>
                  <a:srgbClr val="6B5798"/>
                </a:solidFill>
                <a:latin typeface="Helvetica" pitchFamily="2" charset="0"/>
              </a:rPr>
              <a:t>QUELQUES REPERES CLES</a:t>
            </a:r>
            <a:endParaRPr lang="fr-FR" sz="2400" dirty="0">
              <a:solidFill>
                <a:srgbClr val="6B5798"/>
              </a:solidFill>
            </a:endParaRPr>
          </a:p>
        </p:txBody>
      </p:sp>
      <p:sp>
        <p:nvSpPr>
          <p:cNvPr id="5" name="Espace réservé du contenu 2">
            <a:extLst>
              <a:ext uri="{FF2B5EF4-FFF2-40B4-BE49-F238E27FC236}">
                <a16:creationId xmlns:a16="http://schemas.microsoft.com/office/drawing/2014/main" id="{E0431BDB-AB58-6539-5D1C-E99214720F40}"/>
              </a:ext>
            </a:extLst>
          </p:cNvPr>
          <p:cNvSpPr>
            <a:spLocks noGrp="1"/>
          </p:cNvSpPr>
          <p:nvPr>
            <p:ph idx="1"/>
          </p:nvPr>
        </p:nvSpPr>
        <p:spPr>
          <a:xfrm>
            <a:off x="241300" y="2787445"/>
            <a:ext cx="10783120" cy="3008671"/>
          </a:xfrm>
        </p:spPr>
        <p:txBody>
          <a:bodyPr>
            <a:normAutofit/>
          </a:bodyPr>
          <a:lstStyle/>
          <a:p>
            <a:pPr algn="just"/>
            <a:r>
              <a:rPr lang="fr-FR" sz="1800" dirty="0">
                <a:latin typeface="Helvetica" pitchFamily="2" charset="0"/>
              </a:rPr>
              <a:t>Dispositif déployé dans les Alpes-Maritimes et le Var</a:t>
            </a:r>
          </a:p>
          <a:p>
            <a:pPr algn="just"/>
            <a:r>
              <a:rPr lang="fr-FR" sz="1800" dirty="0">
                <a:latin typeface="Helvetica" pitchFamily="2" charset="0"/>
              </a:rPr>
              <a:t>Dispositif en cours de déploiement dans les Bouches du Rhône (démarrage avril 2023), dans les Hautes-Alpes et les Alpes de Haute Provence (2nd trimestre 2023) et Vaucluse (4ème trimestre 2023)</a:t>
            </a:r>
          </a:p>
          <a:p>
            <a:pPr algn="just"/>
            <a:r>
              <a:rPr lang="fr-FR" sz="1800" b="1" dirty="0">
                <a:latin typeface="Helvetica" pitchFamily="2" charset="0"/>
              </a:rPr>
              <a:t>Public enfant</a:t>
            </a:r>
            <a:r>
              <a:rPr lang="fr-FR" sz="1800" dirty="0">
                <a:latin typeface="Helvetica" pitchFamily="2" charset="0"/>
              </a:rPr>
              <a:t> : 53% des demandes concernent l’accès aux droits / 88% des demandes concernent des enfants scolarisés dans le droit commun.</a:t>
            </a:r>
          </a:p>
          <a:p>
            <a:pPr algn="just"/>
            <a:r>
              <a:rPr lang="fr-FR" sz="1800" b="1" dirty="0">
                <a:latin typeface="Helvetica" pitchFamily="2" charset="0"/>
              </a:rPr>
              <a:t>Public adulte</a:t>
            </a:r>
            <a:r>
              <a:rPr lang="fr-FR" sz="1800" dirty="0">
                <a:latin typeface="Helvetica" pitchFamily="2" charset="0"/>
              </a:rPr>
              <a:t> : 38% des demandes d’accompagnement concernent de jeunes adultes de 19 à 26 ans en rupture de parcours / 30% des demandes d’accompagnement concernent des personnes avec la survenue de problématiques nouvelles comme le vieillissement des personnes elles-mêmes ou de leurs proches aidants.</a:t>
            </a:r>
          </a:p>
        </p:txBody>
      </p:sp>
    </p:spTree>
    <p:extLst>
      <p:ext uri="{BB962C8B-B14F-4D97-AF65-F5344CB8AC3E}">
        <p14:creationId xmlns:p14="http://schemas.microsoft.com/office/powerpoint/2010/main" val="26495300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87F0C8FC-9811-58FB-4E57-541890056D89}"/>
              </a:ext>
            </a:extLst>
          </p:cNvPr>
          <p:cNvSpPr txBox="1"/>
          <p:nvPr/>
        </p:nvSpPr>
        <p:spPr>
          <a:xfrm>
            <a:off x="2155825" y="2736502"/>
            <a:ext cx="7880350" cy="954107"/>
          </a:xfrm>
          <a:prstGeom prst="rect">
            <a:avLst/>
          </a:prstGeom>
          <a:noFill/>
        </p:spPr>
        <p:txBody>
          <a:bodyPr wrap="square" rtlCol="0">
            <a:spAutoFit/>
          </a:bodyPr>
          <a:lstStyle/>
          <a:p>
            <a:pPr algn="just"/>
            <a:r>
              <a:rPr lang="fr-FR" sz="2800" b="1" dirty="0" smtClean="0">
                <a:solidFill>
                  <a:srgbClr val="6B5798"/>
                </a:solidFill>
                <a:latin typeface="Helvetica" pitchFamily="2" charset="0"/>
              </a:rPr>
              <a:t>Faciliter l’articulation entre le secteur psychiatrique et le secteur médico-social:</a:t>
            </a:r>
            <a:endParaRPr lang="fr-FR" sz="2800" dirty="0">
              <a:solidFill>
                <a:srgbClr val="6B5798"/>
              </a:solidFill>
              <a:effectLst/>
              <a:latin typeface="Helvetica" pitchFamily="2" charset="0"/>
            </a:endParaRPr>
          </a:p>
        </p:txBody>
      </p:sp>
    </p:spTree>
    <p:extLst>
      <p:ext uri="{BB962C8B-B14F-4D97-AF65-F5344CB8AC3E}">
        <p14:creationId xmlns:p14="http://schemas.microsoft.com/office/powerpoint/2010/main" val="3327212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87F0C8FC-9811-58FB-4E57-541890056D89}"/>
              </a:ext>
            </a:extLst>
          </p:cNvPr>
          <p:cNvSpPr txBox="1"/>
          <p:nvPr/>
        </p:nvSpPr>
        <p:spPr>
          <a:xfrm>
            <a:off x="2155825" y="1531156"/>
            <a:ext cx="7880350" cy="1815882"/>
          </a:xfrm>
          <a:prstGeom prst="rect">
            <a:avLst/>
          </a:prstGeom>
          <a:noFill/>
        </p:spPr>
        <p:txBody>
          <a:bodyPr wrap="square" rtlCol="0">
            <a:spAutoFit/>
          </a:bodyPr>
          <a:lstStyle/>
          <a:p>
            <a:pPr algn="ctr"/>
            <a:r>
              <a:rPr lang="fr-FR" sz="2800" b="1" dirty="0" smtClean="0">
                <a:solidFill>
                  <a:srgbClr val="6B5798"/>
                </a:solidFill>
                <a:latin typeface="Helvetica" pitchFamily="2" charset="0"/>
              </a:rPr>
              <a:t>Centre Hospitalier Henri Guérin</a:t>
            </a:r>
          </a:p>
          <a:p>
            <a:pPr algn="ctr"/>
            <a:r>
              <a:rPr lang="fr-FR" sz="2800" b="1" dirty="0" smtClean="0">
                <a:solidFill>
                  <a:srgbClr val="6B5798"/>
                </a:solidFill>
                <a:latin typeface="Helvetica" pitchFamily="2" charset="0"/>
              </a:rPr>
              <a:t>Service Adulte Autisme</a:t>
            </a:r>
            <a:endParaRPr lang="fr-FR" sz="2800" b="1" dirty="0">
              <a:solidFill>
                <a:srgbClr val="6B5798"/>
              </a:solidFill>
              <a:effectLst/>
              <a:latin typeface="Helvetica" pitchFamily="2" charset="0"/>
            </a:endParaRPr>
          </a:p>
          <a:p>
            <a:pPr algn="ctr"/>
            <a:endParaRPr lang="fr-FR" sz="2800" b="1" dirty="0">
              <a:solidFill>
                <a:srgbClr val="6B5798"/>
              </a:solidFill>
              <a:latin typeface="Helvetica" pitchFamily="2" charset="0"/>
            </a:endParaRPr>
          </a:p>
          <a:p>
            <a:pPr algn="just"/>
            <a:endParaRPr lang="fr-FR" sz="2800" dirty="0">
              <a:solidFill>
                <a:srgbClr val="6B5798"/>
              </a:solidFill>
              <a:effectLst/>
              <a:latin typeface="Helvetica" pitchFamily="2" charset="0"/>
            </a:endParaRPr>
          </a:p>
        </p:txBody>
      </p:sp>
      <p:sp>
        <p:nvSpPr>
          <p:cNvPr id="2" name="ZoneTexte 1"/>
          <p:cNvSpPr txBox="1"/>
          <p:nvPr/>
        </p:nvSpPr>
        <p:spPr>
          <a:xfrm>
            <a:off x="1385455" y="2439097"/>
            <a:ext cx="8650720" cy="3970318"/>
          </a:xfrm>
          <a:prstGeom prst="rect">
            <a:avLst/>
          </a:prstGeom>
          <a:noFill/>
        </p:spPr>
        <p:txBody>
          <a:bodyPr wrap="square" rtlCol="0">
            <a:spAutoFit/>
          </a:bodyPr>
          <a:lstStyle/>
          <a:p>
            <a:pPr marL="285750" indent="-285750">
              <a:buFont typeface="Arial" panose="020B0604020202020204" pitchFamily="34" charset="0"/>
              <a:buChar char="•"/>
            </a:pPr>
            <a:r>
              <a:rPr lang="fr-FR" dirty="0"/>
              <a:t>Le groupe de travail constitué par notre ARS a recommandé à juste titre un projet de soins coordonné pour ces adultes avec </a:t>
            </a:r>
            <a:r>
              <a:rPr lang="fr-FR" dirty="0" smtClean="0"/>
              <a:t>TSA</a:t>
            </a:r>
          </a:p>
          <a:p>
            <a:endParaRPr lang="fr-FR" dirty="0" smtClean="0"/>
          </a:p>
          <a:p>
            <a:pPr marL="285750" indent="-285750">
              <a:buFont typeface="Arial" panose="020B0604020202020204" pitchFamily="34" charset="0"/>
              <a:buChar char="•"/>
            </a:pPr>
            <a:r>
              <a:rPr lang="fr-FR" dirty="0" smtClean="0"/>
              <a:t>Le projet de service comprendra :</a:t>
            </a:r>
          </a:p>
          <a:p>
            <a:pPr marL="285750" indent="-285750">
              <a:buFont typeface="Arial" panose="020B0604020202020204" pitchFamily="34" charset="0"/>
              <a:buChar char="•"/>
            </a:pPr>
            <a:endParaRPr lang="fr-FR" dirty="0" smtClean="0"/>
          </a:p>
          <a:p>
            <a:pPr marL="742950" lvl="1" indent="-285750">
              <a:buFont typeface="Wingdings" panose="05000000000000000000" pitchFamily="2" charset="2"/>
              <a:buChar char="Ø"/>
            </a:pPr>
            <a:r>
              <a:rPr lang="fr-FR" dirty="0" smtClean="0"/>
              <a:t>L’hospitalisation </a:t>
            </a:r>
            <a:r>
              <a:rPr lang="fr-FR" dirty="0"/>
              <a:t>temps plein (HTP</a:t>
            </a:r>
            <a:r>
              <a:rPr lang="fr-FR" dirty="0" smtClean="0"/>
              <a:t>)</a:t>
            </a:r>
          </a:p>
          <a:p>
            <a:pPr marL="742950" lvl="1" indent="-285750">
              <a:buFont typeface="Arial" panose="020B0604020202020204" pitchFamily="34" charset="0"/>
              <a:buChar char="•"/>
            </a:pPr>
            <a:endParaRPr lang="fr-FR" dirty="0"/>
          </a:p>
          <a:p>
            <a:pPr marL="742950" lvl="1" indent="-285750">
              <a:buFont typeface="Wingdings" panose="05000000000000000000" pitchFamily="2" charset="2"/>
              <a:buChar char="Ø"/>
            </a:pPr>
            <a:r>
              <a:rPr lang="fr-FR" dirty="0"/>
              <a:t>L’hospitalisation de jour (HDJ) </a:t>
            </a:r>
            <a:endParaRPr lang="fr-FR" dirty="0" smtClean="0"/>
          </a:p>
          <a:p>
            <a:pPr marL="742950" lvl="1" indent="-285750">
              <a:buFont typeface="Arial" panose="020B0604020202020204" pitchFamily="34" charset="0"/>
              <a:buChar char="•"/>
            </a:pPr>
            <a:endParaRPr lang="fr-FR" dirty="0" smtClean="0"/>
          </a:p>
          <a:p>
            <a:pPr marL="742950" lvl="1" indent="-285750">
              <a:buFont typeface="Wingdings" panose="05000000000000000000" pitchFamily="2" charset="2"/>
              <a:buChar char="Ø"/>
            </a:pPr>
            <a:r>
              <a:rPr lang="fr-FR" dirty="0"/>
              <a:t>L</a:t>
            </a:r>
            <a:r>
              <a:rPr lang="fr-FR" dirty="0" smtClean="0"/>
              <a:t>’équipe </a:t>
            </a:r>
            <a:r>
              <a:rPr lang="fr-FR" dirty="0"/>
              <a:t>mobile (EM) </a:t>
            </a:r>
            <a:endParaRPr lang="fr-FR" dirty="0" smtClean="0"/>
          </a:p>
          <a:p>
            <a:pPr marL="285750" indent="-285750">
              <a:buFont typeface="Arial" panose="020B0604020202020204" pitchFamily="34" charset="0"/>
              <a:buChar char="•"/>
            </a:pPr>
            <a:endParaRPr lang="fr-FR" dirty="0" smtClean="0"/>
          </a:p>
          <a:p>
            <a:pPr marL="285750" indent="-285750">
              <a:buFont typeface="Arial" panose="020B0604020202020204" pitchFamily="34" charset="0"/>
              <a:buChar char="•"/>
            </a:pPr>
            <a:endParaRPr lang="fr-FR" dirty="0" smtClean="0"/>
          </a:p>
          <a:p>
            <a:endParaRPr lang="fr-FR" dirty="0"/>
          </a:p>
          <a:p>
            <a:endParaRPr lang="fr-FR" dirty="0" smtClean="0"/>
          </a:p>
        </p:txBody>
      </p:sp>
    </p:spTree>
    <p:extLst>
      <p:ext uri="{BB962C8B-B14F-4D97-AF65-F5344CB8AC3E}">
        <p14:creationId xmlns:p14="http://schemas.microsoft.com/office/powerpoint/2010/main" val="2181526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fade">
                                      <p:cBhvr>
                                        <p:cTn id="15" dur="500"/>
                                        <p:tgtEl>
                                          <p:spTgt spid="2">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6" end="6"/>
                                            </p:txEl>
                                          </p:spTgt>
                                        </p:tgtEl>
                                        <p:attrNameLst>
                                          <p:attrName>style.visibility</p:attrName>
                                        </p:attrNameLst>
                                      </p:cBhvr>
                                      <p:to>
                                        <p:strVal val="visible"/>
                                      </p:to>
                                    </p:set>
                                    <p:animEffect transition="in" filter="fade">
                                      <p:cBhvr>
                                        <p:cTn id="18" dur="500"/>
                                        <p:tgtEl>
                                          <p:spTgt spid="2">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animEffect transition="in" filter="fade">
                                      <p:cBhvr>
                                        <p:cTn id="21"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80B7A6-8DF6-970C-29F3-92D9E2833254}"/>
              </a:ext>
            </a:extLst>
          </p:cNvPr>
          <p:cNvSpPr>
            <a:spLocks noGrp="1"/>
          </p:cNvSpPr>
          <p:nvPr>
            <p:ph type="title"/>
          </p:nvPr>
        </p:nvSpPr>
        <p:spPr>
          <a:xfrm>
            <a:off x="241300" y="2320925"/>
            <a:ext cx="10515600" cy="676275"/>
          </a:xfrm>
        </p:spPr>
        <p:txBody>
          <a:bodyPr>
            <a:normAutofit/>
          </a:bodyPr>
          <a:lstStyle/>
          <a:p>
            <a:pPr algn="just"/>
            <a:r>
              <a:rPr lang="fr-FR" sz="2400" b="1" dirty="0" smtClean="0">
                <a:solidFill>
                  <a:srgbClr val="6B5798"/>
                </a:solidFill>
                <a:effectLst/>
                <a:latin typeface="Helvetica" pitchFamily="2" charset="0"/>
              </a:rPr>
              <a:t>Les différentes prises en charge actuelles</a:t>
            </a:r>
            <a:endParaRPr lang="fr-FR" sz="2400" dirty="0">
              <a:solidFill>
                <a:srgbClr val="6B5798"/>
              </a:solidFill>
            </a:endParaRPr>
          </a:p>
        </p:txBody>
      </p:sp>
      <p:sp>
        <p:nvSpPr>
          <p:cNvPr id="3" name="Espace réservé du contenu 2">
            <a:extLst>
              <a:ext uri="{FF2B5EF4-FFF2-40B4-BE49-F238E27FC236}">
                <a16:creationId xmlns:a16="http://schemas.microsoft.com/office/drawing/2014/main" id="{AC2B3521-29D0-62FE-C3BA-5D0D929E6422}"/>
              </a:ext>
            </a:extLst>
          </p:cNvPr>
          <p:cNvSpPr>
            <a:spLocks noGrp="1"/>
          </p:cNvSpPr>
          <p:nvPr>
            <p:ph idx="1"/>
          </p:nvPr>
        </p:nvSpPr>
        <p:spPr>
          <a:xfrm>
            <a:off x="241300" y="3009899"/>
            <a:ext cx="10401300" cy="2489201"/>
          </a:xfrm>
        </p:spPr>
        <p:txBody>
          <a:bodyPr>
            <a:normAutofit/>
          </a:bodyPr>
          <a:lstStyle/>
          <a:p>
            <a:pPr algn="just"/>
            <a:r>
              <a:rPr lang="fr-FR" sz="1800" dirty="0">
                <a:latin typeface="Helvetica" pitchFamily="2" charset="0"/>
              </a:rPr>
              <a:t>Concernant </a:t>
            </a:r>
            <a:r>
              <a:rPr lang="fr-FR" sz="1800" dirty="0" smtClean="0">
                <a:latin typeface="Helvetica" pitchFamily="2" charset="0"/>
              </a:rPr>
              <a:t>l’hospitalisation temps plein (HTP)</a:t>
            </a:r>
          </a:p>
          <a:p>
            <a:pPr lvl="1" algn="just">
              <a:buFont typeface="Wingdings" panose="05000000000000000000" pitchFamily="2" charset="2"/>
              <a:buChar char="Ø"/>
            </a:pPr>
            <a:r>
              <a:rPr lang="fr-FR" sz="1400" dirty="0" smtClean="0">
                <a:latin typeface="Helvetica" pitchFamily="2" charset="0"/>
              </a:rPr>
              <a:t>12 lits dont 2 lits de répit</a:t>
            </a:r>
          </a:p>
          <a:p>
            <a:pPr algn="just"/>
            <a:endParaRPr lang="fr-FR" sz="1800" dirty="0" smtClean="0">
              <a:latin typeface="Helvetica" pitchFamily="2" charset="0"/>
            </a:endParaRPr>
          </a:p>
          <a:p>
            <a:pPr algn="just"/>
            <a:r>
              <a:rPr lang="fr-FR" sz="1800" dirty="0" smtClean="0">
                <a:latin typeface="Helvetica" pitchFamily="2" charset="0"/>
              </a:rPr>
              <a:t>Concernant l’équipe mobile</a:t>
            </a:r>
          </a:p>
          <a:p>
            <a:pPr lvl="1" algn="just">
              <a:buFont typeface="Wingdings" panose="05000000000000000000" pitchFamily="2" charset="2"/>
              <a:buChar char="Ø"/>
            </a:pPr>
            <a:r>
              <a:rPr lang="fr-FR" sz="1400" dirty="0" smtClean="0">
                <a:latin typeface="Helvetica" pitchFamily="2" charset="0"/>
              </a:rPr>
              <a:t>Effectif partagé avec le temps plein</a:t>
            </a:r>
          </a:p>
          <a:p>
            <a:pPr lvl="1" algn="just">
              <a:buFont typeface="Wingdings" panose="05000000000000000000" pitchFamily="2" charset="2"/>
              <a:buChar char="Ø"/>
            </a:pPr>
            <a:r>
              <a:rPr lang="fr-FR" sz="1400" dirty="0" smtClean="0">
                <a:latin typeface="Helvetica" pitchFamily="2" charset="0"/>
              </a:rPr>
              <a:t>En évolution constante (équipe embryonnaire)</a:t>
            </a:r>
          </a:p>
          <a:p>
            <a:pPr lvl="1" algn="just">
              <a:buFont typeface="Wingdings" panose="05000000000000000000" pitchFamily="2" charset="2"/>
              <a:buChar char="Ø"/>
            </a:pPr>
            <a:r>
              <a:rPr lang="fr-FR" sz="1400" dirty="0" smtClean="0">
                <a:latin typeface="Helvetica" pitchFamily="2" charset="0"/>
              </a:rPr>
              <a:t>Augmentation des sollicitations concernant des patients sans DI</a:t>
            </a:r>
          </a:p>
          <a:p>
            <a:pPr algn="just"/>
            <a:endParaRPr lang="fr-FR" sz="1800" dirty="0">
              <a:effectLst/>
              <a:latin typeface="Helvetica" pitchFamily="2" charset="0"/>
            </a:endParaRPr>
          </a:p>
        </p:txBody>
      </p:sp>
    </p:spTree>
    <p:extLst>
      <p:ext uri="{BB962C8B-B14F-4D97-AF65-F5344CB8AC3E}">
        <p14:creationId xmlns:p14="http://schemas.microsoft.com/office/powerpoint/2010/main" val="3837620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4943E590-DB54-F53A-AEF9-F428F45581C9}"/>
              </a:ext>
            </a:extLst>
          </p:cNvPr>
          <p:cNvSpPr>
            <a:spLocks noGrp="1"/>
          </p:cNvSpPr>
          <p:nvPr>
            <p:ph type="title"/>
          </p:nvPr>
        </p:nvSpPr>
        <p:spPr>
          <a:xfrm>
            <a:off x="241300" y="2320925"/>
            <a:ext cx="10515600" cy="676275"/>
          </a:xfrm>
        </p:spPr>
        <p:txBody>
          <a:bodyPr>
            <a:normAutofit/>
          </a:bodyPr>
          <a:lstStyle/>
          <a:p>
            <a:pPr algn="just"/>
            <a:r>
              <a:rPr lang="fr-FR" sz="2400" b="1" dirty="0" smtClean="0">
                <a:solidFill>
                  <a:srgbClr val="6B5798"/>
                </a:solidFill>
                <a:effectLst/>
                <a:latin typeface="Helvetica" pitchFamily="2" charset="0"/>
              </a:rPr>
              <a:t>Nos perspectives</a:t>
            </a:r>
            <a:r>
              <a:rPr lang="fr-FR" sz="2400" b="1" dirty="0" smtClean="0">
                <a:solidFill>
                  <a:srgbClr val="6B5798"/>
                </a:solidFill>
                <a:latin typeface="Helvetica" pitchFamily="2" charset="0"/>
              </a:rPr>
              <a:t>, nos</a:t>
            </a:r>
            <a:r>
              <a:rPr lang="fr-FR" sz="2400" b="1" dirty="0" smtClean="0">
                <a:solidFill>
                  <a:srgbClr val="6B5798"/>
                </a:solidFill>
                <a:effectLst/>
                <a:latin typeface="Helvetica" pitchFamily="2" charset="0"/>
              </a:rPr>
              <a:t> besoins</a:t>
            </a:r>
            <a:endParaRPr lang="fr-FR" sz="2400" dirty="0">
              <a:solidFill>
                <a:srgbClr val="6B5798"/>
              </a:solidFill>
            </a:endParaRPr>
          </a:p>
        </p:txBody>
      </p:sp>
      <p:sp>
        <p:nvSpPr>
          <p:cNvPr id="5" name="Espace réservé du contenu 2">
            <a:extLst>
              <a:ext uri="{FF2B5EF4-FFF2-40B4-BE49-F238E27FC236}">
                <a16:creationId xmlns:a16="http://schemas.microsoft.com/office/drawing/2014/main" id="{E0431BDB-AB58-6539-5D1C-E99214720F40}"/>
              </a:ext>
            </a:extLst>
          </p:cNvPr>
          <p:cNvSpPr>
            <a:spLocks noGrp="1"/>
          </p:cNvSpPr>
          <p:nvPr>
            <p:ph idx="1"/>
          </p:nvPr>
        </p:nvSpPr>
        <p:spPr>
          <a:xfrm>
            <a:off x="241300" y="3009899"/>
            <a:ext cx="10401300" cy="2489201"/>
          </a:xfrm>
        </p:spPr>
        <p:txBody>
          <a:bodyPr>
            <a:normAutofit/>
          </a:bodyPr>
          <a:lstStyle/>
          <a:p>
            <a:pPr algn="just"/>
            <a:r>
              <a:rPr lang="fr-FR" sz="1800" dirty="0" smtClean="0">
                <a:latin typeface="Helvetica" pitchFamily="2" charset="0"/>
              </a:rPr>
              <a:t>La pertinence d’un suivi des soins complémentaire grâce à l’hôpital de jour</a:t>
            </a:r>
          </a:p>
          <a:p>
            <a:pPr algn="just"/>
            <a:r>
              <a:rPr lang="fr-FR" sz="1800" dirty="0" smtClean="0">
                <a:effectLst/>
                <a:latin typeface="Helvetica" pitchFamily="2" charset="0"/>
              </a:rPr>
              <a:t>La demande croissante de diagnostics et d’évaluations fonctionnelles</a:t>
            </a:r>
          </a:p>
          <a:p>
            <a:pPr algn="just"/>
            <a:r>
              <a:rPr lang="fr-FR" sz="1800" dirty="0" smtClean="0">
                <a:latin typeface="Helvetica" pitchFamily="2" charset="0"/>
              </a:rPr>
              <a:t>Le besoin de formation spécifique aux particularités du public TSA avec ou sans DI</a:t>
            </a:r>
          </a:p>
          <a:p>
            <a:pPr algn="just"/>
            <a:r>
              <a:rPr lang="fr-FR" sz="1800" dirty="0" smtClean="0">
                <a:latin typeface="Helvetica" pitchFamily="2" charset="0"/>
              </a:rPr>
              <a:t>Le fonctionnement indissociable entre les 3 activités (HTP, HDJ, EM)</a:t>
            </a:r>
          </a:p>
          <a:p>
            <a:pPr algn="just"/>
            <a:endParaRPr lang="fr-FR" sz="1800" dirty="0">
              <a:effectLst/>
              <a:latin typeface="Helvetica" pitchFamily="2" charset="0"/>
            </a:endParaRPr>
          </a:p>
        </p:txBody>
      </p:sp>
    </p:spTree>
    <p:extLst>
      <p:ext uri="{BB962C8B-B14F-4D97-AF65-F5344CB8AC3E}">
        <p14:creationId xmlns:p14="http://schemas.microsoft.com/office/powerpoint/2010/main" val="2916667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43E590-DB54-F53A-AEF9-F428F45581C9}"/>
              </a:ext>
            </a:extLst>
          </p:cNvPr>
          <p:cNvSpPr txBox="1">
            <a:spLocks/>
          </p:cNvSpPr>
          <p:nvPr/>
        </p:nvSpPr>
        <p:spPr>
          <a:xfrm>
            <a:off x="241300" y="2320925"/>
            <a:ext cx="10515600" cy="67627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fr-FR" sz="2400" b="1" dirty="0">
                <a:solidFill>
                  <a:srgbClr val="6B5798"/>
                </a:solidFill>
                <a:latin typeface="Helvetica" pitchFamily="2" charset="0"/>
              </a:rPr>
              <a:t>L</a:t>
            </a:r>
            <a:r>
              <a:rPr lang="fr-FR" sz="2400" b="1" dirty="0" smtClean="0">
                <a:solidFill>
                  <a:srgbClr val="6B5798"/>
                </a:solidFill>
                <a:latin typeface="Helvetica" pitchFamily="2" charset="0"/>
              </a:rPr>
              <a:t>es problématiques rencontrées</a:t>
            </a:r>
            <a:endParaRPr lang="fr-FR" sz="2400" dirty="0">
              <a:solidFill>
                <a:srgbClr val="6B5798"/>
              </a:solidFill>
            </a:endParaRPr>
          </a:p>
        </p:txBody>
      </p:sp>
      <p:sp>
        <p:nvSpPr>
          <p:cNvPr id="3" name="Espace réservé du contenu 2">
            <a:extLst>
              <a:ext uri="{FF2B5EF4-FFF2-40B4-BE49-F238E27FC236}">
                <a16:creationId xmlns:a16="http://schemas.microsoft.com/office/drawing/2014/main" id="{E0431BDB-AB58-6539-5D1C-E99214720F40}"/>
              </a:ext>
            </a:extLst>
          </p:cNvPr>
          <p:cNvSpPr txBox="1">
            <a:spLocks/>
          </p:cNvSpPr>
          <p:nvPr/>
        </p:nvSpPr>
        <p:spPr>
          <a:xfrm>
            <a:off x="241300" y="3009899"/>
            <a:ext cx="10401300" cy="248920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800" dirty="0" smtClean="0">
                <a:latin typeface="Helvetica" pitchFamily="2" charset="0"/>
              </a:rPr>
              <a:t>Des demandes de plus en plus fréquentes et hors secteur (département 04, 05…)</a:t>
            </a:r>
          </a:p>
          <a:p>
            <a:pPr algn="just"/>
            <a:endParaRPr lang="fr-FR" sz="1800" dirty="0">
              <a:latin typeface="Helvetica" pitchFamily="2" charset="0"/>
            </a:endParaRPr>
          </a:p>
          <a:p>
            <a:pPr algn="just"/>
            <a:r>
              <a:rPr lang="fr-FR" sz="1800" dirty="0">
                <a:latin typeface="Helvetica" pitchFamily="2" charset="0"/>
              </a:rPr>
              <a:t>Etablissement médico-sociaux parfois démunis face aux patients TSA </a:t>
            </a:r>
            <a:r>
              <a:rPr lang="fr-FR" sz="1800" dirty="0" smtClean="0">
                <a:latin typeface="Helvetica" pitchFamily="2" charset="0"/>
              </a:rPr>
              <a:t>complexes</a:t>
            </a:r>
          </a:p>
          <a:p>
            <a:pPr algn="just"/>
            <a:endParaRPr lang="fr-FR" sz="1800" dirty="0">
              <a:latin typeface="Helvetica" pitchFamily="2" charset="0"/>
            </a:endParaRPr>
          </a:p>
          <a:p>
            <a:pPr algn="just"/>
            <a:r>
              <a:rPr lang="fr-FR" sz="1800" dirty="0" smtClean="0">
                <a:latin typeface="Helvetica" pitchFamily="2" charset="0"/>
              </a:rPr>
              <a:t>Besoin croissant de moyens humains et matériel</a:t>
            </a:r>
          </a:p>
          <a:p>
            <a:pPr algn="just"/>
            <a:endParaRPr lang="fr-FR" sz="1800" dirty="0">
              <a:latin typeface="Helvetica" pitchFamily="2" charset="0"/>
            </a:endParaRPr>
          </a:p>
        </p:txBody>
      </p:sp>
    </p:spTree>
    <p:extLst>
      <p:ext uri="{BB962C8B-B14F-4D97-AF65-F5344CB8AC3E}">
        <p14:creationId xmlns:p14="http://schemas.microsoft.com/office/powerpoint/2010/main" val="4175917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4943E590-DB54-F53A-AEF9-F428F45581C9}"/>
              </a:ext>
            </a:extLst>
          </p:cNvPr>
          <p:cNvSpPr>
            <a:spLocks noGrp="1"/>
          </p:cNvSpPr>
          <p:nvPr>
            <p:ph type="title"/>
          </p:nvPr>
        </p:nvSpPr>
        <p:spPr>
          <a:xfrm>
            <a:off x="152810" y="1408011"/>
            <a:ext cx="10515600" cy="676275"/>
          </a:xfrm>
        </p:spPr>
        <p:txBody>
          <a:bodyPr>
            <a:normAutofit/>
          </a:bodyPr>
          <a:lstStyle/>
          <a:p>
            <a:pPr algn="just"/>
            <a:r>
              <a:rPr lang="fr-FR" sz="2800" b="1" dirty="0" smtClean="0">
                <a:solidFill>
                  <a:srgbClr val="6B5798"/>
                </a:solidFill>
              </a:rPr>
              <a:t>Les constats:</a:t>
            </a:r>
            <a:endParaRPr lang="fr-FR" sz="2800" b="1" dirty="0">
              <a:solidFill>
                <a:srgbClr val="6B5798"/>
              </a:solidFill>
            </a:endParaRPr>
          </a:p>
        </p:txBody>
      </p:sp>
      <p:grpSp>
        <p:nvGrpSpPr>
          <p:cNvPr id="6" name="Groupe 5"/>
          <p:cNvGrpSpPr/>
          <p:nvPr/>
        </p:nvGrpSpPr>
        <p:grpSpPr>
          <a:xfrm>
            <a:off x="2035278" y="2112869"/>
            <a:ext cx="7275870" cy="3963466"/>
            <a:chOff x="1688106" y="635705"/>
            <a:chExt cx="5107677" cy="3209410"/>
          </a:xfrm>
        </p:grpSpPr>
        <p:sp>
          <p:nvSpPr>
            <p:cNvPr id="7" name="Forme libre 6"/>
            <p:cNvSpPr/>
            <p:nvPr/>
          </p:nvSpPr>
          <p:spPr>
            <a:xfrm>
              <a:off x="1749029" y="2710113"/>
              <a:ext cx="1321791" cy="1135002"/>
            </a:xfrm>
            <a:custGeom>
              <a:avLst/>
              <a:gdLst>
                <a:gd name="connsiteX0" fmla="*/ 0 w 1321791"/>
                <a:gd name="connsiteY0" fmla="*/ 567501 h 1135002"/>
                <a:gd name="connsiteX1" fmla="*/ 283751 w 1321791"/>
                <a:gd name="connsiteY1" fmla="*/ 0 h 1135002"/>
                <a:gd name="connsiteX2" fmla="*/ 1038041 w 1321791"/>
                <a:gd name="connsiteY2" fmla="*/ 0 h 1135002"/>
                <a:gd name="connsiteX3" fmla="*/ 1321791 w 1321791"/>
                <a:gd name="connsiteY3" fmla="*/ 567501 h 1135002"/>
                <a:gd name="connsiteX4" fmla="*/ 1038041 w 1321791"/>
                <a:gd name="connsiteY4" fmla="*/ 1135002 h 1135002"/>
                <a:gd name="connsiteX5" fmla="*/ 283751 w 1321791"/>
                <a:gd name="connsiteY5" fmla="*/ 1135002 h 1135002"/>
                <a:gd name="connsiteX6" fmla="*/ 0 w 1321791"/>
                <a:gd name="connsiteY6" fmla="*/ 567501 h 1135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1791" h="1135002">
                  <a:moveTo>
                    <a:pt x="0" y="567501"/>
                  </a:moveTo>
                  <a:lnTo>
                    <a:pt x="283751" y="0"/>
                  </a:lnTo>
                  <a:lnTo>
                    <a:pt x="1038041" y="0"/>
                  </a:lnTo>
                  <a:lnTo>
                    <a:pt x="1321791" y="567501"/>
                  </a:lnTo>
                  <a:lnTo>
                    <a:pt x="1038041" y="1135002"/>
                  </a:lnTo>
                  <a:lnTo>
                    <a:pt x="283751" y="1135002"/>
                  </a:lnTo>
                  <a:lnTo>
                    <a:pt x="0" y="567501"/>
                  </a:lnTo>
                  <a:close/>
                </a:path>
              </a:pathLst>
            </a:custGeom>
            <a:solidFill>
              <a:srgbClr val="92D05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4733" tIns="185961" rIns="204733" bIns="185961" numCol="1" spcCol="1270" anchor="ctr" anchorCtr="0">
              <a:noAutofit/>
            </a:bodyPr>
            <a:lstStyle/>
            <a:p>
              <a:pPr lvl="0" algn="ctr" defTabSz="355600">
                <a:lnSpc>
                  <a:spcPct val="90000"/>
                </a:lnSpc>
                <a:spcBef>
                  <a:spcPct val="0"/>
                </a:spcBef>
                <a:spcAft>
                  <a:spcPct val="35000"/>
                </a:spcAft>
              </a:pPr>
              <a:r>
                <a:rPr lang="fr-FR" sz="1600" kern="1200" dirty="0" smtClean="0">
                  <a:solidFill>
                    <a:schemeClr val="tx1"/>
                  </a:solidFill>
                </a:rPr>
                <a:t>Augmentation du nombre d’amendements CRETON</a:t>
              </a:r>
              <a:endParaRPr lang="fr-FR" sz="1600" kern="1200" dirty="0">
                <a:solidFill>
                  <a:schemeClr val="tx1"/>
                </a:solidFill>
              </a:endParaRPr>
            </a:p>
          </p:txBody>
        </p:sp>
        <p:sp>
          <p:nvSpPr>
            <p:cNvPr id="8" name="Forme libre 7"/>
            <p:cNvSpPr/>
            <p:nvPr/>
          </p:nvSpPr>
          <p:spPr>
            <a:xfrm>
              <a:off x="2978660" y="2220938"/>
              <a:ext cx="1321791" cy="1184478"/>
            </a:xfrm>
            <a:custGeom>
              <a:avLst/>
              <a:gdLst>
                <a:gd name="connsiteX0" fmla="*/ 0 w 1321791"/>
                <a:gd name="connsiteY0" fmla="*/ 567501 h 1135002"/>
                <a:gd name="connsiteX1" fmla="*/ 283751 w 1321791"/>
                <a:gd name="connsiteY1" fmla="*/ 0 h 1135002"/>
                <a:gd name="connsiteX2" fmla="*/ 1038041 w 1321791"/>
                <a:gd name="connsiteY2" fmla="*/ 0 h 1135002"/>
                <a:gd name="connsiteX3" fmla="*/ 1321791 w 1321791"/>
                <a:gd name="connsiteY3" fmla="*/ 567501 h 1135002"/>
                <a:gd name="connsiteX4" fmla="*/ 1038041 w 1321791"/>
                <a:gd name="connsiteY4" fmla="*/ 1135002 h 1135002"/>
                <a:gd name="connsiteX5" fmla="*/ 283751 w 1321791"/>
                <a:gd name="connsiteY5" fmla="*/ 1135002 h 1135002"/>
                <a:gd name="connsiteX6" fmla="*/ 0 w 1321791"/>
                <a:gd name="connsiteY6" fmla="*/ 567501 h 1135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1791" h="1135002">
                  <a:moveTo>
                    <a:pt x="0" y="567501"/>
                  </a:moveTo>
                  <a:lnTo>
                    <a:pt x="283751" y="0"/>
                  </a:lnTo>
                  <a:lnTo>
                    <a:pt x="1038041" y="0"/>
                  </a:lnTo>
                  <a:lnTo>
                    <a:pt x="1321791" y="567501"/>
                  </a:lnTo>
                  <a:lnTo>
                    <a:pt x="1038041" y="1135002"/>
                  </a:lnTo>
                  <a:lnTo>
                    <a:pt x="283751" y="1135002"/>
                  </a:lnTo>
                  <a:lnTo>
                    <a:pt x="0" y="567501"/>
                  </a:lnTo>
                  <a:close/>
                </a:path>
              </a:pathLst>
            </a:custGeom>
            <a:solidFill>
              <a:schemeClr val="accent3">
                <a:lumMod val="60000"/>
                <a:lumOff val="40000"/>
              </a:schemeClr>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4733" tIns="185961" rIns="204733" bIns="185961" numCol="1" spcCol="1270" anchor="ctr" anchorCtr="0">
              <a:noAutofit/>
            </a:bodyPr>
            <a:lstStyle/>
            <a:p>
              <a:pPr lvl="0" algn="ctr" defTabSz="355600">
                <a:lnSpc>
                  <a:spcPct val="90000"/>
                </a:lnSpc>
                <a:spcBef>
                  <a:spcPct val="0"/>
                </a:spcBef>
                <a:spcAft>
                  <a:spcPct val="35000"/>
                </a:spcAft>
              </a:pPr>
              <a:r>
                <a:rPr lang="fr-FR" sz="1600" kern="1200" dirty="0" smtClean="0">
                  <a:solidFill>
                    <a:schemeClr val="tx1"/>
                  </a:solidFill>
                </a:rPr>
                <a:t>Rupture de parcours/âge charnière</a:t>
              </a:r>
              <a:endParaRPr lang="fr-FR" sz="1600" kern="1200" dirty="0">
                <a:solidFill>
                  <a:schemeClr val="tx1"/>
                </a:solidFill>
              </a:endParaRPr>
            </a:p>
          </p:txBody>
        </p:sp>
        <p:sp>
          <p:nvSpPr>
            <p:cNvPr id="9" name="Forme libre 8"/>
            <p:cNvSpPr/>
            <p:nvPr/>
          </p:nvSpPr>
          <p:spPr>
            <a:xfrm>
              <a:off x="1688106" y="1281463"/>
              <a:ext cx="1382714" cy="1309157"/>
            </a:xfrm>
            <a:custGeom>
              <a:avLst/>
              <a:gdLst>
                <a:gd name="connsiteX0" fmla="*/ 0 w 1321791"/>
                <a:gd name="connsiteY0" fmla="*/ 567501 h 1135002"/>
                <a:gd name="connsiteX1" fmla="*/ 283751 w 1321791"/>
                <a:gd name="connsiteY1" fmla="*/ 0 h 1135002"/>
                <a:gd name="connsiteX2" fmla="*/ 1038041 w 1321791"/>
                <a:gd name="connsiteY2" fmla="*/ 0 h 1135002"/>
                <a:gd name="connsiteX3" fmla="*/ 1321791 w 1321791"/>
                <a:gd name="connsiteY3" fmla="*/ 567501 h 1135002"/>
                <a:gd name="connsiteX4" fmla="*/ 1038041 w 1321791"/>
                <a:gd name="connsiteY4" fmla="*/ 1135002 h 1135002"/>
                <a:gd name="connsiteX5" fmla="*/ 283751 w 1321791"/>
                <a:gd name="connsiteY5" fmla="*/ 1135002 h 1135002"/>
                <a:gd name="connsiteX6" fmla="*/ 0 w 1321791"/>
                <a:gd name="connsiteY6" fmla="*/ 567501 h 1135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1791" h="1135002">
                  <a:moveTo>
                    <a:pt x="0" y="567501"/>
                  </a:moveTo>
                  <a:lnTo>
                    <a:pt x="283751" y="0"/>
                  </a:lnTo>
                  <a:lnTo>
                    <a:pt x="1038041" y="0"/>
                  </a:lnTo>
                  <a:lnTo>
                    <a:pt x="1321791" y="567501"/>
                  </a:lnTo>
                  <a:lnTo>
                    <a:pt x="1038041" y="1135002"/>
                  </a:lnTo>
                  <a:lnTo>
                    <a:pt x="283751" y="1135002"/>
                  </a:lnTo>
                  <a:lnTo>
                    <a:pt x="0" y="567501"/>
                  </a:lnTo>
                  <a:close/>
                </a:path>
              </a:pathLst>
            </a:custGeom>
            <a:solidFill>
              <a:schemeClr val="accent5">
                <a:lumMod val="60000"/>
                <a:lumOff val="40000"/>
              </a:schemeClr>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4733" tIns="185961" rIns="204733" bIns="185961" numCol="1" spcCol="1270" anchor="ctr" anchorCtr="0">
              <a:noAutofit/>
            </a:bodyPr>
            <a:lstStyle/>
            <a:p>
              <a:pPr lvl="0" algn="ctr" defTabSz="355600">
                <a:lnSpc>
                  <a:spcPct val="90000"/>
                </a:lnSpc>
                <a:spcBef>
                  <a:spcPct val="0"/>
                </a:spcBef>
                <a:spcAft>
                  <a:spcPct val="35000"/>
                </a:spcAft>
              </a:pPr>
              <a:r>
                <a:rPr lang="fr-FR" sz="1600" kern="1200" dirty="0" smtClean="0">
                  <a:solidFill>
                    <a:schemeClr val="tx1"/>
                  </a:solidFill>
                </a:rPr>
                <a:t>Offre non adaptée aux PHV</a:t>
              </a:r>
              <a:endParaRPr lang="fr-FR" sz="1600" kern="1200" dirty="0">
                <a:solidFill>
                  <a:schemeClr val="tx1"/>
                </a:solidFill>
              </a:endParaRPr>
            </a:p>
          </p:txBody>
        </p:sp>
        <p:sp>
          <p:nvSpPr>
            <p:cNvPr id="10" name="Forme libre 9"/>
            <p:cNvSpPr/>
            <p:nvPr/>
          </p:nvSpPr>
          <p:spPr>
            <a:xfrm>
              <a:off x="4106023" y="1429210"/>
              <a:ext cx="1321791" cy="1254495"/>
            </a:xfrm>
            <a:custGeom>
              <a:avLst/>
              <a:gdLst>
                <a:gd name="connsiteX0" fmla="*/ 0 w 1321791"/>
                <a:gd name="connsiteY0" fmla="*/ 567501 h 1135002"/>
                <a:gd name="connsiteX1" fmla="*/ 283751 w 1321791"/>
                <a:gd name="connsiteY1" fmla="*/ 0 h 1135002"/>
                <a:gd name="connsiteX2" fmla="*/ 1038041 w 1321791"/>
                <a:gd name="connsiteY2" fmla="*/ 0 h 1135002"/>
                <a:gd name="connsiteX3" fmla="*/ 1321791 w 1321791"/>
                <a:gd name="connsiteY3" fmla="*/ 567501 h 1135002"/>
                <a:gd name="connsiteX4" fmla="*/ 1038041 w 1321791"/>
                <a:gd name="connsiteY4" fmla="*/ 1135002 h 1135002"/>
                <a:gd name="connsiteX5" fmla="*/ 283751 w 1321791"/>
                <a:gd name="connsiteY5" fmla="*/ 1135002 h 1135002"/>
                <a:gd name="connsiteX6" fmla="*/ 0 w 1321791"/>
                <a:gd name="connsiteY6" fmla="*/ 567501 h 1135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1791" h="1135002">
                  <a:moveTo>
                    <a:pt x="0" y="567501"/>
                  </a:moveTo>
                  <a:lnTo>
                    <a:pt x="283751" y="0"/>
                  </a:lnTo>
                  <a:lnTo>
                    <a:pt x="1038041" y="0"/>
                  </a:lnTo>
                  <a:lnTo>
                    <a:pt x="1321791" y="567501"/>
                  </a:lnTo>
                  <a:lnTo>
                    <a:pt x="1038041" y="1135002"/>
                  </a:lnTo>
                  <a:lnTo>
                    <a:pt x="283751" y="1135002"/>
                  </a:lnTo>
                  <a:lnTo>
                    <a:pt x="0" y="567501"/>
                  </a:lnTo>
                  <a:close/>
                </a:path>
              </a:pathLst>
            </a:custGeom>
            <a:solidFill>
              <a:schemeClr val="bg2">
                <a:lumMod val="40000"/>
                <a:lumOff val="60000"/>
              </a:schemeClr>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4733" tIns="185961" rIns="204733" bIns="185961" numCol="1" spcCol="1270" anchor="ctr" anchorCtr="0">
              <a:noAutofit/>
            </a:bodyPr>
            <a:lstStyle/>
            <a:p>
              <a:pPr lvl="0" algn="ctr" defTabSz="355600">
                <a:lnSpc>
                  <a:spcPct val="90000"/>
                </a:lnSpc>
                <a:spcBef>
                  <a:spcPct val="0"/>
                </a:spcBef>
                <a:spcAft>
                  <a:spcPct val="35000"/>
                </a:spcAft>
              </a:pPr>
              <a:r>
                <a:rPr lang="fr-FR" sz="1600" kern="1200" dirty="0" smtClean="0">
                  <a:solidFill>
                    <a:schemeClr val="tx1"/>
                  </a:solidFill>
                </a:rPr>
                <a:t>Politique nationale tournée vers l’inclusion</a:t>
              </a:r>
              <a:endParaRPr lang="fr-FR" sz="1600" kern="1200" dirty="0">
                <a:solidFill>
                  <a:schemeClr val="tx1"/>
                </a:solidFill>
              </a:endParaRPr>
            </a:p>
          </p:txBody>
        </p:sp>
        <p:sp>
          <p:nvSpPr>
            <p:cNvPr id="11" name="Forme libre 10"/>
            <p:cNvSpPr/>
            <p:nvPr/>
          </p:nvSpPr>
          <p:spPr>
            <a:xfrm>
              <a:off x="5160738" y="635705"/>
              <a:ext cx="1321791" cy="1335889"/>
            </a:xfrm>
            <a:custGeom>
              <a:avLst/>
              <a:gdLst>
                <a:gd name="connsiteX0" fmla="*/ 0 w 1321791"/>
                <a:gd name="connsiteY0" fmla="*/ 567501 h 1135002"/>
                <a:gd name="connsiteX1" fmla="*/ 283751 w 1321791"/>
                <a:gd name="connsiteY1" fmla="*/ 0 h 1135002"/>
                <a:gd name="connsiteX2" fmla="*/ 1038041 w 1321791"/>
                <a:gd name="connsiteY2" fmla="*/ 0 h 1135002"/>
                <a:gd name="connsiteX3" fmla="*/ 1321791 w 1321791"/>
                <a:gd name="connsiteY3" fmla="*/ 567501 h 1135002"/>
                <a:gd name="connsiteX4" fmla="*/ 1038041 w 1321791"/>
                <a:gd name="connsiteY4" fmla="*/ 1135002 h 1135002"/>
                <a:gd name="connsiteX5" fmla="*/ 283751 w 1321791"/>
                <a:gd name="connsiteY5" fmla="*/ 1135002 h 1135002"/>
                <a:gd name="connsiteX6" fmla="*/ 0 w 1321791"/>
                <a:gd name="connsiteY6" fmla="*/ 567501 h 1135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1791" h="1135002">
                  <a:moveTo>
                    <a:pt x="0" y="567501"/>
                  </a:moveTo>
                  <a:lnTo>
                    <a:pt x="283751" y="0"/>
                  </a:lnTo>
                  <a:lnTo>
                    <a:pt x="1038041" y="0"/>
                  </a:lnTo>
                  <a:lnTo>
                    <a:pt x="1321791" y="567501"/>
                  </a:lnTo>
                  <a:lnTo>
                    <a:pt x="1038041" y="1135002"/>
                  </a:lnTo>
                  <a:lnTo>
                    <a:pt x="283751" y="1135002"/>
                  </a:lnTo>
                  <a:lnTo>
                    <a:pt x="0" y="567501"/>
                  </a:lnTo>
                  <a:close/>
                </a:path>
              </a:pathLst>
            </a:custGeom>
            <a:solidFill>
              <a:schemeClr val="accent2">
                <a:lumMod val="60000"/>
                <a:lumOff val="40000"/>
              </a:schemeClr>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4733" tIns="185961" rIns="204733" bIns="185961" numCol="1" spcCol="1270" anchor="ctr" anchorCtr="0">
              <a:noAutofit/>
            </a:bodyPr>
            <a:lstStyle/>
            <a:p>
              <a:pPr lvl="0" algn="ctr" defTabSz="355600">
                <a:lnSpc>
                  <a:spcPct val="90000"/>
                </a:lnSpc>
                <a:spcBef>
                  <a:spcPct val="0"/>
                </a:spcBef>
                <a:spcAft>
                  <a:spcPct val="35000"/>
                </a:spcAft>
              </a:pPr>
              <a:r>
                <a:rPr lang="fr-FR" sz="1600" kern="1200" dirty="0" smtClean="0">
                  <a:solidFill>
                    <a:schemeClr val="tx1"/>
                  </a:solidFill>
                </a:rPr>
                <a:t>Taux d’équipements en Paca historiquement inférieur à la moyenne nationale</a:t>
              </a:r>
              <a:endParaRPr lang="fr-FR" sz="1600" kern="1200" dirty="0">
                <a:solidFill>
                  <a:schemeClr val="tx1"/>
                </a:solidFill>
              </a:endParaRPr>
            </a:p>
          </p:txBody>
        </p:sp>
        <p:sp>
          <p:nvSpPr>
            <p:cNvPr id="12" name="Forme libre 11"/>
            <p:cNvSpPr/>
            <p:nvPr/>
          </p:nvSpPr>
          <p:spPr>
            <a:xfrm>
              <a:off x="5329045" y="2141321"/>
              <a:ext cx="1466738" cy="1480868"/>
            </a:xfrm>
            <a:custGeom>
              <a:avLst/>
              <a:gdLst>
                <a:gd name="connsiteX0" fmla="*/ 0 w 1321791"/>
                <a:gd name="connsiteY0" fmla="*/ 567501 h 1135002"/>
                <a:gd name="connsiteX1" fmla="*/ 283751 w 1321791"/>
                <a:gd name="connsiteY1" fmla="*/ 0 h 1135002"/>
                <a:gd name="connsiteX2" fmla="*/ 1038041 w 1321791"/>
                <a:gd name="connsiteY2" fmla="*/ 0 h 1135002"/>
                <a:gd name="connsiteX3" fmla="*/ 1321791 w 1321791"/>
                <a:gd name="connsiteY3" fmla="*/ 567501 h 1135002"/>
                <a:gd name="connsiteX4" fmla="*/ 1038041 w 1321791"/>
                <a:gd name="connsiteY4" fmla="*/ 1135002 h 1135002"/>
                <a:gd name="connsiteX5" fmla="*/ 283751 w 1321791"/>
                <a:gd name="connsiteY5" fmla="*/ 1135002 h 1135002"/>
                <a:gd name="connsiteX6" fmla="*/ 0 w 1321791"/>
                <a:gd name="connsiteY6" fmla="*/ 567501 h 1135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1791" h="1135002">
                  <a:moveTo>
                    <a:pt x="0" y="567501"/>
                  </a:moveTo>
                  <a:lnTo>
                    <a:pt x="283751" y="0"/>
                  </a:lnTo>
                  <a:lnTo>
                    <a:pt x="1038041" y="0"/>
                  </a:lnTo>
                  <a:lnTo>
                    <a:pt x="1321791" y="567501"/>
                  </a:lnTo>
                  <a:lnTo>
                    <a:pt x="1038041" y="1135002"/>
                  </a:lnTo>
                  <a:lnTo>
                    <a:pt x="283751" y="1135002"/>
                  </a:lnTo>
                  <a:lnTo>
                    <a:pt x="0" y="567501"/>
                  </a:lnTo>
                  <a:close/>
                </a:path>
              </a:pathLst>
            </a:custGeom>
            <a:solidFill>
              <a:schemeClr val="accent1">
                <a:lumMod val="50000"/>
                <a:lumOff val="50000"/>
              </a:schemeClr>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4733" tIns="185961" rIns="204733" bIns="185961" numCol="1" spcCol="1270" anchor="ctr" anchorCtr="0">
              <a:noAutofit/>
            </a:bodyPr>
            <a:lstStyle/>
            <a:p>
              <a:pPr lvl="0" algn="ctr" defTabSz="355600">
                <a:lnSpc>
                  <a:spcPct val="90000"/>
                </a:lnSpc>
                <a:spcBef>
                  <a:spcPct val="0"/>
                </a:spcBef>
                <a:spcAft>
                  <a:spcPct val="35000"/>
                </a:spcAft>
              </a:pPr>
              <a:r>
                <a:rPr lang="fr-FR" sz="1600" kern="1200" dirty="0" smtClean="0">
                  <a:solidFill>
                    <a:schemeClr val="tx1"/>
                  </a:solidFill>
                </a:rPr>
                <a:t>Situations critiques/complexes +++</a:t>
              </a:r>
              <a:endParaRPr lang="fr-FR" sz="1600" kern="1200" dirty="0">
                <a:solidFill>
                  <a:schemeClr val="tx1"/>
                </a:solidFill>
              </a:endParaRPr>
            </a:p>
          </p:txBody>
        </p:sp>
      </p:grpSp>
      <p:sp>
        <p:nvSpPr>
          <p:cNvPr id="13" name="Espace réservé du contenu 12"/>
          <p:cNvSpPr>
            <a:spLocks noGrp="1"/>
          </p:cNvSpPr>
          <p:nvPr>
            <p:ph idx="1"/>
          </p:nvPr>
        </p:nvSpPr>
        <p:spPr>
          <a:xfrm>
            <a:off x="0" y="3691984"/>
            <a:ext cx="2349910" cy="1809750"/>
          </a:xfrm>
          <a:custGeom>
            <a:avLst/>
            <a:gdLst>
              <a:gd name="connsiteX0" fmla="*/ 0 w 1321791"/>
              <a:gd name="connsiteY0" fmla="*/ 567501 h 1135002"/>
              <a:gd name="connsiteX1" fmla="*/ 283751 w 1321791"/>
              <a:gd name="connsiteY1" fmla="*/ 0 h 1135002"/>
              <a:gd name="connsiteX2" fmla="*/ 1038041 w 1321791"/>
              <a:gd name="connsiteY2" fmla="*/ 0 h 1135002"/>
              <a:gd name="connsiteX3" fmla="*/ 1321791 w 1321791"/>
              <a:gd name="connsiteY3" fmla="*/ 567501 h 1135002"/>
              <a:gd name="connsiteX4" fmla="*/ 1038041 w 1321791"/>
              <a:gd name="connsiteY4" fmla="*/ 1135002 h 1135002"/>
              <a:gd name="connsiteX5" fmla="*/ 283751 w 1321791"/>
              <a:gd name="connsiteY5" fmla="*/ 1135002 h 1135002"/>
              <a:gd name="connsiteX6" fmla="*/ 0 w 1321791"/>
              <a:gd name="connsiteY6" fmla="*/ 567501 h 1135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1791" h="1135002">
                <a:moveTo>
                  <a:pt x="0" y="567501"/>
                </a:moveTo>
                <a:lnTo>
                  <a:pt x="283751" y="0"/>
                </a:lnTo>
                <a:lnTo>
                  <a:pt x="1038041" y="0"/>
                </a:lnTo>
                <a:lnTo>
                  <a:pt x="1321791" y="567501"/>
                </a:lnTo>
                <a:lnTo>
                  <a:pt x="1038041" y="1135002"/>
                </a:lnTo>
                <a:lnTo>
                  <a:pt x="283751" y="1135002"/>
                </a:lnTo>
                <a:lnTo>
                  <a:pt x="0" y="567501"/>
                </a:lnTo>
                <a:close/>
              </a:path>
            </a:pathLst>
          </a:custGeom>
          <a:solidFill>
            <a:schemeClr val="accent1">
              <a:lumMod val="50000"/>
              <a:lumOff val="50000"/>
            </a:schemeClr>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4733" tIns="185961" rIns="204733" bIns="185961" numCol="1" spcCol="1270" anchor="ctr" anchorCtr="0">
            <a:noAutofit/>
          </a:bodyPr>
          <a:lstStyle/>
          <a:p>
            <a:pPr marL="0" lvl="0" indent="0" algn="ctr" defTabSz="355600">
              <a:lnSpc>
                <a:spcPct val="90000"/>
              </a:lnSpc>
              <a:spcBef>
                <a:spcPct val="0"/>
              </a:spcBef>
              <a:spcAft>
                <a:spcPct val="35000"/>
              </a:spcAft>
              <a:buNone/>
            </a:pPr>
            <a:r>
              <a:rPr lang="fr-FR" sz="1600" dirty="0" smtClean="0">
                <a:solidFill>
                  <a:schemeClr val="tx1"/>
                </a:solidFill>
              </a:rPr>
              <a:t>Difficultés d’articulation avec le secteur psychiatrique</a:t>
            </a:r>
            <a:endParaRPr lang="fr-FR" sz="1600" kern="1200" dirty="0">
              <a:solidFill>
                <a:schemeClr val="tx1"/>
              </a:solidFill>
            </a:endParaRPr>
          </a:p>
        </p:txBody>
      </p:sp>
    </p:spTree>
    <p:extLst>
      <p:ext uri="{BB962C8B-B14F-4D97-AF65-F5344CB8AC3E}">
        <p14:creationId xmlns:p14="http://schemas.microsoft.com/office/powerpoint/2010/main" val="280364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4943E590-DB54-F53A-AEF9-F428F45581C9}"/>
              </a:ext>
            </a:extLst>
          </p:cNvPr>
          <p:cNvSpPr>
            <a:spLocks noGrp="1"/>
          </p:cNvSpPr>
          <p:nvPr>
            <p:ph type="title"/>
          </p:nvPr>
        </p:nvSpPr>
        <p:spPr>
          <a:xfrm>
            <a:off x="241299" y="2322564"/>
            <a:ext cx="10515600" cy="676275"/>
          </a:xfrm>
        </p:spPr>
        <p:txBody>
          <a:bodyPr>
            <a:normAutofit/>
          </a:bodyPr>
          <a:lstStyle/>
          <a:p>
            <a:pPr algn="just"/>
            <a:r>
              <a:rPr lang="fr-FR" sz="3200" b="1" dirty="0" smtClean="0">
                <a:solidFill>
                  <a:srgbClr val="6B5798"/>
                </a:solidFill>
              </a:rPr>
              <a:t>Les enjeux</a:t>
            </a:r>
            <a:r>
              <a:rPr lang="fr-FR" sz="2400" b="1" dirty="0" smtClean="0">
                <a:solidFill>
                  <a:srgbClr val="6B5798"/>
                </a:solidFill>
              </a:rPr>
              <a:t>:</a:t>
            </a:r>
            <a:endParaRPr lang="fr-FR" sz="2400" b="1" dirty="0">
              <a:solidFill>
                <a:srgbClr val="6B5798"/>
              </a:solidFill>
            </a:endParaRPr>
          </a:p>
        </p:txBody>
      </p:sp>
      <p:sp>
        <p:nvSpPr>
          <p:cNvPr id="5" name="Espace réservé du contenu 2">
            <a:extLst>
              <a:ext uri="{FF2B5EF4-FFF2-40B4-BE49-F238E27FC236}">
                <a16:creationId xmlns:a16="http://schemas.microsoft.com/office/drawing/2014/main" id="{E0431BDB-AB58-6539-5D1C-E99214720F40}"/>
              </a:ext>
            </a:extLst>
          </p:cNvPr>
          <p:cNvSpPr>
            <a:spLocks noGrp="1"/>
          </p:cNvSpPr>
          <p:nvPr>
            <p:ph idx="1"/>
          </p:nvPr>
        </p:nvSpPr>
        <p:spPr>
          <a:xfrm>
            <a:off x="241299" y="2998839"/>
            <a:ext cx="11835471" cy="2998838"/>
          </a:xfrm>
        </p:spPr>
        <p:txBody>
          <a:bodyPr>
            <a:normAutofit fontScale="92500" lnSpcReduction="10000"/>
          </a:bodyPr>
          <a:lstStyle/>
          <a:p>
            <a:pPr marL="377825" indent="-285750">
              <a:lnSpc>
                <a:spcPct val="110000"/>
              </a:lnSpc>
              <a:buFont typeface="Wingdings" panose="05000000000000000000" pitchFamily="2" charset="2"/>
              <a:buChar char="Ø"/>
            </a:pPr>
            <a:r>
              <a:rPr lang="fr-FR" sz="2600" dirty="0">
                <a:solidFill>
                  <a:srgbClr val="000000"/>
                </a:solidFill>
                <a:latin typeface="Helvetica" panose="020B0604020202020204" pitchFamily="34" charset="0"/>
                <a:ea typeface="Calibri" panose="020F0502020204030204" pitchFamily="34" charset="0"/>
                <a:cs typeface="Helvetica" panose="020B0604020202020204" pitchFamily="34" charset="0"/>
              </a:rPr>
              <a:t>Comment garantir une prise en charge et un accompagnement à chaque personne en situation de handicap adaptés à toutes les étapes clés de la vie?</a:t>
            </a:r>
          </a:p>
          <a:p>
            <a:pPr marL="377825" indent="-285750">
              <a:lnSpc>
                <a:spcPct val="110000"/>
              </a:lnSpc>
              <a:buFont typeface="Wingdings" panose="05000000000000000000" pitchFamily="2" charset="2"/>
              <a:buChar char="Ø"/>
            </a:pPr>
            <a:endParaRPr lang="fr-FR" sz="2600" dirty="0">
              <a:solidFill>
                <a:srgbClr val="000000"/>
              </a:solidFill>
              <a:latin typeface="Helvetica" panose="020B0604020202020204" pitchFamily="34" charset="0"/>
              <a:ea typeface="Calibri" panose="020F0502020204030204" pitchFamily="34" charset="0"/>
              <a:cs typeface="Helvetica" panose="020B0604020202020204" pitchFamily="34" charset="0"/>
            </a:endParaRPr>
          </a:p>
          <a:p>
            <a:pPr marL="377825" indent="-285750">
              <a:lnSpc>
                <a:spcPct val="110000"/>
              </a:lnSpc>
              <a:buFont typeface="Wingdings" panose="05000000000000000000" pitchFamily="2" charset="2"/>
              <a:buChar char="Ø"/>
            </a:pPr>
            <a:r>
              <a:rPr lang="fr-FR" sz="2600" dirty="0">
                <a:solidFill>
                  <a:srgbClr val="000000"/>
                </a:solidFill>
                <a:latin typeface="Helvetica" panose="020B0604020202020204" pitchFamily="34" charset="0"/>
                <a:ea typeface="Calibri" panose="020F0502020204030204" pitchFamily="34" charset="0"/>
                <a:cs typeface="Helvetica" panose="020B0604020202020204" pitchFamily="34" charset="0"/>
              </a:rPr>
              <a:t>Comment améliorer la fluidité et la qualité des prises en charge ?</a:t>
            </a:r>
          </a:p>
          <a:p>
            <a:pPr marL="377825" indent="-285750">
              <a:lnSpc>
                <a:spcPct val="110000"/>
              </a:lnSpc>
              <a:buFont typeface="Wingdings" panose="05000000000000000000" pitchFamily="2" charset="2"/>
              <a:buChar char="Ø"/>
            </a:pPr>
            <a:endParaRPr lang="fr-FR" sz="2600" dirty="0">
              <a:solidFill>
                <a:srgbClr val="000000"/>
              </a:solidFill>
              <a:latin typeface="Helvetica" panose="020B0604020202020204" pitchFamily="34" charset="0"/>
              <a:ea typeface="Calibri" panose="020F0502020204030204" pitchFamily="34" charset="0"/>
              <a:cs typeface="Helvetica" panose="020B0604020202020204" pitchFamily="34" charset="0"/>
            </a:endParaRPr>
          </a:p>
          <a:p>
            <a:pPr marL="377825" indent="-285750">
              <a:lnSpc>
                <a:spcPct val="110000"/>
              </a:lnSpc>
              <a:buFont typeface="Wingdings" panose="05000000000000000000" pitchFamily="2" charset="2"/>
              <a:buChar char="Ø"/>
            </a:pPr>
            <a:r>
              <a:rPr lang="fr-FR" sz="2600" dirty="0">
                <a:solidFill>
                  <a:srgbClr val="000000"/>
                </a:solidFill>
                <a:latin typeface="Helvetica" panose="020B0604020202020204" pitchFamily="34" charset="0"/>
                <a:ea typeface="Calibri" panose="020F0502020204030204" pitchFamily="34" charset="0"/>
                <a:cs typeface="Helvetica" panose="020B0604020202020204" pitchFamily="34" charset="0"/>
              </a:rPr>
              <a:t>Comment rapprocher les différents acteurs d’un territoire ?</a:t>
            </a:r>
          </a:p>
          <a:p>
            <a:pPr algn="just">
              <a:lnSpc>
                <a:spcPct val="150000"/>
              </a:lnSpc>
            </a:pPr>
            <a:endParaRPr lang="fr-FR" sz="1800" dirty="0">
              <a:effectLst/>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29588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87F0C8FC-9811-58FB-4E57-541890056D89}"/>
              </a:ext>
            </a:extLst>
          </p:cNvPr>
          <p:cNvSpPr txBox="1"/>
          <p:nvPr/>
        </p:nvSpPr>
        <p:spPr>
          <a:xfrm>
            <a:off x="2155825" y="2736502"/>
            <a:ext cx="7880350" cy="1384995"/>
          </a:xfrm>
          <a:prstGeom prst="rect">
            <a:avLst/>
          </a:prstGeom>
          <a:noFill/>
        </p:spPr>
        <p:txBody>
          <a:bodyPr wrap="square" rtlCol="0">
            <a:spAutoFit/>
          </a:bodyPr>
          <a:lstStyle/>
          <a:p>
            <a:pPr algn="just"/>
            <a:r>
              <a:rPr lang="fr-FR" sz="2800" b="1" dirty="0" smtClean="0">
                <a:solidFill>
                  <a:srgbClr val="6B5798"/>
                </a:solidFill>
                <a:latin typeface="Helvetica" pitchFamily="2" charset="0"/>
              </a:rPr>
              <a:t>Proposer des solutions d’accompagnement souples et modulables: dispositif d’aller vers ».</a:t>
            </a:r>
          </a:p>
        </p:txBody>
      </p:sp>
    </p:spTree>
    <p:extLst>
      <p:ext uri="{BB962C8B-B14F-4D97-AF65-F5344CB8AC3E}">
        <p14:creationId xmlns:p14="http://schemas.microsoft.com/office/powerpoint/2010/main" val="4277531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87F0C8FC-9811-58FB-4E57-541890056D89}"/>
              </a:ext>
            </a:extLst>
          </p:cNvPr>
          <p:cNvSpPr txBox="1"/>
          <p:nvPr/>
        </p:nvSpPr>
        <p:spPr>
          <a:xfrm>
            <a:off x="2155825" y="2736502"/>
            <a:ext cx="7880350" cy="1815882"/>
          </a:xfrm>
          <a:prstGeom prst="rect">
            <a:avLst/>
          </a:prstGeom>
          <a:noFill/>
        </p:spPr>
        <p:txBody>
          <a:bodyPr wrap="square" rtlCol="0">
            <a:spAutoFit/>
          </a:bodyPr>
          <a:lstStyle/>
          <a:p>
            <a:pPr algn="just"/>
            <a:r>
              <a:rPr lang="fr-FR" sz="2800" b="1" dirty="0" err="1">
                <a:solidFill>
                  <a:srgbClr val="6B5798"/>
                </a:solidFill>
                <a:latin typeface="Helvetica" pitchFamily="2" charset="0"/>
              </a:rPr>
              <a:t>Nausica</a:t>
            </a:r>
            <a:r>
              <a:rPr lang="fr-FR" sz="2800" b="1" dirty="0">
                <a:solidFill>
                  <a:srgbClr val="6B5798"/>
                </a:solidFill>
                <a:latin typeface="Helvetica" pitchFamily="2" charset="0"/>
              </a:rPr>
              <a:t>: dispositif hors les murs</a:t>
            </a:r>
          </a:p>
          <a:p>
            <a:pPr algn="just"/>
            <a:r>
              <a:rPr lang="fr-FR" sz="2800" b="1" dirty="0">
                <a:solidFill>
                  <a:srgbClr val="6B5798"/>
                </a:solidFill>
                <a:effectLst/>
                <a:latin typeface="Helvetica" pitchFamily="2" charset="0"/>
              </a:rPr>
              <a:t>Aidera Var MAS </a:t>
            </a:r>
            <a:r>
              <a:rPr lang="fr-FR" sz="2800" b="1" dirty="0">
                <a:solidFill>
                  <a:srgbClr val="6B5798"/>
                </a:solidFill>
                <a:latin typeface="Helvetica" pitchFamily="2" charset="0"/>
              </a:rPr>
              <a:t>La Goélette</a:t>
            </a:r>
            <a:endParaRPr lang="fr-FR" sz="2800" b="1" dirty="0">
              <a:solidFill>
                <a:srgbClr val="6B5798"/>
              </a:solidFill>
              <a:effectLst/>
              <a:latin typeface="Helvetica" pitchFamily="2" charset="0"/>
            </a:endParaRPr>
          </a:p>
          <a:p>
            <a:pPr algn="just"/>
            <a:endParaRPr lang="fr-FR" sz="2800" b="1" dirty="0">
              <a:solidFill>
                <a:srgbClr val="6B5798"/>
              </a:solidFill>
              <a:latin typeface="Helvetica" pitchFamily="2" charset="0"/>
            </a:endParaRPr>
          </a:p>
          <a:p>
            <a:pPr algn="just"/>
            <a:endParaRPr lang="fr-FR" sz="2800" dirty="0">
              <a:solidFill>
                <a:srgbClr val="6B5798"/>
              </a:solidFill>
              <a:effectLst/>
              <a:latin typeface="Helvetica" pitchFamily="2" charset="0"/>
            </a:endParaRPr>
          </a:p>
        </p:txBody>
      </p:sp>
    </p:spTree>
    <p:extLst>
      <p:ext uri="{BB962C8B-B14F-4D97-AF65-F5344CB8AC3E}">
        <p14:creationId xmlns:p14="http://schemas.microsoft.com/office/powerpoint/2010/main" val="1622569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4943E590-DB54-F53A-AEF9-F428F45581C9}"/>
              </a:ext>
            </a:extLst>
          </p:cNvPr>
          <p:cNvSpPr>
            <a:spLocks noGrp="1"/>
          </p:cNvSpPr>
          <p:nvPr>
            <p:ph type="title"/>
          </p:nvPr>
        </p:nvSpPr>
        <p:spPr>
          <a:xfrm>
            <a:off x="241300" y="2320925"/>
            <a:ext cx="10515600" cy="676275"/>
          </a:xfrm>
        </p:spPr>
        <p:txBody>
          <a:bodyPr>
            <a:normAutofit/>
          </a:bodyPr>
          <a:lstStyle/>
          <a:p>
            <a:pPr algn="just"/>
            <a:r>
              <a:rPr lang="fr-FR" sz="2400" b="1" dirty="0">
                <a:solidFill>
                  <a:srgbClr val="6B5798"/>
                </a:solidFill>
                <a:effectLst/>
                <a:latin typeface="Helvetica" pitchFamily="2" charset="0"/>
              </a:rPr>
              <a:t>Une plateforme au service des personnes avec TSA « sévères »</a:t>
            </a:r>
            <a:endParaRPr lang="fr-FR" sz="2400" dirty="0">
              <a:solidFill>
                <a:srgbClr val="6B5798"/>
              </a:solidFill>
            </a:endParaRPr>
          </a:p>
        </p:txBody>
      </p:sp>
      <p:sp>
        <p:nvSpPr>
          <p:cNvPr id="5" name="Espace réservé du contenu 2">
            <a:extLst>
              <a:ext uri="{FF2B5EF4-FFF2-40B4-BE49-F238E27FC236}">
                <a16:creationId xmlns:a16="http://schemas.microsoft.com/office/drawing/2014/main" id="{E0431BDB-AB58-6539-5D1C-E99214720F40}"/>
              </a:ext>
            </a:extLst>
          </p:cNvPr>
          <p:cNvSpPr>
            <a:spLocks noGrp="1"/>
          </p:cNvSpPr>
          <p:nvPr>
            <p:ph idx="1"/>
          </p:nvPr>
        </p:nvSpPr>
        <p:spPr>
          <a:xfrm>
            <a:off x="241299" y="3009899"/>
            <a:ext cx="11835471" cy="2489201"/>
          </a:xfrm>
        </p:spPr>
        <p:txBody>
          <a:bodyPr>
            <a:normAutofit/>
          </a:bodyPr>
          <a:lstStyle/>
          <a:p>
            <a:pPr algn="just">
              <a:lnSpc>
                <a:spcPct val="150000"/>
              </a:lnSpc>
            </a:pPr>
            <a:r>
              <a:rPr lang="fr-FR" sz="1800" dirty="0">
                <a:solidFill>
                  <a:srgbClr val="000000"/>
                </a:solidFill>
                <a:latin typeface="Helvetica" panose="020B0604020202020204" pitchFamily="34" charset="0"/>
                <a:ea typeface="Calibri" panose="020F0502020204030204" pitchFamily="34" charset="0"/>
                <a:cs typeface="Helvetica" panose="020B0604020202020204" pitchFamily="34" charset="0"/>
              </a:rPr>
              <a:t>Objectif: F</a:t>
            </a:r>
            <a:r>
              <a:rPr lang="fr-FR" sz="1800" dirty="0">
                <a:solidFill>
                  <a:srgbClr val="000000"/>
                </a:solidFill>
                <a:effectLst/>
                <a:latin typeface="Helvetica" panose="020B0604020202020204" pitchFamily="34" charset="0"/>
                <a:ea typeface="Calibri" panose="020F0502020204030204" pitchFamily="34" charset="0"/>
                <a:cs typeface="Helvetica" panose="020B0604020202020204" pitchFamily="34" charset="0"/>
              </a:rPr>
              <a:t>aciliter, coordonner et sécuriser un parcours de vie inclusif des personnes en proposant des accompagnements sous forme d’interventions dans le lieu de vie, d’accompagnements au sein de la MAS et d’activités dans la cité. </a:t>
            </a:r>
          </a:p>
          <a:p>
            <a:pPr algn="just"/>
            <a:r>
              <a:rPr lang="fr-FR" sz="1800" dirty="0">
                <a:solidFill>
                  <a:srgbClr val="000000"/>
                </a:solidFill>
                <a:latin typeface="Helvetica" panose="020B0604020202020204" pitchFamily="34" charset="0"/>
                <a:cs typeface="Helvetica" panose="020B0604020202020204" pitchFamily="34" charset="0"/>
              </a:rPr>
              <a:t>Ouverture: 1</a:t>
            </a:r>
            <a:r>
              <a:rPr lang="fr-FR" sz="1800" baseline="30000" dirty="0">
                <a:solidFill>
                  <a:srgbClr val="000000"/>
                </a:solidFill>
                <a:latin typeface="Helvetica" panose="020B0604020202020204" pitchFamily="34" charset="0"/>
                <a:cs typeface="Helvetica" panose="020B0604020202020204" pitchFamily="34" charset="0"/>
              </a:rPr>
              <a:t>er</a:t>
            </a:r>
            <a:r>
              <a:rPr lang="fr-FR" sz="1800" dirty="0">
                <a:solidFill>
                  <a:srgbClr val="000000"/>
                </a:solidFill>
                <a:latin typeface="Helvetica" panose="020B0604020202020204" pitchFamily="34" charset="0"/>
                <a:cs typeface="Helvetica" panose="020B0604020202020204" pitchFamily="34" charset="0"/>
              </a:rPr>
              <a:t> juillet 2022</a:t>
            </a:r>
          </a:p>
          <a:p>
            <a:pPr algn="just"/>
            <a:r>
              <a:rPr lang="fr-FR" sz="1800" dirty="0">
                <a:solidFill>
                  <a:srgbClr val="000000"/>
                </a:solidFill>
                <a:latin typeface="Helvetica" panose="020B0604020202020204" pitchFamily="34" charset="0"/>
                <a:cs typeface="Helvetica" panose="020B0604020202020204" pitchFamily="34" charset="0"/>
              </a:rPr>
              <a:t>15 adultes en file active</a:t>
            </a:r>
          </a:p>
          <a:p>
            <a:pPr algn="just"/>
            <a:r>
              <a:rPr lang="fr-FR" sz="1800" dirty="0">
                <a:solidFill>
                  <a:srgbClr val="000000"/>
                </a:solidFill>
                <a:latin typeface="Helvetica" panose="020B0604020202020204" pitchFamily="34" charset="0"/>
                <a:cs typeface="Helvetica" panose="020B0604020202020204" pitchFamily="34" charset="0"/>
              </a:rPr>
              <a:t>1 ES, 1 ME, 1 AES, 1 AS, 0,50 psychologue et 0,15 IDE.</a:t>
            </a:r>
            <a:endParaRPr lang="fr-FR" sz="1800" dirty="0">
              <a:effectLst/>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363046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80B7A6-8DF6-970C-29F3-92D9E2833254}"/>
              </a:ext>
            </a:extLst>
          </p:cNvPr>
          <p:cNvSpPr>
            <a:spLocks noGrp="1"/>
          </p:cNvSpPr>
          <p:nvPr>
            <p:ph type="title"/>
          </p:nvPr>
        </p:nvSpPr>
        <p:spPr>
          <a:xfrm>
            <a:off x="241300" y="1730990"/>
            <a:ext cx="10515600" cy="676275"/>
          </a:xfrm>
        </p:spPr>
        <p:txBody>
          <a:bodyPr>
            <a:normAutofit/>
          </a:bodyPr>
          <a:lstStyle/>
          <a:p>
            <a:pPr algn="just"/>
            <a:r>
              <a:rPr lang="fr-FR" sz="2400" b="1" dirty="0">
                <a:solidFill>
                  <a:srgbClr val="6B5798"/>
                </a:solidFill>
                <a:latin typeface="Helvetica" pitchFamily="2" charset="0"/>
              </a:rPr>
              <a:t>Le dispositif aujourd’hui </a:t>
            </a:r>
            <a:r>
              <a:rPr lang="fr-FR" sz="2400" b="1" dirty="0" smtClean="0">
                <a:solidFill>
                  <a:srgbClr val="6B5798"/>
                </a:solidFill>
                <a:latin typeface="Helvetica" pitchFamily="2" charset="0"/>
              </a:rPr>
              <a:t>c’est</a:t>
            </a:r>
            <a:endParaRPr lang="fr-FR" sz="2400" dirty="0">
              <a:solidFill>
                <a:srgbClr val="6B5798"/>
              </a:solidFill>
            </a:endParaRPr>
          </a:p>
        </p:txBody>
      </p:sp>
      <p:sp>
        <p:nvSpPr>
          <p:cNvPr id="7" name="Espace réservé du contenu 2">
            <a:extLst>
              <a:ext uri="{FF2B5EF4-FFF2-40B4-BE49-F238E27FC236}">
                <a16:creationId xmlns:a16="http://schemas.microsoft.com/office/drawing/2014/main" id="{853F5057-157C-C726-5C55-B27CF92D5A00}"/>
              </a:ext>
            </a:extLst>
          </p:cNvPr>
          <p:cNvSpPr>
            <a:spLocks noGrp="1"/>
          </p:cNvSpPr>
          <p:nvPr>
            <p:ph idx="1"/>
          </p:nvPr>
        </p:nvSpPr>
        <p:spPr>
          <a:xfrm>
            <a:off x="241300" y="2407266"/>
            <a:ext cx="11590144" cy="2969172"/>
          </a:xfrm>
        </p:spPr>
        <p:txBody>
          <a:bodyPr>
            <a:noAutofit/>
          </a:bodyPr>
          <a:lstStyle/>
          <a:p>
            <a:pPr marL="342900" lvl="0" indent="-342900" algn="just">
              <a:lnSpc>
                <a:spcPct val="100000"/>
              </a:lnSpc>
              <a:spcAft>
                <a:spcPts val="600"/>
              </a:spcAft>
              <a:buFont typeface="Arial" panose="020B0604020202020204" pitchFamily="34" charset="0"/>
              <a:buChar char="●"/>
            </a:pPr>
            <a:r>
              <a:rPr lang="fr-FR" sz="1800" b="1" dirty="0">
                <a:solidFill>
                  <a:srgbClr val="000000"/>
                </a:solidFill>
                <a:latin typeface="Helvetica" panose="020B0604020202020204" pitchFamily="34" charset="0"/>
                <a:ea typeface="Noto Sans Symbols"/>
                <a:cs typeface="Helvetica" panose="020B0604020202020204" pitchFamily="34" charset="0"/>
              </a:rPr>
              <a:t>U</a:t>
            </a:r>
            <a:r>
              <a:rPr lang="fr-FR" sz="1800" b="1" dirty="0">
                <a:solidFill>
                  <a:srgbClr val="000000"/>
                </a:solidFill>
                <a:effectLst/>
                <a:latin typeface="Helvetica" panose="020B0604020202020204" pitchFamily="34" charset="0"/>
                <a:ea typeface="Noto Sans Symbols"/>
                <a:cs typeface="Helvetica" panose="020B0604020202020204" pitchFamily="34" charset="0"/>
              </a:rPr>
              <a:t>n accompagnement sur mesure</a:t>
            </a:r>
            <a:r>
              <a:rPr lang="fr-FR" sz="1800" dirty="0">
                <a:solidFill>
                  <a:srgbClr val="000000"/>
                </a:solidFill>
                <a:effectLst/>
                <a:latin typeface="Helvetica" panose="020B0604020202020204" pitchFamily="34" charset="0"/>
                <a:ea typeface="Noto Sans Symbols"/>
                <a:cs typeface="Helvetica" panose="020B0604020202020204" pitchFamily="34" charset="0"/>
              </a:rPr>
              <a:t> en couplant un </a:t>
            </a:r>
            <a:r>
              <a:rPr lang="fr-FR" sz="1800" u="sng" dirty="0">
                <a:solidFill>
                  <a:srgbClr val="000000"/>
                </a:solidFill>
                <a:effectLst/>
                <a:latin typeface="Helvetica" panose="020B0604020202020204" pitchFamily="34" charset="0"/>
                <a:ea typeface="Noto Sans Symbols"/>
                <a:cs typeface="Helvetica" panose="020B0604020202020204" pitchFamily="34" charset="0"/>
              </a:rPr>
              <a:t>partenariat avec un service d’aide à domicile</a:t>
            </a:r>
            <a:r>
              <a:rPr lang="fr-FR" sz="1800" dirty="0">
                <a:solidFill>
                  <a:srgbClr val="000000"/>
                </a:solidFill>
                <a:effectLst/>
                <a:latin typeface="Helvetica" panose="020B0604020202020204" pitchFamily="34" charset="0"/>
                <a:ea typeface="Noto Sans Symbols"/>
                <a:cs typeface="Helvetica" panose="020B0604020202020204" pitchFamily="34" charset="0"/>
              </a:rPr>
              <a:t>, l’intervention des familles et l’intervention des </a:t>
            </a:r>
            <a:r>
              <a:rPr lang="fr-FR" sz="1800" dirty="0" smtClean="0">
                <a:solidFill>
                  <a:srgbClr val="000000"/>
                </a:solidFill>
                <a:effectLst/>
                <a:latin typeface="Helvetica" panose="020B0604020202020204" pitchFamily="34" charset="0"/>
                <a:ea typeface="Noto Sans Symbols"/>
                <a:cs typeface="Helvetica" panose="020B0604020202020204" pitchFamily="34" charset="0"/>
              </a:rPr>
              <a:t>professionnels </a:t>
            </a:r>
            <a:r>
              <a:rPr lang="fr-FR" sz="1800" dirty="0">
                <a:solidFill>
                  <a:srgbClr val="000000"/>
                </a:solidFill>
                <a:effectLst/>
                <a:latin typeface="Helvetica" panose="020B0604020202020204" pitchFamily="34" charset="0"/>
                <a:ea typeface="Noto Sans Symbols"/>
                <a:cs typeface="Helvetica" panose="020B0604020202020204" pitchFamily="34" charset="0"/>
              </a:rPr>
              <a:t>de </a:t>
            </a:r>
            <a:r>
              <a:rPr lang="fr-FR" sz="1800" dirty="0">
                <a:solidFill>
                  <a:srgbClr val="000000"/>
                </a:solidFill>
                <a:latin typeface="Helvetica" panose="020B0604020202020204" pitchFamily="34" charset="0"/>
                <a:ea typeface="Noto Sans Symbols"/>
                <a:cs typeface="Helvetica" panose="020B0604020202020204" pitchFamily="34" charset="0"/>
              </a:rPr>
              <a:t>la</a:t>
            </a:r>
            <a:r>
              <a:rPr lang="fr-FR" sz="1800" dirty="0">
                <a:solidFill>
                  <a:srgbClr val="000000"/>
                </a:solidFill>
                <a:effectLst/>
                <a:latin typeface="Helvetica" panose="020B0604020202020204" pitchFamily="34" charset="0"/>
                <a:ea typeface="Noto Sans Symbols"/>
                <a:cs typeface="Helvetica" panose="020B0604020202020204" pitchFamily="34" charset="0"/>
              </a:rPr>
              <a:t> MAS. Temps d’évaluation de 8 semaines.</a:t>
            </a:r>
            <a:endParaRPr lang="fr-FR" sz="1800" dirty="0">
              <a:effectLst/>
              <a:latin typeface="Helvetica" panose="020B0604020202020204" pitchFamily="34" charset="0"/>
              <a:ea typeface="Noto Sans Symbols"/>
              <a:cs typeface="Helvetica" panose="020B0604020202020204" pitchFamily="34" charset="0"/>
            </a:endParaRPr>
          </a:p>
          <a:p>
            <a:pPr marL="342900" lvl="0" indent="-342900" algn="just">
              <a:lnSpc>
                <a:spcPct val="100000"/>
              </a:lnSpc>
              <a:spcAft>
                <a:spcPts val="600"/>
              </a:spcAft>
              <a:buFont typeface="Arial" panose="020B0604020202020204" pitchFamily="34" charset="0"/>
              <a:buChar char="●"/>
            </a:pPr>
            <a:r>
              <a:rPr lang="fr-FR" sz="1800" dirty="0">
                <a:solidFill>
                  <a:srgbClr val="000000"/>
                </a:solidFill>
                <a:effectLst/>
                <a:latin typeface="Helvetica" panose="020B0604020202020204" pitchFamily="34" charset="0"/>
                <a:ea typeface="Noto Sans Symbols"/>
                <a:cs typeface="Helvetica" panose="020B0604020202020204" pitchFamily="34" charset="0"/>
              </a:rPr>
              <a:t>Une sécurisation des parcours pour éviter les ruptures et </a:t>
            </a:r>
            <a:r>
              <a:rPr lang="fr-FR" sz="1800" dirty="0">
                <a:solidFill>
                  <a:srgbClr val="000000"/>
                </a:solidFill>
                <a:latin typeface="Helvetica" panose="020B0604020202020204" pitchFamily="34" charset="0"/>
                <a:ea typeface="Noto Sans Symbols"/>
                <a:cs typeface="Helvetica" panose="020B0604020202020204" pitchFamily="34" charset="0"/>
              </a:rPr>
              <a:t>accompagner l’évolution des besoins et envie </a:t>
            </a:r>
            <a:r>
              <a:rPr lang="fr-FR" sz="1800" b="1" dirty="0">
                <a:solidFill>
                  <a:srgbClr val="000000"/>
                </a:solidFill>
                <a:effectLst/>
                <a:latin typeface="Helvetica" panose="020B0604020202020204" pitchFamily="34" charset="0"/>
                <a:ea typeface="Noto Sans Symbols"/>
                <a:cs typeface="Helvetica" panose="020B0604020202020204" pitchFamily="34" charset="0"/>
              </a:rPr>
              <a:t>de la personne: </a:t>
            </a:r>
            <a:r>
              <a:rPr lang="fr-FR" sz="1800" dirty="0">
                <a:solidFill>
                  <a:srgbClr val="000000"/>
                </a:solidFill>
                <a:effectLst/>
                <a:latin typeface="Helvetica" panose="020B0604020202020204" pitchFamily="34" charset="0"/>
                <a:ea typeface="Noto Sans Symbols"/>
                <a:cs typeface="Helvetica" panose="020B0604020202020204" pitchFamily="34" charset="0"/>
              </a:rPr>
              <a:t>Amendements Cretons, volonté de rester à domicile, …</a:t>
            </a:r>
            <a:endParaRPr lang="fr-FR" sz="1800" dirty="0">
              <a:effectLst/>
              <a:latin typeface="Helvetica" panose="020B0604020202020204" pitchFamily="34" charset="0"/>
              <a:ea typeface="Noto Sans Symbols"/>
              <a:cs typeface="Helvetica" panose="020B0604020202020204" pitchFamily="34" charset="0"/>
            </a:endParaRPr>
          </a:p>
          <a:p>
            <a:pPr marL="342900" lvl="0" indent="-342900" algn="just">
              <a:lnSpc>
                <a:spcPct val="100000"/>
              </a:lnSpc>
              <a:spcAft>
                <a:spcPts val="600"/>
              </a:spcAft>
              <a:buFont typeface="Arial" panose="020B0604020202020204" pitchFamily="34" charset="0"/>
              <a:buChar char="●"/>
            </a:pPr>
            <a:r>
              <a:rPr lang="fr-FR" sz="1800" dirty="0">
                <a:solidFill>
                  <a:srgbClr val="000000"/>
                </a:solidFill>
                <a:effectLst/>
                <a:latin typeface="Helvetica" panose="020B0604020202020204" pitchFamily="34" charset="0"/>
                <a:ea typeface="Noto Sans Symbols"/>
                <a:cs typeface="Helvetica" panose="020B0604020202020204" pitchFamily="34" charset="0"/>
              </a:rPr>
              <a:t>Une réponse à des </a:t>
            </a:r>
            <a:r>
              <a:rPr lang="fr-FR" sz="1800" dirty="0" smtClean="0">
                <a:solidFill>
                  <a:srgbClr val="000000"/>
                </a:solidFill>
                <a:effectLst/>
                <a:latin typeface="Helvetica" panose="020B0604020202020204" pitchFamily="34" charset="0"/>
                <a:ea typeface="Noto Sans Symbols"/>
                <a:cs typeface="Helvetica" panose="020B0604020202020204" pitchFamily="34" charset="0"/>
              </a:rPr>
              <a:t>situations </a:t>
            </a:r>
            <a:r>
              <a:rPr lang="fr-FR" sz="1800" dirty="0">
                <a:solidFill>
                  <a:srgbClr val="000000"/>
                </a:solidFill>
                <a:effectLst/>
                <a:latin typeface="Helvetica" panose="020B0604020202020204" pitchFamily="34" charset="0"/>
                <a:ea typeface="Noto Sans Symbols"/>
                <a:cs typeface="Helvetica" panose="020B0604020202020204" pitchFamily="34" charset="0"/>
              </a:rPr>
              <a:t>d’urgence : familles vieillissantes, maladie d’un proche,  naissance d’un nouvel enfant, …</a:t>
            </a:r>
            <a:endParaRPr lang="fr-FR" sz="1800" dirty="0">
              <a:effectLst/>
              <a:latin typeface="Helvetica" panose="020B0604020202020204" pitchFamily="34" charset="0"/>
              <a:ea typeface="Noto Sans Symbols"/>
              <a:cs typeface="Helvetica" panose="020B0604020202020204" pitchFamily="34" charset="0"/>
            </a:endParaRPr>
          </a:p>
          <a:p>
            <a:pPr marL="342900" lvl="0" indent="-342900" algn="just">
              <a:lnSpc>
                <a:spcPct val="100000"/>
              </a:lnSpc>
              <a:spcAft>
                <a:spcPts val="600"/>
              </a:spcAft>
              <a:buFont typeface="Arial" panose="020B0604020202020204" pitchFamily="34" charset="0"/>
              <a:buChar char="●"/>
            </a:pPr>
            <a:r>
              <a:rPr lang="fr-FR" sz="1800" dirty="0">
                <a:solidFill>
                  <a:srgbClr val="000000"/>
                </a:solidFill>
                <a:effectLst/>
                <a:latin typeface="Helvetica" panose="020B0604020202020204" pitchFamily="34" charset="0"/>
                <a:ea typeface="Noto Sans Symbols"/>
                <a:cs typeface="Helvetica" panose="020B0604020202020204" pitchFamily="34" charset="0"/>
              </a:rPr>
              <a:t>Un accès à de nombreuses activités de socialisation pour permettre </a:t>
            </a:r>
            <a:r>
              <a:rPr lang="fr-FR" sz="1800" b="1" dirty="0">
                <a:solidFill>
                  <a:srgbClr val="000000"/>
                </a:solidFill>
                <a:effectLst/>
                <a:latin typeface="Helvetica" panose="020B0604020202020204" pitchFamily="34" charset="0"/>
                <a:ea typeface="Noto Sans Symbols"/>
                <a:cs typeface="Helvetica" panose="020B0604020202020204" pitchFamily="34" charset="0"/>
              </a:rPr>
              <a:t>l’épanouissement personnel</a:t>
            </a:r>
            <a:r>
              <a:rPr lang="fr-FR" sz="1800" dirty="0">
                <a:solidFill>
                  <a:srgbClr val="000000"/>
                </a:solidFill>
                <a:effectLst/>
                <a:latin typeface="Helvetica" panose="020B0604020202020204" pitchFamily="34" charset="0"/>
                <a:ea typeface="Noto Sans Symbols"/>
                <a:cs typeface="Helvetica" panose="020B0604020202020204" pitchFamily="34" charset="0"/>
              </a:rPr>
              <a:t> au travers d’activités sportive, culturelle, citoyenne, … en partenariat avec les dispositifs existants.</a:t>
            </a:r>
          </a:p>
          <a:p>
            <a:pPr marL="342900" lvl="0" indent="-342900" algn="just">
              <a:lnSpc>
                <a:spcPct val="100000"/>
              </a:lnSpc>
              <a:spcAft>
                <a:spcPts val="600"/>
              </a:spcAft>
              <a:buFont typeface="Arial" panose="020B0604020202020204" pitchFamily="34" charset="0"/>
              <a:buChar char="●"/>
            </a:pPr>
            <a:r>
              <a:rPr lang="fr-FR" sz="1800" dirty="0">
                <a:solidFill>
                  <a:srgbClr val="000000"/>
                </a:solidFill>
                <a:latin typeface="Helvetica" panose="020B0604020202020204" pitchFamily="34" charset="0"/>
                <a:cs typeface="Helvetica" panose="020B0604020202020204" pitchFamily="34" charset="0"/>
              </a:rPr>
              <a:t>Un suivi médical, paramédical et psychologique</a:t>
            </a:r>
          </a:p>
          <a:p>
            <a:pPr marL="342900" lvl="0" indent="-342900" algn="just">
              <a:lnSpc>
                <a:spcPct val="100000"/>
              </a:lnSpc>
              <a:spcAft>
                <a:spcPts val="600"/>
              </a:spcAft>
              <a:buFont typeface="Arial" panose="020B0604020202020204" pitchFamily="34" charset="0"/>
              <a:buChar char="●"/>
            </a:pPr>
            <a:r>
              <a:rPr lang="fr-FR" sz="1800" dirty="0">
                <a:solidFill>
                  <a:srgbClr val="000000"/>
                </a:solidFill>
                <a:effectLst/>
                <a:latin typeface="Helvetica" panose="020B0604020202020204" pitchFamily="34" charset="0"/>
                <a:ea typeface="Noto Sans Symbols"/>
                <a:cs typeface="Helvetica" panose="020B0604020202020204" pitchFamily="34" charset="0"/>
              </a:rPr>
              <a:t>Un offre pour les aidants en terme de répit et de </a:t>
            </a:r>
            <a:r>
              <a:rPr lang="fr-FR" sz="1800" b="1" dirty="0">
                <a:solidFill>
                  <a:srgbClr val="000000"/>
                </a:solidFill>
                <a:effectLst/>
                <a:latin typeface="Helvetica" panose="020B0604020202020204" pitchFamily="34" charset="0"/>
                <a:ea typeface="Noto Sans Symbols"/>
                <a:cs typeface="Helvetica" panose="020B0604020202020204" pitchFamily="34" charset="0"/>
              </a:rPr>
              <a:t>guidance parentale</a:t>
            </a:r>
            <a:endParaRPr lang="fr-FR" sz="1800" b="1" dirty="0">
              <a:effectLst/>
              <a:latin typeface="Helvetica" panose="020B0604020202020204" pitchFamily="34" charset="0"/>
              <a:ea typeface="Noto Sans Symbols"/>
              <a:cs typeface="Helvetica" panose="020B0604020202020204" pitchFamily="34" charset="0"/>
            </a:endParaRPr>
          </a:p>
        </p:txBody>
      </p:sp>
    </p:spTree>
    <p:extLst>
      <p:ext uri="{BB962C8B-B14F-4D97-AF65-F5344CB8AC3E}">
        <p14:creationId xmlns:p14="http://schemas.microsoft.com/office/powerpoint/2010/main" val="1912637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80B7A6-8DF6-970C-29F3-92D9E2833254}"/>
              </a:ext>
            </a:extLst>
          </p:cNvPr>
          <p:cNvSpPr>
            <a:spLocks noGrp="1"/>
          </p:cNvSpPr>
          <p:nvPr>
            <p:ph type="title"/>
          </p:nvPr>
        </p:nvSpPr>
        <p:spPr>
          <a:xfrm>
            <a:off x="241300" y="2320925"/>
            <a:ext cx="10515600" cy="676275"/>
          </a:xfrm>
        </p:spPr>
        <p:txBody>
          <a:bodyPr>
            <a:normAutofit/>
          </a:bodyPr>
          <a:lstStyle/>
          <a:p>
            <a:pPr algn="just"/>
            <a:r>
              <a:rPr lang="fr-FR" sz="2400" b="1" dirty="0">
                <a:solidFill>
                  <a:srgbClr val="6B5798"/>
                </a:solidFill>
                <a:latin typeface="Helvetica" pitchFamily="2" charset="0"/>
              </a:rPr>
              <a:t>Les facteurs de réussite</a:t>
            </a:r>
            <a:endParaRPr lang="fr-FR" sz="2400" dirty="0">
              <a:solidFill>
                <a:srgbClr val="6B5798"/>
              </a:solidFill>
            </a:endParaRPr>
          </a:p>
        </p:txBody>
      </p:sp>
      <p:sp>
        <p:nvSpPr>
          <p:cNvPr id="7" name="Espace réservé du contenu 2">
            <a:extLst>
              <a:ext uri="{FF2B5EF4-FFF2-40B4-BE49-F238E27FC236}">
                <a16:creationId xmlns:a16="http://schemas.microsoft.com/office/drawing/2014/main" id="{853F5057-157C-C726-5C55-B27CF92D5A00}"/>
              </a:ext>
            </a:extLst>
          </p:cNvPr>
          <p:cNvSpPr>
            <a:spLocks noGrp="1"/>
          </p:cNvSpPr>
          <p:nvPr>
            <p:ph idx="1"/>
          </p:nvPr>
        </p:nvSpPr>
        <p:spPr>
          <a:xfrm>
            <a:off x="241300" y="3009899"/>
            <a:ext cx="10401300" cy="2489201"/>
          </a:xfrm>
        </p:spPr>
        <p:txBody>
          <a:bodyPr>
            <a:normAutofit/>
          </a:bodyPr>
          <a:lstStyle/>
          <a:p>
            <a:pPr marL="342900" lvl="0" indent="-342900" algn="just">
              <a:lnSpc>
                <a:spcPct val="107000"/>
              </a:lnSpc>
              <a:spcAft>
                <a:spcPts val="600"/>
              </a:spcAft>
              <a:buFont typeface="Arial" panose="020B0604020202020204" pitchFamily="34" charset="0"/>
              <a:buChar char="●"/>
            </a:pPr>
            <a:r>
              <a:rPr lang="fr-FR" sz="1800" dirty="0">
                <a:effectLst/>
                <a:latin typeface="Helvetica" panose="020B0604020202020204" pitchFamily="34" charset="0"/>
                <a:ea typeface="Noto Sans Symbols"/>
                <a:cs typeface="Helvetica" panose="020B0604020202020204" pitchFamily="34" charset="0"/>
              </a:rPr>
              <a:t>La confiance des familles</a:t>
            </a:r>
          </a:p>
          <a:p>
            <a:pPr marL="342900" lvl="0" indent="-342900" algn="just">
              <a:lnSpc>
                <a:spcPct val="107000"/>
              </a:lnSpc>
              <a:spcAft>
                <a:spcPts val="600"/>
              </a:spcAft>
              <a:buFont typeface="Arial" panose="020B0604020202020204" pitchFamily="34" charset="0"/>
              <a:buChar char="●"/>
            </a:pPr>
            <a:r>
              <a:rPr lang="fr-FR" sz="1800" dirty="0">
                <a:latin typeface="Helvetica" panose="020B0604020202020204" pitchFamily="34" charset="0"/>
                <a:ea typeface="Noto Sans Symbols"/>
                <a:cs typeface="Helvetica" panose="020B0604020202020204" pitchFamily="34" charset="0"/>
              </a:rPr>
              <a:t>La connaissance du handicap et la capacité d’évaluation</a:t>
            </a:r>
            <a:endParaRPr lang="fr-FR" sz="1800" dirty="0">
              <a:effectLst/>
              <a:latin typeface="Helvetica" panose="020B0604020202020204" pitchFamily="34" charset="0"/>
              <a:ea typeface="Noto Sans Symbols"/>
              <a:cs typeface="Helvetica" panose="020B0604020202020204" pitchFamily="34" charset="0"/>
            </a:endParaRPr>
          </a:p>
          <a:p>
            <a:pPr marL="342900" lvl="0" indent="-342900" algn="just">
              <a:lnSpc>
                <a:spcPct val="107000"/>
              </a:lnSpc>
              <a:spcAft>
                <a:spcPts val="600"/>
              </a:spcAft>
              <a:buFont typeface="Arial" panose="020B0604020202020204" pitchFamily="34" charset="0"/>
              <a:buChar char="●"/>
            </a:pPr>
            <a:r>
              <a:rPr lang="fr-FR" sz="1800" dirty="0">
                <a:effectLst/>
                <a:latin typeface="Helvetica" panose="020B0604020202020204" pitchFamily="34" charset="0"/>
                <a:ea typeface="Noto Sans Symbols"/>
                <a:cs typeface="Helvetica" panose="020B0604020202020204" pitchFamily="34" charset="0"/>
              </a:rPr>
              <a:t>Temps important de coordination des partenaires et la formation des partenaires au TSA</a:t>
            </a:r>
          </a:p>
          <a:p>
            <a:pPr marL="342900" lvl="0" indent="-342900" algn="just">
              <a:lnSpc>
                <a:spcPct val="107000"/>
              </a:lnSpc>
              <a:spcAft>
                <a:spcPts val="600"/>
              </a:spcAft>
              <a:buFont typeface="Arial" panose="020B0604020202020204" pitchFamily="34" charset="0"/>
              <a:buChar char="●"/>
            </a:pPr>
            <a:r>
              <a:rPr lang="fr-FR" sz="1800" dirty="0">
                <a:latin typeface="Helvetica" panose="020B0604020202020204" pitchFamily="34" charset="0"/>
                <a:ea typeface="Noto Sans Symbols"/>
                <a:cs typeface="Helvetica" panose="020B0604020202020204" pitchFamily="34" charset="0"/>
              </a:rPr>
              <a:t>La formation des équipes à l’intervention à domicile et des services d’aide à domicile à l’autisme</a:t>
            </a:r>
          </a:p>
          <a:p>
            <a:pPr marL="342900" lvl="0" indent="-342900" algn="just">
              <a:lnSpc>
                <a:spcPct val="107000"/>
              </a:lnSpc>
              <a:spcAft>
                <a:spcPts val="600"/>
              </a:spcAft>
              <a:buFont typeface="Arial" panose="020B0604020202020204" pitchFamily="34" charset="0"/>
              <a:buChar char="●"/>
            </a:pPr>
            <a:r>
              <a:rPr lang="fr-FR" sz="1800" dirty="0">
                <a:effectLst/>
                <a:latin typeface="Helvetica" panose="020B0604020202020204" pitchFamily="34" charset="0"/>
                <a:ea typeface="Noto Sans Symbols"/>
                <a:cs typeface="Helvetica" panose="020B0604020202020204" pitchFamily="34" charset="0"/>
              </a:rPr>
              <a:t>L’a</a:t>
            </a:r>
            <a:r>
              <a:rPr lang="fr-FR" sz="1800" dirty="0">
                <a:latin typeface="Helvetica" panose="020B0604020202020204" pitchFamily="34" charset="0"/>
                <a:ea typeface="Noto Sans Symbols"/>
                <a:cs typeface="Helvetica" panose="020B0604020202020204" pitchFamily="34" charset="0"/>
              </a:rPr>
              <a:t>ccompagnement des familles : guidance parentale</a:t>
            </a:r>
            <a:endParaRPr lang="fr-FR" sz="1800" b="1" dirty="0">
              <a:effectLst/>
              <a:latin typeface="Helvetica" panose="020B0604020202020204" pitchFamily="34" charset="0"/>
              <a:ea typeface="Noto Sans Symbols"/>
              <a:cs typeface="Helvetica" panose="020B0604020202020204" pitchFamily="34" charset="0"/>
            </a:endParaRPr>
          </a:p>
        </p:txBody>
      </p:sp>
    </p:spTree>
    <p:extLst>
      <p:ext uri="{BB962C8B-B14F-4D97-AF65-F5344CB8AC3E}">
        <p14:creationId xmlns:p14="http://schemas.microsoft.com/office/powerpoint/2010/main" val="300963131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317</TotalTime>
  <Words>1452</Words>
  <Application>Microsoft Office PowerPoint</Application>
  <PresentationFormat>Grand écran</PresentationFormat>
  <Paragraphs>193</Paragraphs>
  <Slides>26</Slides>
  <Notes>4</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26</vt:i4>
      </vt:variant>
    </vt:vector>
  </HeadingPairs>
  <TitlesOfParts>
    <vt:vector size="34" baseType="lpstr">
      <vt:lpstr>Abadi Extra Light</vt:lpstr>
      <vt:lpstr>Arial</vt:lpstr>
      <vt:lpstr>Calibri</vt:lpstr>
      <vt:lpstr>Calibri Light</vt:lpstr>
      <vt:lpstr>Helvetica</vt:lpstr>
      <vt:lpstr>Noto Sans Symbols</vt:lpstr>
      <vt:lpstr>Wingdings</vt:lpstr>
      <vt:lpstr>Thème Office</vt:lpstr>
      <vt:lpstr>Présentation PowerPoint</vt:lpstr>
      <vt:lpstr>Présentation PowerPoint</vt:lpstr>
      <vt:lpstr>Les constats:</vt:lpstr>
      <vt:lpstr>Les enjeux:</vt:lpstr>
      <vt:lpstr>Présentation PowerPoint</vt:lpstr>
      <vt:lpstr>Présentation PowerPoint</vt:lpstr>
      <vt:lpstr>Une plateforme au service des personnes avec TSA « sévères »</vt:lpstr>
      <vt:lpstr>Le dispositif aujourd’hui c’est</vt:lpstr>
      <vt:lpstr>Les facteurs de réussite</vt:lpstr>
      <vt:lpstr>Les enjeux à venir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CERTIFICAT DE COMPÉTENCES - CC APPV (OF : CNAM PACA)</vt:lpstr>
      <vt:lpstr>QUELQUES REPERES CLES</vt:lpstr>
      <vt:lpstr>Présentation PowerPoint</vt:lpstr>
      <vt:lpstr>Présentation PowerPoint</vt:lpstr>
      <vt:lpstr>Les différentes prises en charge actuelles</vt:lpstr>
      <vt:lpstr>Nos perspectives, nos besoins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iD2MARK AGENCE</dc:creator>
  <cp:lastModifiedBy>BARS, Céline (ARS-PACA/DG/SCD)</cp:lastModifiedBy>
  <cp:revision>12</cp:revision>
  <dcterms:created xsi:type="dcterms:W3CDTF">2023-02-08T09:53:53Z</dcterms:created>
  <dcterms:modified xsi:type="dcterms:W3CDTF">2023-03-22T12:14:01Z</dcterms:modified>
</cp:coreProperties>
</file>