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66" r:id="rId4"/>
    <p:sldId id="267" r:id="rId5"/>
    <p:sldId id="268" r:id="rId6"/>
    <p:sldId id="265" r:id="rId7"/>
    <p:sldId id="269" r:id="rId8"/>
    <p:sldId id="270" r:id="rId9"/>
    <p:sldId id="271" r:id="rId10"/>
    <p:sldId id="272" r:id="rId11"/>
    <p:sldId id="259" r:id="rId12"/>
    <p:sldId id="260" r:id="rId13"/>
    <p:sldId id="257" r:id="rId14"/>
    <p:sldId id="258" r:id="rId15"/>
    <p:sldId id="262" r:id="rId16"/>
    <p:sldId id="264" r:id="rId17"/>
    <p:sldId id="261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57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4"/>
    <p:restoredTop sz="94694"/>
  </p:normalViewPr>
  <p:slideViewPr>
    <p:cSldViewPr snapToGrid="0">
      <p:cViewPr varScale="1">
        <p:scale>
          <a:sx n="85" d="100"/>
          <a:sy n="85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F719E-A017-47CD-A9F1-01F49218A75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436EE-22EB-49F3-A8DC-0FD976B0A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471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436EE-22EB-49F3-A8DC-0FD976B0AC8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91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436EE-22EB-49F3-A8DC-0FD976B0AC8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491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E33FC-3E6A-A046-EB91-EDD66F896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3D2EB0-D6F1-96D2-8C6C-65B44F529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BCAF40-54CC-3393-C736-A9691FC23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657E04-F72F-6332-37EF-767F48E4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022756-1B61-F30E-CA9E-003EEC8B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6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6A8A43-9102-60AD-24E5-0C19644E5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81FE85-4D0C-C65A-F4E2-D780468CD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6A981E-458A-6BD2-B75E-85A415916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46100A-2FF1-328F-46AA-4F566FFC0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33B67F-5A71-2FCD-2238-1DB0CF6D3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36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5E5305D-86C0-3F33-FAA3-C14A87BCA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D61ADA-1388-7F5C-189B-7CABE1362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55ADA-EAF3-79AE-DFEE-3A8ABD880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CA0D53-17D6-6BBA-CBB3-6BD9119A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6EEF17-0626-A3DF-1290-AE268348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9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8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226026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3047359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31371" y="2276872"/>
            <a:ext cx="3408628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67808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5298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252751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31371" y="2276873"/>
            <a:ext cx="7681384" cy="3839633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07215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36000" y="336000"/>
            <a:ext cx="1920000" cy="192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0" y="2852936"/>
            <a:ext cx="11232000" cy="305763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122764" indent="0">
              <a:spcBef>
                <a:spcPts val="667"/>
              </a:spcBef>
              <a:spcAft>
                <a:spcPts val="0"/>
              </a:spcAft>
              <a:buNone/>
              <a:tabLst/>
              <a:defRPr sz="2467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5423926" y="260648"/>
            <a:ext cx="6241025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791088" y="466402"/>
            <a:ext cx="2584923" cy="15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12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925277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85713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25192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5FEF5-09F6-654F-5D19-3679C1E6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42C973-87C8-CE5A-89AB-E428C1D78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97DD88-BCBA-166E-4769-2EFA971C5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0B7398-0F56-5B0B-05C0-47585203E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3FEC86-7A26-FF13-3AC9-0B05B281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276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22/03/2023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829266"/>
            <a:ext cx="4320000" cy="597263"/>
          </a:xfrm>
        </p:spPr>
        <p:txBody>
          <a:bodyPr anchor="ctr" anchorCtr="0"/>
          <a:lstStyle>
            <a:lvl1pPr algn="l">
              <a:defRPr sz="1533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215411" y="722712"/>
            <a:ext cx="3105413" cy="184219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80000"/>
            <a:ext cx="36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8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68791-2F4E-0E8A-BE41-28C0EF889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D667CE-1E5B-FB47-E32E-F19ACC380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CFCDEB-FDEA-C045-7083-73E2409CB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1FED6B-64B0-0766-17F3-E03252DF4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35667-A7C1-3432-0F05-88D97069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83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BCB1D7-79B5-AE28-7972-BAC7737AF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B95110-C3FC-E9A6-9827-6FE1DBAF7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C13DFA-612B-B830-9287-15BDA84739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B79B57-DE7C-FACA-733A-FF07BC02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4E1DD5-AB9E-0CD2-F412-97D6F387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CEE560-E0BB-EAC0-8047-A9EB92BE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52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DF897-5F07-365F-EE8D-2578A775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14328B-EFB8-7CA3-3EA5-010DA9B83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158C7C-366B-6015-EAC0-C1911B7F9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C0BBD1-6FB9-8282-8859-C34E04FF9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FED4DA-FA20-D755-ADD6-833185E03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AB8B9A-C96D-3064-10BA-6340EDAF2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61BD0D-1FC7-3ACF-655C-69C26A93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CD4B264-DBEA-9C4C-F04E-EEFFDE28F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28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B6390-ED45-D052-C9FE-6261465C1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566E59-95C0-9B3B-8465-F3D00B089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5EDB9C-AFC7-1B6B-9B5C-4AF5BC115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A64F3C-4D5B-754C-7C95-8F9A7EA9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32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C9FDA-98C7-3A74-B0EB-18595A4D8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F699E9-0339-D39F-EEF9-865E19B7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467125-337D-0B0F-06C5-3CB4BFB6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21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E4522-F29C-030C-FCD8-F8593090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C46055-1C9E-6023-02C2-593DA0E66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A84F4A-3262-CEF3-24EE-894C565F4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9C5FED-9FCF-E1C4-1B38-3A6006C0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0D7CC0-FBD7-A7AD-E3B0-94C49DBC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B86301-3BD8-FBC9-3A8F-5E3CAA23F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07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85146B-6698-0087-EE17-2A825485D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6835E71-E67E-FE19-DBD5-76E04003E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673145-E06B-09B4-CEFB-C53DC162F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A317F4-FED9-9C5C-A8DC-3182FF449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381A6F-55EF-E1BB-107E-0CD8EEB48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518569-5F64-6428-69CE-AD7294CF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2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1860482-1B63-5A54-53B1-85C3FC8B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F382E4-13A6-8675-78DB-F23EBE696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AC9ADF-2514-F75F-B72B-134AC35BF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1835C-6BD3-1D43-80AE-A7526F2BC3B4}" type="datetimeFigureOut">
              <a:rPr lang="fr-FR" smtClean="0"/>
              <a:t>22/03/2023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5B1F42-9B36-AF5B-14DF-E56C60F13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062819-BBB4-814A-97C7-4FE28D7D8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BE5E8-0B7E-EF48-9173-41A5C535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94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910402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22/03/2023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578299" y="248576"/>
            <a:ext cx="780211" cy="46283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9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/>
  <p:txStyles>
    <p:titleStyle>
      <a:lvl1pPr marL="19050" indent="0" algn="l" defTabSz="1219170" rtl="0" eaLnBrk="1" latinLnBrk="0" hangingPunct="1">
        <a:lnSpc>
          <a:spcPct val="90000"/>
        </a:lnSpc>
        <a:spcBef>
          <a:spcPct val="0"/>
        </a:spcBef>
        <a:buNone/>
        <a:tabLst/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764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tabLst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236569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indent="0" algn="l" defTabSz="1219170" rtl="0" eaLnBrk="1" latinLnBrk="0" hangingPunct="1">
        <a:spcBef>
          <a:spcPct val="20000"/>
        </a:spcBef>
        <a:buFont typeface="Arial" pitchFamily="34" charset="0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7F0C8FC-9811-58FB-4E57-541890056D89}"/>
              </a:ext>
            </a:extLst>
          </p:cNvPr>
          <p:cNvSpPr txBox="1"/>
          <p:nvPr/>
        </p:nvSpPr>
        <p:spPr>
          <a:xfrm>
            <a:off x="352424" y="2526952"/>
            <a:ext cx="115347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Comment accompagner le vieillissement, </a:t>
            </a:r>
            <a:r>
              <a:rPr lang="fr-FR" sz="2800" b="1" dirty="0" smtClean="0"/>
              <a:t>et </a:t>
            </a:r>
            <a:r>
              <a:rPr lang="fr-FR" sz="2800" b="1" dirty="0"/>
              <a:t>en particulier ses conséquences </a:t>
            </a:r>
          </a:p>
          <a:p>
            <a:pPr algn="ctr"/>
            <a:r>
              <a:rPr lang="fr-FR" sz="2800" b="1" dirty="0"/>
              <a:t>en termes de prévalence des maladies chroniques </a:t>
            </a:r>
            <a:r>
              <a:rPr lang="fr-FR" sz="2800" b="1" dirty="0" smtClean="0"/>
              <a:t>et </a:t>
            </a:r>
            <a:r>
              <a:rPr lang="fr-FR" sz="2800" b="1" dirty="0"/>
              <a:t>de la perte d’autonomie ?</a:t>
            </a:r>
          </a:p>
          <a:p>
            <a:pPr algn="ctr"/>
            <a:endParaRPr lang="fr-FR" sz="1600" b="1" dirty="0" smtClean="0">
              <a:solidFill>
                <a:srgbClr val="6B5798"/>
              </a:solidFill>
              <a:latin typeface="Helvetica" pitchFamily="2" charset="0"/>
            </a:endParaRPr>
          </a:p>
          <a:p>
            <a:pPr algn="ctr"/>
            <a:endParaRPr lang="fr-FR" b="1" dirty="0">
              <a:solidFill>
                <a:srgbClr val="6B5798"/>
              </a:solidFill>
              <a:latin typeface="Helvetica" pitchFamily="2" charset="0"/>
            </a:endParaRPr>
          </a:p>
          <a:p>
            <a:pPr algn="ctr"/>
            <a:r>
              <a:rPr lang="fr-FR" dirty="0"/>
              <a:t>« </a:t>
            </a:r>
            <a:r>
              <a:rPr lang="fr-FR" b="1" dirty="0"/>
              <a:t>Vivre plus longtemps en meilleure santé, à domicile, </a:t>
            </a:r>
            <a:endParaRPr lang="fr-FR" b="1" dirty="0" smtClean="0"/>
          </a:p>
          <a:p>
            <a:pPr algn="ctr"/>
            <a:r>
              <a:rPr lang="fr-FR" b="1" dirty="0" smtClean="0"/>
              <a:t>grâce </a:t>
            </a:r>
            <a:r>
              <a:rPr lang="fr-FR" b="1" dirty="0"/>
              <a:t>à une politique de prévention efficace </a:t>
            </a:r>
            <a:endParaRPr lang="fr-FR" b="1" dirty="0" smtClean="0"/>
          </a:p>
          <a:p>
            <a:pPr algn="ctr"/>
            <a:r>
              <a:rPr lang="fr-FR" b="1" dirty="0" smtClean="0"/>
              <a:t>et </a:t>
            </a:r>
            <a:r>
              <a:rPr lang="fr-FR" b="1" dirty="0"/>
              <a:t>une intervention coordonnée des professionnels : un souhait unanime. </a:t>
            </a:r>
            <a:endParaRPr lang="fr-FR" b="1" dirty="0" smtClean="0"/>
          </a:p>
          <a:p>
            <a:pPr algn="ctr"/>
            <a:r>
              <a:rPr lang="fr-FR" b="1" dirty="0" smtClean="0"/>
              <a:t>Comment </a:t>
            </a:r>
            <a:r>
              <a:rPr lang="fr-FR" b="1" dirty="0"/>
              <a:t>y parvenir ? »</a:t>
            </a:r>
            <a:endParaRPr lang="fr-FR" dirty="0"/>
          </a:p>
          <a:p>
            <a:pPr algn="just"/>
            <a:endParaRPr lang="fr-FR" sz="2800" dirty="0">
              <a:solidFill>
                <a:srgbClr val="6B5798"/>
              </a:solidFill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725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10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1219170"/>
            <a:fld id="{6A4A60EE-9D13-3442-9796-E718C6343EC1}" type="datetime1">
              <a:rPr lang="fr-FR" cap="all">
                <a:solidFill>
                  <a:srgbClr val="000000"/>
                </a:solidFill>
                <a:latin typeface="Arial"/>
              </a:rPr>
              <a:pPr defTabSz="1219170"/>
              <a:t>22/03/2023</a:t>
            </a:fld>
            <a:endParaRPr lang="fr-FR" cap="all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908052" y="910402"/>
            <a:ext cx="8956900" cy="719988"/>
          </a:xfrm>
        </p:spPr>
        <p:txBody>
          <a:bodyPr>
            <a:normAutofit/>
          </a:bodyPr>
          <a:lstStyle/>
          <a:p>
            <a:r>
              <a:rPr lang="fr-FR" dirty="0" smtClean="0"/>
              <a:t>	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Vie à domicile : une nébuleuse d’acteurs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948" y="1567816"/>
            <a:ext cx="7680853" cy="498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0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11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1219170"/>
            <a:fld id="{6A4A60EE-9D13-3442-9796-E718C6343EC1}" type="datetime1">
              <a:rPr lang="fr-FR" cap="all">
                <a:solidFill>
                  <a:srgbClr val="000000"/>
                </a:solidFill>
                <a:latin typeface="Arial"/>
              </a:rPr>
              <a:pPr defTabSz="1219170"/>
              <a:t>22/03/2023</a:t>
            </a:fld>
            <a:endParaRPr lang="fr-FR" cap="all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Des cloisonnements à faire tomber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15" y="1653857"/>
            <a:ext cx="9025003" cy="4596699"/>
          </a:xfrm>
          <a:prstGeom prst="rect">
            <a:avLst/>
          </a:prstGeom>
        </p:spPr>
      </p:pic>
      <p:sp>
        <p:nvSpPr>
          <p:cNvPr id="9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9744405" y="6182552"/>
            <a:ext cx="2207816" cy="384043"/>
          </a:xfrm>
        </p:spPr>
        <p:txBody>
          <a:bodyPr/>
          <a:lstStyle/>
          <a:p>
            <a:pPr algn="just"/>
            <a:r>
              <a:rPr lang="fr-FR" sz="933" b="1" dirty="0"/>
              <a:t>Source : ANAP</a:t>
            </a:r>
            <a:endParaRPr lang="fr-FR" sz="933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8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Proposition </a:t>
            </a:r>
            <a:r>
              <a:rPr lang="fr-FR" sz="2800" b="1" dirty="0" smtClean="0"/>
              <a:t>: une </a:t>
            </a:r>
            <a:r>
              <a:rPr lang="fr-FR" sz="2800" b="1" dirty="0"/>
              <a:t>gouvernance territoriale intégrée</a:t>
            </a:r>
            <a:r>
              <a:rPr lang="fr-FR" sz="2800" b="1" dirty="0">
                <a:effectLst/>
                <a:latin typeface="Helvetica" pitchFamily="2" charset="0"/>
              </a:rPr>
              <a:t> 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2B3521-29D0-62FE-C3BA-5D0D929E6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00" y="2210954"/>
            <a:ext cx="10401300" cy="3736110"/>
          </a:xfrm>
        </p:spPr>
        <p:txBody>
          <a:bodyPr>
            <a:normAutofit/>
          </a:bodyPr>
          <a:lstStyle/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000" b="1" dirty="0"/>
              <a:t>Par département, </a:t>
            </a:r>
            <a:r>
              <a:rPr lang="fr-FR" sz="2000" b="1" dirty="0">
                <a:solidFill>
                  <a:srgbClr val="C00000"/>
                </a:solidFill>
              </a:rPr>
              <a:t>une feuille de route commune ARS-CD</a:t>
            </a:r>
            <a:r>
              <a:rPr lang="fr-FR" sz="2000" b="1" dirty="0"/>
              <a:t>, en lien avec l’assurance-maladie, pour faciliter le parcours de vie et de santé des personnes </a:t>
            </a:r>
            <a:r>
              <a:rPr lang="fr-FR" sz="2000" b="1" dirty="0" smtClean="0"/>
              <a:t>âgées</a:t>
            </a:r>
          </a:p>
          <a:p>
            <a:pPr marL="361950" indent="-361950" algn="just">
              <a:buFont typeface="Wingdings" panose="05000000000000000000" pitchFamily="2" charset="2"/>
              <a:buChar char="v"/>
            </a:pPr>
            <a:endParaRPr lang="fr-FR" sz="2000" b="1" dirty="0"/>
          </a:p>
          <a:p>
            <a:pPr marL="361950" indent="-3619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dirty="0" smtClean="0"/>
              <a:t>Organiser </a:t>
            </a:r>
            <a:r>
              <a:rPr lang="fr-FR" sz="2000" b="1" dirty="0"/>
              <a:t>l’intégration des différents acteurs du maintien à domicile afin de développer l’appui à la coordination au niveau des territoires et d’assurer les missions suivantes :</a:t>
            </a:r>
          </a:p>
          <a:p>
            <a:pPr marL="542925" indent="-365125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l’accueil, l’information, l’orientation des personnes âgées, de leurs aidant et des professionnels et la mise en relation (CCAS, CLIC, Pôle Info Séniors, Maisons France Services …)</a:t>
            </a:r>
          </a:p>
          <a:p>
            <a:pPr marL="542925" indent="-365125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l’instruction et la délivrance des aides (CCAS, APA, CAF, CPAM…)</a:t>
            </a:r>
          </a:p>
          <a:p>
            <a:pPr marL="542925" indent="-365125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les solutions concrètes et le continuum des prises en charge (CPTS, plateforme de répit, équipes mobiles…)</a:t>
            </a:r>
          </a:p>
          <a:p>
            <a:pPr marL="542925" indent="-365125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la prévention, le repérage et l’aller vers (Actions de prévention de la CFPPA, adaptation du logement ANAH)</a:t>
            </a:r>
            <a:endParaRPr lang="fr-FR" sz="1800" b="1" dirty="0"/>
          </a:p>
          <a:p>
            <a:pPr marL="0" indent="0" algn="just">
              <a:buNone/>
            </a:pPr>
            <a:endParaRPr lang="fr-FR" sz="1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63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943E590-DB54-F53A-AEF9-F428F4558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72779"/>
            <a:ext cx="10515600" cy="676275"/>
          </a:xfrm>
        </p:spPr>
        <p:txBody>
          <a:bodyPr>
            <a:normAutofit/>
          </a:bodyPr>
          <a:lstStyle/>
          <a:p>
            <a:pPr algn="just"/>
            <a:r>
              <a:rPr lang="fr-FR" sz="2400" b="1" dirty="0">
                <a:solidFill>
                  <a:srgbClr val="6B5798"/>
                </a:solidFill>
                <a:effectLst/>
                <a:latin typeface="Helvetica" pitchFamily="2" charset="0"/>
              </a:rPr>
              <a:t> </a:t>
            </a:r>
            <a:endParaRPr lang="fr-FR" sz="2400" dirty="0">
              <a:solidFill>
                <a:srgbClr val="6B5798"/>
              </a:solidFill>
            </a:endParaRP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E0431BDB-AB58-6539-5D1C-E99214720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2441862"/>
            <a:ext cx="10321925" cy="3099956"/>
          </a:xfrm>
        </p:spPr>
        <p:txBody>
          <a:bodyPr>
            <a:normAutofit fontScale="92500" lnSpcReduction="20000"/>
          </a:bodyPr>
          <a:lstStyle/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/>
              <a:t>Conforter l’offre libérale de soins de proximité et l’intervention des professionnels de santé médicaux et paramédicaux à domicile</a:t>
            </a:r>
          </a:p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/>
              <a:t>Promouvoir l’intégration du parcours gériatrique PA dans les projet de santé des </a:t>
            </a:r>
            <a:r>
              <a:rPr lang="fr-FR" sz="2200" b="1" dirty="0" smtClean="0"/>
              <a:t>CPTS</a:t>
            </a:r>
            <a:endParaRPr lang="fr-FR" sz="2200" b="1" dirty="0"/>
          </a:p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 smtClean="0"/>
              <a:t>Faciliter </a:t>
            </a:r>
            <a:r>
              <a:rPr lang="fr-FR" sz="2200" b="1" dirty="0"/>
              <a:t>l’accès à une information lisible sur les dispositifs d’accompagnement et de soins des personnes et des aidants en proximité (sanitaires, sociaux, médico-sociaux) et des </a:t>
            </a:r>
            <a:r>
              <a:rPr lang="fr-FR" sz="2200" b="1" dirty="0" smtClean="0"/>
              <a:t>professionnels</a:t>
            </a:r>
            <a:endParaRPr lang="fr-FR" sz="2200" b="1" dirty="0"/>
          </a:p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/>
              <a:t>Coopérations définies et </a:t>
            </a:r>
            <a:r>
              <a:rPr lang="fr-FR" sz="2200" b="1" dirty="0" smtClean="0"/>
              <a:t>efficientes</a:t>
            </a:r>
            <a:endParaRPr lang="fr-FR" sz="2200" b="1" dirty="0"/>
          </a:p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/>
              <a:t>Reconnaissance réciproque des évaluations et promotion d’outils simples et </a:t>
            </a:r>
            <a:r>
              <a:rPr lang="fr-FR" sz="2200" b="1" dirty="0" smtClean="0"/>
              <a:t>partagés</a:t>
            </a:r>
            <a:endParaRPr lang="fr-FR" sz="2200" b="1" dirty="0"/>
          </a:p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200" b="1" dirty="0"/>
              <a:t>Interconnexion des systèmes d’information (Hôpital/Ville, Sanitaire/Social) et généralisation du déploiement d’AZUREZO</a:t>
            </a:r>
          </a:p>
          <a:p>
            <a:pPr marL="0" indent="0" algn="just">
              <a:buNone/>
            </a:pPr>
            <a:endParaRPr lang="fr-FR" sz="1800" b="1" dirty="0"/>
          </a:p>
          <a:p>
            <a:pPr marL="0" indent="0" algn="just">
              <a:buNone/>
            </a:pPr>
            <a:endParaRPr lang="fr-FR" sz="1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160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6334" y="2019590"/>
            <a:ext cx="10515600" cy="33250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100" b="1" dirty="0">
                <a:solidFill>
                  <a:srgbClr val="C00000"/>
                </a:solidFill>
              </a:rPr>
              <a:t>Feuille de route </a:t>
            </a:r>
            <a:r>
              <a:rPr lang="fr-FR" sz="3100" b="1" dirty="0" smtClean="0">
                <a:solidFill>
                  <a:srgbClr val="C00000"/>
                </a:solidFill>
              </a:rPr>
              <a:t>départementale traduite </a:t>
            </a:r>
            <a:r>
              <a:rPr lang="fr-FR" sz="3100" b="1" dirty="0">
                <a:solidFill>
                  <a:srgbClr val="C00000"/>
                </a:solidFill>
              </a:rPr>
              <a:t>en plan d’action</a:t>
            </a:r>
            <a:r>
              <a:rPr lang="fr-FR" b="1" dirty="0">
                <a:solidFill>
                  <a:srgbClr val="C00000"/>
                </a:solidFill>
              </a:rPr>
              <a:t/>
            </a:r>
            <a:br>
              <a:rPr lang="fr-FR" b="1" dirty="0">
                <a:solidFill>
                  <a:srgbClr val="C00000"/>
                </a:solidFill>
              </a:rPr>
            </a:b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4236" y="2352099"/>
            <a:ext cx="10014239" cy="4351338"/>
          </a:xfrm>
        </p:spPr>
        <p:txBody>
          <a:bodyPr/>
          <a:lstStyle/>
          <a:p>
            <a:pPr marL="361950" indent="-361950" algn="just">
              <a:buFont typeface="Wingdings" panose="05000000000000000000" pitchFamily="2" charset="2"/>
              <a:buChar char="v"/>
            </a:pPr>
            <a:r>
              <a:rPr lang="fr-FR" sz="2000" b="1" dirty="0"/>
              <a:t>Renforcement du rôle d’appui à la coordination des DAC, en partenariat avec les conseils </a:t>
            </a:r>
            <a:r>
              <a:rPr lang="fr-FR" sz="2000" b="1" dirty="0" smtClean="0"/>
              <a:t>départementaux :</a:t>
            </a:r>
            <a:endParaRPr lang="fr-FR" sz="2000" b="1" dirty="0"/>
          </a:p>
          <a:p>
            <a:pPr marL="434975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Déclinaison de la feuille de route départementale par </a:t>
            </a:r>
            <a:r>
              <a:rPr lang="fr-FR" sz="1800" dirty="0">
                <a:solidFill>
                  <a:srgbClr val="C00000"/>
                </a:solidFill>
              </a:rPr>
              <a:t>plan d’action parcours des PA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/>
              <a:t>par territoire, validée par la gouvernance du DAC </a:t>
            </a:r>
          </a:p>
          <a:p>
            <a:pPr marL="434975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Favoriser la connaissance réciproque des acteurs du maintien à domicile et la lisibilité des dispositifs, en lien avec les CLIC</a:t>
            </a:r>
          </a:p>
          <a:p>
            <a:pPr marL="434975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Renforcer le soutien aux CPTS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3773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725" y="1425286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Propositions en terme de dispositifs</a:t>
            </a:r>
            <a:r>
              <a:rPr lang="fr-FR" sz="2800" b="1" dirty="0">
                <a:effectLst/>
                <a:latin typeface="Helvetica" pitchFamily="2" charset="0"/>
              </a:rPr>
              <a:t> 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2B3521-29D0-62FE-C3BA-5D0D929E6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00" y="2196811"/>
            <a:ext cx="10401300" cy="3865419"/>
          </a:xfrm>
        </p:spPr>
        <p:txBody>
          <a:bodyPr>
            <a:normAutofit/>
          </a:bodyPr>
          <a:lstStyle/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0850" algn="l"/>
              </a:tabLst>
            </a:pPr>
            <a:endParaRPr lang="fr-FR" sz="800" b="1" dirty="0"/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0850" algn="l"/>
              </a:tabLst>
            </a:pPr>
            <a:r>
              <a:rPr lang="fr-FR" sz="2000" b="1" dirty="0"/>
              <a:t>Déployer les services autonomie en couvrant la totalité du territoire régional et en articulation avec les conseils départementaux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sz="800" b="1" dirty="0"/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dirty="0"/>
              <a:t>Poursuivre le déploiement des Centres de ressources territoriaux à partir des EHPAD et des Services à Autonomie, en articulation avec les DAC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sz="800" b="1" dirty="0"/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dirty="0"/>
              <a:t>Intégrer systématiquement la dimension sociale dans les évaluations et les plans personnalisés de soins et de vie des personnes âgées et de leurs aidants</a:t>
            </a:r>
          </a:p>
          <a:p>
            <a:pPr marL="0" indent="0" algn="just">
              <a:buNone/>
            </a:pPr>
            <a:endParaRPr lang="fr-FR" sz="1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665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Propositions en terme de dispositifs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8819" y="2181224"/>
            <a:ext cx="10022031" cy="3920403"/>
          </a:xfrm>
        </p:spPr>
        <p:txBody>
          <a:bodyPr>
            <a:normAutofit/>
          </a:bodyPr>
          <a:lstStyle/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dirty="0" smtClean="0"/>
              <a:t>Développer </a:t>
            </a:r>
            <a:r>
              <a:rPr lang="fr-FR" sz="2000" b="1" dirty="0"/>
              <a:t>les dispositifs permettant d’assurer l’expertise à domicile et en EHPAD dans le champ de :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 smtClean="0"/>
              <a:t>La </a:t>
            </a:r>
            <a:r>
              <a:rPr lang="fr-FR" sz="1800" dirty="0"/>
              <a:t>gériatrie (équipes mobiles gériatriques externes, hotlines, cellules d’appui territorial gériatriques 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 smtClean="0"/>
              <a:t>Les </a:t>
            </a:r>
            <a:r>
              <a:rPr lang="fr-FR" sz="1800" dirty="0"/>
              <a:t>soins palliatifs  (équipes territoriales de soins palliatifs, hotlines, cellules d’appui territorial gériatriques)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 smtClean="0"/>
              <a:t>La </a:t>
            </a:r>
            <a:r>
              <a:rPr lang="fr-FR" sz="1800" dirty="0"/>
              <a:t>psychiatrie du sujet âgé (équipes mobiles de </a:t>
            </a:r>
            <a:r>
              <a:rPr lang="fr-FR" sz="1800" dirty="0" err="1" smtClean="0"/>
              <a:t>géronto</a:t>
            </a:r>
            <a:r>
              <a:rPr lang="fr-FR" sz="1800" dirty="0" smtClean="0"/>
              <a:t>-psychiatrie</a:t>
            </a:r>
            <a:r>
              <a:rPr lang="fr-FR" sz="1800" dirty="0"/>
              <a:t>) 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800" dirty="0" smtClean="0"/>
              <a:t>Accompagner </a:t>
            </a:r>
            <a:r>
              <a:rPr lang="fr-FR" sz="1800" dirty="0"/>
              <a:t>l’entrée et la sortie de l’hôpital </a:t>
            </a:r>
          </a:p>
          <a:p>
            <a:pPr marL="361950" indent="-3619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fr-FR" sz="18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sz="2000" b="1" dirty="0"/>
              <a:t>Réduire la fracture numérique du public âgé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9807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BE627C-BEA7-5246-AC1C-78BC2574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FCDBF5D-AC41-8541-8587-FD1227BBF6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180861"/>
            <a:ext cx="10179479" cy="3840427"/>
          </a:xfrm>
        </p:spPr>
        <p:txBody>
          <a:bodyPr>
            <a:normAutofit/>
          </a:bodyPr>
          <a:lstStyle/>
          <a:p>
            <a:pPr marL="838179" indent="-380990" algn="just">
              <a:buFont typeface="Wingdings" panose="05000000000000000000" pitchFamily="2" charset="2"/>
              <a:buChar char="v"/>
            </a:pP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Le vieillissement de la population plus marqué </a:t>
            </a: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qu’au niveau National : </a:t>
            </a:r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8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1800" dirty="0" smtClean="0"/>
              <a:t>D’ici à 2040 : le </a:t>
            </a:r>
            <a:r>
              <a:rPr lang="fr-FR" sz="1800" dirty="0"/>
              <a:t>nombre de personnes âgées de 60 et plus augmentera ainsi </a:t>
            </a:r>
            <a:r>
              <a:rPr lang="fr-FR" sz="1800" b="1" dirty="0"/>
              <a:t>de 57%</a:t>
            </a:r>
            <a:r>
              <a:rPr lang="fr-FR" sz="1800" dirty="0"/>
              <a:t> contre </a:t>
            </a:r>
            <a:r>
              <a:rPr lang="fr-FR" sz="1800" b="1" dirty="0"/>
              <a:t>1%</a:t>
            </a:r>
            <a:r>
              <a:rPr lang="fr-FR" sz="1800" dirty="0"/>
              <a:t> pour les moins de 60 ans. </a:t>
            </a:r>
            <a:endParaRPr lang="fr-FR" sz="18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800" b="1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1800" b="1" dirty="0" smtClean="0"/>
              <a:t>En 2040 : plus </a:t>
            </a:r>
            <a:r>
              <a:rPr lang="fr-FR" sz="1800" b="1" dirty="0"/>
              <a:t>du tiers de la population régionale </a:t>
            </a:r>
            <a:r>
              <a:rPr lang="fr-FR" sz="1800" dirty="0"/>
              <a:t>aura plus de 60 ans et</a:t>
            </a:r>
            <a:r>
              <a:rPr lang="fr-FR" sz="1800" b="1" dirty="0"/>
              <a:t> un habitant sur 5 </a:t>
            </a:r>
            <a:r>
              <a:rPr lang="fr-FR" sz="1800" dirty="0"/>
              <a:t>aura 75 ans et plus, contre un sur 10 </a:t>
            </a:r>
            <a:r>
              <a:rPr lang="fr-FR" sz="1800" dirty="0" smtClean="0"/>
              <a:t>aujourd’hui</a:t>
            </a:r>
            <a:endParaRPr lang="fr-FR" sz="1800" dirty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8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1800" dirty="0" smtClean="0"/>
              <a:t>D’ici à 2050 : le </a:t>
            </a:r>
            <a:r>
              <a:rPr lang="fr-FR" sz="1800" dirty="0"/>
              <a:t>nombre de personnes âgées de 75 ou plus </a:t>
            </a:r>
            <a:r>
              <a:rPr lang="fr-FR" sz="1800" b="1" dirty="0" smtClean="0"/>
              <a:t>va doubler </a:t>
            </a:r>
            <a:r>
              <a:rPr lang="fr-FR" sz="1800" dirty="0"/>
              <a:t>pour avoisiner un million  </a:t>
            </a:r>
            <a:endParaRPr lang="fr-FR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Plus de deux personnes sur 5 âgées de 75 ans et + vivent seules </a:t>
            </a: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chiffre en progression depuis 15 ans (+10</a:t>
            </a:r>
            <a:r>
              <a:rPr lang="fr-F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%)</a:t>
            </a:r>
            <a:endParaRPr lang="fr-FR" sz="20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r>
              <a:rPr lang="fr-FR" sz="2000" b="1" dirty="0"/>
              <a:t>8,6% des PA de 75 ans et + vivent en institution (9,7% au niveau National)</a:t>
            </a:r>
            <a:endParaRPr lang="fr-FR" sz="2000" dirty="0"/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endParaRPr lang="fr-FR" sz="20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endParaRPr lang="fr-FR" sz="2133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Font typeface="Wingdings" panose="05000000000000000000" pitchFamily="2" charset="2"/>
              <a:buChar char="v"/>
            </a:pPr>
            <a:endParaRPr lang="fr-FR" sz="1467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buClr>
                <a:srgbClr val="7AB800"/>
              </a:buClr>
              <a:buSzPct val="55000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dirty="0" smtClean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408DF94F-7EC8-514F-BD30-2DE91B8130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2CFB02D-EF7F-1043-83B7-22E52266F620}" type="datetime1">
              <a:rPr lang="fr-FR" cap="all" smtClean="0"/>
              <a:t>22/03/2023</a:t>
            </a:fld>
            <a:endParaRPr lang="fr-FR" cap="all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AE78239-E735-BD40-B5CE-C66051BEF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l’offre </a:t>
            </a:r>
            <a:r>
              <a:rPr lang="fr-FR" dirty="0" smtClean="0"/>
              <a:t>médico-sociale</a:t>
            </a:r>
            <a:endParaRPr lang="fr-FR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Constats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9111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BE627C-BEA7-5246-AC1C-78BC2574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FCDBF5D-AC41-8541-8587-FD1227BBF6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180861"/>
            <a:ext cx="10093754" cy="4175489"/>
          </a:xfrm>
        </p:spPr>
        <p:txBody>
          <a:bodyPr>
            <a:normAutofit/>
          </a:bodyPr>
          <a:lstStyle/>
          <a:p>
            <a:pPr marL="838179" indent="-380990" algn="just">
              <a:buFont typeface="Wingdings" panose="05000000000000000000" pitchFamily="2" charset="2"/>
              <a:buChar char="v"/>
            </a:pP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Les accidents de la vie courante </a:t>
            </a:r>
            <a:r>
              <a:rPr lang="fr-FR" sz="20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dirty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sz="9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r>
              <a:rPr lang="fr-FR" sz="1800" dirty="0" smtClean="0"/>
              <a:t>A </a:t>
            </a:r>
            <a:r>
              <a:rPr lang="fr-FR" sz="1800" dirty="0"/>
              <a:t>l’origine de </a:t>
            </a:r>
            <a:r>
              <a:rPr lang="fr-FR" sz="1800" b="1" dirty="0"/>
              <a:t>1 800 décès </a:t>
            </a:r>
            <a:r>
              <a:rPr lang="fr-FR" sz="1800" dirty="0"/>
              <a:t>en moyenne par an depuis 2009</a:t>
            </a:r>
            <a:r>
              <a:rPr lang="fr-FR" sz="1800" dirty="0" smtClean="0"/>
              <a:t>,</a:t>
            </a:r>
            <a:endParaRPr lang="fr-FR" sz="1800" dirty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sz="8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r>
              <a:rPr lang="fr-FR" sz="1800" dirty="0" smtClean="0"/>
              <a:t>Ils </a:t>
            </a:r>
            <a:r>
              <a:rPr lang="fr-FR" sz="1800" dirty="0"/>
              <a:t>concernaient plus de </a:t>
            </a:r>
            <a:r>
              <a:rPr lang="fr-FR" sz="1800" b="1" dirty="0"/>
              <a:t>3 fois sur 4 </a:t>
            </a:r>
            <a:r>
              <a:rPr lang="fr-FR" sz="1800" dirty="0"/>
              <a:t>une personne âgée de </a:t>
            </a:r>
            <a:r>
              <a:rPr lang="fr-FR" sz="1800" b="1" dirty="0"/>
              <a:t>65 ans ou plus</a:t>
            </a:r>
            <a:r>
              <a:rPr lang="fr-FR" sz="1800" dirty="0"/>
              <a:t>, </a:t>
            </a:r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sz="800" dirty="0" smtClean="0"/>
          </a:p>
          <a:p>
            <a:pPr marL="1184004" lvl="1" indent="-380990" algn="just"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r>
              <a:rPr lang="fr-FR" sz="1800" dirty="0" smtClean="0"/>
              <a:t>En </a:t>
            </a:r>
            <a:r>
              <a:rPr lang="fr-FR" sz="1800" dirty="0"/>
              <a:t>augmentation dans la région depuis 2007, contrairement à la France, </a:t>
            </a:r>
          </a:p>
          <a:p>
            <a:pPr marL="0" indent="0" algn="just">
              <a:buClr>
                <a:srgbClr val="7AB800"/>
              </a:buClr>
              <a:buSzPct val="55000"/>
              <a:buNone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r>
              <a:rPr lang="fr-FR" sz="2000" dirty="0" smtClean="0">
                <a:sym typeface="Wingdings" panose="05000000000000000000" pitchFamily="2" charset="2"/>
              </a:rPr>
              <a:t> </a:t>
            </a:r>
            <a:r>
              <a:rPr lang="fr-FR" sz="2000" dirty="0" smtClean="0"/>
              <a:t>Les </a:t>
            </a:r>
            <a:r>
              <a:rPr lang="fr-FR" sz="2000" dirty="0"/>
              <a:t>conséquences </a:t>
            </a:r>
            <a:r>
              <a:rPr lang="fr-FR" sz="2000" dirty="0" smtClean="0"/>
              <a:t>: hospitalisations / </a:t>
            </a:r>
            <a:r>
              <a:rPr lang="fr-FR" sz="2000" dirty="0" err="1" smtClean="0"/>
              <a:t>décés</a:t>
            </a:r>
            <a:r>
              <a:rPr lang="fr-FR" sz="2000" dirty="0" smtClean="0"/>
              <a:t> : </a:t>
            </a:r>
            <a:r>
              <a:rPr lang="fr-FR" sz="2000" b="1" dirty="0" smtClean="0"/>
              <a:t>les </a:t>
            </a:r>
            <a:r>
              <a:rPr lang="fr-FR" sz="2000" b="1" dirty="0"/>
              <a:t>chutes constituent la principale cause de décès domestique au sein de cette classe d’âge</a:t>
            </a:r>
          </a:p>
          <a:p>
            <a:pPr marL="0" indent="0" algn="just">
              <a:buClr>
                <a:srgbClr val="7AB800"/>
              </a:buClr>
              <a:buSzPct val="55000"/>
              <a:buNone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r>
              <a:rPr lang="fr-FR" sz="2000" i="1" dirty="0" smtClean="0"/>
              <a:t>Plan </a:t>
            </a:r>
            <a:r>
              <a:rPr lang="fr-FR" sz="2000" i="1" dirty="0"/>
              <a:t>antichute des </a:t>
            </a:r>
            <a:r>
              <a:rPr lang="fr-FR" sz="2000" i="1" dirty="0" smtClean="0"/>
              <a:t>personnes </a:t>
            </a:r>
            <a:r>
              <a:rPr lang="fr-FR" sz="2000" i="1" dirty="0"/>
              <a:t>âgées </a:t>
            </a:r>
            <a:r>
              <a:rPr lang="fr-FR" sz="2000" i="1" dirty="0" smtClean="0"/>
              <a:t>- objectif </a:t>
            </a:r>
            <a:r>
              <a:rPr lang="fr-FR" sz="2000" i="1" dirty="0"/>
              <a:t>de réduire de 20 % en trois ans le nombre de chutes mortelles ou entraînant une hospitalisation des personnes de 65 ans et </a:t>
            </a:r>
            <a:r>
              <a:rPr lang="fr-FR" sz="2000" i="1" dirty="0" smtClean="0"/>
              <a:t>plus</a:t>
            </a:r>
            <a:r>
              <a:rPr lang="fr-FR" sz="2000" i="1" dirty="0"/>
              <a:t>.</a:t>
            </a:r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endParaRPr lang="fr-FR" sz="20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SzPct val="100000"/>
              <a:buFont typeface="Wingdings" panose="05000000000000000000" pitchFamily="2" charset="2"/>
              <a:buChar char="v"/>
              <a:defRPr/>
            </a:pPr>
            <a:endParaRPr lang="fr-FR" sz="2133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Font typeface="Wingdings" panose="05000000000000000000" pitchFamily="2" charset="2"/>
              <a:buChar char="v"/>
            </a:pPr>
            <a:endParaRPr lang="fr-FR" sz="1467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buClr>
                <a:srgbClr val="7AB800"/>
              </a:buClr>
              <a:buSzPct val="55000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dirty="0" smtClean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408DF94F-7EC8-514F-BD30-2DE91B8130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2CFB02D-EF7F-1043-83B7-22E52266F620}" type="datetime1">
              <a:rPr lang="fr-FR" cap="all" smtClean="0"/>
              <a:t>22/03/2023</a:t>
            </a:fld>
            <a:endParaRPr lang="fr-FR" cap="all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AE78239-E735-BD40-B5CE-C66051BEF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l’offre </a:t>
            </a:r>
            <a:r>
              <a:rPr lang="fr-FR" dirty="0" smtClean="0"/>
              <a:t>médico-sociale</a:t>
            </a:r>
            <a:endParaRPr lang="fr-FR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Constats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10641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BE627C-BEA7-5246-AC1C-78BC2574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FCDBF5D-AC41-8541-8587-FD1227BBF6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180861"/>
            <a:ext cx="10141379" cy="3657964"/>
          </a:xfrm>
        </p:spPr>
        <p:txBody>
          <a:bodyPr>
            <a:normAutofit/>
          </a:bodyPr>
          <a:lstStyle/>
          <a:p>
            <a:pPr marL="838179" indent="-38099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b="1" dirty="0">
                <a:sym typeface="Wingdings" panose="05000000000000000000" pitchFamily="2" charset="2"/>
              </a:rPr>
              <a:t>Le maintien à domicile réaffirmé : </a:t>
            </a:r>
            <a:r>
              <a:rPr lang="fr-FR" sz="2000" dirty="0" smtClean="0">
                <a:sym typeface="Wingdings" panose="05000000000000000000" pitchFamily="2" charset="2"/>
              </a:rPr>
              <a:t>en </a:t>
            </a:r>
            <a:r>
              <a:rPr lang="fr-FR" sz="2000" dirty="0">
                <a:sym typeface="Wingdings" panose="05000000000000000000" pitchFamily="2" charset="2"/>
              </a:rPr>
              <a:t>2019, 85% des Français interrogés souhaitent vieillir à domicile (sondage </a:t>
            </a:r>
            <a:r>
              <a:rPr lang="fr-FR" sz="2000" dirty="0" smtClean="0">
                <a:sym typeface="Wingdings" panose="05000000000000000000" pitchFamily="2" charset="2"/>
              </a:rPr>
              <a:t>IFOP)</a:t>
            </a:r>
            <a:endParaRPr lang="fr-FR" sz="2000" b="1" dirty="0" smtClean="0">
              <a:sym typeface="Wingdings" panose="05000000000000000000" pitchFamily="2" charset="2"/>
            </a:endParaRPr>
          </a:p>
          <a:p>
            <a:pPr marL="838179" indent="-38099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000 aidants </a:t>
            </a: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par an en PACA (3</a:t>
            </a:r>
            <a:r>
              <a:rPr lang="fr-FR" sz="2000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région la plus concernée) – </a:t>
            </a: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300 000 </a:t>
            </a: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en 2022 : </a:t>
            </a:r>
          </a:p>
          <a:p>
            <a:pPr marL="1184004" lvl="1" indent="-38099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800" b="1" dirty="0" smtClean="0"/>
          </a:p>
          <a:p>
            <a:pPr marL="1184004" lvl="1" indent="-38099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1800" b="1" dirty="0" smtClean="0"/>
              <a:t>dans </a:t>
            </a:r>
            <a:r>
              <a:rPr lang="fr-FR" sz="1800" b="1" dirty="0"/>
              <a:t>57% des cas, </a:t>
            </a:r>
            <a:r>
              <a:rPr lang="fr-FR" sz="1800" dirty="0"/>
              <a:t>l’aidant principal est âgé </a:t>
            </a:r>
            <a:r>
              <a:rPr lang="fr-FR" sz="1800" b="1" dirty="0"/>
              <a:t>entre 60 et 79 ans</a:t>
            </a:r>
            <a:endParaRPr lang="fr-FR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4004" lvl="1" indent="-38099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FR" sz="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4004" lvl="1" indent="-38099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1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dans </a:t>
            </a:r>
            <a:r>
              <a:rPr lang="fr-F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près d’</a:t>
            </a:r>
            <a:r>
              <a:rPr lang="fr-FR" sz="1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un cas sur 3</a:t>
            </a:r>
            <a:r>
              <a:rPr lang="fr-F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l’aidant décède </a:t>
            </a:r>
            <a:r>
              <a:rPr lang="fr-FR" sz="1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avant</a:t>
            </a:r>
            <a:r>
              <a:rPr lang="fr-F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l’aidé</a:t>
            </a:r>
            <a:endParaRPr lang="fr-FR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b="1" dirty="0"/>
              <a:t>17,3 % des habitants vivent sous le seuil de pauvreté</a:t>
            </a:r>
            <a:r>
              <a:rPr lang="fr-FR" sz="2000" dirty="0"/>
              <a:t> (14,5% au niveau National</a:t>
            </a:r>
            <a:r>
              <a:rPr lang="fr-FR" sz="2000" dirty="0" smtClean="0"/>
              <a:t>)</a:t>
            </a:r>
            <a:endParaRPr lang="fr-FR" sz="20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inégalités de santé territoriales et sociales </a:t>
            </a:r>
            <a:r>
              <a:rPr lang="fr-F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persistantes</a:t>
            </a:r>
            <a:endParaRPr lang="fr-FR" sz="2000" dirty="0"/>
          </a:p>
          <a:p>
            <a:pPr marL="838179" indent="-38099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La prévention et la promotion de la santé et du vieillissement en bonne santé efficaces mais insuffisamment </a:t>
            </a:r>
            <a:r>
              <a:rPr lang="fr-F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développées</a:t>
            </a:r>
            <a:endParaRPr lang="fr-FR" sz="2000" dirty="0">
              <a:sym typeface="Wingdings" panose="05000000000000000000" pitchFamily="2" charset="2"/>
            </a:endParaRPr>
          </a:p>
          <a:p>
            <a:pPr marL="838179" indent="-380990" algn="just">
              <a:buFont typeface="Wingdings" panose="05000000000000000000" pitchFamily="2" charset="2"/>
              <a:buChar char="v"/>
            </a:pPr>
            <a:endParaRPr lang="fr-FR" sz="2133" dirty="0">
              <a:sym typeface="Wingdings" panose="05000000000000000000" pitchFamily="2" charset="2"/>
            </a:endParaRPr>
          </a:p>
          <a:p>
            <a:pPr marL="457189" algn="just"/>
            <a:endParaRPr lang="fr-FR" sz="1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179" indent="-380990" algn="just">
              <a:buFont typeface="Wingdings" panose="05000000000000000000" pitchFamily="2" charset="2"/>
              <a:buChar char="v"/>
            </a:pPr>
            <a:endParaRPr lang="fr-FR" sz="1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189" algn="just"/>
            <a:endParaRPr lang="fr-FR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buClr>
                <a:srgbClr val="7AB800"/>
              </a:buClr>
              <a:buSzPct val="55000"/>
              <a:tabLst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/>
            </a:pPr>
            <a:endParaRPr 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altLang="fr-FR" dirty="0"/>
          </a:p>
          <a:p>
            <a:pPr algn="just"/>
            <a:endParaRPr lang="fr-FR" dirty="0" smtClean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408DF94F-7EC8-514F-BD30-2DE91B8130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2CFB02D-EF7F-1043-83B7-22E52266F620}" type="datetime1">
              <a:rPr lang="fr-FR" cap="all" smtClean="0"/>
              <a:t>22/03/2023</a:t>
            </a:fld>
            <a:endParaRPr lang="fr-FR" cap="all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AE78239-E735-BD40-B5CE-C66051BEF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l’offre </a:t>
            </a:r>
            <a:r>
              <a:rPr lang="fr-FR" dirty="0" smtClean="0"/>
              <a:t>médico-sociale</a:t>
            </a:r>
            <a:endParaRPr lang="fr-FR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Constats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1451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2159000"/>
            <a:ext cx="9667875" cy="43513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SzPct val="10000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r-FR" sz="2400" dirty="0" smtClean="0">
                <a:sym typeface="Wingdings" panose="05000000000000000000" pitchFamily="2" charset="2"/>
              </a:rPr>
              <a:t> </a:t>
            </a:r>
            <a:r>
              <a:rPr lang="fr-FR" sz="2400" dirty="0" smtClean="0"/>
              <a:t>La </a:t>
            </a:r>
            <a:r>
              <a:rPr lang="fr-FR" sz="2400" dirty="0"/>
              <a:t>perte d’autonomie 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q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r-FR" sz="2000" dirty="0"/>
              <a:t>entraîne une diminution de la qualité de vie des personnes atteintes et de leurs aidants 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q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r-FR" sz="2000" dirty="0"/>
              <a:t>augmente le risque d’institutionnalisation, d’hospitalisation, de morbidité et diminue l’espérance de vie. </a:t>
            </a:r>
            <a:endParaRPr lang="fr-FR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SzPct val="10000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fr-FR" sz="2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SzPct val="10000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r-FR" sz="2400" dirty="0" smtClean="0">
                <a:sym typeface="Wingdings" panose="05000000000000000000" pitchFamily="2" charset="2"/>
              </a:rPr>
              <a:t> </a:t>
            </a:r>
            <a:r>
              <a:rPr lang="fr-FR" sz="2400" dirty="0" smtClean="0"/>
              <a:t>L’enjeu </a:t>
            </a:r>
            <a:r>
              <a:rPr lang="fr-FR" sz="2400" dirty="0"/>
              <a:t>majeur de santé publique dans le contexte du vieillissement </a:t>
            </a:r>
            <a:r>
              <a:rPr lang="fr-FR" sz="2400" b="1" dirty="0">
                <a:solidFill>
                  <a:srgbClr val="FF0000"/>
                </a:solidFill>
              </a:rPr>
              <a:t>réside dans la prévention de la perte d’autonomie. </a:t>
            </a:r>
            <a:r>
              <a:rPr lang="fr-FR" sz="2400" dirty="0"/>
              <a:t>Le principal levier d’action pour infléchir les tendances défavorables concerne la mise en œuvre d’une politique de prévention efficace bien en amont</a:t>
            </a:r>
            <a:r>
              <a:rPr lang="fr-FR" sz="2400" dirty="0" smtClean="0"/>
              <a:t>.</a:t>
            </a:r>
            <a:endParaRPr lang="fr-FR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dirty="0" smtClean="0">
              <a:sym typeface="Wingdings" panose="05000000000000000000" pitchFamily="2" charset="2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 smtClean="0">
                <a:sym typeface="Wingdings" panose="05000000000000000000" pitchFamily="2" charset="2"/>
              </a:rPr>
              <a:t> </a:t>
            </a:r>
            <a:r>
              <a:rPr lang="fr-FR" sz="2400" dirty="0"/>
              <a:t>Cette diminution de l’autonomie, la plupart du temps non anticipée, aboutit trop souvent à une </a:t>
            </a:r>
            <a:r>
              <a:rPr lang="fr-FR" sz="2400" b="1" dirty="0"/>
              <a:t>prise en charge en urgence </a:t>
            </a:r>
            <a:r>
              <a:rPr lang="fr-FR" sz="2400" dirty="0"/>
              <a:t>et </a:t>
            </a:r>
            <a:r>
              <a:rPr lang="fr-FR" sz="2400" b="1" dirty="0"/>
              <a:t>insuffisamment coordonnée </a:t>
            </a:r>
            <a:r>
              <a:rPr lang="fr-FR" sz="2400" dirty="0"/>
              <a:t>des personnes âgées et en situation de perte d’autonomie malgré les initiatives de politiques d’accompagnement coordonnées engagées par les acteurs nationaux et locaux</a:t>
            </a:r>
          </a:p>
          <a:p>
            <a:pPr marL="0">
              <a:spcAft>
                <a:spcPts val="0"/>
              </a:spcAft>
            </a:pPr>
            <a:endParaRPr lang="fr-FR" sz="2400" dirty="0"/>
          </a:p>
          <a:p>
            <a:pPr marL="285750" indent="-285750"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fr-FR" sz="2000" dirty="0"/>
          </a:p>
          <a:p>
            <a:endParaRPr lang="fr-FR" sz="20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Les enjeux sanitaires de l’avancée en âge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382752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2378075"/>
            <a:ext cx="9667875" cy="43513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fr-FR" sz="2200" b="1" dirty="0"/>
              <a:t>Les citoyens considèrent </a:t>
            </a:r>
            <a:r>
              <a:rPr lang="fr-FR" sz="2200" b="1" dirty="0" smtClean="0"/>
              <a:t>:</a:t>
            </a:r>
            <a:endParaRPr lang="fr-FR" sz="800" dirty="0"/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900" dirty="0"/>
              <a:t>qu’ils sont mal accompagnés dans un système complexe </a:t>
            </a:r>
            <a:r>
              <a:rPr lang="fr-FR" sz="1900" dirty="0" smtClean="0"/>
              <a:t>;</a:t>
            </a:r>
            <a:endParaRPr lang="fr-FR" sz="900" dirty="0"/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900" dirty="0"/>
              <a:t>que l’information sur les dispositifs d’information et d’accompagnement est nombreuse, mais éparpillée et peu lisible ; </a:t>
            </a:r>
            <a:endParaRPr lang="fr-FR" sz="900" dirty="0"/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900" dirty="0"/>
              <a:t>que les réponses professionnelles sont trop cloisonnées (en silos) et peu coordonnées </a:t>
            </a:r>
            <a:r>
              <a:rPr lang="fr-FR" sz="1900" dirty="0" smtClean="0"/>
              <a:t>;</a:t>
            </a:r>
            <a:endParaRPr lang="fr-FR" sz="900" dirty="0"/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900" dirty="0" smtClean="0"/>
              <a:t>que </a:t>
            </a:r>
            <a:r>
              <a:rPr lang="fr-FR" sz="1900" dirty="0"/>
              <a:t>leurs attentes ne sont pas suffisamment prises en compte et qu’ils ne sont pas suffisamment écoutés, accompagnés ; </a:t>
            </a:r>
            <a:endParaRPr lang="fr-FR" sz="800" dirty="0"/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1900" dirty="0"/>
              <a:t>qu’ils ont un sentiment d’inégalité injustifiée de traitement en fonction des territoires.</a:t>
            </a:r>
          </a:p>
          <a:p>
            <a:pPr marL="0">
              <a:spcAft>
                <a:spcPts val="0"/>
              </a:spcAft>
            </a:pPr>
            <a:endParaRPr lang="fr-FR" sz="2400" dirty="0"/>
          </a:p>
          <a:p>
            <a:pPr marL="285750" indent="-285750" algn="just"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fr-FR" sz="2000" dirty="0"/>
          </a:p>
          <a:p>
            <a:endParaRPr lang="fr-FR" sz="20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FE80B7A6-8DF6-970C-29F3-92D9E283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545070"/>
            <a:ext cx="10515600" cy="67627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Les enjeux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58890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9299" y="1231900"/>
            <a:ext cx="8105775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2800" b="1" dirty="0"/>
              <a:t>S’inscrire dans la promotion, du bien vieillir et la prévention de la perte d’autonomie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7382" y="2311930"/>
            <a:ext cx="10035843" cy="3936433"/>
          </a:xfrm>
        </p:spPr>
        <p:txBody>
          <a:bodyPr>
            <a:normAutofit/>
          </a:bodyPr>
          <a:lstStyle/>
          <a:p>
            <a:pPr marL="503754" indent="-380990" algn="just">
              <a:buFont typeface="Wingdings" panose="05000000000000000000" pitchFamily="2" charset="2"/>
              <a:buChar char="v"/>
            </a:pPr>
            <a:r>
              <a:rPr lang="fr-FR" sz="2133" dirty="0"/>
              <a:t>Agir sur la prévention secondaire et la prévention </a:t>
            </a:r>
            <a:r>
              <a:rPr lang="fr-FR" sz="2133" dirty="0" smtClean="0"/>
              <a:t>tertiaire</a:t>
            </a:r>
            <a:endParaRPr lang="fr-FR" sz="2133" dirty="0"/>
          </a:p>
          <a:p>
            <a:pPr marL="503754" indent="-380990" algn="just">
              <a:buFont typeface="Wingdings" panose="05000000000000000000" pitchFamily="2" charset="2"/>
              <a:buChar char="v"/>
            </a:pPr>
            <a:r>
              <a:rPr lang="fr-FR" sz="2133" dirty="0"/>
              <a:t>Adaptation de l’environnement (mise en œuvre de la loi adaptation de la société au vieillissement et intégration dans les CLS) </a:t>
            </a:r>
          </a:p>
          <a:p>
            <a:pPr marL="503754" indent="-380990" algn="just">
              <a:buFont typeface="Wingdings" panose="05000000000000000000" pitchFamily="2" charset="2"/>
              <a:buChar char="v"/>
            </a:pPr>
            <a:r>
              <a:rPr lang="fr-FR" sz="2133" dirty="0"/>
              <a:t>Développement de la prévention et promotion du vieillissement en bonne santé (Prévention de la perte d’autonomie, programme OMS de prévention de la perte d’autonomie ICOPE, renforcement de l’action des CFPPA) </a:t>
            </a:r>
          </a:p>
          <a:p>
            <a:pPr marL="503754" indent="-380990" algn="just">
              <a:buFont typeface="Wingdings" panose="05000000000000000000" pitchFamily="2" charset="2"/>
              <a:buChar char="v"/>
            </a:pPr>
            <a:r>
              <a:rPr lang="fr-FR" sz="2133" dirty="0"/>
              <a:t>Contexte national : Plan national </a:t>
            </a:r>
            <a:r>
              <a:rPr lang="fr-FR" sz="2133" dirty="0" err="1"/>
              <a:t>antichutes</a:t>
            </a:r>
            <a:r>
              <a:rPr lang="fr-FR" sz="2133" dirty="0"/>
              <a:t>, Plan national nutrition santé 2019-2023…</a:t>
            </a:r>
          </a:p>
          <a:p>
            <a:pPr marL="503754" indent="-380990" algn="just">
              <a:buFont typeface="Wingdings" panose="05000000000000000000" pitchFamily="2" charset="2"/>
              <a:buChar char="v"/>
            </a:pPr>
            <a:endParaRPr lang="fr-FR" sz="2133" dirty="0"/>
          </a:p>
          <a:p>
            <a:endParaRPr lang="fr-FR" dirty="0"/>
          </a:p>
        </p:txBody>
      </p:sp>
      <p:pic>
        <p:nvPicPr>
          <p:cNvPr id="4098" name="Picture 2" descr="prévention secondaire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99" y="923926"/>
            <a:ext cx="2347113" cy="176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78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9299" y="1231900"/>
            <a:ext cx="8105775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2800" b="1" dirty="0" smtClean="0"/>
              <a:t>Propositions d’objectifs</a:t>
            </a:r>
            <a:endParaRPr lang="fr-F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276225" y="2323416"/>
            <a:ext cx="106584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Généraliser et diversifier les méthodes de repérage précoce de la fragilité des personnes âgées et de leurs aidants, à travers notamment le programme « I COPE » de l’OMS, à destination des professionnels intervenant auprès des personnes âgées à domicile et en institution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Promouvoir des formations interprofessionnelles de territoire au repérage de la fragilité des personnes âgées et de leurs aidants à domicile et à l’orientation des personnes vers les ressources adaptées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Promouvoir l’intégration systématique d’un volet prévention de la perte d’autonomie &amp; la démarche « ville amie des aînés » dans les Contrats Locaux de Santé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Promouvoir et favoriser le partage d’informations s’agissant des actions menées sur la prévention de la perte d’autonomie des personnes âgées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76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225" y="2323416"/>
            <a:ext cx="1044892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Développer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mise en œuvre de bilans d’évaluation gériatrique multidimensionnelle en hôpital de jour de médecine pour les cas les plus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complexes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Mieux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prévenir les risques de chutes à domicile, en EHPAD et en résidence autonomie en lien avec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Conférence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financeurs de la prévention de la perte d’autonomie</a:t>
            </a:r>
            <a:r>
              <a:rPr lang="fr-FR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Mieux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prévenir la dénutrition à domicile et en EHPAD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Améliorer 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prévention, en privilégiant une approche intégrative médico-psycho-sociale incluant la douleur chronique (repérage et gestion) et la iatrogénie médicamenteuse ; en terme de perspectives et de trajectoire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Expérimenter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mise en place un « forfait prévention » pour tous les Etablissements et Services sanitaires et médico-sociaux pour personnes âgées (avec fixation d’objectifs à atteindre et d’indicateurs d’évaluation)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019299" y="1231900"/>
            <a:ext cx="8105775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2800" b="1" dirty="0" smtClean="0"/>
              <a:t>Propositions d’objectifs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361771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_ars_paca_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1479</Words>
  <Application>Microsoft Office PowerPoint</Application>
  <PresentationFormat>Grand écran</PresentationFormat>
  <Paragraphs>152</Paragraphs>
  <Slides>16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Times New Roman</vt:lpstr>
      <vt:lpstr>Wingdings</vt:lpstr>
      <vt:lpstr>Thème Office</vt:lpstr>
      <vt:lpstr>template_ars_paca_16-9</vt:lpstr>
      <vt:lpstr>Présentation PowerPoint</vt:lpstr>
      <vt:lpstr>Constats</vt:lpstr>
      <vt:lpstr>Constats</vt:lpstr>
      <vt:lpstr>Constats</vt:lpstr>
      <vt:lpstr>Les enjeux sanitaires de l’avancée en âge</vt:lpstr>
      <vt:lpstr>Les enjeux</vt:lpstr>
      <vt:lpstr>S’inscrire dans la promotion, du bien vieillir et la prévention de la perte d’autonomie </vt:lpstr>
      <vt:lpstr>Propositions d’objectifs</vt:lpstr>
      <vt:lpstr>Propositions d’objectifs</vt:lpstr>
      <vt:lpstr> Vie à domicile : une nébuleuse d’acteurs</vt:lpstr>
      <vt:lpstr>Des cloisonnements à faire tomber</vt:lpstr>
      <vt:lpstr>Proposition : une gouvernance territoriale intégrée </vt:lpstr>
      <vt:lpstr> </vt:lpstr>
      <vt:lpstr>Feuille de route départementale traduite en plan d’action </vt:lpstr>
      <vt:lpstr>Propositions en terme de dispositifs </vt:lpstr>
      <vt:lpstr>Propositions en terme de dispositifs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iD2MARK AGENCE</dc:creator>
  <cp:lastModifiedBy>BARS, Céline (ARS-PACA/DG/SCD)</cp:lastModifiedBy>
  <cp:revision>17</cp:revision>
  <dcterms:created xsi:type="dcterms:W3CDTF">2023-02-08T09:53:53Z</dcterms:created>
  <dcterms:modified xsi:type="dcterms:W3CDTF">2023-03-22T12:16:13Z</dcterms:modified>
</cp:coreProperties>
</file>