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35"/>
  </p:notesMasterIdLst>
  <p:handoutMasterIdLst>
    <p:handoutMasterId r:id="rId36"/>
  </p:handoutMasterIdLst>
  <p:sldIdLst>
    <p:sldId id="392" r:id="rId2"/>
    <p:sldId id="394" r:id="rId3"/>
    <p:sldId id="395" r:id="rId4"/>
    <p:sldId id="404" r:id="rId5"/>
    <p:sldId id="398" r:id="rId6"/>
    <p:sldId id="401" r:id="rId7"/>
    <p:sldId id="403" r:id="rId8"/>
    <p:sldId id="402" r:id="rId9"/>
    <p:sldId id="408" r:id="rId10"/>
    <p:sldId id="423" r:id="rId11"/>
    <p:sldId id="427" r:id="rId12"/>
    <p:sldId id="428" r:id="rId13"/>
    <p:sldId id="429" r:id="rId14"/>
    <p:sldId id="432" r:id="rId15"/>
    <p:sldId id="434" r:id="rId16"/>
    <p:sldId id="431" r:id="rId17"/>
    <p:sldId id="406" r:id="rId18"/>
    <p:sldId id="407" r:id="rId19"/>
    <p:sldId id="418" r:id="rId20"/>
    <p:sldId id="409" r:id="rId21"/>
    <p:sldId id="412" r:id="rId22"/>
    <p:sldId id="415" r:id="rId23"/>
    <p:sldId id="416" r:id="rId24"/>
    <p:sldId id="433" r:id="rId25"/>
    <p:sldId id="417" r:id="rId26"/>
    <p:sldId id="421" r:id="rId27"/>
    <p:sldId id="437" r:id="rId28"/>
    <p:sldId id="435" r:id="rId29"/>
    <p:sldId id="422" r:id="rId30"/>
    <p:sldId id="424" r:id="rId31"/>
    <p:sldId id="414" r:id="rId32"/>
    <p:sldId id="438" r:id="rId33"/>
    <p:sldId id="439" r:id="rId34"/>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91"/>
    <a:srgbClr val="E1000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02" autoAdjust="0"/>
    <p:restoredTop sz="95930" autoAdjust="0"/>
  </p:normalViewPr>
  <p:slideViewPr>
    <p:cSldViewPr showGuides="1">
      <p:cViewPr varScale="1">
        <p:scale>
          <a:sx n="146" d="100"/>
          <a:sy n="146" d="100"/>
        </p:scale>
        <p:origin x="1224" y="114"/>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281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2DF2AE-6157-4135-87C0-6192789E875F}" type="datetimeFigureOut">
              <a:rPr lang="fr-FR" smtClean="0"/>
              <a:t>24/05/2023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5177348-DA8C-4642-B51A-DF1A14D4EC08}" type="slidenum">
              <a:rPr lang="fr-FR" smtClean="0"/>
              <a:t>‹N°›</a:t>
            </a:fld>
            <a:endParaRPr lang="fr-FR"/>
          </a:p>
        </p:txBody>
      </p:sp>
    </p:spTree>
    <p:extLst>
      <p:ext uri="{BB962C8B-B14F-4D97-AF65-F5344CB8AC3E}">
        <p14:creationId xmlns:p14="http://schemas.microsoft.com/office/powerpoint/2010/main" val="23816628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24/05/2023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p:cNvSpPr>
            <a:spLocks noGrp="1"/>
          </p:cNvSpPr>
          <p:nvPr>
            <p:ph type="hdr" sz="quarter" idx="10"/>
          </p:nvPr>
        </p:nvSpPr>
        <p:spPr/>
        <p:txBody>
          <a:bodyPr/>
          <a:lstStyle/>
          <a:p>
            <a:endParaRPr lang="fr-FR" dirty="0"/>
          </a:p>
        </p:txBody>
      </p:sp>
    </p:spTree>
    <p:extLst>
      <p:ext uri="{BB962C8B-B14F-4D97-AF65-F5344CB8AC3E}">
        <p14:creationId xmlns:p14="http://schemas.microsoft.com/office/powerpoint/2010/main" val="205305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B0448217-E013-4831-A5A2-BAC8D9BE02A0}" type="datetime1">
              <a:rPr lang="fr-FR" cap="all" smtClean="0"/>
              <a:t>24/05/2023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6CF5823C-D910-4B8C-B3CB-9D6C9231E75B}" type="datetime1">
              <a:rPr lang="fr-FR" cap="all" smtClean="0"/>
              <a:t>24/05/2023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B97CFDB8-A9F1-440A-96DE-39D589B7E478}" type="datetime1">
              <a:rPr lang="fr-FR" cap="all" smtClean="0"/>
              <a:t>24/05/2023</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ACA57306-2F5E-47D6-9170-FF9E48BACDDF}" type="datetime1">
              <a:rPr lang="fr-FR" cap="all" smtClean="0"/>
              <a:t>24/05/2023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D40F598-647B-4318-88BC-0DF86DADBABA}" type="datetime1">
              <a:rPr lang="fr-FR" cap="all" smtClean="0"/>
              <a:t>24/05/2023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EF380A38-8667-45E2-A991-E031F242B57F}" type="datetime1">
              <a:rPr lang="fr-FR" cap="all" smtClean="0"/>
              <a:t>24/05/2023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93316" y="349801"/>
            <a:ext cx="1938692" cy="1150071"/>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EF0C2C8-A991-4250-8D9F-94B4E856926B}" type="datetime1">
              <a:rPr lang="fr-FR" cap="all" smtClean="0"/>
              <a:t>24/05/2023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2ABD7F77-4EAA-4A23-ABB5-3698235B8058}" type="datetime1">
              <a:rPr lang="fr-FR" smtClean="0"/>
              <a:t>24/05/2023</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61558" y="542033"/>
            <a:ext cx="2329060" cy="1381645"/>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28844736-8147-4E12-8D05-D63EDF5B7CA8}" type="datetime1">
              <a:rPr lang="fr-FR" cap="all" smtClean="0"/>
              <a:t>24/05/2023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1183724" y="186432"/>
            <a:ext cx="585158" cy="347128"/>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sldNum="0" hdr="0" ftr="0" dt="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legifrance.gouv.fr/loda/id/JORFTEXT000026843927/2020-10-05" TargetMode="External"/><Relationship Id="rId2" Type="http://schemas.openxmlformats.org/officeDocument/2006/relationships/hyperlink" Target="https://www.legifrance.gouv.fr/codes/article_lc/LEGIARTI000024140946/"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france.gouv.fr/loda/id/JORFTEXT000026843927/2020-10-05" TargetMode="External"/><Relationship Id="rId2" Type="http://schemas.openxmlformats.org/officeDocument/2006/relationships/hyperlink" Target="https://www.legifrance.gouv.fr/codes/article_lc/LEGIARTI000024140942/"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ifrance.gouv.fr/loda/id/JORFTEXT000027665116/2021-06-09/"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http://diagnostiqueurs.application.developpement-durable.gouv.fr/index.action" TargetMode="External"/><Relationship Id="rId5" Type="http://schemas.openxmlformats.org/officeDocument/2006/relationships/image" Target="../media/image23.png"/><Relationship Id="rId4" Type="http://schemas.openxmlformats.org/officeDocument/2006/relationships/hyperlink" Target="https://www.legifrance.gouv.fr/loda/id/JORFTEXT00002686328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665&amp;idArticle=LEGIARTI000006687045&amp;dateTexte=&amp;categorieLien=cid" TargetMode="External"/><Relationship Id="rId2" Type="http://schemas.openxmlformats.org/officeDocument/2006/relationships/hyperlink" Target="https://www.legifrance.gouv.fr/codes/article_lc/LEGIARTI000024117151/2012-02-01"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emat.social.gouv.fr/commencer/ars-paca-amiante-es-ems-actualisation-liste-b"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bulletin-officiel.developpement-durable.gouv.fr/notice?id=Bulletinofficiel-0020666&amp;reqId=34eb15fc-4a56-4a1f-9f4a-86e16ba3e9ae&amp;pos=2"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legifrance.gouv.f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aca.ars.sante.fr/amiante-0" TargetMode="External"/><Relationship Id="rId2" Type="http://schemas.openxmlformats.org/officeDocument/2006/relationships/hyperlink" Target="http://solidarites-sante.gouv.fr/IMG/pdf/GuideAmiante_201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rs.fr/risques/amiante/ce-qu-il-faut-retenir.html"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legifrance.gouv.fr/loda/id/LEGISCTA000024115923"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legifrance.gouv.fr/codes/article_lc/LEGIARTI000024141044/2023-01-01/"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448408" y="1419622"/>
            <a:ext cx="8229600" cy="2448271"/>
          </a:xfrm>
          <a:prstGeom prst="rect">
            <a:avLst/>
          </a:prstGeom>
        </p:spPr>
        <p:txBody>
          <a:bodyPr>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tx2">
                    <a:lumMod val="75000"/>
                  </a:schemeClr>
                </a:solidFill>
              </a:rPr>
              <a:t> </a:t>
            </a:r>
          </a:p>
        </p:txBody>
      </p:sp>
      <p:sp>
        <p:nvSpPr>
          <p:cNvPr id="6" name="Rectangle 5"/>
          <p:cNvSpPr/>
          <p:nvPr/>
        </p:nvSpPr>
        <p:spPr>
          <a:xfrm>
            <a:off x="1691680" y="60535"/>
            <a:ext cx="6336704" cy="369332"/>
          </a:xfrm>
          <a:prstGeom prst="rect">
            <a:avLst/>
          </a:prstGeom>
        </p:spPr>
        <p:txBody>
          <a:bodyPr wrap="square">
            <a:spAutoFit/>
          </a:bodyPr>
          <a:lstStyle/>
          <a:p>
            <a:pPr algn="ctr"/>
            <a:r>
              <a:rPr lang="fr-FR" b="1" dirty="0" smtClean="0">
                <a:solidFill>
                  <a:schemeClr val="tx2">
                    <a:lumMod val="75000"/>
                  </a:schemeClr>
                </a:solidFill>
              </a:rPr>
              <a:t> </a:t>
            </a:r>
            <a:endParaRPr lang="fr-FR" b="1" dirty="0">
              <a:solidFill>
                <a:schemeClr val="tx2">
                  <a:lumMod val="75000"/>
                </a:schemeClr>
              </a:solidFill>
            </a:endParaRPr>
          </a:p>
        </p:txBody>
      </p:sp>
      <p:sp>
        <p:nvSpPr>
          <p:cNvPr id="2" name="Titre 1"/>
          <p:cNvSpPr>
            <a:spLocks noGrp="1"/>
          </p:cNvSpPr>
          <p:nvPr>
            <p:ph type="title"/>
          </p:nvPr>
        </p:nvSpPr>
        <p:spPr>
          <a:xfrm>
            <a:off x="378291" y="1230595"/>
            <a:ext cx="5184254" cy="1056337"/>
          </a:xfrm>
        </p:spPr>
        <p:txBody>
          <a:bodyPr>
            <a:noAutofit/>
          </a:bodyPr>
          <a:lstStyle/>
          <a:p>
            <a:r>
              <a:rPr lang="fr-FR" sz="2800" dirty="0">
                <a:solidFill>
                  <a:srgbClr val="FF9900"/>
                </a:solidFill>
              </a:rPr>
              <a:t>Dossier Technique Amiante </a:t>
            </a:r>
            <a:br>
              <a:rPr lang="fr-FR" sz="2800" dirty="0">
                <a:solidFill>
                  <a:srgbClr val="FF9900"/>
                </a:solidFill>
              </a:rPr>
            </a:br>
            <a:r>
              <a:rPr lang="fr-FR" sz="2800" dirty="0" smtClean="0">
                <a:solidFill>
                  <a:srgbClr val="FF9900"/>
                </a:solidFill>
              </a:rPr>
              <a:t>		(</a:t>
            </a:r>
            <a:r>
              <a:rPr lang="fr-FR" sz="2800" dirty="0">
                <a:solidFill>
                  <a:srgbClr val="FF9900"/>
                </a:solidFill>
              </a:rPr>
              <a:t>DTA)</a:t>
            </a:r>
          </a:p>
        </p:txBody>
      </p:sp>
      <p:sp>
        <p:nvSpPr>
          <p:cNvPr id="3" name="Espace réservé du texte 2"/>
          <p:cNvSpPr>
            <a:spLocks noGrp="1"/>
          </p:cNvSpPr>
          <p:nvPr>
            <p:ph type="body" sz="quarter" idx="14"/>
          </p:nvPr>
        </p:nvSpPr>
        <p:spPr>
          <a:xfrm>
            <a:off x="378291" y="2671147"/>
            <a:ext cx="5085055" cy="812530"/>
          </a:xfrm>
        </p:spPr>
        <p:txBody>
          <a:bodyPr/>
          <a:lstStyle/>
          <a:p>
            <a:pPr algn="ctr" eaLnBrk="0" hangingPunct="0">
              <a:spcBef>
                <a:spcPts val="425"/>
              </a:spcBef>
              <a:buSzPct val="5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000" b="1" dirty="0">
                <a:solidFill>
                  <a:srgbClr val="000091"/>
                </a:solidFill>
              </a:rPr>
              <a:t>Etablissements de Santé et établissements Médico-Sociaux</a:t>
            </a:r>
          </a:p>
          <a:p>
            <a:pPr algn="just" eaLnBrk="0" hangingPunct="0">
              <a:spcBef>
                <a:spcPts val="425"/>
              </a:spcBef>
              <a:buSzPct val="5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200" dirty="0">
              <a:solidFill>
                <a:srgbClr val="000000"/>
              </a:solidFill>
            </a:endParaRPr>
          </a:p>
        </p:txBody>
      </p:sp>
      <p:sp>
        <p:nvSpPr>
          <p:cNvPr id="4" name="ZoneTexte 3"/>
          <p:cNvSpPr txBox="1"/>
          <p:nvPr/>
        </p:nvSpPr>
        <p:spPr>
          <a:xfrm>
            <a:off x="7956374" y="4831442"/>
            <a:ext cx="1008114" cy="215444"/>
          </a:xfrm>
          <a:prstGeom prst="rect">
            <a:avLst/>
          </a:prstGeom>
          <a:noFill/>
        </p:spPr>
        <p:txBody>
          <a:bodyPr wrap="square" rtlCol="0">
            <a:spAutoFit/>
          </a:bodyPr>
          <a:lstStyle/>
          <a:p>
            <a:r>
              <a:rPr lang="fr-FR" sz="800" i="1" dirty="0" smtClean="0"/>
              <a:t>MAJ mai 2023</a:t>
            </a:r>
            <a:endParaRPr lang="fr-FR" sz="800" i="1" dirty="0"/>
          </a:p>
        </p:txBody>
      </p:sp>
      <p:pic>
        <p:nvPicPr>
          <p:cNvPr id="8" name="Image 7"/>
          <p:cNvPicPr/>
          <p:nvPr/>
        </p:nvPicPr>
        <p:blipFill rotWithShape="1">
          <a:blip r:embed="rId3"/>
          <a:srcRect l="4583" t="11377" r="44507" b="12622"/>
          <a:stretch/>
        </p:blipFill>
        <p:spPr bwMode="auto">
          <a:xfrm>
            <a:off x="5891967" y="1275967"/>
            <a:ext cx="2932092" cy="27355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083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44948" y="888639"/>
            <a:ext cx="8424614" cy="242951"/>
          </a:xfrm>
        </p:spPr>
        <p:txBody>
          <a:bodyPr/>
          <a:lstStyle/>
          <a:p>
            <a:r>
              <a:rPr lang="fr-FR" dirty="0" smtClean="0">
                <a:solidFill>
                  <a:schemeClr val="accent4">
                    <a:lumMod val="75000"/>
                  </a:schemeClr>
                </a:solidFill>
              </a:rPr>
              <a:t>Objectifs des repérages </a:t>
            </a:r>
            <a:r>
              <a:rPr lang="fr-FR" dirty="0" smtClean="0">
                <a:solidFill>
                  <a:srgbClr val="000091"/>
                </a:solidFill>
              </a:rPr>
              <a:t>des matériaux et produits des listes A, B et C (CSP</a:t>
            </a:r>
            <a:r>
              <a:rPr lang="fr-FR" dirty="0" smtClean="0"/>
              <a:t>)</a:t>
            </a:r>
            <a:endParaRPr lang="fr-FR" dirty="0"/>
          </a:p>
        </p:txBody>
      </p:sp>
      <p:sp>
        <p:nvSpPr>
          <p:cNvPr id="3" name="Titre 2"/>
          <p:cNvSpPr>
            <a:spLocks noGrp="1"/>
          </p:cNvSpPr>
          <p:nvPr>
            <p:ph type="title"/>
          </p:nvPr>
        </p:nvSpPr>
        <p:spPr>
          <a:xfrm>
            <a:off x="2996728" y="132624"/>
            <a:ext cx="4680198" cy="539991"/>
          </a:xfrm>
        </p:spPr>
        <p:txBody>
          <a:bodyPr/>
          <a:lstStyle/>
          <a:p>
            <a:r>
              <a:rPr lang="fr-FR" sz="2400" dirty="0">
                <a:solidFill>
                  <a:srgbClr val="92D050"/>
                </a:solidFill>
              </a:rPr>
              <a:t>2. Réglementation amiante</a:t>
            </a:r>
            <a:endParaRPr lang="fr-FR" dirty="0"/>
          </a:p>
        </p:txBody>
      </p:sp>
      <p:sp>
        <p:nvSpPr>
          <p:cNvPr id="4" name="Espace réservé du texte 3"/>
          <p:cNvSpPr>
            <a:spLocks noGrp="1"/>
          </p:cNvSpPr>
          <p:nvPr>
            <p:ph type="body" sz="quarter" idx="14"/>
          </p:nvPr>
        </p:nvSpPr>
        <p:spPr>
          <a:xfrm>
            <a:off x="344948" y="1491630"/>
            <a:ext cx="6192366" cy="2880320"/>
          </a:xfrm>
        </p:spPr>
        <p:txBody>
          <a:bodyPr/>
          <a:lstStyle/>
          <a:p>
            <a:pPr marL="377825" indent="-285750">
              <a:buClr>
                <a:schemeClr val="bg2">
                  <a:lumMod val="75000"/>
                </a:schemeClr>
              </a:buClr>
              <a:buFont typeface="Wingdings" panose="05000000000000000000" pitchFamily="2" charset="2"/>
              <a:buChar char="§"/>
            </a:pPr>
            <a:r>
              <a:rPr lang="fr-FR" b="1" dirty="0" smtClean="0">
                <a:solidFill>
                  <a:schemeClr val="accent3">
                    <a:lumMod val="75000"/>
                  </a:schemeClr>
                </a:solidFill>
              </a:rPr>
              <a:t>Rechercher</a:t>
            </a:r>
            <a:r>
              <a:rPr lang="fr-FR" dirty="0" smtClean="0"/>
              <a:t> la présence des matériaux et produits contenant de l’amiante (sans sondage destructif pour liste A et B)</a:t>
            </a:r>
          </a:p>
          <a:p>
            <a:pPr>
              <a:buClr>
                <a:schemeClr val="bg2">
                  <a:lumMod val="75000"/>
                </a:schemeClr>
              </a:buClr>
            </a:pPr>
            <a:endParaRPr lang="fr-FR" dirty="0" smtClean="0"/>
          </a:p>
          <a:p>
            <a:pPr marL="377825" indent="-285750">
              <a:buClr>
                <a:schemeClr val="bg2">
                  <a:lumMod val="75000"/>
                </a:schemeClr>
              </a:buClr>
              <a:buFont typeface="Wingdings" panose="05000000000000000000" pitchFamily="2" charset="2"/>
              <a:buChar char="§"/>
            </a:pPr>
            <a:r>
              <a:rPr lang="fr-FR" b="1" dirty="0" smtClean="0">
                <a:solidFill>
                  <a:schemeClr val="accent3">
                    <a:lumMod val="75000"/>
                  </a:schemeClr>
                </a:solidFill>
              </a:rPr>
              <a:t>Identifier</a:t>
            </a:r>
            <a:r>
              <a:rPr lang="fr-FR" dirty="0" smtClean="0"/>
              <a:t> </a:t>
            </a:r>
            <a:r>
              <a:rPr lang="fr-FR" dirty="0"/>
              <a:t>et </a:t>
            </a:r>
            <a:r>
              <a:rPr lang="fr-FR" b="1" dirty="0">
                <a:solidFill>
                  <a:schemeClr val="accent3">
                    <a:lumMod val="75000"/>
                  </a:schemeClr>
                </a:solidFill>
              </a:rPr>
              <a:t>localiser</a:t>
            </a:r>
            <a:r>
              <a:rPr lang="fr-FR" dirty="0"/>
              <a:t> les matériaux qui contiennent de l'amiante </a:t>
            </a:r>
            <a:endParaRPr lang="fr-FR" dirty="0" smtClean="0"/>
          </a:p>
          <a:p>
            <a:pPr>
              <a:buClr>
                <a:schemeClr val="bg2">
                  <a:lumMod val="75000"/>
                </a:schemeClr>
              </a:buClr>
            </a:pPr>
            <a:endParaRPr lang="fr-FR" dirty="0" smtClean="0"/>
          </a:p>
          <a:p>
            <a:pPr marL="377825" indent="-285750">
              <a:buClr>
                <a:schemeClr val="bg2">
                  <a:lumMod val="75000"/>
                </a:schemeClr>
              </a:buClr>
              <a:buFont typeface="Wingdings" panose="05000000000000000000" pitchFamily="2" charset="2"/>
              <a:buChar char="§"/>
            </a:pPr>
            <a:r>
              <a:rPr lang="fr-FR" b="1" dirty="0" smtClean="0">
                <a:solidFill>
                  <a:schemeClr val="accent3">
                    <a:lumMod val="75000"/>
                  </a:schemeClr>
                </a:solidFill>
              </a:rPr>
              <a:t>Évaluer</a:t>
            </a:r>
            <a:r>
              <a:rPr lang="fr-FR" dirty="0" smtClean="0">
                <a:solidFill>
                  <a:schemeClr val="accent3">
                    <a:lumMod val="75000"/>
                  </a:schemeClr>
                </a:solidFill>
              </a:rPr>
              <a:t> </a:t>
            </a:r>
            <a:r>
              <a:rPr lang="fr-FR" b="1" dirty="0">
                <a:solidFill>
                  <a:schemeClr val="accent3">
                    <a:lumMod val="75000"/>
                  </a:schemeClr>
                </a:solidFill>
              </a:rPr>
              <a:t>l'état de conservation </a:t>
            </a:r>
            <a:r>
              <a:rPr lang="fr-FR" dirty="0"/>
              <a:t>des matériaux et produits contenant de l'amiante (pour liste A et </a:t>
            </a:r>
            <a:r>
              <a:rPr lang="fr-FR" dirty="0" smtClean="0"/>
              <a:t>B)</a:t>
            </a:r>
          </a:p>
          <a:p>
            <a:pPr>
              <a:buClr>
                <a:schemeClr val="bg2">
                  <a:lumMod val="75000"/>
                </a:schemeClr>
              </a:buClr>
            </a:pPr>
            <a:endParaRPr lang="fr-FR" dirty="0" smtClean="0"/>
          </a:p>
          <a:p>
            <a:pPr marL="377825" indent="-285750">
              <a:buClr>
                <a:schemeClr val="bg2">
                  <a:lumMod val="75000"/>
                </a:schemeClr>
              </a:buClr>
              <a:buFont typeface="Wingdings" panose="05000000000000000000" pitchFamily="2" charset="2"/>
              <a:buChar char="§"/>
            </a:pPr>
            <a:r>
              <a:rPr lang="fr-FR" b="1" dirty="0" smtClean="0">
                <a:solidFill>
                  <a:schemeClr val="accent3">
                    <a:lumMod val="75000"/>
                  </a:schemeClr>
                </a:solidFill>
              </a:rPr>
              <a:t>Informer</a:t>
            </a:r>
            <a:r>
              <a:rPr lang="fr-FR" dirty="0" smtClean="0">
                <a:solidFill>
                  <a:schemeClr val="accent3">
                    <a:lumMod val="75000"/>
                  </a:schemeClr>
                </a:solidFill>
              </a:rPr>
              <a:t> </a:t>
            </a:r>
            <a:r>
              <a:rPr lang="fr-FR" dirty="0">
                <a:solidFill>
                  <a:schemeClr val="accent3">
                    <a:lumMod val="75000"/>
                  </a:schemeClr>
                </a:solidFill>
              </a:rPr>
              <a:t>de la </a:t>
            </a:r>
            <a:r>
              <a:rPr lang="fr-FR" b="1" dirty="0">
                <a:solidFill>
                  <a:schemeClr val="accent3">
                    <a:lumMod val="75000"/>
                  </a:schemeClr>
                </a:solidFill>
              </a:rPr>
              <a:t>présence </a:t>
            </a:r>
            <a:r>
              <a:rPr lang="fr-FR" dirty="0">
                <a:solidFill>
                  <a:schemeClr val="accent3">
                    <a:lumMod val="75000"/>
                  </a:schemeClr>
                </a:solidFill>
              </a:rPr>
              <a:t>d’amiante </a:t>
            </a:r>
            <a:r>
              <a:rPr lang="fr-FR" dirty="0" smtClean="0"/>
              <a:t>(employés, population </a:t>
            </a:r>
            <a:r>
              <a:rPr lang="fr-FR" dirty="0"/>
              <a:t>et </a:t>
            </a:r>
            <a:r>
              <a:rPr lang="fr-FR" dirty="0" smtClean="0"/>
              <a:t>entreprises </a:t>
            </a:r>
            <a:r>
              <a:rPr lang="fr-FR" dirty="0"/>
              <a:t>en cas de </a:t>
            </a:r>
            <a:r>
              <a:rPr lang="fr-FR" dirty="0" smtClean="0"/>
              <a:t>travaux, démolition </a:t>
            </a:r>
            <a:r>
              <a:rPr lang="fr-FR" dirty="0"/>
              <a:t>liste </a:t>
            </a:r>
            <a:r>
              <a:rPr lang="fr-FR" dirty="0" smtClean="0"/>
              <a:t>C)</a:t>
            </a:r>
            <a:endParaRPr lang="fr-FR" dirty="0"/>
          </a:p>
        </p:txBody>
      </p:sp>
      <p:pic>
        <p:nvPicPr>
          <p:cNvPr id="5" name="Image 4"/>
          <p:cNvPicPr/>
          <p:nvPr/>
        </p:nvPicPr>
        <p:blipFill rotWithShape="1">
          <a:blip r:embed="rId2"/>
          <a:srcRect l="19012" t="25031" r="49574" b="37729"/>
          <a:stretch/>
        </p:blipFill>
        <p:spPr bwMode="auto">
          <a:xfrm>
            <a:off x="6804248" y="2067694"/>
            <a:ext cx="1809750" cy="1162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03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43699" y="762590"/>
            <a:ext cx="8424614" cy="242951"/>
          </a:xfrm>
        </p:spPr>
        <p:txBody>
          <a:bodyPr/>
          <a:lstStyle/>
          <a:p>
            <a:r>
              <a:rPr lang="fr-FR" dirty="0">
                <a:solidFill>
                  <a:srgbClr val="000091"/>
                </a:solidFill>
              </a:rPr>
              <a:t>Repérage des matériaux et produits de la liste A</a:t>
            </a:r>
          </a:p>
        </p:txBody>
      </p:sp>
      <p:sp>
        <p:nvSpPr>
          <p:cNvPr id="3" name="Titre 2"/>
          <p:cNvSpPr>
            <a:spLocks noGrp="1"/>
          </p:cNvSpPr>
          <p:nvPr>
            <p:ph type="title"/>
          </p:nvPr>
        </p:nvSpPr>
        <p:spPr>
          <a:xfrm>
            <a:off x="2771800" y="123478"/>
            <a:ext cx="4608190" cy="539991"/>
          </a:xfrm>
        </p:spPr>
        <p:txBody>
          <a:bodyPr/>
          <a:lstStyle/>
          <a:p>
            <a:r>
              <a:rPr lang="fr-FR" sz="2400" dirty="0">
                <a:solidFill>
                  <a:srgbClr val="92D050"/>
                </a:solidFill>
              </a:rPr>
              <a:t>2. Réglementation amiante</a:t>
            </a:r>
            <a:endParaRPr lang="fr-FR" dirty="0"/>
          </a:p>
        </p:txBody>
      </p:sp>
      <p:sp>
        <p:nvSpPr>
          <p:cNvPr id="4" name="Espace réservé du texte 3"/>
          <p:cNvSpPr>
            <a:spLocks noGrp="1"/>
          </p:cNvSpPr>
          <p:nvPr>
            <p:ph type="body" sz="quarter" idx="14"/>
          </p:nvPr>
        </p:nvSpPr>
        <p:spPr>
          <a:xfrm>
            <a:off x="343699" y="1119313"/>
            <a:ext cx="8424334" cy="2748581"/>
          </a:xfrm>
        </p:spPr>
        <p:txBody>
          <a:bodyPr/>
          <a:lstStyle/>
          <a:p>
            <a:pPr>
              <a:buClr>
                <a:schemeClr val="bg2">
                  <a:lumMod val="75000"/>
                </a:schemeClr>
              </a:buClr>
            </a:pPr>
            <a:r>
              <a:rPr lang="fr-FR" b="1" dirty="0">
                <a:solidFill>
                  <a:srgbClr val="C00000"/>
                </a:solidFill>
              </a:rPr>
              <a:t>Objectif</a:t>
            </a:r>
            <a:r>
              <a:rPr lang="fr-FR" dirty="0">
                <a:solidFill>
                  <a:srgbClr val="C00000"/>
                </a:solidFill>
              </a:rPr>
              <a:t> : </a:t>
            </a:r>
            <a:r>
              <a:rPr lang="fr-FR" dirty="0" smtClean="0">
                <a:solidFill>
                  <a:srgbClr val="C00000"/>
                </a:solidFill>
              </a:rPr>
              <a:t>Gestion </a:t>
            </a:r>
            <a:r>
              <a:rPr lang="fr-FR" dirty="0">
                <a:solidFill>
                  <a:srgbClr val="C00000"/>
                </a:solidFill>
              </a:rPr>
              <a:t>des matériaux les plus à </a:t>
            </a:r>
            <a:r>
              <a:rPr lang="fr-FR" dirty="0" smtClean="0">
                <a:solidFill>
                  <a:srgbClr val="C00000"/>
                </a:solidFill>
              </a:rPr>
              <a:t>risque</a:t>
            </a:r>
            <a:r>
              <a:rPr lang="fr-FR" dirty="0">
                <a:solidFill>
                  <a:srgbClr val="C00000"/>
                </a:solidFill>
              </a:rPr>
              <a:t>, susceptibles d’émettre spontanément des fibres (usure liée au vieillissement) </a:t>
            </a:r>
            <a:br>
              <a:rPr lang="fr-FR" dirty="0">
                <a:solidFill>
                  <a:srgbClr val="C00000"/>
                </a:solidFill>
              </a:rPr>
            </a:br>
            <a:r>
              <a:rPr lang="fr-FR" dirty="0">
                <a:solidFill>
                  <a:srgbClr val="C00000"/>
                </a:solidFill>
              </a:rPr>
              <a:t> </a:t>
            </a:r>
            <a:endParaRPr lang="fr-FR" dirty="0" smtClean="0">
              <a:solidFill>
                <a:srgbClr val="C00000"/>
              </a:solidFill>
            </a:endParaRPr>
          </a:p>
          <a:p>
            <a:pPr marL="377825" indent="-285750">
              <a:buClr>
                <a:schemeClr val="bg2">
                  <a:lumMod val="75000"/>
                </a:schemeClr>
              </a:buClr>
              <a:buFont typeface="Wingdings" panose="05000000000000000000" pitchFamily="2" charset="2"/>
              <a:buChar char="§"/>
            </a:pPr>
            <a:r>
              <a:rPr lang="fr-FR" dirty="0" smtClean="0"/>
              <a:t>Évaluer </a:t>
            </a:r>
            <a:r>
              <a:rPr lang="fr-FR" dirty="0"/>
              <a:t>l'état de conservation des matériaux et produits contenant de l'amiante (selon examen visuel fixé par arrêté)  </a:t>
            </a:r>
            <a:r>
              <a:rPr lang="fr-FR" dirty="0" smtClean="0"/>
              <a:t>:</a:t>
            </a:r>
          </a:p>
          <a:p>
            <a:pPr marL="637200" lvl="1" indent="-285750">
              <a:spcBef>
                <a:spcPts val="0"/>
              </a:spcBef>
              <a:spcAft>
                <a:spcPts val="0"/>
              </a:spcAft>
              <a:buClr>
                <a:schemeClr val="bg2">
                  <a:lumMod val="75000"/>
                </a:schemeClr>
              </a:buClr>
              <a:buFont typeface="Wingdings" panose="05000000000000000000" pitchFamily="2" charset="2"/>
              <a:buChar char="§"/>
            </a:pPr>
            <a:r>
              <a:rPr lang="fr-FR" b="1" i="1" dirty="0" smtClean="0"/>
              <a:t>Flocage </a:t>
            </a:r>
            <a:r>
              <a:rPr lang="fr-FR" b="1" i="1" dirty="0"/>
              <a:t>et calorifugeages</a:t>
            </a:r>
            <a:r>
              <a:rPr lang="fr-FR" dirty="0"/>
              <a:t> : protection physique, état de surface et de dégradation, niveau d’exposition aux circulations d’air, aux chocs et </a:t>
            </a:r>
            <a:r>
              <a:rPr lang="fr-FR" dirty="0" smtClean="0"/>
              <a:t>vibrations</a:t>
            </a:r>
          </a:p>
          <a:p>
            <a:pPr marL="637200" lvl="1" indent="-285750">
              <a:spcBef>
                <a:spcPts val="0"/>
              </a:spcBef>
              <a:spcAft>
                <a:spcPts val="0"/>
              </a:spcAft>
              <a:buClr>
                <a:schemeClr val="bg2">
                  <a:lumMod val="75000"/>
                </a:schemeClr>
              </a:buClr>
              <a:buFont typeface="Wingdings" panose="05000000000000000000" pitchFamily="2" charset="2"/>
              <a:buChar char="§"/>
            </a:pPr>
            <a:r>
              <a:rPr lang="fr-FR" b="1" i="1" dirty="0" smtClean="0"/>
              <a:t>Faux </a:t>
            </a:r>
            <a:r>
              <a:rPr lang="fr-FR" b="1" i="1" dirty="0"/>
              <a:t>plafonds</a:t>
            </a:r>
            <a:r>
              <a:rPr lang="fr-FR" dirty="0"/>
              <a:t> : état de dégradation, niveau d’exposition aux circulations d’air, aux chocs et </a:t>
            </a:r>
            <a:r>
              <a:rPr lang="fr-FR" dirty="0" smtClean="0"/>
              <a:t>vibration</a:t>
            </a:r>
          </a:p>
          <a:p>
            <a:pPr marL="637200" lvl="1" indent="-285750">
              <a:spcBef>
                <a:spcPts val="0"/>
              </a:spcBef>
              <a:spcAft>
                <a:spcPts val="0"/>
              </a:spcAft>
              <a:buClr>
                <a:schemeClr val="bg2">
                  <a:lumMod val="75000"/>
                </a:schemeClr>
              </a:buClr>
              <a:buFont typeface="Wingdings" panose="05000000000000000000" pitchFamily="2" charset="2"/>
              <a:buChar char="§"/>
            </a:pPr>
            <a:endParaRPr lang="fr-FR" dirty="0"/>
          </a:p>
          <a:p>
            <a:pPr lvl="1" indent="0">
              <a:spcBef>
                <a:spcPts val="0"/>
              </a:spcBef>
              <a:spcAft>
                <a:spcPts val="0"/>
              </a:spcAft>
              <a:buClr>
                <a:schemeClr val="bg2">
                  <a:lumMod val="75000"/>
                </a:schemeClr>
              </a:buClr>
              <a:buNone/>
            </a:pPr>
            <a:r>
              <a:rPr lang="fr-FR" sz="1600" dirty="0"/>
              <a:t>=&gt; </a:t>
            </a:r>
            <a:r>
              <a:rPr lang="fr-FR" sz="1600" b="1" dirty="0">
                <a:solidFill>
                  <a:srgbClr val="000091"/>
                </a:solidFill>
              </a:rPr>
              <a:t>Résultat d’évaluation et préconisations : </a:t>
            </a:r>
          </a:p>
          <a:p>
            <a:pPr marL="637200" lvl="1" indent="-285750">
              <a:spcBef>
                <a:spcPts val="0"/>
              </a:spcBef>
              <a:spcAft>
                <a:spcPts val="0"/>
              </a:spcAft>
              <a:buClr>
                <a:schemeClr val="bg2">
                  <a:lumMod val="75000"/>
                </a:schemeClr>
              </a:buClr>
              <a:buFont typeface="Wingdings" panose="05000000000000000000" pitchFamily="2" charset="2"/>
              <a:buChar char="§"/>
            </a:pPr>
            <a:r>
              <a:rPr lang="fr-FR" b="1" dirty="0" smtClean="0"/>
              <a:t>N1 :</a:t>
            </a:r>
            <a:r>
              <a:rPr lang="fr-FR" dirty="0" smtClean="0"/>
              <a:t> Évaluation périodique de l’état de conservation</a:t>
            </a:r>
          </a:p>
          <a:p>
            <a:pPr marL="637200" lvl="1" indent="-285750">
              <a:spcBef>
                <a:spcPts val="0"/>
              </a:spcBef>
              <a:spcAft>
                <a:spcPts val="0"/>
              </a:spcAft>
              <a:buClr>
                <a:schemeClr val="bg2">
                  <a:lumMod val="75000"/>
                </a:schemeClr>
              </a:buClr>
              <a:buFont typeface="Wingdings" panose="05000000000000000000" pitchFamily="2" charset="2"/>
              <a:buChar char="§"/>
            </a:pPr>
            <a:r>
              <a:rPr lang="fr-FR" b="1" dirty="0" smtClean="0"/>
              <a:t>N2 :</a:t>
            </a:r>
            <a:r>
              <a:rPr lang="fr-FR" dirty="0" smtClean="0"/>
              <a:t> Mesure d’empoussièrement (=&gt; évaluation périodique ou retrait/</a:t>
            </a:r>
            <a:r>
              <a:rPr lang="fr-FR" dirty="0" err="1" smtClean="0"/>
              <a:t>encapsulage</a:t>
            </a:r>
            <a:r>
              <a:rPr lang="fr-FR" dirty="0" smtClean="0"/>
              <a:t>)</a:t>
            </a:r>
          </a:p>
          <a:p>
            <a:pPr marL="637200" lvl="1" indent="-285750">
              <a:spcBef>
                <a:spcPts val="0"/>
              </a:spcBef>
              <a:spcAft>
                <a:spcPts val="0"/>
              </a:spcAft>
              <a:buClr>
                <a:schemeClr val="bg2">
                  <a:lumMod val="75000"/>
                </a:schemeClr>
              </a:buClr>
              <a:buFont typeface="Wingdings" panose="05000000000000000000" pitchFamily="2" charset="2"/>
              <a:buChar char="§"/>
            </a:pPr>
            <a:r>
              <a:rPr lang="fr-FR" b="1" dirty="0" smtClean="0"/>
              <a:t>N3 </a:t>
            </a:r>
            <a:r>
              <a:rPr lang="fr-FR" b="1" dirty="0"/>
              <a:t>: </a:t>
            </a:r>
            <a:r>
              <a:rPr lang="fr-FR" dirty="0" smtClean="0"/>
              <a:t>Retrait / </a:t>
            </a:r>
            <a:r>
              <a:rPr lang="fr-FR" dirty="0" err="1" smtClean="0"/>
              <a:t>encapsulage</a:t>
            </a:r>
            <a:endParaRPr lang="fr-FR" sz="600" dirty="0" smtClean="0"/>
          </a:p>
          <a:p>
            <a:pPr lvl="1" indent="0">
              <a:buClr>
                <a:schemeClr val="bg2">
                  <a:lumMod val="75000"/>
                </a:schemeClr>
              </a:buClr>
              <a:buNone/>
            </a:pPr>
            <a:endParaRPr lang="fr-FR" sz="600" b="1" i="1" dirty="0">
              <a:hlinkClick r:id="rId2"/>
            </a:endParaRPr>
          </a:p>
          <a:p>
            <a:pPr lvl="1" indent="0">
              <a:buClr>
                <a:schemeClr val="bg2">
                  <a:lumMod val="75000"/>
                </a:schemeClr>
              </a:buClr>
              <a:buNone/>
            </a:pPr>
            <a:r>
              <a:rPr lang="fr-FR" sz="600" b="1" i="1" dirty="0" smtClean="0">
                <a:hlinkClick r:id="rId2"/>
              </a:rPr>
              <a:t>Article </a:t>
            </a:r>
            <a:r>
              <a:rPr lang="fr-FR" sz="600" b="1" i="1" dirty="0">
                <a:hlinkClick r:id="rId2"/>
              </a:rPr>
              <a:t>R1334-20 - Code de la santé publique - Légifrance (legifrance.gouv.fr</a:t>
            </a:r>
            <a:r>
              <a:rPr lang="fr-FR" sz="600" b="1" i="1" dirty="0" smtClean="0">
                <a:hlinkClick r:id="rId2"/>
              </a:rPr>
              <a:t>)</a:t>
            </a:r>
            <a:endParaRPr lang="fr-FR" sz="600" b="1" i="1" dirty="0" smtClean="0"/>
          </a:p>
          <a:p>
            <a:pPr lvl="1" indent="0">
              <a:buClr>
                <a:schemeClr val="bg2">
                  <a:lumMod val="75000"/>
                </a:schemeClr>
              </a:buClr>
              <a:buNone/>
            </a:pPr>
            <a:r>
              <a:rPr lang="fr-FR" sz="600" b="1" i="1" dirty="0">
                <a:hlinkClick r:id="rId3"/>
              </a:rPr>
              <a:t>Arrêté du 12 décembre 2012 relatif aux critères d'évaluation de l'état de conservation des matériaux et produits de la liste B contenant de l'amiante et du risque de dégradation lié à l'environnement ainsi que le contenu du rapport de repérage - Légifrance (legifrance.gouv.fr)</a:t>
            </a:r>
            <a:endParaRPr lang="fr-FR" sz="600" b="1" i="1" dirty="0">
              <a:solidFill>
                <a:srgbClr val="009999"/>
              </a:solidFill>
            </a:endParaRPr>
          </a:p>
        </p:txBody>
      </p:sp>
    </p:spTree>
    <p:extLst>
      <p:ext uri="{BB962C8B-B14F-4D97-AF65-F5344CB8AC3E}">
        <p14:creationId xmlns:p14="http://schemas.microsoft.com/office/powerpoint/2010/main" val="7911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23570" y="771550"/>
            <a:ext cx="8424614" cy="242951"/>
          </a:xfrm>
        </p:spPr>
        <p:txBody>
          <a:bodyPr/>
          <a:lstStyle/>
          <a:p>
            <a:r>
              <a:rPr lang="fr-FR" dirty="0">
                <a:solidFill>
                  <a:srgbClr val="000091"/>
                </a:solidFill>
              </a:rPr>
              <a:t>Repérage des matériaux et produits de la liste B</a:t>
            </a:r>
          </a:p>
        </p:txBody>
      </p:sp>
      <p:sp>
        <p:nvSpPr>
          <p:cNvPr id="4" name="Espace réservé du texte 3"/>
          <p:cNvSpPr>
            <a:spLocks noGrp="1"/>
          </p:cNvSpPr>
          <p:nvPr>
            <p:ph type="body" sz="quarter" idx="14"/>
          </p:nvPr>
        </p:nvSpPr>
        <p:spPr>
          <a:xfrm>
            <a:off x="323850" y="1203598"/>
            <a:ext cx="8424334" cy="3168352"/>
          </a:xfrm>
        </p:spPr>
        <p:txBody>
          <a:bodyPr/>
          <a:lstStyle/>
          <a:p>
            <a:r>
              <a:rPr lang="fr-FR" b="1" dirty="0">
                <a:solidFill>
                  <a:srgbClr val="C00000"/>
                </a:solidFill>
              </a:rPr>
              <a:t>Objectif : </a:t>
            </a:r>
            <a:r>
              <a:rPr lang="fr-FR" dirty="0" smtClean="0">
                <a:solidFill>
                  <a:srgbClr val="C00000"/>
                </a:solidFill>
              </a:rPr>
              <a:t>Gestion </a:t>
            </a:r>
            <a:r>
              <a:rPr lang="fr-FR" dirty="0">
                <a:solidFill>
                  <a:srgbClr val="C00000"/>
                </a:solidFill>
              </a:rPr>
              <a:t>des principaux matériaux </a:t>
            </a:r>
            <a:r>
              <a:rPr lang="fr-FR" dirty="0" smtClean="0">
                <a:solidFill>
                  <a:srgbClr val="C00000"/>
                </a:solidFill>
              </a:rPr>
              <a:t>amiantés émettant </a:t>
            </a:r>
            <a:r>
              <a:rPr lang="fr-FR" dirty="0">
                <a:solidFill>
                  <a:srgbClr val="C00000"/>
                </a:solidFill>
              </a:rPr>
              <a:t>des fibres lorsqu’ils sont soumis à des actions mécaniques </a:t>
            </a:r>
            <a:r>
              <a:rPr lang="fr-FR" b="1" dirty="0">
                <a:solidFill>
                  <a:srgbClr val="C00000"/>
                </a:solidFill>
              </a:rPr>
              <a:t/>
            </a:r>
            <a:br>
              <a:rPr lang="fr-FR" b="1" dirty="0">
                <a:solidFill>
                  <a:srgbClr val="C00000"/>
                </a:solidFill>
              </a:rPr>
            </a:br>
            <a:endParaRPr lang="fr-FR" b="1" dirty="0">
              <a:solidFill>
                <a:srgbClr val="C00000"/>
              </a:solidFill>
            </a:endParaRPr>
          </a:p>
          <a:p>
            <a:pPr marL="377825" indent="-285750">
              <a:buClr>
                <a:schemeClr val="bg2">
                  <a:lumMod val="75000"/>
                </a:schemeClr>
              </a:buClr>
              <a:buFont typeface="Wingdings" panose="05000000000000000000" pitchFamily="2" charset="2"/>
              <a:buChar char="§"/>
            </a:pPr>
            <a:r>
              <a:rPr lang="fr-FR" b="1" dirty="0" smtClean="0"/>
              <a:t>Évaluer </a:t>
            </a:r>
            <a:r>
              <a:rPr lang="fr-FR" b="1" dirty="0"/>
              <a:t>l'état de conservation </a:t>
            </a:r>
            <a:r>
              <a:rPr lang="fr-FR" dirty="0"/>
              <a:t>des matériaux et produits contenant de l'amiante (selon examen visuel fixé par arrêté</a:t>
            </a:r>
            <a:r>
              <a:rPr lang="fr-FR" dirty="0" smtClean="0"/>
              <a:t>)</a:t>
            </a:r>
            <a:r>
              <a:rPr lang="fr-FR" dirty="0"/>
              <a:t> </a:t>
            </a:r>
            <a:r>
              <a:rPr lang="fr-FR" dirty="0" smtClean="0"/>
              <a:t>:</a:t>
            </a:r>
          </a:p>
          <a:p>
            <a:pPr marL="637200" lvl="1" indent="-285750">
              <a:spcBef>
                <a:spcPts val="0"/>
              </a:spcBef>
              <a:spcAft>
                <a:spcPts val="0"/>
              </a:spcAft>
              <a:buClr>
                <a:schemeClr val="bg2">
                  <a:lumMod val="75000"/>
                </a:schemeClr>
              </a:buClr>
              <a:buFont typeface="Wingdings" panose="05000000000000000000" pitchFamily="2" charset="2"/>
              <a:buChar char="§"/>
            </a:pPr>
            <a:r>
              <a:rPr lang="fr-FR" dirty="0" smtClean="0"/>
              <a:t>protection physique,</a:t>
            </a:r>
          </a:p>
          <a:p>
            <a:pPr marL="637200" lvl="1" indent="-285750">
              <a:spcBef>
                <a:spcPts val="0"/>
              </a:spcBef>
              <a:spcAft>
                <a:spcPts val="0"/>
              </a:spcAft>
              <a:buClr>
                <a:schemeClr val="bg2">
                  <a:lumMod val="75000"/>
                </a:schemeClr>
              </a:buClr>
              <a:buFont typeface="Wingdings" panose="05000000000000000000" pitchFamily="2" charset="2"/>
              <a:buChar char="§"/>
            </a:pPr>
            <a:r>
              <a:rPr lang="fr-FR" dirty="0" smtClean="0"/>
              <a:t>état </a:t>
            </a:r>
            <a:r>
              <a:rPr lang="fr-FR" dirty="0"/>
              <a:t>de </a:t>
            </a:r>
            <a:r>
              <a:rPr lang="fr-FR" dirty="0" smtClean="0"/>
              <a:t>dégradation,</a:t>
            </a:r>
          </a:p>
          <a:p>
            <a:pPr marL="637200" lvl="1" indent="-285750">
              <a:spcBef>
                <a:spcPts val="0"/>
              </a:spcBef>
              <a:spcAft>
                <a:spcPts val="0"/>
              </a:spcAft>
              <a:buClr>
                <a:schemeClr val="bg2">
                  <a:lumMod val="75000"/>
                </a:schemeClr>
              </a:buClr>
              <a:buFont typeface="Wingdings" panose="05000000000000000000" pitchFamily="2" charset="2"/>
              <a:buChar char="§"/>
            </a:pPr>
            <a:r>
              <a:rPr lang="fr-FR" dirty="0" smtClean="0"/>
              <a:t>étendue </a:t>
            </a:r>
            <a:r>
              <a:rPr lang="fr-FR" dirty="0"/>
              <a:t>de surface </a:t>
            </a:r>
            <a:r>
              <a:rPr lang="fr-FR" dirty="0" smtClean="0"/>
              <a:t>,</a:t>
            </a:r>
          </a:p>
          <a:p>
            <a:pPr marL="637200" lvl="1" indent="-285750">
              <a:spcBef>
                <a:spcPts val="0"/>
              </a:spcBef>
              <a:spcAft>
                <a:spcPts val="0"/>
              </a:spcAft>
              <a:buClr>
                <a:schemeClr val="bg2">
                  <a:lumMod val="75000"/>
                </a:schemeClr>
              </a:buClr>
              <a:buFont typeface="Wingdings" panose="05000000000000000000" pitchFamily="2" charset="2"/>
              <a:buChar char="§"/>
            </a:pPr>
            <a:r>
              <a:rPr lang="fr-FR" dirty="0" smtClean="0"/>
              <a:t>risque </a:t>
            </a:r>
            <a:r>
              <a:rPr lang="fr-FR" dirty="0"/>
              <a:t>de dégradation lié à environnement du </a:t>
            </a:r>
            <a:r>
              <a:rPr lang="fr-FR" dirty="0" smtClean="0"/>
              <a:t>matériaux</a:t>
            </a:r>
          </a:p>
          <a:p>
            <a:pPr marL="637200" lvl="1" indent="-285750">
              <a:spcBef>
                <a:spcPts val="0"/>
              </a:spcBef>
              <a:spcAft>
                <a:spcPts val="0"/>
              </a:spcAft>
              <a:buClr>
                <a:schemeClr val="bg2">
                  <a:lumMod val="75000"/>
                </a:schemeClr>
              </a:buClr>
              <a:buFont typeface="Wingdings" panose="05000000000000000000" pitchFamily="2" charset="2"/>
              <a:buChar char="§"/>
            </a:pPr>
            <a:endParaRPr lang="fr-FR" sz="1400" dirty="0"/>
          </a:p>
          <a:p>
            <a:pPr lvl="1" indent="0">
              <a:spcBef>
                <a:spcPts val="0"/>
              </a:spcBef>
              <a:spcAft>
                <a:spcPts val="0"/>
              </a:spcAft>
              <a:buClr>
                <a:schemeClr val="bg2">
                  <a:lumMod val="75000"/>
                </a:schemeClr>
              </a:buClr>
              <a:buNone/>
            </a:pPr>
            <a:r>
              <a:rPr lang="fr-FR" sz="1400" dirty="0" smtClean="0"/>
              <a:t>=&gt; </a:t>
            </a:r>
            <a:r>
              <a:rPr lang="fr-FR" sz="1400" b="1" dirty="0">
                <a:solidFill>
                  <a:srgbClr val="000091"/>
                </a:solidFill>
              </a:rPr>
              <a:t>R</a:t>
            </a:r>
            <a:r>
              <a:rPr lang="fr-FR" sz="1400" b="1" dirty="0" smtClean="0">
                <a:solidFill>
                  <a:srgbClr val="000091"/>
                </a:solidFill>
              </a:rPr>
              <a:t>ésultat </a:t>
            </a:r>
            <a:r>
              <a:rPr lang="fr-FR" sz="1400" b="1" dirty="0">
                <a:solidFill>
                  <a:srgbClr val="000091"/>
                </a:solidFill>
              </a:rPr>
              <a:t>d’évaluation </a:t>
            </a:r>
            <a:r>
              <a:rPr lang="fr-FR" sz="1400" b="1" dirty="0" smtClean="0">
                <a:solidFill>
                  <a:srgbClr val="000091"/>
                </a:solidFill>
              </a:rPr>
              <a:t>et préconisations : </a:t>
            </a:r>
          </a:p>
          <a:p>
            <a:pPr marL="637200" lvl="1" indent="-285750">
              <a:spcBef>
                <a:spcPts val="0"/>
              </a:spcBef>
              <a:spcAft>
                <a:spcPts val="0"/>
              </a:spcAft>
              <a:buClr>
                <a:schemeClr val="bg2">
                  <a:lumMod val="75000"/>
                </a:schemeClr>
              </a:buClr>
              <a:buFont typeface="Wingdings" panose="05000000000000000000" pitchFamily="2" charset="2"/>
              <a:buChar char="§"/>
            </a:pPr>
            <a:r>
              <a:rPr lang="fr-FR" b="1" dirty="0" smtClean="0"/>
              <a:t>EP </a:t>
            </a:r>
            <a:r>
              <a:rPr lang="fr-FR" b="1" dirty="0"/>
              <a:t>:</a:t>
            </a:r>
            <a:r>
              <a:rPr lang="fr-FR" dirty="0"/>
              <a:t> Evaluation périodique </a:t>
            </a:r>
          </a:p>
          <a:p>
            <a:pPr marL="637200" lvl="1" indent="-285750">
              <a:spcBef>
                <a:spcPts val="0"/>
              </a:spcBef>
              <a:spcAft>
                <a:spcPts val="0"/>
              </a:spcAft>
              <a:buClr>
                <a:schemeClr val="bg2">
                  <a:lumMod val="75000"/>
                </a:schemeClr>
              </a:buClr>
              <a:buFont typeface="Wingdings" panose="05000000000000000000" pitchFamily="2" charset="2"/>
              <a:buChar char="§"/>
            </a:pPr>
            <a:r>
              <a:rPr lang="fr-FR" b="1" dirty="0" smtClean="0"/>
              <a:t>AC1 </a:t>
            </a:r>
            <a:r>
              <a:rPr lang="fr-FR" b="1" dirty="0"/>
              <a:t>:</a:t>
            </a:r>
            <a:r>
              <a:rPr lang="fr-FR" dirty="0"/>
              <a:t> </a:t>
            </a:r>
            <a:r>
              <a:rPr lang="fr-FR" dirty="0" smtClean="0"/>
              <a:t>Action </a:t>
            </a:r>
            <a:r>
              <a:rPr lang="fr-FR" dirty="0"/>
              <a:t>corrective de premier </a:t>
            </a:r>
            <a:r>
              <a:rPr lang="fr-FR" dirty="0" smtClean="0"/>
              <a:t>niveau (remise en état limité au remplacement, recouvrement, protection)</a:t>
            </a:r>
            <a:endParaRPr lang="fr-FR" dirty="0"/>
          </a:p>
          <a:p>
            <a:pPr marL="637200" lvl="1" indent="-285750">
              <a:spcBef>
                <a:spcPts val="0"/>
              </a:spcBef>
              <a:spcAft>
                <a:spcPts val="0"/>
              </a:spcAft>
              <a:buClr>
                <a:schemeClr val="bg2">
                  <a:lumMod val="75000"/>
                </a:schemeClr>
              </a:buClr>
              <a:buFont typeface="Wingdings" panose="05000000000000000000" pitchFamily="2" charset="2"/>
              <a:buChar char="§"/>
            </a:pPr>
            <a:r>
              <a:rPr lang="fr-FR" b="1" dirty="0" smtClean="0"/>
              <a:t>AC2 </a:t>
            </a:r>
            <a:r>
              <a:rPr lang="fr-FR" b="1" dirty="0"/>
              <a:t>: </a:t>
            </a:r>
            <a:r>
              <a:rPr lang="fr-FR" dirty="0"/>
              <a:t>A</a:t>
            </a:r>
            <a:r>
              <a:rPr lang="fr-FR" dirty="0" smtClean="0"/>
              <a:t>ction </a:t>
            </a:r>
            <a:r>
              <a:rPr lang="fr-FR" dirty="0"/>
              <a:t>corrective de second </a:t>
            </a:r>
            <a:r>
              <a:rPr lang="fr-FR" dirty="0" smtClean="0"/>
              <a:t>niveau (mesures de retraits les plus adaptées)</a:t>
            </a:r>
            <a:endParaRPr lang="fr-FR" dirty="0"/>
          </a:p>
          <a:p>
            <a:pPr lvl="1" indent="0">
              <a:buClr>
                <a:schemeClr val="bg2">
                  <a:lumMod val="75000"/>
                </a:schemeClr>
              </a:buClr>
              <a:buNone/>
            </a:pPr>
            <a:endParaRPr lang="fr-FR" b="1" dirty="0">
              <a:solidFill>
                <a:srgbClr val="000091"/>
              </a:solidFill>
            </a:endParaRPr>
          </a:p>
          <a:p>
            <a:pPr lvl="1" indent="0">
              <a:buClr>
                <a:schemeClr val="bg2">
                  <a:lumMod val="75000"/>
                </a:schemeClr>
              </a:buClr>
              <a:buNone/>
            </a:pPr>
            <a:endParaRPr lang="fr-FR" b="1" dirty="0" smtClean="0">
              <a:solidFill>
                <a:srgbClr val="000091"/>
              </a:solidFill>
            </a:endParaRPr>
          </a:p>
          <a:p>
            <a:pPr lvl="1" indent="0">
              <a:buClr>
                <a:schemeClr val="bg2">
                  <a:lumMod val="75000"/>
                </a:schemeClr>
              </a:buClr>
              <a:buNone/>
            </a:pPr>
            <a:endParaRPr lang="fr-FR" b="1" dirty="0" smtClean="0">
              <a:solidFill>
                <a:srgbClr val="000091"/>
              </a:solidFill>
            </a:endParaRPr>
          </a:p>
          <a:p>
            <a:pPr marL="0" lvl="1" indent="0">
              <a:spcBef>
                <a:spcPts val="0"/>
              </a:spcBef>
              <a:spcAft>
                <a:spcPts val="0"/>
              </a:spcAft>
              <a:buClr>
                <a:schemeClr val="bg2">
                  <a:lumMod val="75000"/>
                </a:schemeClr>
              </a:buClr>
              <a:buNone/>
            </a:pPr>
            <a:r>
              <a:rPr lang="fr-FR" sz="600" b="1" i="1" dirty="0">
                <a:hlinkClick r:id="rId2"/>
              </a:rPr>
              <a:t>Article R1334-21 - Code de la santé publique - Légifrance (legifrance.gouv.fr</a:t>
            </a:r>
            <a:r>
              <a:rPr lang="fr-FR" sz="600" b="1" i="1" dirty="0" smtClean="0">
                <a:hlinkClick r:id="rId2"/>
              </a:rPr>
              <a:t>)</a:t>
            </a:r>
            <a:endParaRPr lang="fr-FR" sz="600" b="1" i="1" dirty="0" smtClean="0"/>
          </a:p>
          <a:p>
            <a:pPr marL="0" lvl="1" indent="0">
              <a:spcBef>
                <a:spcPts val="0"/>
              </a:spcBef>
              <a:spcAft>
                <a:spcPts val="0"/>
              </a:spcAft>
              <a:buClr>
                <a:schemeClr val="bg2">
                  <a:lumMod val="75000"/>
                </a:schemeClr>
              </a:buClr>
              <a:buNone/>
            </a:pPr>
            <a:endParaRPr lang="fr-FR" sz="600" b="1" i="1" dirty="0" smtClean="0"/>
          </a:p>
          <a:p>
            <a:pPr marL="0" lvl="1" indent="0">
              <a:spcBef>
                <a:spcPts val="0"/>
              </a:spcBef>
              <a:spcAft>
                <a:spcPts val="0"/>
              </a:spcAft>
              <a:buClr>
                <a:schemeClr val="bg2">
                  <a:lumMod val="75000"/>
                </a:schemeClr>
              </a:buClr>
              <a:buNone/>
            </a:pPr>
            <a:r>
              <a:rPr lang="fr-FR" sz="600" b="1" i="1" dirty="0">
                <a:hlinkClick r:id="rId3"/>
              </a:rPr>
              <a:t>Arrêté du 12 décembre 2012 relatif aux critères d'évaluation de l'état de conservation des matériaux et produits de la liste B contenant de l'amiante et du risque de dégradation lié à l'environnement ainsi que le contenu du rapport de repérage - Légifrance (legifrance.gouv.fr)</a:t>
            </a:r>
            <a:endParaRPr lang="fr-FR" sz="600" b="1" i="1" dirty="0">
              <a:solidFill>
                <a:srgbClr val="009999"/>
              </a:solidFill>
            </a:endParaRPr>
          </a:p>
        </p:txBody>
      </p:sp>
      <p:sp>
        <p:nvSpPr>
          <p:cNvPr id="5" name="Titre 2"/>
          <p:cNvSpPr txBox="1">
            <a:spLocks/>
          </p:cNvSpPr>
          <p:nvPr/>
        </p:nvSpPr>
        <p:spPr>
          <a:xfrm>
            <a:off x="2771800" y="123478"/>
            <a:ext cx="4608190" cy="539991"/>
          </a:xfrm>
          <a:prstGeom prst="rect">
            <a:avLst/>
          </a:prstGeom>
        </p:spPr>
        <p:txBody>
          <a:bodyPr vert="horz" lIns="91440" tIns="45720" rIns="91440" bIns="45720" rtlCol="0" anchor="ct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r>
              <a:rPr lang="fr-FR" sz="2400" smtClean="0">
                <a:solidFill>
                  <a:srgbClr val="92D050"/>
                </a:solidFill>
              </a:rPr>
              <a:t>2. Réglementation amiante</a:t>
            </a:r>
            <a:endParaRPr lang="fr-FR" dirty="0"/>
          </a:p>
        </p:txBody>
      </p:sp>
    </p:spTree>
    <p:extLst>
      <p:ext uri="{BB962C8B-B14F-4D97-AF65-F5344CB8AC3E}">
        <p14:creationId xmlns:p14="http://schemas.microsoft.com/office/powerpoint/2010/main" val="4466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51520" y="744623"/>
            <a:ext cx="8424614" cy="242951"/>
          </a:xfrm>
        </p:spPr>
        <p:txBody>
          <a:bodyPr/>
          <a:lstStyle/>
          <a:p>
            <a:r>
              <a:rPr lang="fr-FR" dirty="0">
                <a:solidFill>
                  <a:srgbClr val="000091"/>
                </a:solidFill>
              </a:rPr>
              <a:t>Repérage des matériaux et produits de la liste C</a:t>
            </a:r>
          </a:p>
        </p:txBody>
      </p:sp>
      <p:sp>
        <p:nvSpPr>
          <p:cNvPr id="4" name="Espace réservé du texte 3"/>
          <p:cNvSpPr>
            <a:spLocks noGrp="1"/>
          </p:cNvSpPr>
          <p:nvPr>
            <p:ph type="body" sz="quarter" idx="14"/>
          </p:nvPr>
        </p:nvSpPr>
        <p:spPr>
          <a:xfrm>
            <a:off x="395536" y="1203598"/>
            <a:ext cx="8424334" cy="2592288"/>
          </a:xfrm>
        </p:spPr>
        <p:txBody>
          <a:bodyPr/>
          <a:lstStyle/>
          <a:p>
            <a:r>
              <a:rPr lang="fr-FR" b="1" dirty="0" smtClean="0"/>
              <a:t>Objectif</a:t>
            </a:r>
            <a:r>
              <a:rPr lang="fr-FR" dirty="0" smtClean="0"/>
              <a:t> </a:t>
            </a:r>
            <a:r>
              <a:rPr lang="fr-FR" dirty="0"/>
              <a:t>: information des entreprises réalisant la </a:t>
            </a:r>
            <a:r>
              <a:rPr lang="fr-FR" dirty="0" smtClean="0"/>
              <a:t>démolition</a:t>
            </a:r>
          </a:p>
          <a:p>
            <a:endParaRPr lang="fr-FR" dirty="0"/>
          </a:p>
          <a:p>
            <a:pPr marL="637200" lvl="1" indent="-285750">
              <a:buClr>
                <a:schemeClr val="bg2">
                  <a:lumMod val="75000"/>
                </a:schemeClr>
              </a:buClr>
              <a:buFont typeface="Wingdings" panose="05000000000000000000" pitchFamily="2" charset="2"/>
              <a:buChar char="§"/>
            </a:pPr>
            <a:r>
              <a:rPr lang="fr-FR" dirty="0" smtClean="0"/>
              <a:t>Identifier </a:t>
            </a:r>
            <a:r>
              <a:rPr lang="fr-FR" dirty="0"/>
              <a:t>et localiser les matériaux qui contiennent de </a:t>
            </a:r>
            <a:r>
              <a:rPr lang="fr-FR" dirty="0" smtClean="0"/>
              <a:t>l'amiante</a:t>
            </a:r>
          </a:p>
          <a:p>
            <a:pPr marL="637200" lvl="1" indent="-285750">
              <a:buClr>
                <a:schemeClr val="bg2">
                  <a:lumMod val="75000"/>
                </a:schemeClr>
              </a:buClr>
              <a:buFont typeface="Wingdings" panose="05000000000000000000" pitchFamily="2" charset="2"/>
              <a:buChar char="§"/>
            </a:pPr>
            <a:r>
              <a:rPr lang="fr-FR" dirty="0" smtClean="0"/>
              <a:t>Rechercher </a:t>
            </a:r>
            <a:r>
              <a:rPr lang="fr-FR" dirty="0"/>
              <a:t>la présence de tout autre matériau et produit réputé contenir de </a:t>
            </a:r>
            <a:r>
              <a:rPr lang="fr-FR" dirty="0" smtClean="0"/>
              <a:t>l'amiante</a:t>
            </a:r>
          </a:p>
          <a:p>
            <a:pPr marL="637200" lvl="1" indent="-285750">
              <a:buClr>
                <a:schemeClr val="bg2">
                  <a:lumMod val="75000"/>
                </a:schemeClr>
              </a:buClr>
              <a:buFont typeface="Wingdings" panose="05000000000000000000" pitchFamily="2" charset="2"/>
              <a:buChar char="§"/>
            </a:pPr>
            <a:r>
              <a:rPr lang="fr-FR" dirty="0" smtClean="0"/>
              <a:t>Sondages </a:t>
            </a:r>
            <a:r>
              <a:rPr lang="fr-FR" dirty="0"/>
              <a:t>destructifs </a:t>
            </a:r>
            <a:endParaRPr lang="fr-FR" dirty="0" smtClean="0"/>
          </a:p>
          <a:p>
            <a:pPr lvl="1" indent="0">
              <a:buClr>
                <a:schemeClr val="bg2">
                  <a:lumMod val="75000"/>
                </a:schemeClr>
              </a:buClr>
              <a:buNone/>
            </a:pPr>
            <a:r>
              <a:rPr lang="fr-FR" dirty="0" smtClean="0"/>
              <a:t>	Le </a:t>
            </a:r>
            <a:r>
              <a:rPr lang="fr-FR" dirty="0"/>
              <a:t>repérage </a:t>
            </a:r>
            <a:r>
              <a:rPr lang="fr-FR" dirty="0" smtClean="0"/>
              <a:t>« Liste C » n'inclut </a:t>
            </a:r>
            <a:r>
              <a:rPr lang="fr-FR" dirty="0"/>
              <a:t>PAS D'EVALUATION de l'état des matériaux et produits </a:t>
            </a:r>
            <a:endParaRPr lang="fr-FR" dirty="0" smtClean="0"/>
          </a:p>
          <a:p>
            <a:pPr lvl="1" indent="0">
              <a:buClr>
                <a:schemeClr val="bg2">
                  <a:lumMod val="75000"/>
                </a:schemeClr>
              </a:buClr>
              <a:buNone/>
            </a:pPr>
            <a:endParaRPr lang="fr-FR" dirty="0"/>
          </a:p>
          <a:p>
            <a:pPr lvl="1" indent="0">
              <a:buClr>
                <a:schemeClr val="bg2">
                  <a:lumMod val="75000"/>
                </a:schemeClr>
              </a:buClr>
              <a:buNone/>
            </a:pPr>
            <a:r>
              <a:rPr lang="fr-FR" sz="600" b="1" i="1" dirty="0">
                <a:hlinkClick r:id="rId2"/>
              </a:rPr>
              <a:t>Arrêté du 26 juin 2013 relatif au repérage des matériaux et produits de la liste C contenant de l'amiante et au contenu du rapport de repérage - Légifrance (legifrance.gouv.fr)</a:t>
            </a:r>
            <a:endParaRPr lang="fr-FR" sz="600" b="1" i="1" dirty="0">
              <a:solidFill>
                <a:srgbClr val="009999"/>
              </a:solidFill>
            </a:endParaRPr>
          </a:p>
        </p:txBody>
      </p:sp>
      <p:sp>
        <p:nvSpPr>
          <p:cNvPr id="5" name="Bouton d'action : Informations 4">
            <a:hlinkClick r:id="" action="ppaction://noaction" highlightClick="1"/>
          </p:cNvPr>
          <p:cNvSpPr/>
          <p:nvPr/>
        </p:nvSpPr>
        <p:spPr>
          <a:xfrm>
            <a:off x="683568" y="2787774"/>
            <a:ext cx="432048" cy="576064"/>
          </a:xfrm>
          <a:prstGeom prst="actionButtonInform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6" name="Titre 2"/>
          <p:cNvSpPr txBox="1">
            <a:spLocks/>
          </p:cNvSpPr>
          <p:nvPr/>
        </p:nvSpPr>
        <p:spPr>
          <a:xfrm>
            <a:off x="2771800" y="123478"/>
            <a:ext cx="4608190" cy="539991"/>
          </a:xfrm>
          <a:prstGeom prst="rect">
            <a:avLst/>
          </a:prstGeom>
        </p:spPr>
        <p:txBody>
          <a:bodyPr vert="horz" lIns="91440" tIns="45720" rIns="91440" bIns="45720" rtlCol="0" anchor="ct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r>
              <a:rPr lang="fr-FR" sz="2400" smtClean="0">
                <a:solidFill>
                  <a:srgbClr val="92D050"/>
                </a:solidFill>
              </a:rPr>
              <a:t>2. Réglementation amiante</a:t>
            </a:r>
            <a:endParaRPr lang="fr-FR" dirty="0"/>
          </a:p>
        </p:txBody>
      </p:sp>
    </p:spTree>
    <p:extLst>
      <p:ext uri="{BB962C8B-B14F-4D97-AF65-F5344CB8AC3E}">
        <p14:creationId xmlns:p14="http://schemas.microsoft.com/office/powerpoint/2010/main" val="2938712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38928" y="794801"/>
            <a:ext cx="8424614" cy="242951"/>
          </a:xfrm>
        </p:spPr>
        <p:txBody>
          <a:bodyPr/>
          <a:lstStyle/>
          <a:p>
            <a:r>
              <a:rPr lang="fr-FR" dirty="0">
                <a:solidFill>
                  <a:srgbClr val="000091"/>
                </a:solidFill>
              </a:rPr>
              <a:t>Constitution des documents basés sur les repérages</a:t>
            </a:r>
          </a:p>
        </p:txBody>
      </p:sp>
      <p:sp>
        <p:nvSpPr>
          <p:cNvPr id="4" name="Espace réservé du texte 3"/>
          <p:cNvSpPr>
            <a:spLocks noGrp="1"/>
          </p:cNvSpPr>
          <p:nvPr>
            <p:ph type="body" sz="quarter" idx="14"/>
          </p:nvPr>
        </p:nvSpPr>
        <p:spPr>
          <a:xfrm>
            <a:off x="338928" y="1275606"/>
            <a:ext cx="8064574" cy="2880320"/>
          </a:xfrm>
        </p:spPr>
        <p:txBody>
          <a:bodyPr/>
          <a:lstStyle/>
          <a:p>
            <a:pPr marL="377825" indent="-285750">
              <a:buClr>
                <a:schemeClr val="bg2">
                  <a:lumMod val="75000"/>
                </a:schemeClr>
              </a:buClr>
              <a:buFont typeface="Wingdings" panose="05000000000000000000" pitchFamily="2" charset="2"/>
              <a:buChar char="§"/>
            </a:pPr>
            <a:r>
              <a:rPr lang="fr-FR" dirty="0" smtClean="0"/>
              <a:t>Sur </a:t>
            </a:r>
            <a:r>
              <a:rPr lang="fr-FR" dirty="0"/>
              <a:t>la base du repérage des matériaux et produits de la </a:t>
            </a:r>
            <a:r>
              <a:rPr lang="fr-FR" b="1" dirty="0">
                <a:solidFill>
                  <a:srgbClr val="000091"/>
                </a:solidFill>
              </a:rPr>
              <a:t>liste A </a:t>
            </a:r>
            <a:r>
              <a:rPr lang="fr-FR" b="1" dirty="0" smtClean="0">
                <a:solidFill>
                  <a:srgbClr val="000091"/>
                </a:solidFill>
              </a:rPr>
              <a:t/>
            </a:r>
            <a:br>
              <a:rPr lang="fr-FR" b="1" dirty="0" smtClean="0">
                <a:solidFill>
                  <a:srgbClr val="000091"/>
                </a:solidFill>
              </a:rPr>
            </a:br>
            <a:r>
              <a:rPr lang="fr-FR" dirty="0" smtClean="0"/>
              <a:t>→ </a:t>
            </a:r>
            <a:r>
              <a:rPr lang="fr-FR" dirty="0"/>
              <a:t>Constitution du dossier amiante – parties privatives  </a:t>
            </a:r>
            <a:r>
              <a:rPr lang="fr-FR" dirty="0" smtClean="0"/>
              <a:t>(</a:t>
            </a:r>
            <a:r>
              <a:rPr lang="fr-FR" b="1" dirty="0" smtClean="0"/>
              <a:t>DAPP</a:t>
            </a:r>
            <a:r>
              <a:rPr lang="fr-FR" dirty="0" smtClean="0"/>
              <a:t>)</a:t>
            </a:r>
          </a:p>
          <a:p>
            <a:pPr>
              <a:buClr>
                <a:schemeClr val="bg2">
                  <a:lumMod val="75000"/>
                </a:schemeClr>
              </a:buClr>
            </a:pPr>
            <a:endParaRPr lang="fr-FR" dirty="0" smtClean="0"/>
          </a:p>
          <a:p>
            <a:pPr marL="377825" indent="-285750">
              <a:buClr>
                <a:schemeClr val="bg2">
                  <a:lumMod val="75000"/>
                </a:schemeClr>
              </a:buClr>
              <a:buFont typeface="Wingdings" panose="05000000000000000000" pitchFamily="2" charset="2"/>
              <a:buChar char="§"/>
            </a:pPr>
            <a:r>
              <a:rPr lang="fr-FR" dirty="0" smtClean="0"/>
              <a:t>Sur </a:t>
            </a:r>
            <a:r>
              <a:rPr lang="fr-FR" dirty="0"/>
              <a:t>la base du repérage des matériaux et produits des listes </a:t>
            </a:r>
            <a:r>
              <a:rPr lang="fr-FR" b="1" dirty="0">
                <a:solidFill>
                  <a:srgbClr val="000091"/>
                </a:solidFill>
              </a:rPr>
              <a:t>A et B </a:t>
            </a:r>
            <a:r>
              <a:rPr lang="fr-FR" b="1" dirty="0" smtClean="0">
                <a:solidFill>
                  <a:srgbClr val="000091"/>
                </a:solidFill>
              </a:rPr>
              <a:t/>
            </a:r>
            <a:br>
              <a:rPr lang="fr-FR" b="1" dirty="0" smtClean="0">
                <a:solidFill>
                  <a:srgbClr val="000091"/>
                </a:solidFill>
              </a:rPr>
            </a:br>
            <a:r>
              <a:rPr lang="fr-FR" dirty="0" smtClean="0"/>
              <a:t>→ </a:t>
            </a:r>
            <a:r>
              <a:rPr lang="fr-FR" dirty="0"/>
              <a:t>Constitution du Dossier Technique amiante (</a:t>
            </a:r>
            <a:r>
              <a:rPr lang="fr-FR" b="1" dirty="0" smtClean="0"/>
              <a:t>DTA</a:t>
            </a:r>
            <a:r>
              <a:rPr lang="fr-FR" dirty="0" smtClean="0"/>
              <a:t>) </a:t>
            </a:r>
          </a:p>
          <a:p>
            <a:pPr>
              <a:buClr>
                <a:schemeClr val="bg2">
                  <a:lumMod val="75000"/>
                </a:schemeClr>
              </a:buClr>
            </a:pPr>
            <a:endParaRPr lang="fr-FR" dirty="0" smtClean="0"/>
          </a:p>
          <a:p>
            <a:pPr marL="377825" indent="-285750">
              <a:buClr>
                <a:schemeClr val="bg2">
                  <a:lumMod val="75000"/>
                </a:schemeClr>
              </a:buClr>
              <a:buFont typeface="Wingdings" panose="05000000000000000000" pitchFamily="2" charset="2"/>
              <a:buChar char="§"/>
            </a:pPr>
            <a:r>
              <a:rPr lang="fr-FR" dirty="0" smtClean="0"/>
              <a:t>Sur </a:t>
            </a:r>
            <a:r>
              <a:rPr lang="fr-FR" dirty="0"/>
              <a:t>la base du repérage des matériaux et produits de la </a:t>
            </a:r>
            <a:r>
              <a:rPr lang="fr-FR" b="1" dirty="0">
                <a:solidFill>
                  <a:srgbClr val="000091"/>
                </a:solidFill>
              </a:rPr>
              <a:t>liste C </a:t>
            </a:r>
            <a:r>
              <a:rPr lang="fr-FR" b="1" dirty="0" smtClean="0">
                <a:solidFill>
                  <a:srgbClr val="000091"/>
                </a:solidFill>
              </a:rPr>
              <a:t/>
            </a:r>
            <a:br>
              <a:rPr lang="fr-FR" b="1" dirty="0" smtClean="0">
                <a:solidFill>
                  <a:srgbClr val="000091"/>
                </a:solidFill>
              </a:rPr>
            </a:br>
            <a:r>
              <a:rPr lang="fr-FR" dirty="0" smtClean="0"/>
              <a:t>→ </a:t>
            </a:r>
            <a:r>
              <a:rPr lang="fr-FR" dirty="0"/>
              <a:t>Rapport de repérage </a:t>
            </a:r>
            <a:r>
              <a:rPr lang="fr-FR" b="1" dirty="0"/>
              <a:t>avant démolition</a:t>
            </a:r>
          </a:p>
        </p:txBody>
      </p:sp>
      <p:sp>
        <p:nvSpPr>
          <p:cNvPr id="5" name="Titre 2"/>
          <p:cNvSpPr txBox="1">
            <a:spLocks/>
          </p:cNvSpPr>
          <p:nvPr/>
        </p:nvSpPr>
        <p:spPr>
          <a:xfrm>
            <a:off x="2771800" y="123478"/>
            <a:ext cx="4608190" cy="539991"/>
          </a:xfrm>
          <a:prstGeom prst="rect">
            <a:avLst/>
          </a:prstGeom>
        </p:spPr>
        <p:txBody>
          <a:bodyPr vert="horz" lIns="91440" tIns="45720" rIns="91440" bIns="45720" rtlCol="0" anchor="ctr">
            <a:norm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r>
              <a:rPr lang="fr-FR" sz="2400" smtClean="0">
                <a:solidFill>
                  <a:srgbClr val="92D050"/>
                </a:solidFill>
              </a:rPr>
              <a:t>2. Réglementation amiante</a:t>
            </a:r>
            <a:endParaRPr lang="fr-FR" dirty="0"/>
          </a:p>
        </p:txBody>
      </p:sp>
    </p:spTree>
    <p:extLst>
      <p:ext uri="{BB962C8B-B14F-4D97-AF65-F5344CB8AC3E}">
        <p14:creationId xmlns:p14="http://schemas.microsoft.com/office/powerpoint/2010/main" val="6999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07678"/>
            <a:ext cx="6758305" cy="3124200"/>
          </a:xfrm>
          <a:prstGeom prst="rect">
            <a:avLst/>
          </a:prstGeom>
          <a:noFill/>
        </p:spPr>
      </p:pic>
      <p:sp>
        <p:nvSpPr>
          <p:cNvPr id="7" name="Espace réservé du texte 1"/>
          <p:cNvSpPr>
            <a:spLocks noGrp="1"/>
          </p:cNvSpPr>
          <p:nvPr>
            <p:ph type="title"/>
          </p:nvPr>
        </p:nvSpPr>
        <p:spPr/>
        <p:txBody>
          <a:bodyPr>
            <a:normAutofit/>
          </a:bodyPr>
          <a:lstStyle/>
          <a:p>
            <a:r>
              <a:rPr lang="fr-FR" sz="2400" dirty="0">
                <a:solidFill>
                  <a:srgbClr val="92D050"/>
                </a:solidFill>
              </a:rPr>
              <a:t>3. Dossier Technique Amiante</a:t>
            </a:r>
            <a:endParaRPr lang="fr-FR" sz="2400" dirty="0"/>
          </a:p>
        </p:txBody>
      </p:sp>
      <p:sp>
        <p:nvSpPr>
          <p:cNvPr id="8" name="Rectangle 7"/>
          <p:cNvSpPr/>
          <p:nvPr/>
        </p:nvSpPr>
        <p:spPr>
          <a:xfrm>
            <a:off x="323850" y="1101764"/>
            <a:ext cx="5581784" cy="276999"/>
          </a:xfrm>
          <a:prstGeom prst="rect">
            <a:avLst/>
          </a:prstGeom>
        </p:spPr>
        <p:txBody>
          <a:bodyPr wrap="none">
            <a:spAutoFit/>
          </a:bodyPr>
          <a:lstStyle/>
          <a:p>
            <a:r>
              <a:rPr lang="fr-FR" sz="1200" b="1" dirty="0">
                <a:solidFill>
                  <a:srgbClr val="000091"/>
                </a:solidFill>
              </a:rPr>
              <a:t>RAPPEL</a:t>
            </a:r>
            <a:r>
              <a:rPr lang="fr-FR" sz="1200" dirty="0">
                <a:solidFill>
                  <a:srgbClr val="000091"/>
                </a:solidFill>
              </a:rPr>
              <a:t> – Les suites </a:t>
            </a:r>
            <a:r>
              <a:rPr lang="fr-FR" sz="1200" dirty="0" smtClean="0">
                <a:solidFill>
                  <a:srgbClr val="000091"/>
                </a:solidFill>
              </a:rPr>
              <a:t>données </a:t>
            </a:r>
            <a:r>
              <a:rPr lang="fr-FR" sz="1200" dirty="0">
                <a:solidFill>
                  <a:srgbClr val="000091"/>
                </a:solidFill>
              </a:rPr>
              <a:t>aux </a:t>
            </a:r>
            <a:r>
              <a:rPr lang="fr-FR" sz="1200" dirty="0" smtClean="0">
                <a:solidFill>
                  <a:srgbClr val="000091"/>
                </a:solidFill>
              </a:rPr>
              <a:t>repérages sont à enregistrer dans le DTA  </a:t>
            </a:r>
            <a:r>
              <a:rPr lang="fr-FR" sz="1200" b="1" dirty="0" smtClean="0">
                <a:solidFill>
                  <a:srgbClr val="000091"/>
                </a:solidFill>
              </a:rPr>
              <a:t>:</a:t>
            </a:r>
            <a:endParaRPr lang="fr-FR" sz="1200" b="1" dirty="0">
              <a:solidFill>
                <a:srgbClr val="000091"/>
              </a:solidFill>
            </a:endParaRPr>
          </a:p>
        </p:txBody>
      </p:sp>
    </p:spTree>
    <p:extLst>
      <p:ext uri="{BB962C8B-B14F-4D97-AF65-F5344CB8AC3E}">
        <p14:creationId xmlns:p14="http://schemas.microsoft.com/office/powerpoint/2010/main" val="2889305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1092006"/>
            <a:ext cx="8424614" cy="242951"/>
          </a:xfrm>
        </p:spPr>
        <p:txBody>
          <a:bodyPr/>
          <a:lstStyle/>
          <a:p>
            <a:r>
              <a:rPr lang="fr-FR" sz="1400" dirty="0" smtClean="0">
                <a:solidFill>
                  <a:srgbClr val="000091"/>
                </a:solidFill>
              </a:rPr>
              <a:t>Suites à donner aux repérages – si présence de matériaux ou produits de la liste A et/ou B</a:t>
            </a:r>
            <a:endParaRPr lang="fr-FR" sz="1400" dirty="0">
              <a:solidFill>
                <a:srgbClr val="000091"/>
              </a:solidFill>
            </a:endParaRPr>
          </a:p>
        </p:txBody>
      </p:sp>
      <p:sp>
        <p:nvSpPr>
          <p:cNvPr id="3" name="Titre 2"/>
          <p:cNvSpPr>
            <a:spLocks noGrp="1"/>
          </p:cNvSpPr>
          <p:nvPr>
            <p:ph type="title"/>
          </p:nvPr>
        </p:nvSpPr>
        <p:spPr>
          <a:xfrm>
            <a:off x="467544" y="550650"/>
            <a:ext cx="8424863" cy="539991"/>
          </a:xfrm>
        </p:spPr>
        <p:txBody>
          <a:bodyPr>
            <a:normAutofit/>
          </a:bodyPr>
          <a:lstStyle/>
          <a:p>
            <a:r>
              <a:rPr lang="fr-FR" sz="2400" dirty="0">
                <a:solidFill>
                  <a:srgbClr val="92D050"/>
                </a:solidFill>
              </a:rPr>
              <a:t>2. Réglementation amiante</a:t>
            </a:r>
            <a:endParaRPr lang="fr-FR" sz="2400" dirty="0"/>
          </a:p>
        </p:txBody>
      </p:sp>
      <p:pic>
        <p:nvPicPr>
          <p:cNvPr id="6" name="Image 5"/>
          <p:cNvPicPr/>
          <p:nvPr/>
        </p:nvPicPr>
        <p:blipFill rotWithShape="1">
          <a:blip r:embed="rId2"/>
          <a:srcRect l="20673" t="37964" r="25022" b="4891"/>
          <a:stretch/>
        </p:blipFill>
        <p:spPr bwMode="auto">
          <a:xfrm>
            <a:off x="827584" y="1386316"/>
            <a:ext cx="6984000" cy="3384000"/>
          </a:xfrm>
          <a:prstGeom prst="rect">
            <a:avLst/>
          </a:prstGeom>
          <a:ln>
            <a:noFill/>
          </a:ln>
          <a:extLst>
            <a:ext uri="{53640926-AAD7-44D8-BBD7-CCE9431645EC}">
              <a14:shadowObscured xmlns:a14="http://schemas.microsoft.com/office/drawing/2010/main"/>
            </a:ext>
          </a:extLst>
        </p:spPr>
      </p:pic>
      <p:sp>
        <p:nvSpPr>
          <p:cNvPr id="7" name="Espace réservé du texte 1"/>
          <p:cNvSpPr>
            <a:spLocks noGrp="1"/>
          </p:cNvSpPr>
          <p:nvPr>
            <p:ph type="body" sz="quarter" idx="13"/>
          </p:nvPr>
        </p:nvSpPr>
        <p:spPr>
          <a:xfrm>
            <a:off x="539552" y="1303256"/>
            <a:ext cx="6624736" cy="166120"/>
          </a:xfrm>
        </p:spPr>
        <p:txBody>
          <a:bodyPr/>
          <a:lstStyle/>
          <a:p>
            <a:pPr algn="ctr"/>
            <a:r>
              <a:rPr lang="fr-FR" sz="900" dirty="0">
                <a:solidFill>
                  <a:srgbClr val="00B0F0"/>
                </a:solidFill>
                <a:latin typeface="Calibri" panose="020F0502020204030204" pitchFamily="34" charset="0"/>
                <a:cs typeface="Calibri" panose="020F0502020204030204" pitchFamily="34" charset="0"/>
              </a:rPr>
              <a:t>Recherche des matériaux et produits contenant de l’amiante </a:t>
            </a:r>
          </a:p>
        </p:txBody>
      </p:sp>
    </p:spTree>
    <p:extLst>
      <p:ext uri="{BB962C8B-B14F-4D97-AF65-F5344CB8AC3E}">
        <p14:creationId xmlns:p14="http://schemas.microsoft.com/office/powerpoint/2010/main" val="1915886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42024" y="1999779"/>
            <a:ext cx="8424614" cy="242951"/>
          </a:xfrm>
        </p:spPr>
        <p:txBody>
          <a:bodyPr/>
          <a:lstStyle/>
          <a:p>
            <a:r>
              <a:rPr lang="fr-FR" dirty="0" smtClean="0">
                <a:solidFill>
                  <a:srgbClr val="000091"/>
                </a:solidFill>
              </a:rPr>
              <a:t>Le fonctionnement du DTA </a:t>
            </a:r>
            <a:endParaRPr lang="fr-FR" dirty="0">
              <a:solidFill>
                <a:srgbClr val="000091"/>
              </a:solidFill>
            </a:endParaRPr>
          </a:p>
        </p:txBody>
      </p:sp>
      <p:sp>
        <p:nvSpPr>
          <p:cNvPr id="3" name="Titre 2"/>
          <p:cNvSpPr>
            <a:spLocks noGrp="1"/>
          </p:cNvSpPr>
          <p:nvPr>
            <p:ph type="title"/>
          </p:nvPr>
        </p:nvSpPr>
        <p:spPr>
          <a:xfrm>
            <a:off x="2555776" y="83982"/>
            <a:ext cx="4896222" cy="539991"/>
          </a:xfrm>
        </p:spPr>
        <p:txBody>
          <a:bodyPr>
            <a:normAutofit/>
          </a:bodyPr>
          <a:lstStyle/>
          <a:p>
            <a:r>
              <a:rPr lang="fr-FR" sz="2400" dirty="0">
                <a:solidFill>
                  <a:srgbClr val="92D050"/>
                </a:solidFill>
              </a:rPr>
              <a:t>3</a:t>
            </a:r>
            <a:r>
              <a:rPr lang="fr-FR" sz="2400" dirty="0" smtClean="0">
                <a:solidFill>
                  <a:srgbClr val="92D050"/>
                </a:solidFill>
              </a:rPr>
              <a:t>. Dossier </a:t>
            </a:r>
            <a:r>
              <a:rPr lang="fr-FR" sz="2400" dirty="0">
                <a:solidFill>
                  <a:srgbClr val="92D050"/>
                </a:solidFill>
              </a:rPr>
              <a:t>Technique Amiante</a:t>
            </a:r>
            <a:endParaRPr lang="fr-FR" sz="2400" dirty="0"/>
          </a:p>
        </p:txBody>
      </p:sp>
      <p:sp>
        <p:nvSpPr>
          <p:cNvPr id="4" name="Espace réservé du texte 3"/>
          <p:cNvSpPr>
            <a:spLocks noGrp="1"/>
          </p:cNvSpPr>
          <p:nvPr>
            <p:ph type="body" sz="quarter" idx="14"/>
          </p:nvPr>
        </p:nvSpPr>
        <p:spPr>
          <a:xfrm>
            <a:off x="467544" y="2335202"/>
            <a:ext cx="8280640" cy="2252772"/>
          </a:xfrm>
        </p:spPr>
        <p:txBody>
          <a:bodyPr/>
          <a:lstStyle/>
          <a:p>
            <a:r>
              <a:rPr lang="fr-FR" dirty="0" smtClean="0"/>
              <a:t>3 étapes:</a:t>
            </a:r>
            <a:endParaRPr lang="fr-FR" dirty="0"/>
          </a:p>
        </p:txBody>
      </p:sp>
      <p:pic>
        <p:nvPicPr>
          <p:cNvPr id="5" name="Image 4"/>
          <p:cNvPicPr/>
          <p:nvPr/>
        </p:nvPicPr>
        <p:blipFill rotWithShape="1">
          <a:blip r:embed="rId2"/>
          <a:srcRect l="7111" t="26210" r="5587" b="24622"/>
          <a:stretch/>
        </p:blipFill>
        <p:spPr bwMode="auto">
          <a:xfrm>
            <a:off x="323850" y="1976492"/>
            <a:ext cx="8352606" cy="2611482"/>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19556" t="22037" r="51873" b="43500"/>
          <a:stretch/>
        </p:blipFill>
        <p:spPr bwMode="auto">
          <a:xfrm>
            <a:off x="6313398" y="808965"/>
            <a:ext cx="1645285" cy="107505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11560" y="861006"/>
            <a:ext cx="5328592" cy="1138773"/>
          </a:xfrm>
          <a:prstGeom prst="rect">
            <a:avLst/>
          </a:prstGeom>
        </p:spPr>
        <p:txBody>
          <a:bodyPr wrap="square">
            <a:spAutoFit/>
          </a:bodyPr>
          <a:lstStyle/>
          <a:p>
            <a:r>
              <a:rPr lang="fr-FR" sz="1200" dirty="0">
                <a:solidFill>
                  <a:srgbClr val="000000"/>
                </a:solidFill>
                <a:latin typeface="MarkPro-Book"/>
              </a:rPr>
              <a:t>Le </a:t>
            </a:r>
            <a:r>
              <a:rPr lang="fr-FR" sz="1200" b="1" dirty="0">
                <a:solidFill>
                  <a:srgbClr val="FF0000"/>
                </a:solidFill>
                <a:latin typeface="MarkPro-Book"/>
              </a:rPr>
              <a:t>Dossier Technique Amiante</a:t>
            </a:r>
            <a:r>
              <a:rPr lang="fr-FR" sz="1200" dirty="0">
                <a:solidFill>
                  <a:srgbClr val="000000"/>
                </a:solidFill>
                <a:latin typeface="MarkPro-Book"/>
              </a:rPr>
              <a:t>, </a:t>
            </a:r>
            <a:r>
              <a:rPr lang="fr-FR" sz="1200" u="sng" dirty="0">
                <a:solidFill>
                  <a:srgbClr val="000000"/>
                </a:solidFill>
                <a:latin typeface="MarkPro-Book"/>
              </a:rPr>
              <a:t>obligatoire depuis 2005 pour tous bâtiments construits dont le permis de construire a été délivré avant le 1</a:t>
            </a:r>
            <a:r>
              <a:rPr lang="fr-FR" sz="1200" u="sng" baseline="30000" dirty="0">
                <a:solidFill>
                  <a:srgbClr val="000000"/>
                </a:solidFill>
                <a:latin typeface="MarkPro-Book"/>
              </a:rPr>
              <a:t>er</a:t>
            </a:r>
            <a:r>
              <a:rPr lang="fr-FR" sz="1200" u="sng" dirty="0">
                <a:solidFill>
                  <a:srgbClr val="000000"/>
                </a:solidFill>
                <a:latin typeface="MarkPro-Book"/>
              </a:rPr>
              <a:t> juillet 1997</a:t>
            </a:r>
            <a:r>
              <a:rPr lang="fr-FR" sz="1200" dirty="0">
                <a:solidFill>
                  <a:srgbClr val="000000"/>
                </a:solidFill>
                <a:latin typeface="MarkPro-Book"/>
              </a:rPr>
              <a:t>. </a:t>
            </a:r>
          </a:p>
          <a:p>
            <a:endParaRPr lang="fr-FR" sz="1200" dirty="0">
              <a:solidFill>
                <a:srgbClr val="000000"/>
              </a:solidFill>
              <a:latin typeface="MarkPro-Book"/>
            </a:endParaRPr>
          </a:p>
          <a:p>
            <a:r>
              <a:rPr lang="fr-FR" sz="900" dirty="0"/>
              <a:t>Ce document concerne tous les bâtiments et les parties privatives des immeubles d’habitation à l’exception des maisons individuelles. </a:t>
            </a:r>
          </a:p>
        </p:txBody>
      </p:sp>
    </p:spTree>
    <p:extLst>
      <p:ext uri="{BB962C8B-B14F-4D97-AF65-F5344CB8AC3E}">
        <p14:creationId xmlns:p14="http://schemas.microsoft.com/office/powerpoint/2010/main" val="1915355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195736" y="1635646"/>
            <a:ext cx="6336703" cy="2376264"/>
          </a:xfrm>
        </p:spPr>
        <p:txBody>
          <a:bodyPr/>
          <a:lstStyle/>
          <a:p>
            <a:pPr marL="295275" indent="-285750" algn="just">
              <a:buFont typeface="Arial" panose="020B0604020202020204" pitchFamily="34" charset="0"/>
              <a:buChar char="•"/>
            </a:pPr>
            <a:r>
              <a:rPr lang="fr-FR" sz="1400" dirty="0" smtClean="0">
                <a:solidFill>
                  <a:srgbClr val="002060"/>
                </a:solidFill>
              </a:rPr>
              <a:t>Tout propriétaire d’un immeuble PC &lt; 1 juillet 1997 </a:t>
            </a:r>
            <a:br>
              <a:rPr lang="fr-FR" sz="1400" dirty="0" smtClean="0">
                <a:solidFill>
                  <a:srgbClr val="002060"/>
                </a:solidFill>
              </a:rPr>
            </a:br>
            <a:r>
              <a:rPr lang="fr-FR" sz="1400" dirty="0" smtClean="0">
                <a:solidFill>
                  <a:srgbClr val="002060"/>
                </a:solidFill>
              </a:rPr>
              <a:t>=&gt;constitution du DTA </a:t>
            </a:r>
            <a:r>
              <a:rPr lang="fr-FR" sz="1400" u="sng" dirty="0" smtClean="0">
                <a:solidFill>
                  <a:srgbClr val="002060"/>
                </a:solidFill>
              </a:rPr>
              <a:t>à partir du 1</a:t>
            </a:r>
            <a:r>
              <a:rPr lang="fr-FR" sz="1400" u="sng" baseline="30000" dirty="0" smtClean="0">
                <a:solidFill>
                  <a:srgbClr val="002060"/>
                </a:solidFill>
              </a:rPr>
              <a:t>er</a:t>
            </a:r>
            <a:r>
              <a:rPr lang="fr-FR" sz="1400" u="sng" dirty="0" smtClean="0">
                <a:solidFill>
                  <a:srgbClr val="002060"/>
                </a:solidFill>
              </a:rPr>
              <a:t> repérage liste A et liste B</a:t>
            </a:r>
            <a:r>
              <a:rPr lang="fr-FR" sz="1400" dirty="0" smtClean="0">
                <a:solidFill>
                  <a:srgbClr val="002060"/>
                </a:solidFill>
              </a:rPr>
              <a:t>:</a:t>
            </a:r>
          </a:p>
          <a:p>
            <a:pPr indent="0" algn="just"/>
            <a:r>
              <a:rPr lang="fr-FR" sz="1200" b="0" dirty="0" smtClean="0">
                <a:solidFill>
                  <a:schemeClr val="tx1"/>
                </a:solidFill>
              </a:rPr>
              <a:t>Pour tout bâtiment à usage autre que habitation et pour les parties communes d’immeubles d’habitation collectives</a:t>
            </a:r>
          </a:p>
          <a:p>
            <a:pPr marL="295275" indent="-285750" algn="just">
              <a:buFont typeface="Arial" panose="020B0604020202020204" pitchFamily="34" charset="0"/>
              <a:buChar char="•"/>
            </a:pPr>
            <a:r>
              <a:rPr lang="fr-FR" dirty="0" smtClean="0">
                <a:solidFill>
                  <a:srgbClr val="002060"/>
                </a:solidFill>
              </a:rPr>
              <a:t>Rappel: </a:t>
            </a:r>
          </a:p>
          <a:p>
            <a:pPr marL="609750" lvl="1" indent="-285750" algn="just">
              <a:buFont typeface="Wingdings" panose="05000000000000000000" pitchFamily="2" charset="2"/>
              <a:buChar char="ü"/>
            </a:pPr>
            <a:r>
              <a:rPr lang="fr-FR" sz="1100" dirty="0">
                <a:solidFill>
                  <a:schemeClr val="tx1"/>
                </a:solidFill>
              </a:rPr>
              <a:t>1 DTA </a:t>
            </a:r>
            <a:r>
              <a:rPr lang="fr-FR" sz="1100" b="0" dirty="0">
                <a:solidFill>
                  <a:schemeClr val="tx1"/>
                </a:solidFill>
              </a:rPr>
              <a:t>doit être constitué </a:t>
            </a:r>
            <a:r>
              <a:rPr lang="fr-FR" sz="1100" dirty="0">
                <a:solidFill>
                  <a:schemeClr val="tx1"/>
                </a:solidFill>
              </a:rPr>
              <a:t>par immeuble </a:t>
            </a:r>
            <a:r>
              <a:rPr lang="fr-FR" sz="1100" b="0" dirty="0" smtClean="0">
                <a:solidFill>
                  <a:schemeClr val="tx1"/>
                </a:solidFill>
              </a:rPr>
              <a:t>bâti</a:t>
            </a:r>
          </a:p>
          <a:p>
            <a:pPr marL="609750" lvl="1" indent="-285750" algn="just">
              <a:buFont typeface="Wingdings" panose="05000000000000000000" pitchFamily="2" charset="2"/>
              <a:buChar char="ü"/>
            </a:pPr>
            <a:r>
              <a:rPr lang="fr-FR" sz="1100" dirty="0" smtClean="0">
                <a:solidFill>
                  <a:schemeClr val="tx1"/>
                </a:solidFill>
              </a:rPr>
              <a:t>1 seul </a:t>
            </a:r>
            <a:r>
              <a:rPr lang="fr-FR" sz="1100" b="0" dirty="0" smtClean="0">
                <a:solidFill>
                  <a:schemeClr val="tx1"/>
                </a:solidFill>
              </a:rPr>
              <a:t>document actualisé dans le temps</a:t>
            </a:r>
          </a:p>
          <a:p>
            <a:pPr indent="0" algn="just"/>
            <a:endParaRPr lang="fr-FR" sz="1200" b="0" dirty="0">
              <a:solidFill>
                <a:schemeClr val="tx1"/>
              </a:solidFill>
              <a:latin typeface="+mj-lt"/>
            </a:endParaRPr>
          </a:p>
          <a:p>
            <a:endParaRPr lang="fr-FR" dirty="0"/>
          </a:p>
        </p:txBody>
      </p:sp>
      <p:sp>
        <p:nvSpPr>
          <p:cNvPr id="3" name="Titre 2"/>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Dossier </a:t>
            </a:r>
            <a:r>
              <a:rPr lang="fr-FR" sz="2400" dirty="0">
                <a:solidFill>
                  <a:srgbClr val="92D050"/>
                </a:solidFill>
              </a:rPr>
              <a:t>Technique Amiante</a:t>
            </a:r>
            <a:endParaRPr lang="fr-FR" sz="2400" dirty="0"/>
          </a:p>
        </p:txBody>
      </p:sp>
      <p:pic>
        <p:nvPicPr>
          <p:cNvPr id="6" name="Image 5"/>
          <p:cNvPicPr/>
          <p:nvPr/>
        </p:nvPicPr>
        <p:blipFill rotWithShape="1">
          <a:blip r:embed="rId2"/>
          <a:srcRect l="13974" t="36376" r="67591" b="36156"/>
          <a:stretch/>
        </p:blipFill>
        <p:spPr bwMode="auto">
          <a:xfrm>
            <a:off x="35496" y="1551429"/>
            <a:ext cx="2160240" cy="2028433"/>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3"/>
          <a:srcRect l="19556" t="22037" r="51873" b="43500"/>
          <a:stretch/>
        </p:blipFill>
        <p:spPr bwMode="auto">
          <a:xfrm>
            <a:off x="6660232" y="2643758"/>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3675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sp>
        <p:nvSpPr>
          <p:cNvPr id="4" name="Espace réservé du texte 3"/>
          <p:cNvSpPr>
            <a:spLocks noGrp="1"/>
          </p:cNvSpPr>
          <p:nvPr>
            <p:ph type="body" sz="quarter" idx="14"/>
          </p:nvPr>
        </p:nvSpPr>
        <p:spPr>
          <a:xfrm>
            <a:off x="2483768" y="1707654"/>
            <a:ext cx="6264416" cy="2880320"/>
          </a:xfrm>
        </p:spPr>
        <p:txBody>
          <a:bodyPr/>
          <a:lstStyle/>
          <a:p>
            <a:r>
              <a:rPr lang="fr-FR" b="1" dirty="0" smtClean="0">
                <a:solidFill>
                  <a:srgbClr val="009999"/>
                </a:solidFill>
              </a:rPr>
              <a:t>RAPPEL :</a:t>
            </a:r>
          </a:p>
          <a:p>
            <a:endParaRPr lang="fr-FR" b="1" dirty="0">
              <a:solidFill>
                <a:srgbClr val="009999"/>
              </a:solidFill>
            </a:endParaRPr>
          </a:p>
          <a:p>
            <a:r>
              <a:rPr lang="fr-FR" b="1" dirty="0" smtClean="0"/>
              <a:t>Listes A et B : </a:t>
            </a:r>
            <a:r>
              <a:rPr lang="fr-FR" dirty="0" smtClean="0"/>
              <a:t>des listes exhaustives de matériaux accessibles sans travaux destructifs.</a:t>
            </a:r>
          </a:p>
          <a:p>
            <a:endParaRPr lang="fr-FR" b="1" dirty="0"/>
          </a:p>
          <a:p>
            <a:r>
              <a:rPr lang="fr-FR" b="1" dirty="0" smtClean="0"/>
              <a:t>Liste C: </a:t>
            </a:r>
            <a:r>
              <a:rPr lang="fr-FR" dirty="0" smtClean="0"/>
              <a:t>Liste non exhaustive des matériaux indissociables du bâtiment (leur recherche nécessite des travaux destructifs) – </a:t>
            </a:r>
            <a:r>
              <a:rPr lang="fr-FR" b="1" i="1" dirty="0" smtClean="0">
                <a:solidFill>
                  <a:srgbClr val="000091"/>
                </a:solidFill>
              </a:rPr>
              <a:t>non concernés pour la constitution du DTA </a:t>
            </a:r>
            <a:endParaRPr lang="fr-FR" b="1" i="1" dirty="0">
              <a:solidFill>
                <a:srgbClr val="000091"/>
              </a:solidFill>
            </a:endParaRPr>
          </a:p>
        </p:txBody>
      </p:sp>
      <p:pic>
        <p:nvPicPr>
          <p:cNvPr id="5" name="Image 4"/>
          <p:cNvPicPr/>
          <p:nvPr/>
        </p:nvPicPr>
        <p:blipFill rotWithShape="1">
          <a:blip r:embed="rId2"/>
          <a:srcRect l="13974" t="36376" r="67591" b="36156"/>
          <a:stretch/>
        </p:blipFill>
        <p:spPr bwMode="auto">
          <a:xfrm>
            <a:off x="35496" y="1551429"/>
            <a:ext cx="2160240" cy="2028433"/>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19556" t="22037" r="51873" b="43500"/>
          <a:stretch/>
        </p:blipFill>
        <p:spPr bwMode="auto">
          <a:xfrm>
            <a:off x="6732240" y="849583"/>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47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92D050"/>
                </a:solidFill>
              </a:rPr>
              <a:t>Sommaire</a:t>
            </a:r>
          </a:p>
        </p:txBody>
      </p:sp>
      <p:sp>
        <p:nvSpPr>
          <p:cNvPr id="4" name="Espace réservé du texte 3"/>
          <p:cNvSpPr>
            <a:spLocks noGrp="1"/>
          </p:cNvSpPr>
          <p:nvPr>
            <p:ph type="body" sz="quarter" idx="14"/>
          </p:nvPr>
        </p:nvSpPr>
        <p:spPr/>
        <p:txBody>
          <a:bodyPr/>
          <a:lstStyle/>
          <a:p>
            <a:r>
              <a:rPr lang="fr-FR" sz="1800" b="1" dirty="0">
                <a:latin typeface="+mj-lt"/>
              </a:rPr>
              <a:t>1. Amiante : </a:t>
            </a:r>
            <a:r>
              <a:rPr lang="fr-FR" sz="1800" b="1" dirty="0" smtClean="0">
                <a:latin typeface="+mj-lt"/>
              </a:rPr>
              <a:t>éléments de contexte</a:t>
            </a:r>
            <a:endParaRPr lang="fr-FR" sz="1800" b="1" dirty="0">
              <a:latin typeface="+mj-lt"/>
            </a:endParaRPr>
          </a:p>
          <a:p>
            <a:r>
              <a:rPr lang="fr-FR" sz="1800" b="1" dirty="0">
                <a:latin typeface="+mj-lt"/>
              </a:rPr>
              <a:t>2. Réglementation </a:t>
            </a:r>
            <a:r>
              <a:rPr lang="fr-FR" sz="1800" b="1" dirty="0" smtClean="0">
                <a:latin typeface="+mj-lt"/>
              </a:rPr>
              <a:t>amiante</a:t>
            </a:r>
          </a:p>
          <a:p>
            <a:r>
              <a:rPr lang="fr-FR" sz="1800" b="1" dirty="0">
                <a:latin typeface="+mj-lt"/>
              </a:rPr>
              <a:t>3</a:t>
            </a:r>
            <a:r>
              <a:rPr lang="fr-FR" sz="1800" b="1" dirty="0" smtClean="0">
                <a:latin typeface="+mj-lt"/>
              </a:rPr>
              <a:t>. Dossier </a:t>
            </a:r>
            <a:r>
              <a:rPr lang="fr-FR" sz="1800" b="1" dirty="0">
                <a:latin typeface="+mj-lt"/>
              </a:rPr>
              <a:t>technique amiante DTA </a:t>
            </a:r>
            <a:endParaRPr lang="fr-FR" sz="1800" b="1" dirty="0" smtClean="0">
              <a:latin typeface="+mj-lt"/>
            </a:endParaRPr>
          </a:p>
          <a:p>
            <a:r>
              <a:rPr lang="fr-FR" sz="1800" b="1" dirty="0"/>
              <a:t>4</a:t>
            </a:r>
            <a:r>
              <a:rPr lang="fr-FR" sz="1800" b="1" dirty="0" smtClean="0"/>
              <a:t>. </a:t>
            </a:r>
            <a:r>
              <a:rPr lang="fr-FR" sz="1800" b="1" dirty="0"/>
              <a:t>Amiante et ES </a:t>
            </a:r>
            <a:r>
              <a:rPr lang="fr-FR" sz="1800" b="1" dirty="0" smtClean="0"/>
              <a:t>/ EMS</a:t>
            </a:r>
          </a:p>
          <a:p>
            <a:r>
              <a:rPr lang="fr-FR" sz="1800" b="1" dirty="0" smtClean="0"/>
              <a:t>5. Synthèse </a:t>
            </a:r>
            <a:endParaRPr lang="fr-FR" sz="1800" b="1" dirty="0">
              <a:latin typeface="+mj-lt"/>
            </a:endParaRPr>
          </a:p>
          <a:p>
            <a:endParaRPr lang="fr-FR" dirty="0"/>
          </a:p>
        </p:txBody>
      </p:sp>
      <p:pic>
        <p:nvPicPr>
          <p:cNvPr id="6" name="Image 5" descr="visuel fibre d'amian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995686"/>
            <a:ext cx="2448473" cy="2016223"/>
          </a:xfrm>
          <a:prstGeom prst="rect">
            <a:avLst/>
          </a:prstGeom>
          <a:noFill/>
          <a:ln>
            <a:noFill/>
          </a:ln>
        </p:spPr>
      </p:pic>
    </p:spTree>
    <p:extLst>
      <p:ext uri="{BB962C8B-B14F-4D97-AF65-F5344CB8AC3E}">
        <p14:creationId xmlns:p14="http://schemas.microsoft.com/office/powerpoint/2010/main" val="1251360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87222" y="81589"/>
            <a:ext cx="8424863" cy="539991"/>
          </a:xfrm>
        </p:spPr>
        <p:txBody>
          <a:bodyPr>
            <a:normAutofit/>
          </a:bodyPr>
          <a:lstStyle/>
          <a:p>
            <a:r>
              <a:rPr lang="fr-FR" sz="2400" dirty="0">
                <a:solidFill>
                  <a:srgbClr val="92D050"/>
                </a:solidFill>
              </a:rPr>
              <a:t>3</a:t>
            </a:r>
            <a:r>
              <a:rPr lang="fr-FR" sz="2400" dirty="0" smtClean="0">
                <a:solidFill>
                  <a:srgbClr val="92D050"/>
                </a:solidFill>
              </a:rPr>
              <a:t>. Dossier </a:t>
            </a:r>
            <a:r>
              <a:rPr lang="fr-FR" sz="2400" dirty="0">
                <a:solidFill>
                  <a:srgbClr val="92D050"/>
                </a:solidFill>
              </a:rPr>
              <a:t>Technique Amiante</a:t>
            </a:r>
            <a:endParaRPr lang="fr-FR" sz="2400" dirty="0"/>
          </a:p>
        </p:txBody>
      </p:sp>
      <p:sp>
        <p:nvSpPr>
          <p:cNvPr id="4" name="Espace réservé du texte 3"/>
          <p:cNvSpPr>
            <a:spLocks noGrp="1"/>
          </p:cNvSpPr>
          <p:nvPr>
            <p:ph type="body" sz="quarter" idx="14"/>
          </p:nvPr>
        </p:nvSpPr>
        <p:spPr>
          <a:xfrm>
            <a:off x="1766123" y="621580"/>
            <a:ext cx="4987048" cy="3318322"/>
          </a:xfrm>
        </p:spPr>
        <p:txBody>
          <a:bodyPr/>
          <a:lstStyle/>
          <a:p>
            <a:r>
              <a:rPr lang="fr-FR" sz="1100" b="1" dirty="0">
                <a:solidFill>
                  <a:srgbClr val="002060"/>
                </a:solidFill>
              </a:rPr>
              <a:t>Il comporte  :</a:t>
            </a:r>
          </a:p>
          <a:p>
            <a:pPr marL="263525" indent="-171450">
              <a:buClr>
                <a:srgbClr val="FF0000"/>
              </a:buClr>
              <a:buFont typeface="Wingdings" panose="05000000000000000000" pitchFamily="2" charset="2"/>
              <a:buChar char="Ø"/>
            </a:pPr>
            <a:r>
              <a:rPr lang="fr-FR" sz="1100" b="1" dirty="0"/>
              <a:t>Plans ou croquis des bâtiments ; date de délivrance du permis de construire ;</a:t>
            </a:r>
          </a:p>
          <a:p>
            <a:pPr marL="263525" indent="-171450">
              <a:buClr>
                <a:srgbClr val="FF0000"/>
              </a:buClr>
              <a:buFont typeface="Wingdings" panose="05000000000000000000" pitchFamily="2" charset="2"/>
              <a:buChar char="Ø"/>
            </a:pPr>
            <a:r>
              <a:rPr lang="fr-FR" sz="1100" b="1" dirty="0" smtClean="0"/>
              <a:t>Rapports </a:t>
            </a:r>
            <a:r>
              <a:rPr lang="fr-FR" sz="1100" b="1" dirty="0"/>
              <a:t>de </a:t>
            </a:r>
            <a:r>
              <a:rPr lang="fr-FR" sz="1100" b="1" dirty="0">
                <a:solidFill>
                  <a:srgbClr val="FF0000"/>
                </a:solidFill>
              </a:rPr>
              <a:t>repérage</a:t>
            </a:r>
            <a:r>
              <a:rPr lang="fr-FR" sz="1100" b="1" dirty="0"/>
              <a:t> </a:t>
            </a:r>
            <a:r>
              <a:rPr lang="fr-FR" sz="1100" dirty="0"/>
              <a:t>des matériaux et produits </a:t>
            </a:r>
            <a:r>
              <a:rPr lang="fr-FR" sz="1100" b="1" dirty="0"/>
              <a:t>des listes </a:t>
            </a:r>
            <a:r>
              <a:rPr lang="fr-FR" sz="1100" b="1" dirty="0" smtClean="0"/>
              <a:t>A et </a:t>
            </a:r>
            <a:r>
              <a:rPr lang="fr-FR" sz="1100" b="1" dirty="0"/>
              <a:t>B </a:t>
            </a:r>
            <a:r>
              <a:rPr lang="fr-FR" sz="1100" dirty="0"/>
              <a:t>contenant de l'amiante </a:t>
            </a:r>
            <a:r>
              <a:rPr lang="fr-FR" sz="1100" dirty="0" smtClean="0"/>
              <a:t>;</a:t>
            </a:r>
          </a:p>
          <a:p>
            <a:pPr marL="263525" indent="-171450" fontAlgn="t">
              <a:buClr>
                <a:srgbClr val="FF0000"/>
              </a:buClr>
              <a:buFont typeface="Wingdings" panose="05000000000000000000" pitchFamily="2" charset="2"/>
              <a:buChar char="Ø"/>
            </a:pPr>
            <a:r>
              <a:rPr lang="fr-FR" sz="1100" b="1" dirty="0" smtClean="0"/>
              <a:t>Localisation</a:t>
            </a:r>
            <a:r>
              <a:rPr lang="fr-FR" sz="1100" dirty="0" smtClean="0"/>
              <a:t> </a:t>
            </a:r>
            <a:r>
              <a:rPr lang="fr-FR" sz="1100" dirty="0"/>
              <a:t>des matériaux contenant de l'amiante directement accessibles </a:t>
            </a:r>
            <a:r>
              <a:rPr lang="fr-FR" sz="1100" dirty="0" smtClean="0"/>
              <a:t>;</a:t>
            </a:r>
            <a:endParaRPr lang="fr-FR" sz="1100" dirty="0"/>
          </a:p>
          <a:p>
            <a:pPr marL="263525" indent="-171450" fontAlgn="t">
              <a:buClr>
                <a:srgbClr val="FF0000"/>
              </a:buClr>
              <a:buFont typeface="Wingdings" panose="05000000000000000000" pitchFamily="2" charset="2"/>
              <a:buChar char="Ø"/>
            </a:pPr>
            <a:r>
              <a:rPr lang="fr-FR" sz="1100" dirty="0" smtClean="0"/>
              <a:t>Enregistrement </a:t>
            </a:r>
            <a:r>
              <a:rPr lang="fr-FR" sz="1100" dirty="0"/>
              <a:t>de </a:t>
            </a:r>
            <a:r>
              <a:rPr lang="fr-FR" sz="1100" b="1" dirty="0"/>
              <a:t>l’état de conservation </a:t>
            </a:r>
            <a:r>
              <a:rPr lang="fr-FR" sz="1100" dirty="0"/>
              <a:t>de ces matériaux = </a:t>
            </a:r>
            <a:r>
              <a:rPr lang="fr-FR" sz="1100" b="1" dirty="0"/>
              <a:t>évaluations périodiques </a:t>
            </a:r>
            <a:r>
              <a:rPr lang="fr-FR" sz="1100" dirty="0"/>
              <a:t>de l'état de </a:t>
            </a:r>
            <a:r>
              <a:rPr lang="fr-FR" sz="1100" dirty="0" smtClean="0"/>
              <a:t>conservation ;</a:t>
            </a:r>
            <a:endParaRPr lang="fr-FR" sz="1100" dirty="0"/>
          </a:p>
          <a:p>
            <a:pPr marL="263525" indent="-171450" fontAlgn="t">
              <a:buClr>
                <a:srgbClr val="FF0000"/>
              </a:buClr>
              <a:buFont typeface="Wingdings" panose="05000000000000000000" pitchFamily="2" charset="2"/>
              <a:buChar char="Ø"/>
            </a:pPr>
            <a:r>
              <a:rPr lang="fr-FR" sz="1100" b="1" dirty="0" smtClean="0"/>
              <a:t>Mesures d'empoussièrement </a:t>
            </a:r>
            <a:r>
              <a:rPr lang="fr-FR" sz="1100" dirty="0" smtClean="0"/>
              <a:t>;</a:t>
            </a:r>
            <a:endParaRPr lang="fr-FR" sz="1100" dirty="0"/>
          </a:p>
          <a:p>
            <a:pPr marL="263525" indent="-171450" fontAlgn="t">
              <a:buClr>
                <a:srgbClr val="FF0000"/>
              </a:buClr>
              <a:buFont typeface="Wingdings" panose="05000000000000000000" pitchFamily="2" charset="2"/>
              <a:buChar char="Ø"/>
            </a:pPr>
            <a:r>
              <a:rPr lang="fr-FR" sz="1100" dirty="0" smtClean="0"/>
              <a:t>Enregistrement </a:t>
            </a:r>
            <a:r>
              <a:rPr lang="fr-FR" sz="1100" dirty="0"/>
              <a:t>des </a:t>
            </a:r>
            <a:r>
              <a:rPr lang="fr-FR" sz="1100" b="1" dirty="0"/>
              <a:t>travaux de retrait et de confinement </a:t>
            </a:r>
            <a:r>
              <a:rPr lang="fr-FR" sz="1100" dirty="0"/>
              <a:t>effectués et des </a:t>
            </a:r>
            <a:r>
              <a:rPr lang="fr-FR" sz="1100" b="1" dirty="0"/>
              <a:t>mesures conservatoires </a:t>
            </a:r>
            <a:r>
              <a:rPr lang="fr-FR" sz="1100" dirty="0"/>
              <a:t>mises en œuvre ; </a:t>
            </a:r>
          </a:p>
          <a:p>
            <a:pPr marL="263525" indent="-171450">
              <a:buClr>
                <a:srgbClr val="FF0000"/>
              </a:buClr>
              <a:buFont typeface="Wingdings" panose="05000000000000000000" pitchFamily="2" charset="2"/>
              <a:buChar char="Ø"/>
            </a:pPr>
            <a:r>
              <a:rPr lang="fr-FR" sz="1100" b="1" dirty="0"/>
              <a:t>Consignes de sécurité </a:t>
            </a:r>
            <a:r>
              <a:rPr lang="fr-FR" sz="1100" dirty="0"/>
              <a:t>(procédures d’intervention et d’élimination des déchets) ;</a:t>
            </a:r>
          </a:p>
          <a:p>
            <a:pPr marL="263525" indent="-171450">
              <a:buClr>
                <a:srgbClr val="FF0000"/>
              </a:buClr>
              <a:buFont typeface="Wingdings" panose="05000000000000000000" pitchFamily="2" charset="2"/>
              <a:buChar char="Ø"/>
            </a:pPr>
            <a:r>
              <a:rPr lang="fr-FR" sz="1200" b="1" u="sng" dirty="0" smtClean="0">
                <a:solidFill>
                  <a:schemeClr val="accent4">
                    <a:lumMod val="75000"/>
                  </a:schemeClr>
                </a:solidFill>
              </a:rPr>
              <a:t>Fiche </a:t>
            </a:r>
            <a:r>
              <a:rPr lang="fr-FR" sz="1200" b="1" u="sng" dirty="0">
                <a:solidFill>
                  <a:schemeClr val="accent4">
                    <a:lumMod val="75000"/>
                  </a:schemeClr>
                </a:solidFill>
              </a:rPr>
              <a:t>récapitulative </a:t>
            </a:r>
            <a:r>
              <a:rPr lang="fr-FR" sz="1100" u="sng" dirty="0"/>
              <a:t>établie par le propriétaire </a:t>
            </a:r>
            <a:r>
              <a:rPr lang="fr-FR" sz="1100" dirty="0"/>
              <a:t>ou </a:t>
            </a:r>
            <a:r>
              <a:rPr lang="fr-FR" sz="1100" u="sng" dirty="0"/>
              <a:t>l’exploitant</a:t>
            </a:r>
            <a:r>
              <a:rPr lang="fr-FR" sz="1100" b="1" dirty="0" smtClean="0"/>
              <a:t>.</a:t>
            </a:r>
          </a:p>
          <a:p>
            <a:pPr marL="263525" indent="-171450">
              <a:buClr>
                <a:srgbClr val="FF0000"/>
              </a:buClr>
              <a:buFont typeface="Wingdings" panose="05000000000000000000" pitchFamily="2" charset="2"/>
              <a:buChar char="Ø"/>
            </a:pPr>
            <a:r>
              <a:rPr lang="fr-FR" sz="1100" b="1" dirty="0"/>
              <a:t>A</a:t>
            </a:r>
            <a:r>
              <a:rPr lang="fr-FR" sz="1100" b="1" dirty="0" smtClean="0"/>
              <a:t>ttestation</a:t>
            </a:r>
            <a:r>
              <a:rPr lang="fr-FR" sz="1100" dirty="0" smtClean="0"/>
              <a:t> écrites </a:t>
            </a:r>
            <a:r>
              <a:rPr lang="fr-FR" sz="1100" dirty="0"/>
              <a:t>de </a:t>
            </a:r>
            <a:r>
              <a:rPr lang="fr-FR" sz="1100" dirty="0" smtClean="0"/>
              <a:t>communication du DTA</a:t>
            </a:r>
            <a:endParaRPr lang="fr-FR" sz="1100" dirty="0"/>
          </a:p>
          <a:p>
            <a:pPr>
              <a:buClr>
                <a:srgbClr val="FF0000"/>
              </a:buClr>
            </a:pPr>
            <a:endParaRPr lang="fr-FR" sz="1100" b="1" dirty="0"/>
          </a:p>
          <a:p>
            <a:pPr marL="263525" indent="-171450">
              <a:buFont typeface="Wingdings" panose="05000000000000000000" pitchFamily="2" charset="2"/>
              <a:buChar char="ü"/>
            </a:pPr>
            <a:endParaRPr lang="fr-FR" sz="1100" b="1" dirty="0" smtClean="0">
              <a:latin typeface="+mj-lt"/>
            </a:endParaRPr>
          </a:p>
        </p:txBody>
      </p:sp>
      <p:pic>
        <p:nvPicPr>
          <p:cNvPr id="6" name="Image 5"/>
          <p:cNvPicPr/>
          <p:nvPr/>
        </p:nvPicPr>
        <p:blipFill rotWithShape="1">
          <a:blip r:embed="rId2"/>
          <a:srcRect l="19556" t="22037" r="51873" b="43500"/>
          <a:stretch/>
        </p:blipFill>
        <p:spPr bwMode="auto">
          <a:xfrm>
            <a:off x="7006491" y="792985"/>
            <a:ext cx="1645285" cy="1075055"/>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3"/>
          <a:srcRect l="64525" t="34347" r="20102" b="36793"/>
          <a:stretch/>
        </p:blipFill>
        <p:spPr bwMode="auto">
          <a:xfrm>
            <a:off x="107504" y="1310054"/>
            <a:ext cx="1779718" cy="1944000"/>
          </a:xfrm>
          <a:prstGeom prst="rect">
            <a:avLst/>
          </a:prstGeom>
          <a:ln>
            <a:noFill/>
          </a:ln>
          <a:extLst>
            <a:ext uri="{53640926-AAD7-44D8-BBD7-CCE9431645EC}">
              <a14:shadowObscured xmlns:a14="http://schemas.microsoft.com/office/drawing/2010/main"/>
            </a:ext>
          </a:extLst>
        </p:spPr>
      </p:pic>
      <p:sp>
        <p:nvSpPr>
          <p:cNvPr id="12" name="Accolade fermante 11"/>
          <p:cNvSpPr/>
          <p:nvPr/>
        </p:nvSpPr>
        <p:spPr>
          <a:xfrm>
            <a:off x="6875559" y="3385737"/>
            <a:ext cx="116602" cy="504056"/>
          </a:xfrm>
          <a:prstGeom prst="rightBrace">
            <a:avLst/>
          </a:prstGeom>
          <a:solidFill>
            <a:schemeClr val="accent1">
              <a:lumMod val="25000"/>
              <a:lumOff val="75000"/>
            </a:schemeClr>
          </a:solidFill>
          <a:ln w="381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57150">
                <a:solidFill>
                  <a:srgbClr val="000091"/>
                </a:solidFill>
              </a:ln>
              <a:solidFill>
                <a:srgbClr val="000091"/>
              </a:solidFill>
            </a:endParaRPr>
          </a:p>
        </p:txBody>
      </p:sp>
      <p:sp>
        <p:nvSpPr>
          <p:cNvPr id="14" name="Rectangle 13"/>
          <p:cNvSpPr/>
          <p:nvPr/>
        </p:nvSpPr>
        <p:spPr>
          <a:xfrm>
            <a:off x="7006491" y="3130344"/>
            <a:ext cx="1899621" cy="984885"/>
          </a:xfrm>
          <a:prstGeom prst="rect">
            <a:avLst/>
          </a:prstGeom>
        </p:spPr>
        <p:txBody>
          <a:bodyPr wrap="square">
            <a:spAutoFit/>
          </a:bodyPr>
          <a:lstStyle/>
          <a:p>
            <a:r>
              <a:rPr lang="fr-FR" sz="1000" b="1" i="1" dirty="0">
                <a:solidFill>
                  <a:srgbClr val="000091"/>
                </a:solidFill>
              </a:rPr>
              <a:t>Modèles définis par </a:t>
            </a:r>
            <a:r>
              <a:rPr lang="fr-FR" sz="800" b="1" i="1" dirty="0">
                <a:hlinkClick r:id="rId4"/>
              </a:rPr>
              <a:t>Arrêté du 21 décembre 2012 relatif aux recommandations générales de sécurité et au contenu de la fiche récapitulative du « dossier technique amiante » - Légifrance (legifrance.gouv.fr)</a:t>
            </a:r>
            <a:endParaRPr lang="fr-FR" sz="800" b="1" i="1" dirty="0">
              <a:solidFill>
                <a:srgbClr val="000091"/>
              </a:solidFill>
            </a:endParaRPr>
          </a:p>
        </p:txBody>
      </p:sp>
      <p:pic>
        <p:nvPicPr>
          <p:cNvPr id="8" name="Image 7"/>
          <p:cNvPicPr/>
          <p:nvPr/>
        </p:nvPicPr>
        <p:blipFill rotWithShape="1">
          <a:blip r:embed="rId5"/>
          <a:srcRect l="9259" t="16178" r="40807" b="32540"/>
          <a:stretch/>
        </p:blipFill>
        <p:spPr bwMode="auto">
          <a:xfrm>
            <a:off x="6954706" y="2201648"/>
            <a:ext cx="1885989" cy="742689"/>
          </a:xfrm>
          <a:prstGeom prst="rect">
            <a:avLst/>
          </a:prstGeom>
          <a:ln>
            <a:noFill/>
          </a:ln>
          <a:extLst>
            <a:ext uri="{53640926-AAD7-44D8-BBD7-CCE9431645EC}">
              <a14:shadowObscured xmlns:a14="http://schemas.microsoft.com/office/drawing/2010/main"/>
            </a:ext>
          </a:extLst>
        </p:spPr>
      </p:pic>
      <p:sp>
        <p:nvSpPr>
          <p:cNvPr id="9" name="Espace réservé du texte 3"/>
          <p:cNvSpPr txBox="1">
            <a:spLocks/>
          </p:cNvSpPr>
          <p:nvPr/>
        </p:nvSpPr>
        <p:spPr>
          <a:xfrm>
            <a:off x="251520" y="4115229"/>
            <a:ext cx="7393455" cy="818351"/>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just"/>
            <a:r>
              <a:rPr lang="fr-FR" sz="1050" dirty="0" smtClean="0">
                <a:solidFill>
                  <a:srgbClr val="000091"/>
                </a:solidFill>
                <a:latin typeface="+mj-lt"/>
                <a:ea typeface="+mj-ea"/>
                <a:cs typeface="+mj-cs"/>
              </a:rPr>
              <a:t>Cette mission est réalisée par</a:t>
            </a:r>
            <a:r>
              <a:rPr lang="fr-FR" sz="1050" dirty="0" smtClean="0"/>
              <a:t> un opérateur de repérage dit diagnostiqueur, </a:t>
            </a:r>
            <a:r>
              <a:rPr lang="fr-FR" sz="1050" dirty="0" smtClean="0">
                <a:solidFill>
                  <a:srgbClr val="000091"/>
                </a:solidFill>
                <a:latin typeface="+mj-lt"/>
                <a:ea typeface="+mj-ea"/>
                <a:cs typeface="+mj-cs"/>
              </a:rPr>
              <a:t>ayant obtenu un certificat de compétence (mention dans certains cas) délivré par un organisme accrédité par la COFRAC .</a:t>
            </a:r>
          </a:p>
          <a:p>
            <a:pPr marL="0" algn="just"/>
            <a:r>
              <a:rPr lang="fr-FR" sz="900" b="1" i="1" dirty="0">
                <a:solidFill>
                  <a:srgbClr val="009999"/>
                </a:solidFill>
              </a:rPr>
              <a:t>Annuaires des diagnostiqueurs : </a:t>
            </a:r>
            <a:r>
              <a:rPr lang="fr-FR" sz="900" b="1" i="1" dirty="0">
                <a:solidFill>
                  <a:srgbClr val="009999"/>
                </a:solidFill>
                <a:hlinkClick r:id="rId6"/>
              </a:rPr>
              <a:t>http://diagnostiqueurs.application.developpement-durable.gouv.fr/index.action</a:t>
            </a:r>
            <a:endParaRPr lang="fr-FR" sz="900" b="1" i="1" dirty="0">
              <a:solidFill>
                <a:srgbClr val="009999"/>
              </a:solidFill>
            </a:endParaRPr>
          </a:p>
          <a:p>
            <a:pPr marL="0" algn="just"/>
            <a:endParaRPr lang="fr-FR" sz="1050" dirty="0" smtClean="0">
              <a:solidFill>
                <a:srgbClr val="000091"/>
              </a:solidFill>
              <a:latin typeface="+mj-lt"/>
              <a:ea typeface="+mj-ea"/>
              <a:cs typeface="+mj-cs"/>
            </a:endParaRPr>
          </a:p>
        </p:txBody>
      </p:sp>
    </p:spTree>
    <p:extLst>
      <p:ext uri="{BB962C8B-B14F-4D97-AF65-F5344CB8AC3E}">
        <p14:creationId xmlns:p14="http://schemas.microsoft.com/office/powerpoint/2010/main" val="1112192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solidFill>
                  <a:srgbClr val="000091"/>
                </a:solidFill>
              </a:rPr>
              <a:t>Communication </a:t>
            </a:r>
            <a:r>
              <a:rPr lang="fr-FR" dirty="0" smtClean="0">
                <a:solidFill>
                  <a:srgbClr val="000091"/>
                </a:solidFill>
              </a:rPr>
              <a:t>- Mise à disposition du DTA</a:t>
            </a:r>
            <a:endParaRPr lang="fr-FR" dirty="0">
              <a:solidFill>
                <a:srgbClr val="000091"/>
              </a:solidFill>
            </a:endParaRPr>
          </a:p>
        </p:txBody>
      </p:sp>
      <p:sp>
        <p:nvSpPr>
          <p:cNvPr id="3" name="Titre 2"/>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sp>
        <p:nvSpPr>
          <p:cNvPr id="4" name="Espace réservé du texte 3"/>
          <p:cNvSpPr>
            <a:spLocks noGrp="1"/>
          </p:cNvSpPr>
          <p:nvPr>
            <p:ph type="body" sz="quarter" idx="14"/>
          </p:nvPr>
        </p:nvSpPr>
        <p:spPr/>
        <p:txBody>
          <a:bodyPr/>
          <a:lstStyle/>
          <a:p>
            <a:r>
              <a:rPr lang="fr-FR" sz="800" b="1" i="1" dirty="0">
                <a:hlinkClick r:id="rId2"/>
              </a:rPr>
              <a:t>Article R1334-29-5 - Code de la santé publique - Légifrance (legifrance.gouv.fr</a:t>
            </a:r>
            <a:r>
              <a:rPr lang="fr-FR" sz="800" b="1" i="1" dirty="0" smtClean="0">
                <a:hlinkClick r:id="rId2"/>
              </a:rPr>
              <a:t>)</a:t>
            </a:r>
            <a:endParaRPr lang="fr-FR" sz="800" b="1" i="1" dirty="0" smtClean="0"/>
          </a:p>
          <a:p>
            <a:r>
              <a:rPr lang="fr-FR" sz="1200" dirty="0" smtClean="0"/>
              <a:t>Le DTA est tenu à la disposition :</a:t>
            </a:r>
          </a:p>
          <a:p>
            <a:pPr marL="171450" indent="-171450">
              <a:spcAft>
                <a:spcPts val="0"/>
              </a:spcAft>
              <a:buClr>
                <a:schemeClr val="bg2">
                  <a:lumMod val="75000"/>
                </a:schemeClr>
              </a:buClr>
              <a:buFont typeface="Wingdings" panose="05000000000000000000" pitchFamily="2" charset="2"/>
              <a:buChar char="§"/>
            </a:pPr>
            <a:r>
              <a:rPr lang="fr-FR" sz="1100" dirty="0" smtClean="0"/>
              <a:t>Des occupants </a:t>
            </a:r>
            <a:r>
              <a:rPr lang="fr-FR" sz="1100" dirty="0"/>
              <a:t>de </a:t>
            </a:r>
            <a:r>
              <a:rPr lang="fr-FR" sz="1100" dirty="0" smtClean="0"/>
              <a:t>l'immeuble</a:t>
            </a:r>
          </a:p>
          <a:p>
            <a:pPr marL="171450" indent="-171450">
              <a:spcAft>
                <a:spcPts val="0"/>
              </a:spcAft>
              <a:buClr>
                <a:schemeClr val="bg2">
                  <a:lumMod val="75000"/>
                </a:schemeClr>
              </a:buClr>
              <a:buFont typeface="Wingdings" panose="05000000000000000000" pitchFamily="2" charset="2"/>
              <a:buChar char="§"/>
            </a:pPr>
            <a:r>
              <a:rPr lang="fr-FR" sz="1100" dirty="0" smtClean="0"/>
              <a:t>Des employeurs</a:t>
            </a:r>
          </a:p>
          <a:p>
            <a:pPr marL="171450" indent="-171450">
              <a:spcAft>
                <a:spcPts val="0"/>
              </a:spcAft>
              <a:buClr>
                <a:schemeClr val="bg2">
                  <a:lumMod val="75000"/>
                </a:schemeClr>
              </a:buClr>
              <a:buFont typeface="Wingdings" panose="05000000000000000000" pitchFamily="2" charset="2"/>
              <a:buChar char="§"/>
            </a:pPr>
            <a:r>
              <a:rPr lang="fr-FR" sz="1100" dirty="0"/>
              <a:t>D</a:t>
            </a:r>
            <a:r>
              <a:rPr lang="fr-FR" sz="1100" dirty="0" smtClean="0"/>
              <a:t>es </a:t>
            </a:r>
            <a:r>
              <a:rPr lang="fr-FR" sz="1100" dirty="0"/>
              <a:t>représentants du </a:t>
            </a:r>
            <a:r>
              <a:rPr lang="fr-FR" sz="1100" dirty="0" smtClean="0"/>
              <a:t>personnel</a:t>
            </a:r>
          </a:p>
          <a:p>
            <a:pPr marL="171450" indent="-171450">
              <a:spcAft>
                <a:spcPts val="0"/>
              </a:spcAft>
              <a:buClr>
                <a:schemeClr val="bg2">
                  <a:lumMod val="75000"/>
                </a:schemeClr>
              </a:buClr>
              <a:buFont typeface="Wingdings" panose="05000000000000000000" pitchFamily="2" charset="2"/>
              <a:buChar char="§"/>
            </a:pPr>
            <a:r>
              <a:rPr lang="fr-FR" sz="1100" dirty="0"/>
              <a:t>D</a:t>
            </a:r>
            <a:r>
              <a:rPr lang="fr-FR" sz="1100" dirty="0" smtClean="0"/>
              <a:t>es </a:t>
            </a:r>
            <a:r>
              <a:rPr lang="fr-FR" sz="1100" dirty="0"/>
              <a:t>médecins du travail lorsque l'immeuble comporte des locaux de </a:t>
            </a:r>
            <a:r>
              <a:rPr lang="fr-FR" sz="1100" dirty="0" smtClean="0"/>
              <a:t>travail </a:t>
            </a:r>
          </a:p>
          <a:p>
            <a:pPr marL="0">
              <a:spcAft>
                <a:spcPts val="0"/>
              </a:spcAft>
              <a:buClr>
                <a:schemeClr val="bg2">
                  <a:lumMod val="75000"/>
                </a:schemeClr>
              </a:buClr>
            </a:pPr>
            <a:endParaRPr lang="fr-FR" sz="1100" dirty="0" smtClean="0"/>
          </a:p>
          <a:p>
            <a:pPr marL="0">
              <a:spcAft>
                <a:spcPts val="0"/>
              </a:spcAft>
              <a:buClr>
                <a:schemeClr val="bg2">
                  <a:lumMod val="75000"/>
                </a:schemeClr>
              </a:buClr>
            </a:pPr>
            <a:r>
              <a:rPr lang="fr-FR" sz="1100" dirty="0" smtClean="0"/>
              <a:t>                         Ces </a:t>
            </a:r>
            <a:r>
              <a:rPr lang="fr-FR" sz="1100" dirty="0"/>
              <a:t>personnes </a:t>
            </a:r>
            <a:r>
              <a:rPr lang="fr-FR" sz="1100" dirty="0" smtClean="0"/>
              <a:t>doivent être </a:t>
            </a:r>
            <a:r>
              <a:rPr lang="fr-FR" sz="1100" b="1" dirty="0" smtClean="0"/>
              <a:t>informées </a:t>
            </a:r>
            <a:r>
              <a:rPr lang="fr-FR" sz="1100" dirty="0" smtClean="0"/>
              <a:t>de l’existence et des </a:t>
            </a:r>
            <a:r>
              <a:rPr lang="fr-FR" sz="1100" dirty="0"/>
              <a:t>modalités de consultation du </a:t>
            </a:r>
            <a:r>
              <a:rPr lang="fr-FR" sz="1100" dirty="0" smtClean="0"/>
              <a:t>dossier</a:t>
            </a:r>
          </a:p>
          <a:p>
            <a:pPr marL="0">
              <a:spcAft>
                <a:spcPts val="0"/>
              </a:spcAft>
              <a:buClr>
                <a:schemeClr val="bg2">
                  <a:lumMod val="75000"/>
                </a:schemeClr>
              </a:buClr>
            </a:pPr>
            <a:endParaRPr lang="fr-FR" sz="1100" dirty="0"/>
          </a:p>
          <a:p>
            <a:pPr marL="0">
              <a:spcAft>
                <a:spcPts val="0"/>
              </a:spcAft>
              <a:buClr>
                <a:schemeClr val="bg2">
                  <a:lumMod val="75000"/>
                </a:schemeClr>
              </a:buClr>
            </a:pPr>
            <a:r>
              <a:rPr lang="fr-FR" sz="1100" dirty="0" smtClean="0"/>
              <a:t>Ce dossier </a:t>
            </a:r>
            <a:r>
              <a:rPr lang="fr-FR" sz="1100" b="1" dirty="0" smtClean="0"/>
              <a:t>est</a:t>
            </a:r>
            <a:r>
              <a:rPr lang="fr-FR" sz="1100" b="1" dirty="0"/>
              <a:t> c</a:t>
            </a:r>
            <a:r>
              <a:rPr lang="fr-FR" sz="1100" b="1" dirty="0" smtClean="0"/>
              <a:t>ommuniqué </a:t>
            </a:r>
            <a:r>
              <a:rPr lang="fr-FR" sz="1100" dirty="0" smtClean="0"/>
              <a:t>à certaines personnes </a:t>
            </a:r>
            <a:r>
              <a:rPr lang="fr-FR" sz="1100" dirty="0"/>
              <a:t>et </a:t>
            </a:r>
            <a:r>
              <a:rPr lang="fr-FR" sz="1100" dirty="0" smtClean="0"/>
              <a:t>instances, </a:t>
            </a:r>
            <a:r>
              <a:rPr lang="fr-FR" sz="1100" dirty="0"/>
              <a:t>sur leur demande et dans le cadre de leurs attributions respectives </a:t>
            </a:r>
            <a:r>
              <a:rPr lang="fr-FR" sz="1100" dirty="0" smtClean="0"/>
              <a:t>:</a:t>
            </a:r>
            <a:r>
              <a:rPr lang="fr-FR" sz="1100" dirty="0"/>
              <a:t/>
            </a:r>
            <a:br>
              <a:rPr lang="fr-FR" sz="1100" dirty="0"/>
            </a:br>
            <a:r>
              <a:rPr lang="fr-FR" sz="1100" dirty="0" smtClean="0"/>
              <a:t>exemple : </a:t>
            </a:r>
            <a:r>
              <a:rPr lang="fr-FR" sz="1100" i="1" dirty="0" smtClean="0"/>
              <a:t>a</a:t>
            </a:r>
            <a:r>
              <a:rPr lang="fr-FR" sz="1100" i="1" dirty="0"/>
              <a:t>) Agents ou services mentionnés </a:t>
            </a:r>
            <a:r>
              <a:rPr lang="fr-FR" sz="1100" i="1" dirty="0" smtClean="0"/>
              <a:t>à l’article</a:t>
            </a:r>
            <a:r>
              <a:rPr lang="fr-FR" sz="1100" i="1" dirty="0"/>
              <a:t> </a:t>
            </a:r>
            <a:r>
              <a:rPr lang="fr-FR" sz="1100" i="1" u="sng" dirty="0">
                <a:hlinkClick r:id="rId3"/>
              </a:rPr>
              <a:t>L. </a:t>
            </a:r>
            <a:r>
              <a:rPr lang="fr-FR" sz="1100" i="1" u="sng" dirty="0" smtClean="0">
                <a:hlinkClick r:id="rId3"/>
              </a:rPr>
              <a:t>1421-1 </a:t>
            </a:r>
            <a:r>
              <a:rPr lang="fr-FR" sz="1100" b="1" u="sng" dirty="0" smtClean="0">
                <a:solidFill>
                  <a:srgbClr val="E1000F"/>
                </a:solidFill>
                <a:hlinkClick r:id="rId3"/>
              </a:rPr>
              <a:t>(ARS)</a:t>
            </a:r>
            <a:r>
              <a:rPr lang="fr-FR" sz="1100" i="1" u="sng" dirty="0">
                <a:solidFill>
                  <a:srgbClr val="92D050"/>
                </a:solidFill>
                <a:hlinkClick r:id="rId3"/>
              </a:rPr>
              <a:t> </a:t>
            </a:r>
            <a:r>
              <a:rPr lang="fr-FR" sz="1100" i="1" dirty="0" smtClean="0"/>
              <a:t>.</a:t>
            </a:r>
          </a:p>
          <a:p>
            <a:pPr marL="0">
              <a:spcAft>
                <a:spcPts val="0"/>
              </a:spcAft>
              <a:buClr>
                <a:schemeClr val="bg2">
                  <a:lumMod val="75000"/>
                </a:schemeClr>
              </a:buClr>
            </a:pPr>
            <a:endParaRPr lang="fr-FR" sz="1100" i="1" dirty="0" smtClean="0"/>
          </a:p>
          <a:p>
            <a:pPr marL="0">
              <a:spcAft>
                <a:spcPts val="0"/>
              </a:spcAft>
            </a:pPr>
            <a:r>
              <a:rPr lang="fr-FR" sz="1100" i="1" dirty="0">
                <a:solidFill>
                  <a:srgbClr val="00B050"/>
                </a:solidFill>
              </a:rPr>
              <a:t>Le propriétaire conserve une attestation écrite de la communication du dossier à ces personnes.</a:t>
            </a:r>
            <a:r>
              <a:rPr lang="fr-FR" sz="1100" i="1" dirty="0"/>
              <a:t> </a:t>
            </a:r>
            <a:br>
              <a:rPr lang="fr-FR" sz="1100" i="1" dirty="0"/>
            </a:br>
            <a:r>
              <a:rPr lang="fr-FR" sz="1100" dirty="0"/>
              <a:t/>
            </a:r>
            <a:br>
              <a:rPr lang="fr-FR" sz="1100" dirty="0"/>
            </a:br>
            <a:r>
              <a:rPr lang="fr-FR" sz="1100" b="1" dirty="0"/>
              <a:t>La fiche récapitulative du DTA </a:t>
            </a:r>
            <a:r>
              <a:rPr lang="fr-FR" sz="1100" dirty="0"/>
              <a:t>est communiquée dans </a:t>
            </a:r>
            <a:r>
              <a:rPr lang="fr-FR" sz="1100" b="1" dirty="0">
                <a:solidFill>
                  <a:srgbClr val="000091"/>
                </a:solidFill>
              </a:rPr>
              <a:t>un délai d'un mois </a:t>
            </a:r>
            <a:r>
              <a:rPr lang="fr-FR" sz="1100" dirty="0"/>
              <a:t>après sa</a:t>
            </a:r>
            <a:r>
              <a:rPr lang="fr-FR" sz="1100" b="1" dirty="0"/>
              <a:t> constitution </a:t>
            </a:r>
            <a:r>
              <a:rPr lang="fr-FR" sz="1100" dirty="0"/>
              <a:t>ou sa </a:t>
            </a:r>
            <a:r>
              <a:rPr lang="fr-FR" sz="1100" b="1" dirty="0"/>
              <a:t>mise à jour </a:t>
            </a:r>
            <a:r>
              <a:rPr lang="fr-FR" sz="1100" dirty="0"/>
              <a:t>aux occupants de l'immeuble bâti et, si cet immeuble comporte des locaux de travail, aux employeurs</a:t>
            </a:r>
            <a:r>
              <a:rPr lang="fr-FR" sz="1100" dirty="0" smtClean="0"/>
              <a:t>.</a:t>
            </a:r>
            <a:endParaRPr lang="fr-FR" sz="1100" dirty="0"/>
          </a:p>
        </p:txBody>
      </p:sp>
      <p:pic>
        <p:nvPicPr>
          <p:cNvPr id="5" name="Image 4"/>
          <p:cNvPicPr/>
          <p:nvPr/>
        </p:nvPicPr>
        <p:blipFill rotWithShape="1">
          <a:blip r:embed="rId4"/>
          <a:srcRect l="19556" t="22037" r="51873" b="43500"/>
          <a:stretch/>
        </p:blipFill>
        <p:spPr bwMode="auto">
          <a:xfrm>
            <a:off x="7089309" y="524587"/>
            <a:ext cx="1645285" cy="1075055"/>
          </a:xfrm>
          <a:prstGeom prst="rect">
            <a:avLst/>
          </a:prstGeom>
          <a:ln>
            <a:noFill/>
          </a:ln>
          <a:extLst>
            <a:ext uri="{53640926-AAD7-44D8-BBD7-CCE9431645EC}">
              <a14:shadowObscured xmlns:a14="http://schemas.microsoft.com/office/drawing/2010/main"/>
            </a:ext>
          </a:extLst>
        </p:spPr>
      </p:pic>
      <p:sp>
        <p:nvSpPr>
          <p:cNvPr id="6" name="Bouton d'action : Informations 5">
            <a:hlinkClick r:id="" action="ppaction://noaction" highlightClick="1"/>
          </p:cNvPr>
          <p:cNvSpPr/>
          <p:nvPr/>
        </p:nvSpPr>
        <p:spPr>
          <a:xfrm>
            <a:off x="827584" y="2859782"/>
            <a:ext cx="360040" cy="360000"/>
          </a:xfrm>
          <a:prstGeom prst="actionButtonInform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4632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solidFill>
                  <a:srgbClr val="000091"/>
                </a:solidFill>
              </a:rPr>
              <a:t>Mise à jour du DTA </a:t>
            </a:r>
            <a:endParaRPr lang="fr-FR" dirty="0">
              <a:solidFill>
                <a:srgbClr val="000091"/>
              </a:solidFill>
            </a:endParaRPr>
          </a:p>
        </p:txBody>
      </p:sp>
      <p:sp>
        <p:nvSpPr>
          <p:cNvPr id="3" name="Titre 2"/>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sp>
        <p:nvSpPr>
          <p:cNvPr id="4" name="Espace réservé du texte 3"/>
          <p:cNvSpPr>
            <a:spLocks noGrp="1"/>
          </p:cNvSpPr>
          <p:nvPr>
            <p:ph type="body" sz="quarter" idx="14"/>
          </p:nvPr>
        </p:nvSpPr>
        <p:spPr/>
        <p:txBody>
          <a:bodyPr/>
          <a:lstStyle/>
          <a:p>
            <a:endParaRPr lang="fr-FR" dirty="0"/>
          </a:p>
        </p:txBody>
      </p:sp>
      <p:pic>
        <p:nvPicPr>
          <p:cNvPr id="5" name="Image 4"/>
          <p:cNvPicPr/>
          <p:nvPr/>
        </p:nvPicPr>
        <p:blipFill rotWithShape="1">
          <a:blip r:embed="rId2"/>
          <a:srcRect l="6448" t="25438" r="3439" b="23393"/>
          <a:stretch/>
        </p:blipFill>
        <p:spPr bwMode="auto">
          <a:xfrm>
            <a:off x="323849" y="1707654"/>
            <a:ext cx="8424335" cy="2808312"/>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19556" t="22037" r="51873" b="43500"/>
          <a:stretch/>
        </p:blipFill>
        <p:spPr bwMode="auto">
          <a:xfrm>
            <a:off x="7020272" y="524587"/>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268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649677" y="1853135"/>
            <a:ext cx="5871864" cy="1656184"/>
          </a:xfrm>
        </p:spPr>
        <p:txBody>
          <a:bodyPr/>
          <a:lstStyle/>
          <a:p>
            <a:pPr algn="just"/>
            <a:r>
              <a:rPr lang="fr-FR" sz="2000" b="1" dirty="0">
                <a:solidFill>
                  <a:srgbClr val="FFC000"/>
                </a:solidFill>
              </a:rPr>
              <a:t>Tout propriétaire d’immeuble bâti dont le permis de construire a été délivré avant le 1er juillet 1997 doit </a:t>
            </a:r>
            <a:r>
              <a:rPr lang="fr-FR" sz="2000" b="1" u="sng" dirty="0" smtClean="0">
                <a:solidFill>
                  <a:srgbClr val="FFC000"/>
                </a:solidFill>
              </a:rPr>
              <a:t>constituer</a:t>
            </a:r>
            <a:r>
              <a:rPr lang="fr-FR" sz="2000" b="1" dirty="0" smtClean="0">
                <a:solidFill>
                  <a:srgbClr val="FFC000"/>
                </a:solidFill>
              </a:rPr>
              <a:t>, </a:t>
            </a:r>
            <a:r>
              <a:rPr lang="fr-FR" sz="2000" b="1" u="sng" dirty="0">
                <a:solidFill>
                  <a:srgbClr val="FFC000"/>
                </a:solidFill>
              </a:rPr>
              <a:t>conserver et actualiser </a:t>
            </a:r>
            <a:r>
              <a:rPr lang="fr-FR" sz="2000" b="1" dirty="0">
                <a:solidFill>
                  <a:srgbClr val="FFC000"/>
                </a:solidFill>
              </a:rPr>
              <a:t>un dossier technique amiante ( DTA).</a:t>
            </a:r>
          </a:p>
        </p:txBody>
      </p:sp>
      <p:sp>
        <p:nvSpPr>
          <p:cNvPr id="3" name="Espace réservé du texte 2"/>
          <p:cNvSpPr>
            <a:spLocks noGrp="1"/>
          </p:cNvSpPr>
          <p:nvPr>
            <p:ph type="body" sz="quarter" idx="13"/>
          </p:nvPr>
        </p:nvSpPr>
        <p:spPr/>
        <p:txBody>
          <a:bodyPr/>
          <a:lstStyle/>
          <a:p>
            <a:r>
              <a:rPr lang="fr-FR" dirty="0">
                <a:solidFill>
                  <a:srgbClr val="000091"/>
                </a:solidFill>
              </a:rPr>
              <a:t>Mise à jour du DTA </a:t>
            </a:r>
          </a:p>
        </p:txBody>
      </p:sp>
      <p:sp>
        <p:nvSpPr>
          <p:cNvPr id="4" name="Titre 3"/>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pic>
        <p:nvPicPr>
          <p:cNvPr id="6" name="Image 5"/>
          <p:cNvPicPr/>
          <p:nvPr/>
        </p:nvPicPr>
        <p:blipFill rotWithShape="1">
          <a:blip r:embed="rId2"/>
          <a:srcRect l="8598" t="32922" r="69742" b="30335"/>
          <a:stretch/>
        </p:blipFill>
        <p:spPr bwMode="auto">
          <a:xfrm>
            <a:off x="323528" y="1635646"/>
            <a:ext cx="2220023" cy="2091163"/>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3"/>
          <a:srcRect l="19556" t="22037" r="51873" b="43500"/>
          <a:stretch/>
        </p:blipFill>
        <p:spPr bwMode="auto">
          <a:xfrm>
            <a:off x="6876256" y="339502"/>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1101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400" dirty="0">
                <a:solidFill>
                  <a:srgbClr val="92D050"/>
                </a:solidFill>
              </a:rPr>
              <a:t>3. Dossier Technique Amiante</a:t>
            </a:r>
            <a:endParaRPr lang="fr-FR" sz="2400" dirty="0"/>
          </a:p>
        </p:txBody>
      </p:sp>
      <p:sp>
        <p:nvSpPr>
          <p:cNvPr id="4" name="Espace réservé du texte 3"/>
          <p:cNvSpPr>
            <a:spLocks noGrp="1"/>
          </p:cNvSpPr>
          <p:nvPr>
            <p:ph type="body" sz="quarter" idx="14"/>
          </p:nvPr>
        </p:nvSpPr>
        <p:spPr>
          <a:xfrm>
            <a:off x="2555776" y="1419622"/>
            <a:ext cx="5688632" cy="3024336"/>
          </a:xfrm>
        </p:spPr>
        <p:txBody>
          <a:bodyPr/>
          <a:lstStyle/>
          <a:p>
            <a:r>
              <a:rPr lang="fr-FR" sz="1200" dirty="0" smtClean="0"/>
              <a:t>La constitution et tous les renseignements doivent être faits par le propriétaire.</a:t>
            </a:r>
          </a:p>
          <a:p>
            <a:endParaRPr lang="fr-FR" sz="1200" dirty="0" smtClean="0"/>
          </a:p>
          <a:p>
            <a:pPr marL="377825" indent="-285750">
              <a:buClr>
                <a:srgbClr val="009999"/>
              </a:buClr>
              <a:buFont typeface="Wingdings" panose="05000000000000000000" pitchFamily="2" charset="2"/>
              <a:buChar char="§"/>
            </a:pPr>
            <a:r>
              <a:rPr lang="fr-FR" sz="1100" dirty="0" smtClean="0"/>
              <a:t>Si le propriétaire souhaite déléguer la constitution du DTA et /ou sa mise à jour, </a:t>
            </a:r>
            <a:r>
              <a:rPr lang="fr-FR" sz="1100" b="1" dirty="0" smtClean="0"/>
              <a:t>ceci constitue une mission à part entière d’assistance à maîtrise ouvrage.</a:t>
            </a:r>
          </a:p>
          <a:p>
            <a:pPr>
              <a:buClr>
                <a:srgbClr val="009999"/>
              </a:buClr>
            </a:pPr>
            <a:endParaRPr lang="fr-FR" sz="1100" b="1" dirty="0" smtClean="0"/>
          </a:p>
          <a:p>
            <a:pPr marL="377825" indent="-285750">
              <a:buClr>
                <a:srgbClr val="009999"/>
              </a:buClr>
              <a:buFont typeface="Wingdings" panose="05000000000000000000" pitchFamily="2" charset="2"/>
              <a:buChar char="§"/>
            </a:pPr>
            <a:r>
              <a:rPr lang="fr-FR" sz="1100" dirty="0" smtClean="0"/>
              <a:t>Cette mission peut être complémentaire à une mission précitées ou </a:t>
            </a:r>
            <a:r>
              <a:rPr lang="fr-FR" sz="1100" b="1" dirty="0" smtClean="0"/>
              <a:t>confiée à une entité différente </a:t>
            </a:r>
            <a:r>
              <a:rPr lang="fr-FR" sz="1100" dirty="0" smtClean="0"/>
              <a:t>sous réserve de lui fournir l’ensemble des documents nécessaires .</a:t>
            </a:r>
          </a:p>
          <a:p>
            <a:pPr marL="377825" indent="-285750">
              <a:buClr>
                <a:srgbClr val="009999"/>
              </a:buClr>
              <a:buFont typeface="Wingdings" panose="05000000000000000000" pitchFamily="2" charset="2"/>
              <a:buChar char="§"/>
            </a:pPr>
            <a:endParaRPr lang="fr-FR" sz="1000" dirty="0" smtClean="0"/>
          </a:p>
          <a:p>
            <a:pPr>
              <a:buClr>
                <a:srgbClr val="009999"/>
              </a:buClr>
            </a:pPr>
            <a:r>
              <a:rPr lang="fr-FR" sz="1200" b="1" dirty="0" smtClean="0"/>
              <a:t>Attention </a:t>
            </a:r>
            <a:r>
              <a:rPr lang="fr-FR" sz="1200" dirty="0" smtClean="0"/>
              <a:t>: la mise à jour documentaire du DTA peut :</a:t>
            </a:r>
          </a:p>
          <a:p>
            <a:pPr>
              <a:buClr>
                <a:srgbClr val="009999"/>
              </a:buClr>
            </a:pPr>
            <a:endParaRPr lang="fr-FR" sz="1200" dirty="0" smtClean="0"/>
          </a:p>
          <a:p>
            <a:pPr marL="377825" indent="-285750">
              <a:buClr>
                <a:srgbClr val="009999"/>
              </a:buClr>
              <a:buFont typeface="Wingdings" panose="05000000000000000000" pitchFamily="2" charset="2"/>
              <a:buChar char="§"/>
            </a:pPr>
            <a:r>
              <a:rPr lang="fr-FR" sz="1100" dirty="0" smtClean="0"/>
              <a:t>Nécessiter une ou des interventions sur terrain (opérateur certifié) selon documents fournis</a:t>
            </a:r>
          </a:p>
          <a:p>
            <a:pPr>
              <a:buClr>
                <a:srgbClr val="009999"/>
              </a:buClr>
            </a:pPr>
            <a:endParaRPr lang="fr-FR" sz="1100" dirty="0" smtClean="0"/>
          </a:p>
          <a:p>
            <a:pPr marL="377825" indent="-285750">
              <a:buClr>
                <a:srgbClr val="009999"/>
              </a:buClr>
              <a:buFont typeface="Wingdings" panose="05000000000000000000" pitchFamily="2" charset="2"/>
              <a:buChar char="§"/>
            </a:pPr>
            <a:r>
              <a:rPr lang="fr-FR" sz="1100" dirty="0" smtClean="0"/>
              <a:t>S’avérer complexe en fonction des situations constatées sur le terrains </a:t>
            </a:r>
            <a:endParaRPr lang="fr-FR" sz="1100" dirty="0"/>
          </a:p>
        </p:txBody>
      </p:sp>
      <p:pic>
        <p:nvPicPr>
          <p:cNvPr id="5" name="Image 4"/>
          <p:cNvPicPr/>
          <p:nvPr/>
        </p:nvPicPr>
        <p:blipFill rotWithShape="1">
          <a:blip r:embed="rId2"/>
          <a:srcRect l="6449" t="31758" r="80985" b="45305"/>
          <a:stretch/>
        </p:blipFill>
        <p:spPr bwMode="auto">
          <a:xfrm>
            <a:off x="683568" y="1995686"/>
            <a:ext cx="1728192" cy="2088232"/>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19556" t="22037" r="51873" b="43500"/>
          <a:stretch/>
        </p:blipFill>
        <p:spPr bwMode="auto">
          <a:xfrm>
            <a:off x="6599123" y="246152"/>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8697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solidFill>
                  <a:srgbClr val="000091"/>
                </a:solidFill>
              </a:rPr>
              <a:t>Mise à jour du DTA </a:t>
            </a:r>
          </a:p>
        </p:txBody>
      </p:sp>
      <p:sp>
        <p:nvSpPr>
          <p:cNvPr id="3" name="Titre 2"/>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sp>
        <p:nvSpPr>
          <p:cNvPr id="4" name="Espace réservé du texte 3"/>
          <p:cNvSpPr>
            <a:spLocks noGrp="1"/>
          </p:cNvSpPr>
          <p:nvPr>
            <p:ph type="body" sz="quarter" idx="14"/>
          </p:nvPr>
        </p:nvSpPr>
        <p:spPr>
          <a:xfrm>
            <a:off x="2699792" y="1995686"/>
            <a:ext cx="5112568" cy="2160240"/>
          </a:xfrm>
        </p:spPr>
        <p:txBody>
          <a:bodyPr/>
          <a:lstStyle/>
          <a:p>
            <a:r>
              <a:rPr lang="fr-FR" sz="2000" b="1" dirty="0" smtClean="0">
                <a:solidFill>
                  <a:srgbClr val="009999"/>
                </a:solidFill>
              </a:rPr>
              <a:t>Le DTA s’inscrit dans la durée car il suivra le bâtiment tout au long de sa vie.</a:t>
            </a:r>
          </a:p>
          <a:p>
            <a:r>
              <a:rPr lang="fr-FR" sz="2000" b="1" dirty="0" smtClean="0">
                <a:solidFill>
                  <a:srgbClr val="009999"/>
                </a:solidFill>
              </a:rPr>
              <a:t>Réglementairement obligatoire, le dossier doit être mis à jour dès qu’une action vis-à-vis de l’amiante a été réalisée.</a:t>
            </a:r>
            <a:endParaRPr lang="fr-FR" sz="2000" b="1" dirty="0">
              <a:solidFill>
                <a:srgbClr val="009999"/>
              </a:solidFill>
            </a:endParaRPr>
          </a:p>
        </p:txBody>
      </p:sp>
      <p:pic>
        <p:nvPicPr>
          <p:cNvPr id="5" name="Image 4"/>
          <p:cNvPicPr/>
          <p:nvPr/>
        </p:nvPicPr>
        <p:blipFill rotWithShape="1">
          <a:blip r:embed="rId2"/>
          <a:srcRect l="29266" t="32334" r="48909" b="29159"/>
          <a:stretch/>
        </p:blipFill>
        <p:spPr bwMode="auto">
          <a:xfrm>
            <a:off x="323850" y="1779662"/>
            <a:ext cx="2232248" cy="2304256"/>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19556" t="22037" r="51873" b="43500"/>
          <a:stretch/>
        </p:blipFill>
        <p:spPr bwMode="auto">
          <a:xfrm>
            <a:off x="6876256" y="339502"/>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3529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43625" y="1082564"/>
            <a:ext cx="8424614" cy="242951"/>
          </a:xfrm>
        </p:spPr>
        <p:txBody>
          <a:bodyPr/>
          <a:lstStyle/>
          <a:p>
            <a:r>
              <a:rPr lang="fr-FR" dirty="0">
                <a:solidFill>
                  <a:srgbClr val="000091"/>
                </a:solidFill>
              </a:rPr>
              <a:t>Mise à jour du DTA </a:t>
            </a:r>
          </a:p>
        </p:txBody>
      </p:sp>
      <p:sp>
        <p:nvSpPr>
          <p:cNvPr id="3" name="Titre 2"/>
          <p:cNvSpPr>
            <a:spLocks noGrp="1"/>
          </p:cNvSpPr>
          <p:nvPr>
            <p:ph type="title"/>
          </p:nvPr>
        </p:nvSpPr>
        <p:spPr>
          <a:xfrm>
            <a:off x="1907704" y="116922"/>
            <a:ext cx="8424863" cy="539991"/>
          </a:xfrm>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sp>
        <p:nvSpPr>
          <p:cNvPr id="4" name="Espace réservé du texte 3"/>
          <p:cNvSpPr>
            <a:spLocks noGrp="1"/>
          </p:cNvSpPr>
          <p:nvPr>
            <p:ph type="body" sz="quarter" idx="14"/>
          </p:nvPr>
        </p:nvSpPr>
        <p:spPr>
          <a:xfrm>
            <a:off x="2434848" y="1059582"/>
            <a:ext cx="6333391" cy="2880320"/>
          </a:xfrm>
        </p:spPr>
        <p:txBody>
          <a:bodyPr/>
          <a:lstStyle/>
          <a:p>
            <a:pPr marL="263525" indent="-171450">
              <a:buClr>
                <a:schemeClr val="bg2">
                  <a:lumMod val="75000"/>
                </a:schemeClr>
              </a:buClr>
              <a:buFont typeface="Wingdings" panose="05000000000000000000" pitchFamily="2" charset="2"/>
              <a:buChar char="§"/>
            </a:pPr>
            <a:r>
              <a:rPr lang="fr-FR" sz="1100" dirty="0" smtClean="0"/>
              <a:t>Si des matériaux ou produits contenant de l’amiante (MPCA) des listes A et/ou B repérés : </a:t>
            </a:r>
            <a:br>
              <a:rPr lang="fr-FR" sz="1100" dirty="0" smtClean="0"/>
            </a:br>
            <a:r>
              <a:rPr lang="fr-FR" sz="1100" u="sng" dirty="0" smtClean="0"/>
              <a:t>une évaluation périodique de leur état de conservation </a:t>
            </a:r>
            <a:r>
              <a:rPr lang="fr-FR" sz="1100" dirty="0" smtClean="0"/>
              <a:t>devra être réalisée par un diagnostiqueur certifié</a:t>
            </a:r>
            <a:r>
              <a:rPr lang="fr-FR" sz="1100" b="1" dirty="0" smtClean="0">
                <a:solidFill>
                  <a:srgbClr val="E1000F"/>
                </a:solidFill>
              </a:rPr>
              <a:t> 	</a:t>
            </a:r>
            <a:br>
              <a:rPr lang="fr-FR" sz="1100" b="1" dirty="0" smtClean="0">
                <a:solidFill>
                  <a:srgbClr val="E1000F"/>
                </a:solidFill>
              </a:rPr>
            </a:br>
            <a:r>
              <a:rPr lang="fr-FR" sz="1100" b="1" dirty="0" smtClean="0">
                <a:solidFill>
                  <a:srgbClr val="E1000F"/>
                </a:solidFill>
              </a:rPr>
              <a:t>=&gt; </a:t>
            </a:r>
            <a:r>
              <a:rPr lang="fr-FR" sz="1100" b="1" dirty="0" smtClean="0"/>
              <a:t>enregistrement dans le DTA ( + MAJ fiche récapitulative)</a:t>
            </a:r>
          </a:p>
          <a:p>
            <a:pPr algn="just">
              <a:buClr>
                <a:schemeClr val="bg2">
                  <a:lumMod val="75000"/>
                </a:schemeClr>
              </a:buClr>
            </a:pPr>
            <a:endParaRPr lang="fr-FR" sz="1100" b="1" dirty="0" smtClean="0"/>
          </a:p>
          <a:p>
            <a:pPr marL="263525" indent="-171450">
              <a:buClr>
                <a:schemeClr val="bg2">
                  <a:lumMod val="75000"/>
                </a:schemeClr>
              </a:buClr>
              <a:buFont typeface="Wingdings" panose="05000000000000000000" pitchFamily="2" charset="2"/>
              <a:buChar char="§"/>
            </a:pPr>
            <a:r>
              <a:rPr lang="fr-FR" sz="1100" dirty="0" smtClean="0"/>
              <a:t>Selon les conclusions d’évaluation périodique d’éventuelles </a:t>
            </a:r>
            <a:r>
              <a:rPr lang="fr-FR" sz="1100" u="sng" dirty="0" smtClean="0"/>
              <a:t>mesures d’empoussièrement ou travaux de traitement</a:t>
            </a:r>
            <a:r>
              <a:rPr lang="fr-FR" sz="1100" dirty="0" smtClean="0"/>
              <a:t> à effectuer	 </a:t>
            </a:r>
            <a:r>
              <a:rPr lang="fr-FR" sz="1100" b="1" dirty="0" smtClean="0">
                <a:solidFill>
                  <a:srgbClr val="E1000F"/>
                </a:solidFill>
              </a:rPr>
              <a:t> </a:t>
            </a:r>
            <a:br>
              <a:rPr lang="fr-FR" sz="1100" b="1" dirty="0" smtClean="0">
                <a:solidFill>
                  <a:srgbClr val="E1000F"/>
                </a:solidFill>
              </a:rPr>
            </a:br>
            <a:r>
              <a:rPr lang="fr-FR" sz="1100" b="1" dirty="0" smtClean="0">
                <a:solidFill>
                  <a:srgbClr val="E1000F"/>
                </a:solidFill>
              </a:rPr>
              <a:t>=&gt; </a:t>
            </a:r>
            <a:r>
              <a:rPr lang="fr-FR" sz="1100" b="1" dirty="0" smtClean="0"/>
              <a:t>action </a:t>
            </a:r>
            <a:r>
              <a:rPr lang="fr-FR" sz="1100" b="1" dirty="0"/>
              <a:t>ou résultat à enregistrer dans le DTA ( + MAJ fiche récapitulative)</a:t>
            </a:r>
          </a:p>
          <a:p>
            <a:pPr marL="263525" indent="-171450" algn="just">
              <a:buClr>
                <a:schemeClr val="bg2">
                  <a:lumMod val="75000"/>
                </a:schemeClr>
              </a:buClr>
              <a:buFont typeface="Wingdings" panose="05000000000000000000" pitchFamily="2" charset="2"/>
              <a:buChar char="§"/>
            </a:pPr>
            <a:endParaRPr lang="fr-FR" sz="1100" b="1" dirty="0" smtClean="0"/>
          </a:p>
          <a:p>
            <a:pPr marL="263525" indent="-171450">
              <a:buClr>
                <a:schemeClr val="bg2">
                  <a:lumMod val="75000"/>
                </a:schemeClr>
              </a:buClr>
              <a:buFont typeface="Wingdings" panose="05000000000000000000" pitchFamily="2" charset="2"/>
              <a:buChar char="§"/>
            </a:pPr>
            <a:r>
              <a:rPr lang="fr-FR" sz="1100" dirty="0" smtClean="0"/>
              <a:t>Si </a:t>
            </a:r>
            <a:r>
              <a:rPr lang="fr-FR" sz="1100" dirty="0"/>
              <a:t>des travaux dans le bâtiment </a:t>
            </a:r>
            <a:r>
              <a:rPr lang="fr-FR" sz="1100" dirty="0" smtClean="0"/>
              <a:t>(y </a:t>
            </a:r>
            <a:r>
              <a:rPr lang="fr-FR" sz="1100" dirty="0"/>
              <a:t>compris </a:t>
            </a:r>
            <a:r>
              <a:rPr lang="fr-FR" sz="1100" dirty="0" smtClean="0"/>
              <a:t>démolition) sont prévus, un </a:t>
            </a:r>
            <a:r>
              <a:rPr lang="fr-FR" sz="1100" u="sng" dirty="0" smtClean="0"/>
              <a:t>repérage amiante avant travaux /démolition </a:t>
            </a:r>
            <a:r>
              <a:rPr lang="fr-FR" sz="1100" dirty="0" smtClean="0"/>
              <a:t>sont prévus, un repérage amiante avant travaux/démolition doit être réalisé </a:t>
            </a:r>
            <a:r>
              <a:rPr lang="fr-FR" sz="1100" b="1" dirty="0">
                <a:solidFill>
                  <a:srgbClr val="E1000F"/>
                </a:solidFill>
              </a:rPr>
              <a:t> </a:t>
            </a:r>
            <a:r>
              <a:rPr lang="fr-FR" sz="1100" b="1" dirty="0" smtClean="0">
                <a:solidFill>
                  <a:srgbClr val="E1000F"/>
                </a:solidFill>
              </a:rPr>
              <a:t>=&gt; </a:t>
            </a:r>
            <a:r>
              <a:rPr lang="fr-FR" sz="1100" b="1" dirty="0" smtClean="0"/>
              <a:t>conclusions </a:t>
            </a:r>
            <a:r>
              <a:rPr lang="fr-FR" sz="1100" b="1" dirty="0"/>
              <a:t>à enregistrer dans le DTA ( + MAJ fiche récapitulative)</a:t>
            </a:r>
          </a:p>
          <a:p>
            <a:pPr algn="just">
              <a:buClr>
                <a:schemeClr val="bg2">
                  <a:lumMod val="75000"/>
                </a:schemeClr>
              </a:buClr>
            </a:pPr>
            <a:endParaRPr lang="fr-FR" sz="1100" b="1" dirty="0" smtClean="0"/>
          </a:p>
          <a:p>
            <a:pPr marL="263525" indent="-171450" algn="just">
              <a:buClr>
                <a:schemeClr val="bg2">
                  <a:lumMod val="75000"/>
                </a:schemeClr>
              </a:buClr>
              <a:buFont typeface="Wingdings" panose="05000000000000000000" pitchFamily="2" charset="2"/>
              <a:buChar char="§"/>
            </a:pPr>
            <a:r>
              <a:rPr lang="fr-FR" sz="1100" dirty="0" smtClean="0"/>
              <a:t>Si un </a:t>
            </a:r>
            <a:r>
              <a:rPr lang="fr-FR" sz="1100" u="sng" dirty="0" smtClean="0"/>
              <a:t>retrait ou confinement </a:t>
            </a:r>
            <a:r>
              <a:rPr lang="fr-FR" sz="1100" dirty="0" smtClean="0"/>
              <a:t>(</a:t>
            </a:r>
            <a:r>
              <a:rPr lang="fr-FR" sz="1100" dirty="0" err="1" smtClean="0"/>
              <a:t>encapsulage</a:t>
            </a:r>
            <a:r>
              <a:rPr lang="fr-FR" sz="1100" dirty="0" smtClean="0"/>
              <a:t>) de MPCA est réalisé (par une société certifiée –SS3)</a:t>
            </a:r>
            <a:r>
              <a:rPr lang="fr-FR" sz="1100" b="1" dirty="0">
                <a:solidFill>
                  <a:srgbClr val="E1000F"/>
                </a:solidFill>
              </a:rPr>
              <a:t> =&gt; </a:t>
            </a:r>
            <a:r>
              <a:rPr lang="fr-FR" sz="1100" b="1" dirty="0" smtClean="0"/>
              <a:t>enregistrement des travaux et des justificatifs (RFT = PRE +BSDA+ Mesures d</a:t>
            </a:r>
            <a:r>
              <a:rPr lang="fr-FR" sz="1100" dirty="0" smtClean="0"/>
              <a:t>’</a:t>
            </a:r>
            <a:r>
              <a:rPr lang="fr-FR" sz="1100" b="1" dirty="0" smtClean="0"/>
              <a:t>empoussièrements</a:t>
            </a:r>
            <a:r>
              <a:rPr lang="fr-FR" sz="1100" dirty="0" smtClean="0"/>
              <a:t>…) </a:t>
            </a:r>
            <a:r>
              <a:rPr lang="fr-FR" sz="1100" b="1" dirty="0" smtClean="0"/>
              <a:t>dans le DTA </a:t>
            </a:r>
            <a:r>
              <a:rPr lang="fr-FR" sz="1100" b="1" dirty="0"/>
              <a:t>( + MAJ fiche récapitulative)</a:t>
            </a:r>
          </a:p>
          <a:p>
            <a:pPr marL="263525" indent="-171450" algn="just">
              <a:buClr>
                <a:schemeClr val="bg2">
                  <a:lumMod val="75000"/>
                </a:schemeClr>
              </a:buClr>
              <a:buFont typeface="Wingdings" panose="05000000000000000000" pitchFamily="2" charset="2"/>
              <a:buChar char="§"/>
            </a:pPr>
            <a:endParaRPr lang="fr-FR" sz="1100" b="1" dirty="0"/>
          </a:p>
          <a:p>
            <a:pPr marL="377825" indent="-285750">
              <a:buClr>
                <a:schemeClr val="bg2">
                  <a:lumMod val="75000"/>
                </a:schemeClr>
              </a:buClr>
              <a:buFont typeface="Wingdings" panose="05000000000000000000" pitchFamily="2" charset="2"/>
              <a:buChar char="§"/>
            </a:pPr>
            <a:endParaRPr lang="fr-FR" sz="1000" b="1" dirty="0"/>
          </a:p>
        </p:txBody>
      </p:sp>
      <p:pic>
        <p:nvPicPr>
          <p:cNvPr id="5" name="Image 4"/>
          <p:cNvPicPr/>
          <p:nvPr/>
        </p:nvPicPr>
        <p:blipFill rotWithShape="1">
          <a:blip r:embed="rId2"/>
          <a:srcRect l="51091" t="34392" r="27414" b="27985"/>
          <a:stretch/>
        </p:blipFill>
        <p:spPr bwMode="auto">
          <a:xfrm>
            <a:off x="323850" y="1724215"/>
            <a:ext cx="2088232" cy="2088232"/>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19556" t="22037" r="51873" b="43500"/>
          <a:stretch/>
        </p:blipFill>
        <p:spPr bwMode="auto">
          <a:xfrm>
            <a:off x="7236296" y="149061"/>
            <a:ext cx="1429261" cy="803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187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solidFill>
                  <a:srgbClr val="000091"/>
                </a:solidFill>
              </a:rPr>
              <a:t>Mise à jour du DTA </a:t>
            </a:r>
            <a:r>
              <a:rPr lang="fr-FR" dirty="0" smtClean="0">
                <a:solidFill>
                  <a:srgbClr val="000091"/>
                </a:solidFill>
              </a:rPr>
              <a:t>– Evolution réglementaire - </a:t>
            </a:r>
            <a:r>
              <a:rPr lang="fr-FR" dirty="0">
                <a:solidFill>
                  <a:srgbClr val="000091"/>
                </a:solidFill>
              </a:rPr>
              <a:t>Décret du 3 juin 2011 </a:t>
            </a:r>
          </a:p>
        </p:txBody>
      </p:sp>
      <p:sp>
        <p:nvSpPr>
          <p:cNvPr id="3" name="Titre 2"/>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sp>
        <p:nvSpPr>
          <p:cNvPr id="4" name="Espace réservé du texte 3"/>
          <p:cNvSpPr>
            <a:spLocks noGrp="1"/>
          </p:cNvSpPr>
          <p:nvPr>
            <p:ph type="body" sz="quarter" idx="14"/>
          </p:nvPr>
        </p:nvSpPr>
        <p:spPr>
          <a:xfrm>
            <a:off x="323850" y="1593364"/>
            <a:ext cx="8352606" cy="2880320"/>
          </a:xfrm>
        </p:spPr>
        <p:txBody>
          <a:bodyPr/>
          <a:lstStyle/>
          <a:p>
            <a:pPr marL="263525" indent="-171450" algn="just">
              <a:buClr>
                <a:schemeClr val="bg2">
                  <a:lumMod val="75000"/>
                </a:schemeClr>
              </a:buClr>
              <a:buFont typeface="Wingdings" panose="05000000000000000000" pitchFamily="2" charset="2"/>
              <a:buChar char="§"/>
            </a:pPr>
            <a:r>
              <a:rPr lang="fr-FR" dirty="0" smtClean="0"/>
              <a:t>Les </a:t>
            </a:r>
            <a:r>
              <a:rPr lang="fr-FR" dirty="0"/>
              <a:t>matériaux et produits contenant de l’amiante à repérer sont </a:t>
            </a:r>
            <a:r>
              <a:rPr lang="fr-FR" dirty="0" smtClean="0"/>
              <a:t>répartis </a:t>
            </a:r>
            <a:r>
              <a:rPr lang="fr-FR" dirty="0"/>
              <a:t>en trois listes </a:t>
            </a:r>
            <a:r>
              <a:rPr lang="fr-FR" dirty="0" smtClean="0"/>
              <a:t>:</a:t>
            </a:r>
            <a:endParaRPr lang="fr-FR" dirty="0"/>
          </a:p>
          <a:p>
            <a:pPr marL="377825" indent="-285750" algn="just">
              <a:spcBef>
                <a:spcPts val="600"/>
              </a:spcBef>
              <a:buClr>
                <a:schemeClr val="bg2">
                  <a:lumMod val="75000"/>
                </a:schemeClr>
              </a:buClr>
              <a:buFont typeface="Arial" panose="020B0604020202020204" pitchFamily="34" charset="0"/>
              <a:buChar char="•"/>
            </a:pPr>
            <a:r>
              <a:rPr lang="fr-FR" dirty="0" smtClean="0"/>
              <a:t>Liste </a:t>
            </a:r>
            <a:r>
              <a:rPr lang="fr-FR" dirty="0"/>
              <a:t>A : les flocages, les calorifugeages et certains types de </a:t>
            </a:r>
            <a:r>
              <a:rPr lang="fr-FR" dirty="0" smtClean="0"/>
              <a:t>faux-plafonds</a:t>
            </a:r>
            <a:r>
              <a:rPr lang="fr-FR" dirty="0"/>
              <a:t>, pouvant libérer des fibres d’amiante du seul fait de leur </a:t>
            </a:r>
            <a:r>
              <a:rPr lang="fr-FR" dirty="0" smtClean="0"/>
              <a:t>vieillissement</a:t>
            </a:r>
            <a:r>
              <a:rPr lang="fr-FR" dirty="0"/>
              <a:t>,</a:t>
            </a:r>
          </a:p>
          <a:p>
            <a:pPr marL="377825" indent="-285750">
              <a:spcBef>
                <a:spcPts val="600"/>
              </a:spcBef>
              <a:buClr>
                <a:schemeClr val="bg2">
                  <a:lumMod val="75000"/>
                </a:schemeClr>
              </a:buClr>
              <a:buFont typeface="Arial" panose="020B0604020202020204" pitchFamily="34" charset="0"/>
              <a:buChar char="•"/>
            </a:pPr>
            <a:r>
              <a:rPr lang="fr-FR" dirty="0" smtClean="0"/>
              <a:t>Liste </a:t>
            </a:r>
            <a:r>
              <a:rPr lang="fr-FR" dirty="0"/>
              <a:t>B : les matériaux tels que les plaques d’amiante-ciment, les </a:t>
            </a:r>
            <a:r>
              <a:rPr lang="fr-FR" dirty="0" smtClean="0"/>
              <a:t>dalles </a:t>
            </a:r>
            <a:r>
              <a:rPr lang="fr-FR" dirty="0"/>
              <a:t>de sol en vinyle amiante ou les conduits de vide-ordures, dans </a:t>
            </a:r>
            <a:r>
              <a:rPr lang="fr-FR" dirty="0" smtClean="0"/>
              <a:t>lesquels </a:t>
            </a:r>
            <a:r>
              <a:rPr lang="fr-FR" dirty="0"/>
              <a:t>l’amiante est lié à un autre matériau solide, pour lesquels le </a:t>
            </a:r>
            <a:r>
              <a:rPr lang="fr-FR" dirty="0" smtClean="0"/>
              <a:t>risque </a:t>
            </a:r>
            <a:r>
              <a:rPr lang="fr-FR" dirty="0"/>
              <a:t>de dispersion des fibres intervient notamment à l’occasion de </a:t>
            </a:r>
            <a:r>
              <a:rPr lang="fr-FR" dirty="0" smtClean="0"/>
              <a:t>travaux 	</a:t>
            </a:r>
            <a:br>
              <a:rPr lang="fr-FR" dirty="0" smtClean="0"/>
            </a:br>
            <a:r>
              <a:rPr lang="fr-FR" b="1" dirty="0" smtClean="0">
                <a:solidFill>
                  <a:schemeClr val="accent4">
                    <a:lumMod val="75000"/>
                  </a:schemeClr>
                </a:solidFill>
              </a:rPr>
              <a:t>+ ajout </a:t>
            </a:r>
            <a:r>
              <a:rPr lang="fr-FR" b="1" dirty="0">
                <a:solidFill>
                  <a:schemeClr val="accent4">
                    <a:lumMod val="75000"/>
                  </a:schemeClr>
                </a:solidFill>
              </a:rPr>
              <a:t>des éléments extérieurs à </a:t>
            </a:r>
            <a:r>
              <a:rPr lang="fr-FR" b="1" dirty="0" smtClean="0">
                <a:solidFill>
                  <a:schemeClr val="accent4">
                    <a:lumMod val="75000"/>
                  </a:schemeClr>
                </a:solidFill>
              </a:rPr>
              <a:t>rechercher : </a:t>
            </a:r>
            <a:r>
              <a:rPr lang="fr-FR" b="1" dirty="0">
                <a:solidFill>
                  <a:schemeClr val="accent4">
                    <a:lumMod val="75000"/>
                  </a:schemeClr>
                </a:solidFill>
              </a:rPr>
              <a:t>toitures, bardages, </a:t>
            </a:r>
            <a:r>
              <a:rPr lang="fr-FR" b="1" dirty="0" smtClean="0">
                <a:solidFill>
                  <a:schemeClr val="accent4">
                    <a:lumMod val="75000"/>
                  </a:schemeClr>
                </a:solidFill>
              </a:rPr>
              <a:t>façades légères </a:t>
            </a:r>
            <a:r>
              <a:rPr lang="fr-FR" b="1" dirty="0">
                <a:solidFill>
                  <a:schemeClr val="accent4">
                    <a:lumMod val="75000"/>
                  </a:schemeClr>
                </a:solidFill>
              </a:rPr>
              <a:t>et conduits </a:t>
            </a:r>
            <a:r>
              <a:rPr lang="fr-FR" b="1" dirty="0" smtClean="0">
                <a:solidFill>
                  <a:schemeClr val="accent4">
                    <a:lumMod val="75000"/>
                  </a:schemeClr>
                </a:solidFill>
              </a:rPr>
              <a:t>en toiture </a:t>
            </a:r>
            <a:r>
              <a:rPr lang="fr-FR" b="1" dirty="0">
                <a:solidFill>
                  <a:schemeClr val="accent4">
                    <a:lumMod val="75000"/>
                  </a:schemeClr>
                </a:solidFill>
              </a:rPr>
              <a:t>et </a:t>
            </a:r>
            <a:r>
              <a:rPr lang="fr-FR" b="1" dirty="0" smtClean="0">
                <a:solidFill>
                  <a:schemeClr val="accent4">
                    <a:lumMod val="75000"/>
                  </a:schemeClr>
                </a:solidFill>
              </a:rPr>
              <a:t>façade</a:t>
            </a:r>
            <a:br>
              <a:rPr lang="fr-FR" b="1" dirty="0" smtClean="0">
                <a:solidFill>
                  <a:schemeClr val="accent4">
                    <a:lumMod val="75000"/>
                  </a:schemeClr>
                </a:solidFill>
              </a:rPr>
            </a:br>
            <a:r>
              <a:rPr lang="fr-FR" b="1" dirty="0" smtClean="0">
                <a:solidFill>
                  <a:schemeClr val="accent1">
                    <a:lumMod val="75000"/>
                    <a:lumOff val="25000"/>
                  </a:schemeClr>
                </a:solidFill>
              </a:rPr>
              <a:t>=&gt; MAJ des repérages avec liste B étendue à effectuer avant le 1</a:t>
            </a:r>
            <a:r>
              <a:rPr lang="fr-FR" b="1" baseline="30000" dirty="0" smtClean="0">
                <a:solidFill>
                  <a:schemeClr val="accent1">
                    <a:lumMod val="75000"/>
                    <a:lumOff val="25000"/>
                  </a:schemeClr>
                </a:solidFill>
              </a:rPr>
              <a:t>er</a:t>
            </a:r>
            <a:r>
              <a:rPr lang="fr-FR" b="1" dirty="0" smtClean="0">
                <a:solidFill>
                  <a:schemeClr val="accent1">
                    <a:lumMod val="75000"/>
                    <a:lumOff val="25000"/>
                  </a:schemeClr>
                </a:solidFill>
              </a:rPr>
              <a:t> février 2021</a:t>
            </a:r>
            <a:endParaRPr lang="fr-FR" sz="1100" b="1" dirty="0">
              <a:solidFill>
                <a:schemeClr val="accent1">
                  <a:lumMod val="75000"/>
                  <a:lumOff val="25000"/>
                </a:schemeClr>
              </a:solidFill>
            </a:endParaRPr>
          </a:p>
          <a:p>
            <a:pPr marL="377825" indent="-285750" algn="just">
              <a:spcBef>
                <a:spcPts val="600"/>
              </a:spcBef>
              <a:buClr>
                <a:schemeClr val="bg2">
                  <a:lumMod val="75000"/>
                </a:schemeClr>
              </a:buClr>
              <a:buFont typeface="Arial" panose="020B0604020202020204" pitchFamily="34" charset="0"/>
              <a:buChar char="•"/>
            </a:pPr>
            <a:r>
              <a:rPr lang="fr-FR" dirty="0" smtClean="0"/>
              <a:t>Liste </a:t>
            </a:r>
            <a:r>
              <a:rPr lang="fr-FR" dirty="0"/>
              <a:t>C : les matériaux et produits contenant de l’amiante à repérer avant une démolition</a:t>
            </a:r>
          </a:p>
        </p:txBody>
      </p:sp>
      <p:pic>
        <p:nvPicPr>
          <p:cNvPr id="6" name="Image 5"/>
          <p:cNvPicPr/>
          <p:nvPr/>
        </p:nvPicPr>
        <p:blipFill rotWithShape="1">
          <a:blip r:embed="rId2"/>
          <a:srcRect l="19556" t="22037" r="51873" b="43500"/>
          <a:stretch/>
        </p:blipFill>
        <p:spPr bwMode="auto">
          <a:xfrm>
            <a:off x="6876256" y="295099"/>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445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79712" y="103593"/>
            <a:ext cx="6881039" cy="539991"/>
          </a:xfrm>
        </p:spPr>
        <p:txBody>
          <a:bodyPr>
            <a:noAutofit/>
          </a:bodyPr>
          <a:lstStyle/>
          <a:p>
            <a:pPr algn="ctr"/>
            <a:r>
              <a:rPr lang="fr-FR" sz="1600" dirty="0" smtClean="0">
                <a:solidFill>
                  <a:srgbClr val="92D050"/>
                </a:solidFill>
              </a:rPr>
              <a:t>Actualisation </a:t>
            </a:r>
            <a:r>
              <a:rPr lang="fr-FR" sz="1600" dirty="0">
                <a:solidFill>
                  <a:srgbClr val="92D050"/>
                </a:solidFill>
              </a:rPr>
              <a:t>du repérage des matériaux de la liste B des ES EMS (PC &lt; 1997)</a:t>
            </a:r>
          </a:p>
        </p:txBody>
      </p:sp>
      <p:sp>
        <p:nvSpPr>
          <p:cNvPr id="4" name="Espace réservé du texte 3"/>
          <p:cNvSpPr>
            <a:spLocks noGrp="1"/>
          </p:cNvSpPr>
          <p:nvPr>
            <p:ph type="body" sz="quarter" idx="14"/>
          </p:nvPr>
        </p:nvSpPr>
        <p:spPr>
          <a:xfrm>
            <a:off x="6393327" y="807378"/>
            <a:ext cx="2808312" cy="3276769"/>
          </a:xfrm>
        </p:spPr>
        <p:txBody>
          <a:bodyPr/>
          <a:lstStyle/>
          <a:p>
            <a:r>
              <a:rPr lang="fr-FR" sz="1000" b="1" i="1" dirty="0" smtClean="0">
                <a:solidFill>
                  <a:srgbClr val="E1000F"/>
                </a:solidFill>
              </a:rPr>
              <a:t>               </a:t>
            </a:r>
            <a:r>
              <a:rPr lang="fr-FR" sz="800" b="1" i="1" dirty="0" smtClean="0">
                <a:solidFill>
                  <a:srgbClr val="E1000F"/>
                </a:solidFill>
              </a:rPr>
              <a:t>Questionnaire </a:t>
            </a:r>
            <a:r>
              <a:rPr lang="fr-FR" sz="800" b="1" i="1" dirty="0">
                <a:solidFill>
                  <a:srgbClr val="E1000F"/>
                </a:solidFill>
              </a:rPr>
              <a:t>à l’attention des ES </a:t>
            </a:r>
            <a:r>
              <a:rPr lang="fr-FR" sz="800" b="1" i="1" dirty="0" smtClean="0">
                <a:solidFill>
                  <a:srgbClr val="E1000F"/>
                </a:solidFill>
              </a:rPr>
              <a:t>EMS</a:t>
            </a:r>
            <a:endParaRPr lang="fr-FR" sz="800" b="1" i="1" dirty="0">
              <a:solidFill>
                <a:srgbClr val="E1000F"/>
              </a:solidFill>
            </a:endParaRPr>
          </a:p>
        </p:txBody>
      </p:sp>
      <p:sp>
        <p:nvSpPr>
          <p:cNvPr id="6" name="Rectangle 5"/>
          <p:cNvSpPr/>
          <p:nvPr/>
        </p:nvSpPr>
        <p:spPr>
          <a:xfrm>
            <a:off x="190119" y="694976"/>
            <a:ext cx="6336382" cy="1277273"/>
          </a:xfrm>
          <a:prstGeom prst="rect">
            <a:avLst/>
          </a:prstGeom>
        </p:spPr>
        <p:txBody>
          <a:bodyPr wrap="square">
            <a:spAutoFit/>
          </a:bodyPr>
          <a:lstStyle/>
          <a:p>
            <a:pPr marL="171450" indent="-171450" algn="just">
              <a:buClr>
                <a:srgbClr val="E1000F"/>
              </a:buClr>
              <a:buFont typeface="Wingdings" panose="05000000000000000000" pitchFamily="2" charset="2"/>
              <a:buChar char="Ø"/>
            </a:pPr>
            <a:r>
              <a:rPr lang="fr-FR" sz="1100" dirty="0" smtClean="0">
                <a:solidFill>
                  <a:srgbClr val="000091"/>
                </a:solidFill>
              </a:rPr>
              <a:t>Déclaration </a:t>
            </a:r>
            <a:r>
              <a:rPr lang="fr-FR" sz="1100" dirty="0">
                <a:solidFill>
                  <a:srgbClr val="000091"/>
                </a:solidFill>
              </a:rPr>
              <a:t>de la </a:t>
            </a:r>
            <a:r>
              <a:rPr lang="fr-FR" sz="1100" dirty="0" smtClean="0">
                <a:solidFill>
                  <a:srgbClr val="000091"/>
                </a:solidFill>
              </a:rPr>
              <a:t>situation </a:t>
            </a:r>
            <a:r>
              <a:rPr lang="fr-FR" sz="1100" dirty="0">
                <a:solidFill>
                  <a:srgbClr val="000091"/>
                </a:solidFill>
              </a:rPr>
              <a:t>de l’actualisation </a:t>
            </a:r>
            <a:r>
              <a:rPr lang="fr-FR" sz="1100" dirty="0"/>
              <a:t>sur la </a:t>
            </a:r>
            <a:r>
              <a:rPr lang="fr-FR" sz="1100" dirty="0">
                <a:solidFill>
                  <a:srgbClr val="E1000F"/>
                </a:solidFill>
              </a:rPr>
              <a:t>plateforme internet </a:t>
            </a:r>
            <a:r>
              <a:rPr lang="fr-FR" sz="1100" dirty="0" smtClean="0"/>
              <a:t>=&gt;</a:t>
            </a:r>
            <a:r>
              <a:rPr lang="fr-FR" sz="1100" b="1" dirty="0" smtClean="0"/>
              <a:t> tous les  </a:t>
            </a:r>
            <a:r>
              <a:rPr lang="fr-FR" sz="1100" b="1" dirty="0"/>
              <a:t>ES EMS :</a:t>
            </a:r>
            <a:endParaRPr lang="fr-FR" sz="1100" dirty="0"/>
          </a:p>
          <a:p>
            <a:pPr algn="just"/>
            <a:r>
              <a:rPr lang="fr-FR" sz="1100" b="1" i="1" u="sng" dirty="0">
                <a:solidFill>
                  <a:schemeClr val="accent5">
                    <a:lumMod val="60000"/>
                    <a:lumOff val="40000"/>
                  </a:schemeClr>
                </a:solidFill>
                <a:hlinkClick r:id="rId2"/>
              </a:rPr>
              <a:t>https://demat.social.gouv.fr/commencer/ars-paca-amiante-es-ems-actualisation-liste-b</a:t>
            </a:r>
            <a:endParaRPr lang="fr-FR" sz="1100" b="1" i="1" dirty="0">
              <a:solidFill>
                <a:schemeClr val="accent5">
                  <a:lumMod val="60000"/>
                  <a:lumOff val="40000"/>
                </a:schemeClr>
              </a:solidFill>
            </a:endParaRPr>
          </a:p>
          <a:p>
            <a:pPr marL="171450" indent="-171450" algn="just">
              <a:buClr>
                <a:srgbClr val="E1000F"/>
              </a:buClr>
              <a:buFont typeface="Wingdings" panose="05000000000000000000" pitchFamily="2" charset="2"/>
              <a:buChar char="Ø"/>
            </a:pPr>
            <a:endParaRPr lang="fr-FR" sz="1100" dirty="0">
              <a:solidFill>
                <a:srgbClr val="000091"/>
              </a:solidFill>
            </a:endParaRPr>
          </a:p>
          <a:p>
            <a:pPr marL="171450" indent="-171450" algn="just">
              <a:buClr>
                <a:srgbClr val="E1000F"/>
              </a:buClr>
              <a:buFont typeface="Wingdings" panose="05000000000000000000" pitchFamily="2" charset="2"/>
              <a:buChar char="Ø"/>
            </a:pPr>
            <a:r>
              <a:rPr lang="fr-FR" sz="1100" dirty="0" smtClean="0"/>
              <a:t>Transmission avec </a:t>
            </a:r>
            <a:r>
              <a:rPr lang="fr-FR" sz="1100" dirty="0"/>
              <a:t>ce questionnaire </a:t>
            </a:r>
            <a:r>
              <a:rPr lang="fr-FR" sz="1100" dirty="0" smtClean="0"/>
              <a:t>de </a:t>
            </a:r>
            <a:r>
              <a:rPr lang="fr-FR" sz="1100" dirty="0" smtClean="0">
                <a:solidFill>
                  <a:srgbClr val="000091"/>
                </a:solidFill>
              </a:rPr>
              <a:t>la </a:t>
            </a:r>
            <a:r>
              <a:rPr lang="fr-FR" sz="1100" dirty="0">
                <a:solidFill>
                  <a:srgbClr val="000091"/>
                </a:solidFill>
              </a:rPr>
              <a:t>copie de la fiche récapitulative du </a:t>
            </a:r>
            <a:r>
              <a:rPr lang="fr-FR" sz="1100" dirty="0" smtClean="0">
                <a:solidFill>
                  <a:srgbClr val="000091"/>
                </a:solidFill>
              </a:rPr>
              <a:t>DTA (</a:t>
            </a:r>
            <a:r>
              <a:rPr lang="fr-FR" sz="1100" dirty="0" smtClean="0"/>
              <a:t>téléchargement)</a:t>
            </a:r>
          </a:p>
          <a:p>
            <a:pPr marL="171450" indent="-171450" algn="just">
              <a:buClr>
                <a:srgbClr val="E1000F"/>
              </a:buClr>
              <a:buFont typeface="Wingdings" panose="05000000000000000000" pitchFamily="2" charset="2"/>
              <a:buChar char="Ø"/>
            </a:pPr>
            <a:endParaRPr lang="fr-FR" sz="1100" dirty="0"/>
          </a:p>
          <a:p>
            <a:pPr marL="171450" indent="-171450" algn="just">
              <a:buClr>
                <a:srgbClr val="E1000F"/>
              </a:buClr>
              <a:buFont typeface="Wingdings" panose="05000000000000000000" pitchFamily="2" charset="2"/>
              <a:buChar char="Ø"/>
            </a:pPr>
            <a:r>
              <a:rPr lang="fr-FR" sz="1100" dirty="0" smtClean="0"/>
              <a:t>Quels établissements sont concernés par cette enquête ?</a:t>
            </a:r>
          </a:p>
        </p:txBody>
      </p:sp>
      <p:pic>
        <p:nvPicPr>
          <p:cNvPr id="7" name="Image 6"/>
          <p:cNvPicPr/>
          <p:nvPr/>
        </p:nvPicPr>
        <p:blipFill rotWithShape="1">
          <a:blip r:embed="rId3"/>
          <a:srcRect l="33595" t="25064" r="33622" b="6229"/>
          <a:stretch/>
        </p:blipFill>
        <p:spPr bwMode="auto">
          <a:xfrm>
            <a:off x="6911448" y="1044459"/>
            <a:ext cx="2039974" cy="2972385"/>
          </a:xfrm>
          <a:prstGeom prst="rect">
            <a:avLst/>
          </a:prstGeom>
          <a:ln>
            <a:noFill/>
          </a:ln>
          <a:extLst>
            <a:ext uri="{53640926-AAD7-44D8-BBD7-CCE9431645EC}">
              <a14:shadowObscured xmlns:a14="http://schemas.microsoft.com/office/drawing/2010/main"/>
            </a:ext>
          </a:extLst>
        </p:spPr>
      </p:pic>
      <p:grpSp>
        <p:nvGrpSpPr>
          <p:cNvPr id="8" name="Groupe 7"/>
          <p:cNvGrpSpPr/>
          <p:nvPr/>
        </p:nvGrpSpPr>
        <p:grpSpPr>
          <a:xfrm>
            <a:off x="107505" y="2110025"/>
            <a:ext cx="6696744" cy="2489299"/>
            <a:chOff x="1130531" y="191194"/>
            <a:chExt cx="10076497" cy="6045721"/>
          </a:xfrm>
        </p:grpSpPr>
        <p:grpSp>
          <p:nvGrpSpPr>
            <p:cNvPr id="9" name="Groupe 8"/>
            <p:cNvGrpSpPr/>
            <p:nvPr/>
          </p:nvGrpSpPr>
          <p:grpSpPr>
            <a:xfrm>
              <a:off x="1130531" y="191194"/>
              <a:ext cx="10076497" cy="6045721"/>
              <a:chOff x="374904" y="384048"/>
              <a:chExt cx="9281160" cy="5465600"/>
            </a:xfrm>
          </p:grpSpPr>
          <p:sp>
            <p:nvSpPr>
              <p:cNvPr id="15" name="Rectangle 14"/>
              <p:cNvSpPr/>
              <p:nvPr/>
            </p:nvSpPr>
            <p:spPr>
              <a:xfrm>
                <a:off x="914400" y="708603"/>
                <a:ext cx="2234029" cy="12618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900" b="1" u="sng" dirty="0" smtClean="0"/>
                  <a:t>Enquête 2012</a:t>
                </a:r>
              </a:p>
              <a:p>
                <a:pPr algn="ctr"/>
                <a:r>
                  <a:rPr lang="fr-FR" sz="700" dirty="0" smtClean="0"/>
                  <a:t>Phoning par un prestataire</a:t>
                </a:r>
              </a:p>
              <a:p>
                <a:pPr algn="ctr"/>
                <a:r>
                  <a:rPr lang="fr-FR" sz="700" dirty="0" smtClean="0"/>
                  <a:t>≈ 2000 ES/EMS</a:t>
                </a:r>
                <a:endParaRPr lang="fr-FR" sz="700" dirty="0"/>
              </a:p>
            </p:txBody>
          </p:sp>
          <p:sp>
            <p:nvSpPr>
              <p:cNvPr id="16" name="Rectangle à coins arrondis 15"/>
              <p:cNvSpPr/>
              <p:nvPr/>
            </p:nvSpPr>
            <p:spPr>
              <a:xfrm>
                <a:off x="932560" y="2107927"/>
                <a:ext cx="2164080" cy="5692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ES/EMS &gt; 1997 </a:t>
                </a:r>
                <a:br>
                  <a:rPr lang="fr-FR" sz="700" dirty="0" smtClean="0"/>
                </a:br>
                <a:r>
                  <a:rPr lang="fr-FR" sz="700" dirty="0" smtClean="0"/>
                  <a:t>ou absence amiante</a:t>
                </a:r>
                <a:endParaRPr lang="fr-FR" sz="700" dirty="0"/>
              </a:p>
            </p:txBody>
          </p:sp>
          <p:sp>
            <p:nvSpPr>
              <p:cNvPr id="17" name="Rectangle à coins arrondis 16"/>
              <p:cNvSpPr/>
              <p:nvPr/>
            </p:nvSpPr>
            <p:spPr>
              <a:xfrm>
                <a:off x="914400" y="2878074"/>
                <a:ext cx="2164080" cy="11384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700" dirty="0" smtClean="0"/>
                  <a:t>ES/EMS &lt; 1997 conformes</a:t>
                </a:r>
                <a:endParaRPr lang="fr-FR" sz="700" dirty="0"/>
              </a:p>
            </p:txBody>
          </p:sp>
          <p:sp>
            <p:nvSpPr>
              <p:cNvPr id="18" name="Rectangle à coins arrondis 17"/>
              <p:cNvSpPr/>
              <p:nvPr/>
            </p:nvSpPr>
            <p:spPr>
              <a:xfrm>
                <a:off x="914400" y="4414266"/>
                <a:ext cx="2164080" cy="11384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700" dirty="0" smtClean="0"/>
                  <a:t>ES/EMS &lt; 1997 </a:t>
                </a:r>
              </a:p>
              <a:p>
                <a:pPr algn="ctr"/>
                <a:r>
                  <a:rPr lang="fr-FR" sz="700" dirty="0" smtClean="0"/>
                  <a:t>Non répondant </a:t>
                </a:r>
              </a:p>
              <a:p>
                <a:pPr algn="ctr"/>
                <a:r>
                  <a:rPr lang="fr-FR" sz="700" dirty="0" smtClean="0"/>
                  <a:t>ou </a:t>
                </a:r>
              </a:p>
              <a:p>
                <a:pPr algn="ctr"/>
                <a:r>
                  <a:rPr lang="fr-FR" sz="700" dirty="0" smtClean="0"/>
                  <a:t>Non conformes</a:t>
                </a:r>
              </a:p>
            </p:txBody>
          </p:sp>
          <p:sp>
            <p:nvSpPr>
              <p:cNvPr id="19" name="Rectangle 18"/>
              <p:cNvSpPr/>
              <p:nvPr/>
            </p:nvSpPr>
            <p:spPr>
              <a:xfrm>
                <a:off x="3829813" y="676656"/>
                <a:ext cx="2226128" cy="12618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900" b="1" u="sng" dirty="0" smtClean="0"/>
                  <a:t>Enquête 2019</a:t>
                </a:r>
              </a:p>
              <a:p>
                <a:pPr algn="ctr"/>
                <a:r>
                  <a:rPr lang="fr-FR" sz="500" dirty="0" smtClean="0"/>
                  <a:t>Non répondants/Non conformes de l’enquête 2012</a:t>
                </a:r>
              </a:p>
              <a:p>
                <a:pPr algn="ctr"/>
                <a:r>
                  <a:rPr lang="fr-FR" sz="700" dirty="0" smtClean="0"/>
                  <a:t>Plateforme internet de déclaration</a:t>
                </a:r>
              </a:p>
            </p:txBody>
          </p:sp>
          <p:sp>
            <p:nvSpPr>
              <p:cNvPr id="20" name="Rectangle à coins arrondis 19"/>
              <p:cNvSpPr/>
              <p:nvPr/>
            </p:nvSpPr>
            <p:spPr>
              <a:xfrm>
                <a:off x="3877056" y="2107927"/>
                <a:ext cx="2178884" cy="5568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a:t>ES/EMS &gt; </a:t>
                </a:r>
                <a:r>
                  <a:rPr lang="fr-FR" sz="700" dirty="0" smtClean="0"/>
                  <a:t>1997 </a:t>
                </a:r>
              </a:p>
              <a:p>
                <a:pPr algn="ctr"/>
                <a:r>
                  <a:rPr lang="fr-FR" sz="700" dirty="0" smtClean="0"/>
                  <a:t>ou absence amiante</a:t>
                </a:r>
                <a:endParaRPr lang="fr-FR" sz="700" dirty="0"/>
              </a:p>
            </p:txBody>
          </p:sp>
          <p:sp>
            <p:nvSpPr>
              <p:cNvPr id="21" name="Rectangle à coins arrondis 20"/>
              <p:cNvSpPr/>
              <p:nvPr/>
            </p:nvSpPr>
            <p:spPr>
              <a:xfrm>
                <a:off x="3782568" y="2887218"/>
                <a:ext cx="2291868" cy="1138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700" dirty="0" smtClean="0"/>
                  <a:t>ES/EMS &lt; 1997 conformes</a:t>
                </a:r>
                <a:endParaRPr lang="fr-FR" sz="700" dirty="0"/>
              </a:p>
            </p:txBody>
          </p:sp>
          <p:sp>
            <p:nvSpPr>
              <p:cNvPr id="22" name="Rectangle à coins arrondis 21"/>
              <p:cNvSpPr/>
              <p:nvPr/>
            </p:nvSpPr>
            <p:spPr>
              <a:xfrm>
                <a:off x="3759708" y="4427981"/>
                <a:ext cx="2293999" cy="11384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700" dirty="0" smtClean="0"/>
                  <a:t>ES/EMS &lt; 1997 </a:t>
                </a:r>
              </a:p>
              <a:p>
                <a:pPr algn="ctr"/>
                <a:r>
                  <a:rPr lang="fr-FR" sz="700" dirty="0" smtClean="0"/>
                  <a:t>Non répondant </a:t>
                </a:r>
              </a:p>
              <a:p>
                <a:pPr algn="ctr"/>
                <a:r>
                  <a:rPr lang="fr-FR" sz="700" dirty="0" smtClean="0"/>
                  <a:t>ou </a:t>
                </a:r>
              </a:p>
              <a:p>
                <a:pPr algn="ctr"/>
                <a:r>
                  <a:rPr lang="fr-FR" sz="700" dirty="0" smtClean="0"/>
                  <a:t>Non conformes</a:t>
                </a:r>
              </a:p>
            </p:txBody>
          </p:sp>
          <p:sp>
            <p:nvSpPr>
              <p:cNvPr id="23" name="Rectangle à coins arrondis 22"/>
              <p:cNvSpPr/>
              <p:nvPr/>
            </p:nvSpPr>
            <p:spPr>
              <a:xfrm>
                <a:off x="715418" y="408968"/>
                <a:ext cx="2697480" cy="544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24" name="Rectangle à coins arrondis 23"/>
              <p:cNvSpPr/>
              <p:nvPr/>
            </p:nvSpPr>
            <p:spPr>
              <a:xfrm>
                <a:off x="3633998" y="384048"/>
                <a:ext cx="2545050" cy="544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25" name="Rectangle à coins arrondis 24"/>
              <p:cNvSpPr/>
              <p:nvPr/>
            </p:nvSpPr>
            <p:spPr>
              <a:xfrm>
                <a:off x="374904" y="2825496"/>
                <a:ext cx="9281160" cy="1271016"/>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26" name="Organigramme : Document 25"/>
              <p:cNvSpPr/>
              <p:nvPr/>
            </p:nvSpPr>
            <p:spPr>
              <a:xfrm>
                <a:off x="7047350" y="2949787"/>
                <a:ext cx="2331720" cy="1035557"/>
              </a:xfrm>
              <a:prstGeom prst="flowChartDocumen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smtClean="0"/>
                  <a:t>Plateforme internet 2023 </a:t>
                </a:r>
                <a:br>
                  <a:rPr lang="fr-FR" sz="700" dirty="0" smtClean="0"/>
                </a:br>
                <a:r>
                  <a:rPr lang="fr-FR" sz="700" dirty="0" smtClean="0"/>
                  <a:t>MAJ Liste B</a:t>
                </a:r>
              </a:p>
            </p:txBody>
          </p:sp>
          <p:sp>
            <p:nvSpPr>
              <p:cNvPr id="27" name="Rectangle à coins arrondis 26"/>
              <p:cNvSpPr/>
              <p:nvPr/>
            </p:nvSpPr>
            <p:spPr>
              <a:xfrm>
                <a:off x="481584" y="4361686"/>
                <a:ext cx="9174479" cy="1302358"/>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28" name="Organigramme : Document 27"/>
              <p:cNvSpPr/>
              <p:nvPr/>
            </p:nvSpPr>
            <p:spPr>
              <a:xfrm>
                <a:off x="6922008" y="4465701"/>
                <a:ext cx="2331720" cy="103555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700" dirty="0" smtClean="0"/>
                  <a:t>Plateforme internet (2019)</a:t>
                </a:r>
              </a:p>
              <a:p>
                <a:pPr algn="ctr"/>
                <a:r>
                  <a:rPr lang="fr-FR" sz="700" dirty="0" smtClean="0"/>
                  <a:t>Liste A + Liste B</a:t>
                </a:r>
              </a:p>
            </p:txBody>
          </p:sp>
        </p:grpSp>
        <p:sp>
          <p:nvSpPr>
            <p:cNvPr id="10" name="Rectangle à coins arrondis 9"/>
            <p:cNvSpPr/>
            <p:nvPr/>
          </p:nvSpPr>
          <p:spPr>
            <a:xfrm>
              <a:off x="8124724" y="254383"/>
              <a:ext cx="2905444" cy="59469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11" name="Rectangle 10"/>
            <p:cNvSpPr/>
            <p:nvPr/>
          </p:nvSpPr>
          <p:spPr>
            <a:xfrm>
              <a:off x="8295440" y="566721"/>
              <a:ext cx="2610857" cy="13792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900" b="1" u="sng" dirty="0" smtClean="0"/>
                <a:t>Enquête 2023</a:t>
              </a:r>
            </a:p>
            <a:p>
              <a:pPr algn="ctr"/>
              <a:r>
                <a:rPr lang="fr-FR" sz="400" dirty="0" smtClean="0"/>
                <a:t>MAJ Liste B </a:t>
              </a:r>
            </a:p>
            <a:p>
              <a:pPr algn="ctr"/>
              <a:r>
                <a:rPr lang="fr-FR" sz="400" dirty="0" smtClean="0"/>
                <a:t>+ non répondants/non conformes Liste A</a:t>
              </a:r>
            </a:p>
            <a:p>
              <a:pPr algn="ctr"/>
              <a:r>
                <a:rPr lang="fr-FR" sz="700" dirty="0" smtClean="0"/>
                <a:t>Plateforme de déclaration</a:t>
              </a:r>
            </a:p>
            <a:p>
              <a:pPr algn="ctr"/>
              <a:r>
                <a:rPr lang="fr-FR" sz="700" dirty="0" smtClean="0"/>
                <a:t>1400 ES/EMS</a:t>
              </a:r>
              <a:endParaRPr lang="fr-FR" sz="700" dirty="0"/>
            </a:p>
          </p:txBody>
        </p:sp>
        <p:sp>
          <p:nvSpPr>
            <p:cNvPr id="12" name="Flèche droite 11"/>
            <p:cNvSpPr/>
            <p:nvPr/>
          </p:nvSpPr>
          <p:spPr>
            <a:xfrm>
              <a:off x="7409929" y="3424844"/>
              <a:ext cx="794733" cy="161235"/>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13" name="Flèche droite 12"/>
            <p:cNvSpPr/>
            <p:nvPr/>
          </p:nvSpPr>
          <p:spPr>
            <a:xfrm>
              <a:off x="7409929" y="5041519"/>
              <a:ext cx="794388" cy="23729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14" name="Flèche droite 13"/>
            <p:cNvSpPr/>
            <p:nvPr/>
          </p:nvSpPr>
          <p:spPr>
            <a:xfrm rot="17455958">
              <a:off x="2973262" y="3123354"/>
              <a:ext cx="3182124" cy="232756"/>
            </a:xfrm>
            <a:prstGeom prst="rightArrow">
              <a:avLst>
                <a:gd name="adj1" fmla="val 50000"/>
                <a:gd name="adj2" fmla="val 6071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grpSp>
    </p:spTree>
    <p:extLst>
      <p:ext uri="{BB962C8B-B14F-4D97-AF65-F5344CB8AC3E}">
        <p14:creationId xmlns:p14="http://schemas.microsoft.com/office/powerpoint/2010/main" val="532300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400" dirty="0">
                <a:solidFill>
                  <a:srgbClr val="92D050"/>
                </a:solidFill>
              </a:rPr>
              <a:t>3</a:t>
            </a:r>
            <a:r>
              <a:rPr lang="fr-FR" sz="2400" dirty="0" smtClean="0">
                <a:solidFill>
                  <a:srgbClr val="92D050"/>
                </a:solidFill>
              </a:rPr>
              <a:t>. </a:t>
            </a:r>
            <a:r>
              <a:rPr lang="fr-FR" sz="2400" dirty="0">
                <a:solidFill>
                  <a:srgbClr val="92D050"/>
                </a:solidFill>
              </a:rPr>
              <a:t>Dossier Technique Amiante</a:t>
            </a:r>
            <a:endParaRPr lang="fr-FR" sz="2400" dirty="0"/>
          </a:p>
        </p:txBody>
      </p:sp>
      <p:sp>
        <p:nvSpPr>
          <p:cNvPr id="4" name="Espace réservé du texte 3"/>
          <p:cNvSpPr>
            <a:spLocks noGrp="1"/>
          </p:cNvSpPr>
          <p:nvPr>
            <p:ph type="body" sz="quarter" idx="14"/>
          </p:nvPr>
        </p:nvSpPr>
        <p:spPr>
          <a:xfrm>
            <a:off x="2598504" y="1588596"/>
            <a:ext cx="5904376" cy="3071386"/>
          </a:xfrm>
        </p:spPr>
        <p:txBody>
          <a:bodyPr/>
          <a:lstStyle/>
          <a:p>
            <a:pPr>
              <a:buClr>
                <a:schemeClr val="bg2">
                  <a:lumMod val="75000"/>
                </a:schemeClr>
              </a:buClr>
            </a:pPr>
            <a:r>
              <a:rPr lang="fr-FR" sz="1200" b="1" dirty="0">
                <a:solidFill>
                  <a:srgbClr val="FF9900"/>
                </a:solidFill>
              </a:rPr>
              <a:t>Le DTA  a pour objectif:</a:t>
            </a:r>
          </a:p>
          <a:p>
            <a:pPr marL="377825" indent="-285750">
              <a:buClr>
                <a:srgbClr val="FF9900"/>
              </a:buClr>
              <a:buFont typeface="Wingdings" panose="05000000000000000000" pitchFamily="2" charset="2"/>
              <a:buChar char="§"/>
            </a:pPr>
            <a:r>
              <a:rPr lang="fr-FR" sz="1100" b="1" dirty="0"/>
              <a:t>I</a:t>
            </a:r>
            <a:r>
              <a:rPr lang="fr-FR" sz="1100" b="1" dirty="0" smtClean="0"/>
              <a:t>nformer les occupants et les entreprises intervenantes </a:t>
            </a:r>
            <a:r>
              <a:rPr lang="fr-FR" sz="1100" dirty="0" smtClean="0"/>
              <a:t>de la présence de MPCA, de leur localisation et de leur état de conservation</a:t>
            </a:r>
          </a:p>
          <a:p>
            <a:pPr marL="377825" indent="-285750">
              <a:buClr>
                <a:srgbClr val="FF9900"/>
              </a:buClr>
              <a:buFont typeface="Wingdings" panose="05000000000000000000" pitchFamily="2" charset="2"/>
              <a:buChar char="§"/>
            </a:pPr>
            <a:r>
              <a:rPr lang="fr-FR" sz="1100" b="1" dirty="0" smtClean="0">
                <a:solidFill>
                  <a:srgbClr val="000000"/>
                </a:solidFill>
              </a:rPr>
              <a:t>Vérification </a:t>
            </a:r>
            <a:r>
              <a:rPr lang="fr-FR" sz="1100" b="1" dirty="0">
                <a:solidFill>
                  <a:srgbClr val="000000"/>
                </a:solidFill>
              </a:rPr>
              <a:t>périodique </a:t>
            </a:r>
            <a:r>
              <a:rPr lang="fr-FR" sz="1100" dirty="0">
                <a:solidFill>
                  <a:srgbClr val="000000"/>
                </a:solidFill>
              </a:rPr>
              <a:t>d’état de </a:t>
            </a:r>
            <a:r>
              <a:rPr lang="fr-FR" sz="1100" dirty="0" smtClean="0">
                <a:solidFill>
                  <a:srgbClr val="000000"/>
                </a:solidFill>
              </a:rPr>
              <a:t>conservation</a:t>
            </a:r>
          </a:p>
          <a:p>
            <a:pPr marL="377825" indent="-285750">
              <a:buClr>
                <a:srgbClr val="FF9900"/>
              </a:buClr>
              <a:buFont typeface="Wingdings" panose="05000000000000000000" pitchFamily="2" charset="2"/>
              <a:buChar char="§"/>
            </a:pPr>
            <a:r>
              <a:rPr lang="fr-FR" sz="1100" dirty="0" smtClean="0">
                <a:solidFill>
                  <a:srgbClr val="000000"/>
                </a:solidFill>
              </a:rPr>
              <a:t>Indiquer </a:t>
            </a:r>
            <a:r>
              <a:rPr lang="fr-FR" sz="1100" dirty="0">
                <a:solidFill>
                  <a:srgbClr val="000000"/>
                </a:solidFill>
              </a:rPr>
              <a:t> au propriétaire la </a:t>
            </a:r>
            <a:r>
              <a:rPr lang="fr-FR" sz="1100" b="1" dirty="0">
                <a:solidFill>
                  <a:srgbClr val="000000"/>
                </a:solidFill>
              </a:rPr>
              <a:t>marche à suivre pour la gestion </a:t>
            </a:r>
            <a:r>
              <a:rPr lang="fr-FR" sz="1100" dirty="0">
                <a:solidFill>
                  <a:srgbClr val="000000"/>
                </a:solidFill>
              </a:rPr>
              <a:t>des matériaux amiantés </a:t>
            </a:r>
            <a:endParaRPr lang="fr-FR" sz="1100" dirty="0" smtClean="0">
              <a:solidFill>
                <a:srgbClr val="000000"/>
              </a:solidFill>
            </a:endParaRPr>
          </a:p>
          <a:p>
            <a:pPr marL="377825" indent="-285750">
              <a:buClr>
                <a:srgbClr val="FF9900"/>
              </a:buClr>
              <a:buFont typeface="Wingdings" panose="05000000000000000000" pitchFamily="2" charset="2"/>
              <a:buChar char="§"/>
            </a:pPr>
            <a:r>
              <a:rPr lang="fr-FR" sz="1100" dirty="0" smtClean="0"/>
              <a:t>Assurer </a:t>
            </a:r>
            <a:r>
              <a:rPr lang="fr-FR" sz="1100" b="1" dirty="0" smtClean="0"/>
              <a:t>la traçabilité des actions </a:t>
            </a:r>
            <a:r>
              <a:rPr lang="fr-FR" sz="1100" dirty="0" smtClean="0"/>
              <a:t>menées par le propriétaires dans le domaine amiante</a:t>
            </a:r>
          </a:p>
          <a:p>
            <a:pPr marL="377825" indent="-285750">
              <a:buClr>
                <a:srgbClr val="FF9900"/>
              </a:buClr>
              <a:buFont typeface="Wingdings" panose="05000000000000000000" pitchFamily="2" charset="2"/>
              <a:buChar char="§"/>
            </a:pPr>
            <a:r>
              <a:rPr lang="fr-FR" sz="1100" b="1" dirty="0">
                <a:solidFill>
                  <a:srgbClr val="000000"/>
                </a:solidFill>
              </a:rPr>
              <a:t>Maîtriser les risques </a:t>
            </a:r>
            <a:r>
              <a:rPr lang="fr-FR" sz="1100" dirty="0">
                <a:solidFill>
                  <a:srgbClr val="000000"/>
                </a:solidFill>
              </a:rPr>
              <a:t>à tout moment de la vie du </a:t>
            </a:r>
            <a:r>
              <a:rPr lang="fr-FR" sz="1100" dirty="0" smtClean="0">
                <a:solidFill>
                  <a:srgbClr val="000000"/>
                </a:solidFill>
              </a:rPr>
              <a:t>bâtiment</a:t>
            </a:r>
            <a:endParaRPr lang="fr-FR" sz="1100" dirty="0" smtClean="0"/>
          </a:p>
          <a:p>
            <a:pPr>
              <a:buClr>
                <a:schemeClr val="bg2">
                  <a:lumMod val="75000"/>
                </a:schemeClr>
              </a:buClr>
            </a:pPr>
            <a:endParaRPr lang="fr-FR" sz="1200" b="1" dirty="0">
              <a:solidFill>
                <a:srgbClr val="FF9900"/>
              </a:solidFill>
            </a:endParaRPr>
          </a:p>
          <a:p>
            <a:pPr>
              <a:buClr>
                <a:schemeClr val="bg2">
                  <a:lumMod val="75000"/>
                </a:schemeClr>
              </a:buClr>
            </a:pPr>
            <a:r>
              <a:rPr lang="fr-FR" sz="1200" b="1" dirty="0">
                <a:solidFill>
                  <a:srgbClr val="FF9900"/>
                </a:solidFill>
              </a:rPr>
              <a:t>En cas de manquement aux obligations réglementaires :</a:t>
            </a:r>
          </a:p>
          <a:p>
            <a:pPr marL="377825" indent="-285750">
              <a:buClr>
                <a:srgbClr val="FF9900"/>
              </a:buClr>
              <a:buFont typeface="Wingdings" panose="05000000000000000000" pitchFamily="2" charset="2"/>
              <a:buChar char="§"/>
            </a:pPr>
            <a:r>
              <a:rPr lang="fr-FR" sz="1100" dirty="0" smtClean="0"/>
              <a:t>Responsabilité </a:t>
            </a:r>
            <a:r>
              <a:rPr lang="fr-FR" sz="1100" dirty="0"/>
              <a:t>des propriétaires et des opérateurs de repérage de l'amiante (personnes physiques ou </a:t>
            </a:r>
            <a:r>
              <a:rPr lang="fr-FR" sz="1100" dirty="0" smtClean="0"/>
              <a:t>morales)</a:t>
            </a:r>
          </a:p>
          <a:p>
            <a:pPr marL="377825" indent="-285750">
              <a:buClr>
                <a:srgbClr val="FF9900"/>
              </a:buClr>
              <a:buFont typeface="Wingdings" panose="05000000000000000000" pitchFamily="2" charset="2"/>
              <a:buChar char="§"/>
            </a:pPr>
            <a:r>
              <a:rPr lang="fr-FR" sz="1100" b="1" dirty="0" smtClean="0"/>
              <a:t>Poursuites</a:t>
            </a:r>
            <a:r>
              <a:rPr lang="fr-FR" sz="1100" dirty="0" smtClean="0"/>
              <a:t> </a:t>
            </a:r>
            <a:r>
              <a:rPr lang="fr-FR" sz="1100" b="1" dirty="0"/>
              <a:t>administratives </a:t>
            </a:r>
            <a:r>
              <a:rPr lang="fr-FR" sz="1100" b="1" dirty="0" smtClean="0"/>
              <a:t>et pénales </a:t>
            </a:r>
            <a:r>
              <a:rPr lang="fr-FR" sz="1100" dirty="0" smtClean="0"/>
              <a:t>encourues, </a:t>
            </a:r>
            <a:r>
              <a:rPr lang="fr-FR" sz="1100" dirty="0"/>
              <a:t>des amendes, </a:t>
            </a:r>
            <a:r>
              <a:rPr lang="fr-FR" sz="1100" dirty="0" smtClean="0"/>
              <a:t>(mise </a:t>
            </a:r>
            <a:r>
              <a:rPr lang="fr-FR" sz="1100" dirty="0"/>
              <a:t>en danger les personnes qui fréquentent l’immeuble </a:t>
            </a:r>
            <a:r>
              <a:rPr lang="fr-FR" sz="1100" dirty="0" smtClean="0"/>
              <a:t>)</a:t>
            </a:r>
          </a:p>
        </p:txBody>
      </p:sp>
      <p:pic>
        <p:nvPicPr>
          <p:cNvPr id="5" name="Image 4"/>
          <p:cNvPicPr/>
          <p:nvPr/>
        </p:nvPicPr>
        <p:blipFill rotWithShape="1">
          <a:blip r:embed="rId2"/>
          <a:srcRect l="72090" t="34392" r="5423" b="30042"/>
          <a:stretch/>
        </p:blipFill>
        <p:spPr bwMode="auto">
          <a:xfrm>
            <a:off x="395536" y="1685940"/>
            <a:ext cx="2160240" cy="1965930"/>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19556" t="22037" r="51873" b="43500"/>
          <a:stretch/>
        </p:blipFill>
        <p:spPr bwMode="auto">
          <a:xfrm>
            <a:off x="6876256" y="339502"/>
            <a:ext cx="1645285" cy="107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22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323851" y="1491630"/>
            <a:ext cx="3672086" cy="2592288"/>
          </a:xfrm>
        </p:spPr>
        <p:txBody>
          <a:bodyPr/>
          <a:lstStyle/>
          <a:p>
            <a:endParaRPr lang="fr-FR" sz="800" dirty="0"/>
          </a:p>
          <a:p>
            <a:pPr marL="377825" indent="-285750">
              <a:buFontTx/>
              <a:buChar char="-"/>
            </a:pPr>
            <a:r>
              <a:rPr lang="fr-FR" dirty="0" smtClean="0"/>
              <a:t>Minéral naturel, diamètre de l’ordre </a:t>
            </a:r>
            <a:r>
              <a:rPr lang="fr-FR" dirty="0"/>
              <a:t>du </a:t>
            </a:r>
            <a:r>
              <a:rPr lang="el-GR" dirty="0"/>
              <a:t>μ</a:t>
            </a:r>
            <a:r>
              <a:rPr lang="fr-FR" dirty="0" smtClean="0"/>
              <a:t>m soit </a:t>
            </a:r>
            <a:r>
              <a:rPr lang="fr-FR" b="1" dirty="0" smtClean="0"/>
              <a:t>2000 </a:t>
            </a:r>
            <a:r>
              <a:rPr lang="fr-FR" b="1" dirty="0"/>
              <a:t>et 3000 fois plus fine qu'un cheveu</a:t>
            </a:r>
            <a:r>
              <a:rPr lang="fr-FR" dirty="0" smtClean="0"/>
              <a:t>.</a:t>
            </a:r>
          </a:p>
          <a:p>
            <a:pPr marL="377825" indent="-285750">
              <a:buFontTx/>
              <a:buChar char="-"/>
            </a:pPr>
            <a:r>
              <a:rPr lang="fr-FR" dirty="0" smtClean="0"/>
              <a:t>Isolant phonique, thermique, coupe-feu, résistance </a:t>
            </a:r>
          </a:p>
          <a:p>
            <a:pPr marL="377825" indent="-285750">
              <a:buFontTx/>
              <a:buChar char="-"/>
            </a:pPr>
            <a:r>
              <a:rPr lang="fr-FR" dirty="0" smtClean="0"/>
              <a:t>très </a:t>
            </a:r>
            <a:r>
              <a:rPr lang="fr-FR" dirty="0"/>
              <a:t>bas </a:t>
            </a:r>
            <a:r>
              <a:rPr lang="fr-FR" dirty="0" smtClean="0"/>
              <a:t>coût </a:t>
            </a:r>
          </a:p>
          <a:p>
            <a:pPr marL="377825" indent="-285750">
              <a:buFontTx/>
              <a:buChar char="-"/>
            </a:pPr>
            <a:r>
              <a:rPr lang="fr-FR" dirty="0" smtClean="0"/>
              <a:t>pic </a:t>
            </a:r>
            <a:r>
              <a:rPr lang="fr-FR" dirty="0"/>
              <a:t>d’utilisation </a:t>
            </a:r>
            <a:r>
              <a:rPr lang="fr-FR" dirty="0" smtClean="0"/>
              <a:t>dans les années </a:t>
            </a:r>
            <a:r>
              <a:rPr lang="fr-FR" dirty="0"/>
              <a:t>60-70</a:t>
            </a:r>
          </a:p>
        </p:txBody>
      </p:sp>
      <p:sp>
        <p:nvSpPr>
          <p:cNvPr id="3" name="Espace réservé du texte 2"/>
          <p:cNvSpPr>
            <a:spLocks noGrp="1"/>
          </p:cNvSpPr>
          <p:nvPr>
            <p:ph type="body" sz="quarter" idx="13"/>
          </p:nvPr>
        </p:nvSpPr>
        <p:spPr/>
        <p:txBody>
          <a:bodyPr/>
          <a:lstStyle/>
          <a:p>
            <a:r>
              <a:rPr lang="fr-FR" dirty="0">
                <a:solidFill>
                  <a:srgbClr val="000091"/>
                </a:solidFill>
              </a:rPr>
              <a:t>Origine et </a:t>
            </a:r>
            <a:r>
              <a:rPr lang="fr-FR" dirty="0" smtClean="0">
                <a:solidFill>
                  <a:srgbClr val="000091"/>
                </a:solidFill>
              </a:rPr>
              <a:t>utilisation			Exposition</a:t>
            </a:r>
            <a:endParaRPr lang="fr-FR" dirty="0">
              <a:solidFill>
                <a:srgbClr val="000091"/>
              </a:solidFill>
            </a:endParaRPr>
          </a:p>
        </p:txBody>
      </p:sp>
      <p:sp>
        <p:nvSpPr>
          <p:cNvPr id="4" name="Titre 3"/>
          <p:cNvSpPr>
            <a:spLocks noGrp="1"/>
          </p:cNvSpPr>
          <p:nvPr>
            <p:ph type="title"/>
          </p:nvPr>
        </p:nvSpPr>
        <p:spPr/>
        <p:txBody>
          <a:bodyPr/>
          <a:lstStyle/>
          <a:p>
            <a:r>
              <a:rPr lang="fr-FR" dirty="0" smtClean="0">
                <a:solidFill>
                  <a:srgbClr val="92D050"/>
                </a:solidFill>
              </a:rPr>
              <a:t>1. Amiante </a:t>
            </a:r>
            <a:r>
              <a:rPr lang="fr-FR" dirty="0">
                <a:solidFill>
                  <a:srgbClr val="92D050"/>
                </a:solidFill>
              </a:rPr>
              <a:t>: éléments de contexte</a:t>
            </a:r>
          </a:p>
        </p:txBody>
      </p:sp>
      <p:pic>
        <p:nvPicPr>
          <p:cNvPr id="8" name="Image 7"/>
          <p:cNvPicPr/>
          <p:nvPr/>
        </p:nvPicPr>
        <p:blipFill rotWithShape="1">
          <a:blip r:embed="rId2"/>
          <a:srcRect l="27447" t="36020" r="51720" b="28214"/>
          <a:stretch/>
        </p:blipFill>
        <p:spPr bwMode="auto">
          <a:xfrm>
            <a:off x="1259894" y="3507854"/>
            <a:ext cx="1800000" cy="1440000"/>
          </a:xfrm>
          <a:prstGeom prst="rect">
            <a:avLst/>
          </a:prstGeom>
          <a:ln>
            <a:noFill/>
          </a:ln>
          <a:extLst>
            <a:ext uri="{53640926-AAD7-44D8-BBD7-CCE9431645EC}">
              <a14:shadowObscured xmlns:a14="http://schemas.microsoft.com/office/drawing/2010/main"/>
            </a:ext>
          </a:extLst>
        </p:spPr>
      </p:pic>
      <p:sp>
        <p:nvSpPr>
          <p:cNvPr id="9" name="Espace réservé du texte 1"/>
          <p:cNvSpPr txBox="1">
            <a:spLocks/>
          </p:cNvSpPr>
          <p:nvPr/>
        </p:nvSpPr>
        <p:spPr bwMode="gray">
          <a:xfrm>
            <a:off x="4644008" y="1495222"/>
            <a:ext cx="3672086" cy="3096344"/>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800" dirty="0" smtClean="0"/>
          </a:p>
          <a:p>
            <a:pPr marL="377825" indent="-285750">
              <a:buFontTx/>
              <a:buChar char="-"/>
            </a:pPr>
            <a:r>
              <a:rPr lang="fr-FR" dirty="0"/>
              <a:t>P</a:t>
            </a:r>
            <a:r>
              <a:rPr lang="fr-FR" dirty="0" smtClean="0"/>
              <a:t>rofessionnelle : travailleurs dans l’amiante, chantier naval, bâtiment…</a:t>
            </a:r>
          </a:p>
          <a:p>
            <a:pPr marL="377825" indent="-285750">
              <a:buFontTx/>
              <a:buChar char="-"/>
            </a:pPr>
            <a:endParaRPr lang="fr-FR" dirty="0" smtClean="0"/>
          </a:p>
          <a:p>
            <a:pPr marL="377825" indent="-285750">
              <a:buFontTx/>
              <a:buChar char="-"/>
            </a:pPr>
            <a:r>
              <a:rPr lang="fr-FR" dirty="0" smtClean="0"/>
              <a:t>Para-professionnelle: Bricolage/perçage de matériaux amiantés</a:t>
            </a:r>
          </a:p>
          <a:p>
            <a:r>
              <a:rPr lang="fr-FR" dirty="0" smtClean="0"/>
              <a:t> </a:t>
            </a:r>
          </a:p>
          <a:p>
            <a:pPr marL="377825" indent="-285750">
              <a:buFontTx/>
              <a:buChar char="-"/>
            </a:pPr>
            <a:r>
              <a:rPr lang="fr-FR" dirty="0" smtClean="0"/>
              <a:t>Environnementale : proximité usines ou mines d’amiante, fréquentation d’un local avec amiante dégradé</a:t>
            </a:r>
            <a:endParaRPr lang="fr-FR" dirty="0"/>
          </a:p>
        </p:txBody>
      </p:sp>
    </p:spTree>
    <p:extLst>
      <p:ext uri="{BB962C8B-B14F-4D97-AF65-F5344CB8AC3E}">
        <p14:creationId xmlns:p14="http://schemas.microsoft.com/office/powerpoint/2010/main" val="3403952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solidFill>
                  <a:srgbClr val="000091"/>
                </a:solidFill>
              </a:rPr>
              <a:t>La question particulière dans les foyers-logements et résidences pour personnes âgées</a:t>
            </a:r>
          </a:p>
          <a:p>
            <a:endParaRPr lang="fr-FR" dirty="0"/>
          </a:p>
        </p:txBody>
      </p:sp>
      <p:sp>
        <p:nvSpPr>
          <p:cNvPr id="3" name="Titre 2"/>
          <p:cNvSpPr>
            <a:spLocks noGrp="1"/>
          </p:cNvSpPr>
          <p:nvPr>
            <p:ph type="title"/>
          </p:nvPr>
        </p:nvSpPr>
        <p:spPr/>
        <p:txBody>
          <a:bodyPr>
            <a:normAutofit/>
          </a:bodyPr>
          <a:lstStyle/>
          <a:p>
            <a:r>
              <a:rPr lang="fr-FR" sz="2400" dirty="0" smtClean="0">
                <a:solidFill>
                  <a:srgbClr val="92D050"/>
                </a:solidFill>
              </a:rPr>
              <a:t>4. </a:t>
            </a:r>
            <a:r>
              <a:rPr lang="fr-FR" sz="2400" dirty="0">
                <a:solidFill>
                  <a:srgbClr val="92D050"/>
                </a:solidFill>
              </a:rPr>
              <a:t>Amiante et ES et EMS</a:t>
            </a:r>
          </a:p>
        </p:txBody>
      </p:sp>
      <p:sp>
        <p:nvSpPr>
          <p:cNvPr id="4" name="Espace réservé du texte 3"/>
          <p:cNvSpPr>
            <a:spLocks noGrp="1"/>
          </p:cNvSpPr>
          <p:nvPr>
            <p:ph type="body" sz="quarter" idx="14"/>
          </p:nvPr>
        </p:nvSpPr>
        <p:spPr>
          <a:xfrm>
            <a:off x="323850" y="1707654"/>
            <a:ext cx="8424334" cy="2880320"/>
          </a:xfrm>
        </p:spPr>
        <p:txBody>
          <a:bodyPr/>
          <a:lstStyle/>
          <a:p>
            <a:r>
              <a:rPr lang="fr-FR" sz="1100" dirty="0" smtClean="0"/>
              <a:t>Ce </a:t>
            </a:r>
            <a:r>
              <a:rPr lang="fr-FR" sz="1100" dirty="0"/>
              <a:t>cas </a:t>
            </a:r>
            <a:r>
              <a:rPr lang="fr-FR" sz="1100" dirty="0" smtClean="0"/>
              <a:t>est </a:t>
            </a:r>
            <a:r>
              <a:rPr lang="fr-FR" sz="1100" dirty="0"/>
              <a:t>déterminé par </a:t>
            </a:r>
            <a:r>
              <a:rPr lang="fr-FR" sz="1100" b="1" i="1" dirty="0" smtClean="0">
                <a:solidFill>
                  <a:srgbClr val="00B050"/>
                </a:solidFill>
              </a:rPr>
              <a:t>la </a:t>
            </a:r>
            <a:r>
              <a:rPr lang="fr-FR" sz="1100" b="1" i="1" dirty="0">
                <a:solidFill>
                  <a:srgbClr val="00B050"/>
                </a:solidFill>
              </a:rPr>
              <a:t>circulaire DDSC/DGAS/DGUHC n° 2007-36 du 15 mai 2007 </a:t>
            </a:r>
          </a:p>
          <a:p>
            <a:r>
              <a:rPr lang="fr-FR" sz="600" b="1" i="1" dirty="0" smtClean="0">
                <a:hlinkClick r:id="rId2"/>
              </a:rPr>
              <a:t>[Notice </a:t>
            </a:r>
            <a:r>
              <a:rPr lang="fr-FR" sz="600" b="1" i="1" dirty="0">
                <a:hlinkClick r:id="rId2"/>
              </a:rPr>
              <a:t>Circulaire DDSC/DGAS/DGUHC n° 2007-36 du 15 mai 2007 relative au classement et à la réglementation sécurité incendie (habitation ou ERP) applicable aux établissements accueillant des personnes âgées, y compris les logements-foyers pour personnes âgées (texte non paru au Journal officiel) (developpement-durable.gouv.fr</a:t>
            </a:r>
            <a:r>
              <a:rPr lang="fr-FR" sz="600" b="1" i="1" dirty="0" smtClean="0">
                <a:hlinkClick r:id="rId2"/>
              </a:rPr>
              <a:t>)</a:t>
            </a:r>
            <a:r>
              <a:rPr lang="fr-FR" sz="600" b="1" i="1" dirty="0" smtClean="0"/>
              <a:t>]</a:t>
            </a:r>
          </a:p>
          <a:p>
            <a:endParaRPr lang="fr-FR" sz="600" b="1" i="1" dirty="0" smtClean="0"/>
          </a:p>
          <a:p>
            <a:r>
              <a:rPr lang="fr-FR" sz="1100" b="1" dirty="0">
                <a:solidFill>
                  <a:srgbClr val="E1000F"/>
                </a:solidFill>
              </a:rPr>
              <a:t>P</a:t>
            </a:r>
            <a:r>
              <a:rPr lang="fr-FR" sz="1100" b="1" dirty="0" smtClean="0">
                <a:solidFill>
                  <a:srgbClr val="E1000F"/>
                </a:solidFill>
              </a:rPr>
              <a:t>arties </a:t>
            </a:r>
            <a:r>
              <a:rPr lang="fr-FR" sz="1100" b="1" dirty="0">
                <a:solidFill>
                  <a:srgbClr val="E1000F"/>
                </a:solidFill>
              </a:rPr>
              <a:t>communes </a:t>
            </a:r>
            <a:r>
              <a:rPr lang="fr-FR" sz="1100" dirty="0" smtClean="0"/>
              <a:t>- </a:t>
            </a:r>
            <a:r>
              <a:rPr lang="fr-FR" sz="1100" dirty="0" smtClean="0">
                <a:solidFill>
                  <a:srgbClr val="000091"/>
                </a:solidFill>
              </a:rPr>
              <a:t>statut </a:t>
            </a:r>
            <a:r>
              <a:rPr lang="fr-FR" sz="1100" b="1" dirty="0">
                <a:solidFill>
                  <a:srgbClr val="000091"/>
                </a:solidFill>
              </a:rPr>
              <a:t>ERP</a:t>
            </a:r>
            <a:r>
              <a:rPr lang="fr-FR" sz="1100" dirty="0">
                <a:solidFill>
                  <a:srgbClr val="000091"/>
                </a:solidFill>
              </a:rPr>
              <a:t> </a:t>
            </a:r>
            <a:r>
              <a:rPr lang="fr-FR" sz="1100" dirty="0"/>
              <a:t>et doivent donc faire l’objet d’un </a:t>
            </a:r>
            <a:r>
              <a:rPr lang="fr-FR" sz="1100" b="1" dirty="0"/>
              <a:t>DTA</a:t>
            </a:r>
            <a:r>
              <a:rPr lang="fr-FR" sz="1100" dirty="0"/>
              <a:t>. </a:t>
            </a:r>
            <a:endParaRPr lang="fr-FR" sz="1100" dirty="0" smtClean="0"/>
          </a:p>
          <a:p>
            <a:r>
              <a:rPr lang="fr-FR" sz="1100" b="1" dirty="0" smtClean="0">
                <a:solidFill>
                  <a:srgbClr val="E1000F"/>
                </a:solidFill>
              </a:rPr>
              <a:t>Parties privatives </a:t>
            </a:r>
            <a:r>
              <a:rPr lang="fr-FR" sz="1100" dirty="0" smtClean="0"/>
              <a:t>-</a:t>
            </a:r>
            <a:r>
              <a:rPr lang="fr-FR" sz="1100" b="1" dirty="0" smtClean="0"/>
              <a:t> </a:t>
            </a:r>
            <a:r>
              <a:rPr lang="fr-FR" sz="1100" dirty="0" smtClean="0">
                <a:solidFill>
                  <a:srgbClr val="000091"/>
                </a:solidFill>
              </a:rPr>
              <a:t>statut </a:t>
            </a:r>
            <a:r>
              <a:rPr lang="fr-FR" sz="1100" dirty="0">
                <a:solidFill>
                  <a:srgbClr val="000091"/>
                </a:solidFill>
              </a:rPr>
              <a:t>varie </a:t>
            </a:r>
            <a:r>
              <a:rPr lang="fr-FR" sz="1100" dirty="0"/>
              <a:t>notamment en fonction du </a:t>
            </a:r>
            <a:r>
              <a:rPr lang="fr-FR" sz="1100" b="1" dirty="0">
                <a:solidFill>
                  <a:srgbClr val="000091"/>
                </a:solidFill>
              </a:rPr>
              <a:t>GIR</a:t>
            </a:r>
            <a:r>
              <a:rPr lang="fr-FR" sz="1100" b="1" dirty="0"/>
              <a:t> ( </a:t>
            </a:r>
            <a:r>
              <a:rPr lang="fr-FR" sz="1100" dirty="0"/>
              <a:t>Groupe Iso-Ressources qui permet de caractériser l’état de dépendance et de validité des personnes âgées) des résidents entre «habitation» et «ERP</a:t>
            </a:r>
            <a:r>
              <a:rPr lang="fr-FR" sz="1100" dirty="0" smtClean="0"/>
              <a:t>».</a:t>
            </a:r>
          </a:p>
          <a:p>
            <a:endParaRPr lang="fr-FR" sz="1100" dirty="0" smtClean="0"/>
          </a:p>
          <a:p>
            <a:r>
              <a:rPr lang="fr-FR" sz="1100" dirty="0" smtClean="0"/>
              <a:t>En </a:t>
            </a:r>
            <a:r>
              <a:rPr lang="fr-FR" sz="1100" dirty="0"/>
              <a:t>conséquence, faute de dispositions proposant une autre répartition </a:t>
            </a:r>
            <a:r>
              <a:rPr lang="fr-FR" sz="1100" dirty="0" smtClean="0"/>
              <a:t>: </a:t>
            </a:r>
          </a:p>
          <a:p>
            <a:pPr marL="377825" indent="-285750">
              <a:buFontTx/>
              <a:buChar char="-"/>
            </a:pPr>
            <a:r>
              <a:rPr lang="fr-FR" sz="1100" dirty="0" smtClean="0"/>
              <a:t>Le </a:t>
            </a:r>
            <a:r>
              <a:rPr lang="fr-FR" sz="1100" dirty="0"/>
              <a:t>diagnostic des flocages, calorifugeages et faux-plafonds est exigible partout (</a:t>
            </a:r>
            <a:r>
              <a:rPr lang="fr-FR" sz="1100" dirty="0">
                <a:solidFill>
                  <a:srgbClr val="000091"/>
                </a:solidFill>
              </a:rPr>
              <a:t>statut ERP ou Habitation</a:t>
            </a:r>
            <a:r>
              <a:rPr lang="fr-FR" sz="1100" dirty="0" smtClean="0"/>
              <a:t>) </a:t>
            </a:r>
            <a:r>
              <a:rPr lang="fr-FR" sz="1100" dirty="0"/>
              <a:t>=&gt;  </a:t>
            </a:r>
            <a:r>
              <a:rPr lang="fr-FR" sz="1100" dirty="0">
                <a:solidFill>
                  <a:srgbClr val="000091"/>
                </a:solidFill>
              </a:rPr>
              <a:t>liste </a:t>
            </a:r>
            <a:r>
              <a:rPr lang="fr-FR" sz="1100" dirty="0" smtClean="0">
                <a:solidFill>
                  <a:srgbClr val="000091"/>
                </a:solidFill>
              </a:rPr>
              <a:t>A</a:t>
            </a:r>
            <a:r>
              <a:rPr lang="fr-FR" sz="1100" dirty="0" smtClean="0"/>
              <a:t>. </a:t>
            </a:r>
          </a:p>
          <a:p>
            <a:pPr marL="377825" indent="-285750">
              <a:buFontTx/>
              <a:buChar char="-"/>
            </a:pPr>
            <a:r>
              <a:rPr lang="fr-FR" sz="1100" dirty="0" smtClean="0"/>
              <a:t>Pour </a:t>
            </a:r>
            <a:r>
              <a:rPr lang="fr-FR" sz="1100" dirty="0"/>
              <a:t>les parties privatives (</a:t>
            </a:r>
            <a:r>
              <a:rPr lang="fr-FR" sz="1100" dirty="0">
                <a:solidFill>
                  <a:srgbClr val="000091"/>
                </a:solidFill>
              </a:rPr>
              <a:t>chambres</a:t>
            </a:r>
            <a:r>
              <a:rPr lang="fr-FR" sz="1100" dirty="0"/>
              <a:t>) qui relèvent du </a:t>
            </a:r>
            <a:r>
              <a:rPr lang="fr-FR" sz="1100" dirty="0">
                <a:solidFill>
                  <a:srgbClr val="000091"/>
                </a:solidFill>
              </a:rPr>
              <a:t>statut habitation</a:t>
            </a:r>
            <a:r>
              <a:rPr lang="fr-FR" sz="1100" dirty="0"/>
              <a:t>, le DTA n’est pas </a:t>
            </a:r>
            <a:r>
              <a:rPr lang="fr-FR" sz="1100" dirty="0" smtClean="0"/>
              <a:t>exigible =&gt; </a:t>
            </a:r>
            <a:r>
              <a:rPr lang="fr-FR" sz="1100" dirty="0" smtClean="0">
                <a:solidFill>
                  <a:srgbClr val="000091"/>
                </a:solidFill>
              </a:rPr>
              <a:t>liste A</a:t>
            </a:r>
          </a:p>
          <a:p>
            <a:pPr marL="377825" indent="-285750">
              <a:buFontTx/>
              <a:buChar char="-"/>
            </a:pPr>
            <a:r>
              <a:rPr lang="fr-FR" sz="1100" dirty="0" smtClean="0"/>
              <a:t>Pour </a:t>
            </a:r>
            <a:r>
              <a:rPr lang="fr-FR" sz="1100" dirty="0"/>
              <a:t>celles qui relèvent du </a:t>
            </a:r>
            <a:r>
              <a:rPr lang="fr-FR" sz="1100" dirty="0">
                <a:solidFill>
                  <a:srgbClr val="000091"/>
                </a:solidFill>
              </a:rPr>
              <a:t>statut ERP</a:t>
            </a:r>
            <a:r>
              <a:rPr lang="fr-FR" sz="1100" dirty="0"/>
              <a:t>, le DTA est </a:t>
            </a:r>
            <a:r>
              <a:rPr lang="fr-FR" sz="1100" dirty="0" smtClean="0"/>
              <a:t>exigible =&gt; </a:t>
            </a:r>
            <a:r>
              <a:rPr lang="fr-FR" sz="1100" dirty="0" smtClean="0">
                <a:solidFill>
                  <a:srgbClr val="000091"/>
                </a:solidFill>
              </a:rPr>
              <a:t>listes A&amp;B. </a:t>
            </a:r>
          </a:p>
          <a:p>
            <a:r>
              <a:rPr lang="fr-FR" sz="1100" dirty="0" smtClean="0"/>
              <a:t>Toutefois</a:t>
            </a:r>
            <a:r>
              <a:rPr lang="fr-FR" sz="1100" dirty="0"/>
              <a:t>, dans le doute et par précaution, il est recommandé de rappeler à l’exploitant, </a:t>
            </a:r>
            <a:r>
              <a:rPr lang="fr-FR" sz="1100" u="sng" dirty="0"/>
              <a:t>en cas de travaux</a:t>
            </a:r>
            <a:r>
              <a:rPr lang="fr-FR" sz="1100" dirty="0"/>
              <a:t>, </a:t>
            </a:r>
            <a:r>
              <a:rPr lang="fr-FR" sz="1100" u="sng" dirty="0"/>
              <a:t>l’obligation de faire réaliser des repérages</a:t>
            </a:r>
            <a:r>
              <a:rPr lang="fr-FR" u="sng" dirty="0"/>
              <a:t>. </a:t>
            </a:r>
          </a:p>
        </p:txBody>
      </p:sp>
    </p:spTree>
    <p:extLst>
      <p:ext uri="{BB962C8B-B14F-4D97-AF65-F5344CB8AC3E}">
        <p14:creationId xmlns:p14="http://schemas.microsoft.com/office/powerpoint/2010/main" val="2100953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Titre 2"/>
          <p:cNvSpPr>
            <a:spLocks noGrp="1"/>
          </p:cNvSpPr>
          <p:nvPr>
            <p:ph type="title"/>
          </p:nvPr>
        </p:nvSpPr>
        <p:spPr/>
        <p:txBody>
          <a:bodyPr>
            <a:normAutofit/>
          </a:bodyPr>
          <a:lstStyle/>
          <a:p>
            <a:r>
              <a:rPr lang="fr-FR" sz="2400" dirty="0" smtClean="0">
                <a:solidFill>
                  <a:srgbClr val="92D050"/>
                </a:solidFill>
              </a:rPr>
              <a:t>5. Synthèse des différentes étapes de vie d’un bâtiment</a:t>
            </a:r>
            <a:endParaRPr lang="fr-FR" sz="2400" dirty="0">
              <a:solidFill>
                <a:srgbClr val="92D050"/>
              </a:solidFill>
            </a:endParaRPr>
          </a:p>
        </p:txBody>
      </p:sp>
      <p:sp>
        <p:nvSpPr>
          <p:cNvPr id="4" name="Espace réservé du texte 3"/>
          <p:cNvSpPr>
            <a:spLocks noGrp="1"/>
          </p:cNvSpPr>
          <p:nvPr>
            <p:ph type="body" sz="quarter" idx="14"/>
          </p:nvPr>
        </p:nvSpPr>
        <p:spPr/>
        <p:txBody>
          <a:bodyPr/>
          <a:lstStyle/>
          <a:p>
            <a:endParaRPr lang="fr-FR" dirty="0"/>
          </a:p>
        </p:txBody>
      </p:sp>
      <p:pic>
        <p:nvPicPr>
          <p:cNvPr id="5" name="Image 4"/>
          <p:cNvPicPr/>
          <p:nvPr/>
        </p:nvPicPr>
        <p:blipFill rotWithShape="1">
          <a:blip r:embed="rId2"/>
          <a:srcRect l="41825" t="3550" r="-167" b="8851"/>
          <a:stretch/>
        </p:blipFill>
        <p:spPr bwMode="auto">
          <a:xfrm>
            <a:off x="323850" y="1222793"/>
            <a:ext cx="8568630" cy="3797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6005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51520" y="699542"/>
            <a:ext cx="8425185" cy="4104456"/>
          </a:xfrm>
        </p:spPr>
        <p:txBody>
          <a:bodyPr/>
          <a:lstStyle/>
          <a:p>
            <a:pPr marL="0" indent="0">
              <a:buNone/>
            </a:pPr>
            <a:r>
              <a:rPr lang="fr-FR" sz="1050" i="1" dirty="0" smtClean="0"/>
              <a:t>Disponibles </a:t>
            </a:r>
            <a:r>
              <a:rPr lang="fr-FR" sz="1050" i="1" dirty="0"/>
              <a:t>sur </a:t>
            </a:r>
            <a:r>
              <a:rPr lang="fr-FR" sz="1050" i="1" dirty="0" smtClean="0">
                <a:hlinkClick r:id="rId2"/>
              </a:rPr>
              <a:t>www.legifrance.gouv.fr</a:t>
            </a:r>
            <a:endParaRPr lang="fr-FR" sz="1050" i="1" dirty="0" smtClean="0"/>
          </a:p>
          <a:p>
            <a:pPr marL="171450" indent="-171450">
              <a:spcBef>
                <a:spcPts val="0"/>
              </a:spcBef>
              <a:spcAft>
                <a:spcPts val="600"/>
              </a:spcAft>
              <a:buFont typeface="Wingdings" panose="05000000000000000000" pitchFamily="2" charset="2"/>
              <a:buChar char="§"/>
            </a:pPr>
            <a:r>
              <a:rPr lang="fr-FR" sz="800" b="0" dirty="0"/>
              <a:t>Code de la santé publique : Articles L. 1334-12-1 à L. 1334-17, Articles R. 1334-14 à R. 1334-29-9, articles R1337-2 à R1337-5</a:t>
            </a:r>
          </a:p>
          <a:p>
            <a:pPr marL="171450" lvl="0" indent="-171450">
              <a:spcBef>
                <a:spcPts val="0"/>
              </a:spcBef>
              <a:spcAft>
                <a:spcPts val="600"/>
              </a:spcAft>
              <a:buFont typeface="Wingdings" panose="05000000000000000000" pitchFamily="2" charset="2"/>
              <a:buChar char="§"/>
            </a:pPr>
            <a:r>
              <a:rPr lang="fr-FR" sz="800" b="0" dirty="0"/>
              <a:t>Code de la construction et de l'habitation : Articles L. 271-4 à L. 271-6 (Dossier de diagnostic technique) Articles R. 271-1 à R. 271-5 (Conditions d'établissement du dossier de diagnostic technique)</a:t>
            </a:r>
          </a:p>
          <a:p>
            <a:pPr marL="171450" lvl="0" indent="-171450">
              <a:spcBef>
                <a:spcPts val="0"/>
              </a:spcBef>
              <a:spcAft>
                <a:spcPts val="600"/>
              </a:spcAft>
              <a:buFont typeface="Wingdings" panose="05000000000000000000" pitchFamily="2" charset="2"/>
              <a:buChar char="§"/>
            </a:pPr>
            <a:r>
              <a:rPr lang="fr-FR" sz="800" b="0" dirty="0" smtClean="0"/>
              <a:t>Décret </a:t>
            </a:r>
            <a:r>
              <a:rPr lang="fr-FR" sz="800" b="0" dirty="0"/>
              <a:t>n° 2012-639 du 4 mai 2012 relatif aux risques d'exposition à l'amiante </a:t>
            </a:r>
            <a:r>
              <a:rPr lang="fr-FR" sz="800" b="0" i="1" dirty="0"/>
              <a:t>(modifié par le décret du 5 juillet 2013)</a:t>
            </a:r>
            <a:r>
              <a:rPr lang="fr-FR" sz="800" b="0" dirty="0"/>
              <a:t> </a:t>
            </a:r>
          </a:p>
          <a:p>
            <a:pPr marL="171450" lvl="0" indent="-171450">
              <a:spcBef>
                <a:spcPts val="0"/>
              </a:spcBef>
              <a:spcAft>
                <a:spcPts val="600"/>
              </a:spcAft>
              <a:buFont typeface="Wingdings" panose="05000000000000000000" pitchFamily="2" charset="2"/>
              <a:buChar char="§"/>
            </a:pPr>
            <a:r>
              <a:rPr lang="fr-FR" sz="800" b="0" dirty="0"/>
              <a:t>Décret n° 2011-629 du 3 juin 2011 relatif à la protection de la population contre les risques sanitaires liés à une exposition à l'amiante dans les immeubles bâtis </a:t>
            </a:r>
          </a:p>
          <a:p>
            <a:pPr marL="171450" lvl="0" indent="-171450">
              <a:spcBef>
                <a:spcPts val="0"/>
              </a:spcBef>
              <a:spcAft>
                <a:spcPts val="600"/>
              </a:spcAft>
              <a:buFont typeface="Wingdings" panose="05000000000000000000" pitchFamily="2" charset="2"/>
              <a:buChar char="§"/>
            </a:pPr>
            <a:r>
              <a:rPr lang="fr-FR" sz="800" b="0" dirty="0" smtClean="0"/>
              <a:t>Arrêté </a:t>
            </a:r>
            <a:r>
              <a:rPr lang="fr-FR" sz="800" b="0" dirty="0"/>
              <a:t>du 26 juin 2013 modifiant l'arrêté du 12 décembre 2012 relatif aux critères d'évaluation de l'état de conservation des matériaux et produits de la liste A contenant de l'amiante et au contenu du rapport de repérage et modifiant l'arrêté du 12 décembre 2012 relatif aux critères d'évaluation de l'état de conservation des matériaux et produits de la liste B contenant de l'amiante et du risque de dégradation lié à l'environnement ainsi que le contenu du rapport de repérage </a:t>
            </a:r>
          </a:p>
          <a:p>
            <a:pPr marL="171450" lvl="0" indent="-171450">
              <a:spcBef>
                <a:spcPts val="0"/>
              </a:spcBef>
              <a:spcAft>
                <a:spcPts val="600"/>
              </a:spcAft>
              <a:buFont typeface="Wingdings" panose="05000000000000000000" pitchFamily="2" charset="2"/>
              <a:buChar char="§"/>
            </a:pPr>
            <a:r>
              <a:rPr lang="fr-FR" sz="800" b="0" dirty="0"/>
              <a:t>Arrêté du 26 juin 2013 relatif au repérage des matériaux et produits de la liste C contenant de l'amiante et au contenu du rapport de repérage </a:t>
            </a:r>
          </a:p>
          <a:p>
            <a:pPr marL="171450" lvl="0" indent="-171450">
              <a:spcBef>
                <a:spcPts val="0"/>
              </a:spcBef>
              <a:spcAft>
                <a:spcPts val="600"/>
              </a:spcAft>
              <a:buFont typeface="Wingdings" panose="05000000000000000000" pitchFamily="2" charset="2"/>
              <a:buChar char="§"/>
            </a:pPr>
            <a:r>
              <a:rPr lang="fr-FR" sz="800" b="0" dirty="0"/>
              <a:t>Arrêté du 21 décembre 2012 relatif aux recommandations générales de sécurité et au contenu de la fiche récapitulative du « dossier technique amiante » </a:t>
            </a:r>
          </a:p>
          <a:p>
            <a:pPr marL="171450" lvl="0" indent="-171450">
              <a:spcBef>
                <a:spcPts val="0"/>
              </a:spcBef>
              <a:spcAft>
                <a:spcPts val="600"/>
              </a:spcAft>
              <a:buFont typeface="Wingdings" panose="05000000000000000000" pitchFamily="2" charset="2"/>
              <a:buChar char="§"/>
            </a:pPr>
            <a:r>
              <a:rPr lang="fr-FR" sz="800" b="0" dirty="0"/>
              <a:t>Arrêté du 12 décembre 2012 relatif aux critères d'évaluation de l'état de conservation des matériaux et produits de la liste A contenant de l'amiante et au contenu du rapport de repérage </a:t>
            </a:r>
            <a:r>
              <a:rPr lang="fr-FR" sz="800" b="0" i="1" dirty="0"/>
              <a:t>(modifié par arrêté du 26 juin 2013)</a:t>
            </a:r>
            <a:r>
              <a:rPr lang="fr-FR" sz="800" b="0" dirty="0"/>
              <a:t> </a:t>
            </a:r>
          </a:p>
          <a:p>
            <a:pPr marL="171450" lvl="0" indent="-171450">
              <a:spcBef>
                <a:spcPts val="0"/>
              </a:spcBef>
              <a:spcAft>
                <a:spcPts val="600"/>
              </a:spcAft>
              <a:buFont typeface="Wingdings" panose="05000000000000000000" pitchFamily="2" charset="2"/>
              <a:buChar char="§"/>
            </a:pPr>
            <a:r>
              <a:rPr lang="fr-FR" sz="800" b="0" dirty="0"/>
              <a:t>Arrêté du 12 décembre 2012 relatif aux critères d'évaluation de l'état de conservation des matériaux et produits de la liste B contenant de l'amiante et du risque de dégradation lié à l'environnement ainsi que le contenu du rapport de repérage </a:t>
            </a:r>
          </a:p>
          <a:p>
            <a:pPr marL="171450" lvl="0" indent="-171450">
              <a:spcBef>
                <a:spcPts val="0"/>
              </a:spcBef>
              <a:spcAft>
                <a:spcPts val="600"/>
              </a:spcAft>
              <a:buFont typeface="Wingdings" panose="05000000000000000000" pitchFamily="2" charset="2"/>
              <a:buChar char="§"/>
            </a:pPr>
            <a:r>
              <a:rPr lang="fr-FR" sz="800" b="0" dirty="0" smtClean="0"/>
              <a:t>Arrêté </a:t>
            </a:r>
            <a:r>
              <a:rPr lang="fr-FR" sz="800" b="0" dirty="0"/>
              <a:t>du 15 janvier 1998 modifiant l'arrêté du 7 février 1996 relatif aux modalités d'évaluation de l'état de conservation des flocages et des calorifugeages contenant de l'amiante et aux mesures d'empoussièrement dans les immeubles bâtis </a:t>
            </a:r>
          </a:p>
          <a:p>
            <a:pPr marL="171450" lvl="0" indent="-171450">
              <a:spcBef>
                <a:spcPts val="0"/>
              </a:spcBef>
              <a:spcAft>
                <a:spcPts val="600"/>
              </a:spcAft>
              <a:buFont typeface="Wingdings" panose="05000000000000000000" pitchFamily="2" charset="2"/>
              <a:buChar char="§"/>
            </a:pPr>
            <a:r>
              <a:rPr lang="fr-FR" sz="800" b="0" dirty="0" smtClean="0"/>
              <a:t>Circulaire </a:t>
            </a:r>
            <a:r>
              <a:rPr lang="fr-FR" sz="800" b="0" dirty="0"/>
              <a:t>interministérielle DGS/2006/271 du 14 juin 2006 relative à la protection de la population contre les risques sanitaires liés à une exposition à l'amiante dans les immeubles bâtis </a:t>
            </a:r>
          </a:p>
          <a:p>
            <a:pPr marL="171450" lvl="0" indent="-171450">
              <a:spcBef>
                <a:spcPts val="0"/>
              </a:spcBef>
              <a:spcAft>
                <a:spcPts val="600"/>
              </a:spcAft>
              <a:buFont typeface="Wingdings" panose="05000000000000000000" pitchFamily="2" charset="2"/>
              <a:buChar char="§"/>
            </a:pPr>
            <a:r>
              <a:rPr lang="fr-FR" sz="800" b="0" dirty="0"/>
              <a:t>Circulaire n° 2003-73 UHC/QC1/24 et DGS/SD7C/613 du 10 décembre 2003 relative à la protection de la population contre les risques sanitaires liés à une exposition à l'amiante dans les immeubles bâtis </a:t>
            </a:r>
          </a:p>
          <a:p>
            <a:pPr marL="0" indent="0">
              <a:buNone/>
            </a:pPr>
            <a:endParaRPr lang="fr-FR" sz="300" b="0" u="sng" dirty="0" smtClean="0">
              <a:solidFill>
                <a:srgbClr val="00B050"/>
              </a:solidFill>
            </a:endParaRPr>
          </a:p>
          <a:p>
            <a:pPr marL="171450" indent="-171450">
              <a:buFont typeface="Wingdings" panose="05000000000000000000" pitchFamily="2" charset="2"/>
              <a:buChar char="§"/>
            </a:pPr>
            <a:endParaRPr lang="fr-FR" sz="300" i="1" dirty="0">
              <a:solidFill>
                <a:srgbClr val="00B050"/>
              </a:solidFill>
            </a:endParaRPr>
          </a:p>
          <a:p>
            <a:pPr marL="0" indent="0">
              <a:buNone/>
            </a:pPr>
            <a:endParaRPr lang="fr-FR" sz="300" i="1" dirty="0">
              <a:solidFill>
                <a:srgbClr val="00B050"/>
              </a:solidFill>
            </a:endParaRPr>
          </a:p>
          <a:p>
            <a:pPr marL="0" indent="0">
              <a:buNone/>
            </a:pPr>
            <a:endParaRPr lang="fr-FR" sz="700" dirty="0"/>
          </a:p>
        </p:txBody>
      </p:sp>
      <p:sp>
        <p:nvSpPr>
          <p:cNvPr id="5" name="Titre 4"/>
          <p:cNvSpPr>
            <a:spLocks noGrp="1"/>
          </p:cNvSpPr>
          <p:nvPr>
            <p:ph type="title"/>
          </p:nvPr>
        </p:nvSpPr>
        <p:spPr>
          <a:xfrm>
            <a:off x="1979712" y="195486"/>
            <a:ext cx="6696993" cy="376781"/>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1800" dirty="0" smtClean="0"/>
              <a:t>Références réglementaires</a:t>
            </a:r>
            <a:endParaRPr lang="fr-FR" sz="1800" dirty="0"/>
          </a:p>
        </p:txBody>
      </p:sp>
    </p:spTree>
    <p:extLst>
      <p:ext uri="{BB962C8B-B14F-4D97-AF65-F5344CB8AC3E}">
        <p14:creationId xmlns:p14="http://schemas.microsoft.com/office/powerpoint/2010/main" val="2785391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72615" y="915566"/>
            <a:ext cx="8425185" cy="3312368"/>
          </a:xfrm>
        </p:spPr>
        <p:txBody>
          <a:bodyPr/>
          <a:lstStyle/>
          <a:p>
            <a:pPr marL="0" indent="0">
              <a:buNone/>
            </a:pPr>
            <a:endParaRPr lang="fr-FR" sz="300" b="0" u="sng" dirty="0" smtClean="0">
              <a:solidFill>
                <a:srgbClr val="00B050"/>
              </a:solidFill>
            </a:endParaRPr>
          </a:p>
          <a:p>
            <a:pPr marL="285750" indent="-285750">
              <a:buFont typeface="Arial" panose="020B0604020202020204" pitchFamily="34" charset="0"/>
              <a:buChar char="•"/>
            </a:pPr>
            <a:r>
              <a:rPr lang="fr-FR" b="0" i="1" dirty="0"/>
              <a:t>Guide « Amiante dans les bâtiments - quelles obligations pour les propriétaires »</a:t>
            </a:r>
            <a:br>
              <a:rPr lang="fr-FR" b="0" i="1" dirty="0"/>
            </a:br>
            <a:r>
              <a:rPr lang="fr-FR" sz="1200" b="0" u="sng" dirty="0">
                <a:hlinkClick r:id="rId2"/>
              </a:rPr>
              <a:t>http://</a:t>
            </a:r>
            <a:r>
              <a:rPr lang="fr-FR" sz="1200" b="0" u="sng" dirty="0" smtClean="0">
                <a:hlinkClick r:id="rId2"/>
              </a:rPr>
              <a:t>solidarites-sante.gouv.fr/IMG/pdf/GuideAmiante_2014.pdf</a:t>
            </a:r>
            <a:endParaRPr lang="fr-FR" sz="1200" b="0" u="sng" dirty="0" smtClean="0"/>
          </a:p>
          <a:p>
            <a:pPr marL="285750" indent="-285750">
              <a:buFont typeface="Arial" panose="020B0604020202020204" pitchFamily="34" charset="0"/>
              <a:buChar char="•"/>
            </a:pPr>
            <a:endParaRPr lang="fr-FR" sz="1200" b="0" u="sng" dirty="0"/>
          </a:p>
          <a:p>
            <a:pPr marL="285750" lvl="0" indent="-285750">
              <a:buFont typeface="Arial" panose="020B0604020202020204" pitchFamily="34" charset="0"/>
              <a:buChar char="•"/>
            </a:pPr>
            <a:r>
              <a:rPr lang="fr-FR" b="0" i="1" dirty="0" smtClean="0"/>
              <a:t>Site ARS PACA : </a:t>
            </a:r>
            <a:r>
              <a:rPr lang="fr-FR" sz="1200" b="0" i="1" dirty="0" smtClean="0">
                <a:hlinkClick r:id="rId3"/>
              </a:rPr>
              <a:t>https</a:t>
            </a:r>
            <a:r>
              <a:rPr lang="fr-FR" sz="1200" b="0" i="1" dirty="0">
                <a:hlinkClick r:id="rId3"/>
              </a:rPr>
              <a:t>://</a:t>
            </a:r>
            <a:r>
              <a:rPr lang="fr-FR" sz="1200" b="0" i="1" dirty="0" smtClean="0">
                <a:hlinkClick r:id="rId3"/>
              </a:rPr>
              <a:t>www.paca.ars.sante.fr/amiante-0</a:t>
            </a:r>
            <a:endParaRPr lang="fr-FR" sz="1200" b="0" i="1" dirty="0" smtClean="0"/>
          </a:p>
          <a:p>
            <a:pPr marL="285750" lvl="0" indent="-285750">
              <a:buFont typeface="Arial" panose="020B0604020202020204" pitchFamily="34" charset="0"/>
              <a:buChar char="•"/>
            </a:pPr>
            <a:endParaRPr lang="fr-FR" sz="1200" b="0" u="sng" dirty="0" smtClean="0"/>
          </a:p>
          <a:p>
            <a:pPr marL="285750" lvl="0" indent="-285750">
              <a:buFont typeface="Arial" panose="020B0604020202020204" pitchFamily="34" charset="0"/>
              <a:buChar char="•"/>
            </a:pPr>
            <a:r>
              <a:rPr lang="fr-FR" b="0" i="1" dirty="0" smtClean="0"/>
              <a:t>Site Ministère de la Santé et de la Prévention : </a:t>
            </a:r>
            <a:br>
              <a:rPr lang="fr-FR" b="0" i="1" dirty="0" smtClean="0"/>
            </a:br>
            <a:r>
              <a:rPr lang="fr-FR" sz="1200" b="0" u="sng" dirty="0" smtClean="0"/>
              <a:t>https</a:t>
            </a:r>
            <a:r>
              <a:rPr lang="fr-FR" sz="1200" b="0" u="sng" dirty="0"/>
              <a:t>://sante.gouv.fr/sante-et-environnement/batiments/article/exposition-a-l-amiante-et-risque-pour-la-sante</a:t>
            </a:r>
            <a:endParaRPr lang="fr-FR" sz="1200" b="0" u="sng" dirty="0" smtClean="0"/>
          </a:p>
          <a:p>
            <a:pPr marL="285750" lvl="0" indent="-285750">
              <a:buFont typeface="Arial" panose="020B0604020202020204" pitchFamily="34" charset="0"/>
              <a:buChar char="•"/>
            </a:pPr>
            <a:endParaRPr lang="fr-FR" u="sng" dirty="0"/>
          </a:p>
          <a:p>
            <a:pPr marL="285750" lvl="0" indent="-285750">
              <a:buFont typeface="Arial" panose="020B0604020202020204" pitchFamily="34" charset="0"/>
              <a:buChar char="•"/>
            </a:pPr>
            <a:endParaRPr lang="fr-FR" dirty="0"/>
          </a:p>
          <a:p>
            <a:pPr marL="171450" indent="-171450">
              <a:buFont typeface="Wingdings" panose="05000000000000000000" pitchFamily="2" charset="2"/>
              <a:buChar char="§"/>
            </a:pPr>
            <a:endParaRPr lang="fr-FR" sz="300" i="1" dirty="0">
              <a:solidFill>
                <a:srgbClr val="00B050"/>
              </a:solidFill>
            </a:endParaRPr>
          </a:p>
          <a:p>
            <a:pPr marL="0" indent="0">
              <a:buNone/>
            </a:pPr>
            <a:endParaRPr lang="fr-FR" sz="300" i="1" dirty="0">
              <a:solidFill>
                <a:srgbClr val="00B050"/>
              </a:solidFill>
            </a:endParaRPr>
          </a:p>
          <a:p>
            <a:pPr marL="0" indent="0">
              <a:buNone/>
            </a:pPr>
            <a:endParaRPr lang="fr-FR" sz="700" dirty="0"/>
          </a:p>
        </p:txBody>
      </p:sp>
      <p:sp>
        <p:nvSpPr>
          <p:cNvPr id="5" name="Titre 4"/>
          <p:cNvSpPr>
            <a:spLocks noGrp="1"/>
          </p:cNvSpPr>
          <p:nvPr>
            <p:ph type="title"/>
          </p:nvPr>
        </p:nvSpPr>
        <p:spPr>
          <a:xfrm>
            <a:off x="1979712" y="195486"/>
            <a:ext cx="6696993" cy="376781"/>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1800" dirty="0" smtClean="0"/>
              <a:t>Liens utiles</a:t>
            </a:r>
            <a:endParaRPr lang="fr-FR" sz="1800" dirty="0"/>
          </a:p>
        </p:txBody>
      </p:sp>
    </p:spTree>
    <p:extLst>
      <p:ext uri="{BB962C8B-B14F-4D97-AF65-F5344CB8AC3E}">
        <p14:creationId xmlns:p14="http://schemas.microsoft.com/office/powerpoint/2010/main" val="166595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5800528" y="1851670"/>
            <a:ext cx="2947937" cy="1944216"/>
          </a:xfrm>
        </p:spPr>
        <p:txBody>
          <a:bodyPr/>
          <a:lstStyle/>
          <a:p>
            <a:r>
              <a:rPr lang="fr-FR" sz="1200" i="1" dirty="0"/>
              <a:t>Des matériaux susceptibles </a:t>
            </a:r>
            <a:r>
              <a:rPr lang="fr-FR" sz="1200" b="1" i="1" dirty="0" smtClean="0"/>
              <a:t>d’émettre spontanément </a:t>
            </a:r>
            <a:r>
              <a:rPr lang="fr-FR" sz="1200" b="1" i="1" dirty="0"/>
              <a:t>des </a:t>
            </a:r>
            <a:r>
              <a:rPr lang="fr-FR" sz="1200" b="1" i="1" dirty="0" smtClean="0"/>
              <a:t>fibres (usure liée au vieillissement) </a:t>
            </a:r>
            <a:br>
              <a:rPr lang="fr-FR" sz="1200" b="1" i="1" dirty="0" smtClean="0"/>
            </a:br>
            <a:r>
              <a:rPr lang="fr-FR" sz="1200" b="1" i="1" dirty="0" smtClean="0"/>
              <a:t>=&gt; Liste A : </a:t>
            </a:r>
            <a:r>
              <a:rPr lang="fr-FR" sz="1200" dirty="0" smtClean="0"/>
              <a:t>Flocages</a:t>
            </a:r>
            <a:r>
              <a:rPr lang="fr-FR" sz="1200" dirty="0"/>
              <a:t>, calorifugeages, certains </a:t>
            </a:r>
            <a:r>
              <a:rPr lang="fr-FR" sz="1200" dirty="0" smtClean="0"/>
              <a:t>faux-plafonds</a:t>
            </a:r>
          </a:p>
          <a:p>
            <a:pPr algn="just"/>
            <a:endParaRPr lang="fr-FR" sz="1200" i="1" dirty="0" smtClean="0"/>
          </a:p>
          <a:p>
            <a:r>
              <a:rPr lang="fr-FR" sz="1200" i="1" dirty="0" smtClean="0"/>
              <a:t>Des </a:t>
            </a:r>
            <a:r>
              <a:rPr lang="fr-FR" sz="1200" i="1" dirty="0"/>
              <a:t>matériaux émettant des fibres </a:t>
            </a:r>
            <a:r>
              <a:rPr lang="fr-FR" sz="1200" i="1" dirty="0" smtClean="0"/>
              <a:t>lorsqu’ils sont </a:t>
            </a:r>
            <a:r>
              <a:rPr lang="fr-FR" sz="1200" b="1" i="1" dirty="0"/>
              <a:t>soumis à des actions </a:t>
            </a:r>
            <a:r>
              <a:rPr lang="fr-FR" sz="1200" b="1" i="1" dirty="0" smtClean="0"/>
              <a:t>mécaniques </a:t>
            </a:r>
            <a:br>
              <a:rPr lang="fr-FR" sz="1200" b="1" i="1" dirty="0" smtClean="0"/>
            </a:br>
            <a:r>
              <a:rPr lang="fr-FR" sz="1200" b="1" i="1" dirty="0" smtClean="0"/>
              <a:t>=&gt; Liste B </a:t>
            </a:r>
            <a:r>
              <a:rPr lang="fr-FR" sz="1200" i="1" dirty="0" smtClean="0"/>
              <a:t>: </a:t>
            </a:r>
            <a:r>
              <a:rPr lang="fr-FR" sz="1200" dirty="0" smtClean="0"/>
              <a:t>Amiante-ciment</a:t>
            </a:r>
            <a:r>
              <a:rPr lang="fr-FR" sz="1200" dirty="0"/>
              <a:t>, revêtements de sols…</a:t>
            </a:r>
          </a:p>
        </p:txBody>
      </p:sp>
      <p:sp>
        <p:nvSpPr>
          <p:cNvPr id="3" name="Espace réservé du texte 2"/>
          <p:cNvSpPr>
            <a:spLocks noGrp="1"/>
          </p:cNvSpPr>
          <p:nvPr>
            <p:ph type="body" sz="quarter" idx="13"/>
          </p:nvPr>
        </p:nvSpPr>
        <p:spPr/>
        <p:txBody>
          <a:bodyPr/>
          <a:lstStyle/>
          <a:p>
            <a:r>
              <a:rPr lang="fr-FR" dirty="0">
                <a:solidFill>
                  <a:srgbClr val="000091"/>
                </a:solidFill>
              </a:rPr>
              <a:t>Quelques localisations de matériaux amiantés dans </a:t>
            </a:r>
            <a:r>
              <a:rPr lang="fr-FR" dirty="0" smtClean="0">
                <a:solidFill>
                  <a:srgbClr val="000091"/>
                </a:solidFill>
              </a:rPr>
              <a:t>les bâtiments</a:t>
            </a:r>
            <a:r>
              <a:rPr lang="fr-FR" dirty="0">
                <a:solidFill>
                  <a:srgbClr val="000091"/>
                </a:solidFill>
              </a:rPr>
              <a:t>...</a:t>
            </a:r>
          </a:p>
        </p:txBody>
      </p:sp>
      <p:sp>
        <p:nvSpPr>
          <p:cNvPr id="4" name="Titre 3"/>
          <p:cNvSpPr>
            <a:spLocks noGrp="1"/>
          </p:cNvSpPr>
          <p:nvPr>
            <p:ph type="title"/>
          </p:nvPr>
        </p:nvSpPr>
        <p:spPr/>
        <p:txBody>
          <a:bodyPr/>
          <a:lstStyle/>
          <a:p>
            <a:r>
              <a:rPr lang="fr-FR" dirty="0" smtClean="0">
                <a:solidFill>
                  <a:srgbClr val="92D050"/>
                </a:solidFill>
              </a:rPr>
              <a:t>1. Amiante </a:t>
            </a:r>
            <a:r>
              <a:rPr lang="fr-FR" dirty="0">
                <a:solidFill>
                  <a:srgbClr val="92D050"/>
                </a:solidFill>
              </a:rPr>
              <a:t>: éléments de contexte</a:t>
            </a:r>
          </a:p>
        </p:txBody>
      </p:sp>
      <p:pic>
        <p:nvPicPr>
          <p:cNvPr id="6" name="Espace réservé du graphique 5"/>
          <p:cNvPicPr>
            <a:picLocks noGrp="1"/>
          </p:cNvPicPr>
          <p:nvPr>
            <p:ph type="chart" sz="quarter" idx="15"/>
          </p:nvPr>
        </p:nvPicPr>
        <p:blipFill rotWithShape="1">
          <a:blip r:embed="rId2"/>
          <a:srcRect l="1526" t="12190" r="17948" b="4089"/>
          <a:stretch/>
        </p:blipFill>
        <p:spPr bwMode="auto">
          <a:xfrm>
            <a:off x="548537" y="1627118"/>
            <a:ext cx="5113528" cy="287972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04811" y="4497169"/>
            <a:ext cx="4572000" cy="215444"/>
          </a:xfrm>
          <a:prstGeom prst="rect">
            <a:avLst/>
          </a:prstGeom>
        </p:spPr>
        <p:txBody>
          <a:bodyPr>
            <a:spAutoFit/>
          </a:bodyPr>
          <a:lstStyle/>
          <a:p>
            <a:r>
              <a:rPr lang="fr-FR" sz="800" dirty="0">
                <a:hlinkClick r:id="rId3"/>
              </a:rPr>
              <a:t>Amiante. Ce qu’il faut retenir - Risques </a:t>
            </a:r>
            <a:r>
              <a:rPr lang="fr-FR" sz="800" dirty="0" smtClean="0">
                <a:hlinkClick r:id="rId3"/>
              </a:rPr>
              <a:t>- INRS</a:t>
            </a:r>
            <a:r>
              <a:rPr lang="fr-FR" sz="800" dirty="0" smtClean="0"/>
              <a:t> </a:t>
            </a:r>
            <a:endParaRPr lang="fr-FR" sz="800" dirty="0"/>
          </a:p>
        </p:txBody>
      </p:sp>
    </p:spTree>
    <p:extLst>
      <p:ext uri="{BB962C8B-B14F-4D97-AF65-F5344CB8AC3E}">
        <p14:creationId xmlns:p14="http://schemas.microsoft.com/office/powerpoint/2010/main" val="820695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483768" y="1131590"/>
            <a:ext cx="5472608" cy="2880320"/>
          </a:xfrm>
          <a:solidFill>
            <a:schemeClr val="accent3">
              <a:lumMod val="20000"/>
              <a:lumOff val="80000"/>
            </a:schemeClr>
          </a:solidFill>
        </p:spPr>
        <p:txBody>
          <a:bodyPr/>
          <a:lstStyle/>
          <a:p>
            <a:pPr marL="377825" indent="-285750" algn="just">
              <a:buFont typeface="Wingdings" panose="05000000000000000000" pitchFamily="2" charset="2"/>
              <a:buChar char="§"/>
            </a:pPr>
            <a:r>
              <a:rPr lang="fr-FR" dirty="0" smtClean="0"/>
              <a:t>Inhalation </a:t>
            </a:r>
            <a:r>
              <a:rPr lang="fr-FR" dirty="0"/>
              <a:t>des fibres : difficultés d’élimination, </a:t>
            </a:r>
            <a:r>
              <a:rPr lang="fr-FR" dirty="0" smtClean="0"/>
              <a:t>accumulation =&gt; </a:t>
            </a:r>
            <a:r>
              <a:rPr lang="fr-FR" dirty="0"/>
              <a:t>inflammation </a:t>
            </a:r>
            <a:r>
              <a:rPr lang="fr-FR" dirty="0" smtClean="0"/>
              <a:t>=&gt; asbestose</a:t>
            </a:r>
            <a:r>
              <a:rPr lang="fr-FR" dirty="0"/>
              <a:t>, mésothéliome, </a:t>
            </a:r>
            <a:r>
              <a:rPr lang="fr-FR" dirty="0" smtClean="0"/>
              <a:t>cancer broncho-pulmonaire..</a:t>
            </a:r>
            <a:endParaRPr lang="fr-FR" dirty="0"/>
          </a:p>
          <a:p>
            <a:pPr marL="377825" indent="-285750" algn="just">
              <a:buFont typeface="Wingdings" panose="05000000000000000000" pitchFamily="2" charset="2"/>
              <a:buChar char="§"/>
            </a:pPr>
            <a:r>
              <a:rPr lang="fr-FR" b="1" dirty="0" smtClean="0"/>
              <a:t>Temps </a:t>
            </a:r>
            <a:r>
              <a:rPr lang="fr-FR" b="1" dirty="0"/>
              <a:t>de latence </a:t>
            </a:r>
            <a:r>
              <a:rPr lang="fr-FR" b="1" dirty="0" smtClean="0"/>
              <a:t>30-40 ans </a:t>
            </a:r>
            <a:r>
              <a:rPr lang="fr-FR" sz="1100" dirty="0" smtClean="0"/>
              <a:t>(âge moyen diagnostic : 73 ans)</a:t>
            </a:r>
          </a:p>
          <a:p>
            <a:pPr marL="377825" indent="-285750" algn="just">
              <a:buFont typeface="Wingdings" panose="05000000000000000000" pitchFamily="2" charset="2"/>
              <a:buChar char="§"/>
            </a:pPr>
            <a:endParaRPr lang="fr-FR" sz="1100" dirty="0"/>
          </a:p>
          <a:p>
            <a:pPr algn="just"/>
            <a:r>
              <a:rPr lang="fr-FR" u="sng" dirty="0" smtClean="0">
                <a:solidFill>
                  <a:schemeClr val="accent4">
                    <a:lumMod val="75000"/>
                  </a:schemeClr>
                </a:solidFill>
              </a:rPr>
              <a:t>Bilan Santé Publique France 2019 :</a:t>
            </a:r>
            <a:endParaRPr lang="fr-FR" sz="1800" u="sng" dirty="0" smtClean="0">
              <a:solidFill>
                <a:schemeClr val="accent4">
                  <a:lumMod val="75000"/>
                </a:schemeClr>
              </a:solidFill>
            </a:endParaRPr>
          </a:p>
          <a:p>
            <a:pPr marL="377825" indent="-285750" algn="just">
              <a:buFont typeface="Wingdings" panose="05000000000000000000" pitchFamily="2" charset="2"/>
              <a:buChar char="§"/>
            </a:pPr>
            <a:r>
              <a:rPr lang="fr-FR" b="1" dirty="0" smtClean="0">
                <a:solidFill>
                  <a:schemeClr val="tx2">
                    <a:lumMod val="40000"/>
                    <a:lumOff val="60000"/>
                  </a:schemeClr>
                </a:solidFill>
              </a:rPr>
              <a:t>1.100 nouveaux cas </a:t>
            </a:r>
            <a:r>
              <a:rPr lang="fr-FR" b="1" dirty="0">
                <a:solidFill>
                  <a:schemeClr val="tx2">
                    <a:lumMod val="40000"/>
                    <a:lumOff val="60000"/>
                  </a:schemeClr>
                </a:solidFill>
              </a:rPr>
              <a:t>annuels de </a:t>
            </a:r>
            <a:r>
              <a:rPr lang="fr-FR" b="1" dirty="0" err="1">
                <a:solidFill>
                  <a:schemeClr val="tx2">
                    <a:lumMod val="40000"/>
                    <a:lumOff val="60000"/>
                  </a:schemeClr>
                </a:solidFill>
              </a:rPr>
              <a:t>mésothéliomes</a:t>
            </a:r>
            <a:r>
              <a:rPr lang="fr-FR" b="1" dirty="0">
                <a:solidFill>
                  <a:schemeClr val="tx2">
                    <a:lumMod val="40000"/>
                    <a:lumOff val="60000"/>
                  </a:schemeClr>
                </a:solidFill>
              </a:rPr>
              <a:t> de </a:t>
            </a:r>
            <a:r>
              <a:rPr lang="fr-FR" b="1" dirty="0" smtClean="0">
                <a:solidFill>
                  <a:schemeClr val="tx2">
                    <a:lumMod val="40000"/>
                    <a:lumOff val="60000"/>
                  </a:schemeClr>
                </a:solidFill>
              </a:rPr>
              <a:t>la </a:t>
            </a:r>
            <a:r>
              <a:rPr lang="fr-FR" b="1" dirty="0">
                <a:solidFill>
                  <a:schemeClr val="tx2">
                    <a:lumMod val="40000"/>
                    <a:lumOff val="60000"/>
                  </a:schemeClr>
                </a:solidFill>
              </a:rPr>
              <a:t>plèvre </a:t>
            </a:r>
            <a:r>
              <a:rPr lang="fr-FR" sz="1200" b="1" dirty="0" smtClean="0">
                <a:solidFill>
                  <a:schemeClr val="tx2">
                    <a:lumMod val="40000"/>
                    <a:lumOff val="60000"/>
                  </a:schemeClr>
                </a:solidFill>
              </a:rPr>
              <a:t>(lié à la seule exposition </a:t>
            </a:r>
            <a:r>
              <a:rPr lang="fr-FR" sz="1200" b="1" dirty="0">
                <a:solidFill>
                  <a:schemeClr val="tx2">
                    <a:lumMod val="40000"/>
                    <a:lumOff val="60000"/>
                  </a:schemeClr>
                </a:solidFill>
              </a:rPr>
              <a:t>à </a:t>
            </a:r>
            <a:r>
              <a:rPr lang="fr-FR" sz="1200" b="1" dirty="0" smtClean="0">
                <a:solidFill>
                  <a:schemeClr val="tx2">
                    <a:lumMod val="40000"/>
                    <a:lumOff val="60000"/>
                  </a:schemeClr>
                </a:solidFill>
              </a:rPr>
              <a:t>l’amiante)  </a:t>
            </a:r>
          </a:p>
          <a:p>
            <a:pPr marL="377825" indent="-285750">
              <a:buFont typeface="Wingdings" panose="05000000000000000000" pitchFamily="2" charset="2"/>
              <a:buChar char="§"/>
            </a:pPr>
            <a:r>
              <a:rPr lang="fr-FR" b="1" dirty="0" smtClean="0">
                <a:solidFill>
                  <a:schemeClr val="accent1">
                    <a:lumMod val="75000"/>
                    <a:lumOff val="25000"/>
                  </a:schemeClr>
                </a:solidFill>
              </a:rPr>
              <a:t>Cancers </a:t>
            </a:r>
            <a:r>
              <a:rPr lang="fr-FR" b="1" dirty="0">
                <a:solidFill>
                  <a:schemeClr val="accent1">
                    <a:lumMod val="75000"/>
                    <a:lumOff val="25000"/>
                  </a:schemeClr>
                </a:solidFill>
              </a:rPr>
              <a:t>du </a:t>
            </a:r>
            <a:r>
              <a:rPr lang="fr-FR" b="1" dirty="0" smtClean="0">
                <a:solidFill>
                  <a:schemeClr val="accent1">
                    <a:lumMod val="75000"/>
                    <a:lumOff val="25000"/>
                  </a:schemeClr>
                </a:solidFill>
              </a:rPr>
              <a:t>poumon (origine multifactorielle) : </a:t>
            </a:r>
            <a:br>
              <a:rPr lang="fr-FR" b="1" dirty="0" smtClean="0">
                <a:solidFill>
                  <a:schemeClr val="accent1">
                    <a:lumMod val="75000"/>
                    <a:lumOff val="25000"/>
                  </a:schemeClr>
                </a:solidFill>
              </a:rPr>
            </a:br>
            <a:r>
              <a:rPr lang="fr-FR" b="1" dirty="0" smtClean="0">
                <a:solidFill>
                  <a:schemeClr val="accent1">
                    <a:lumMod val="75000"/>
                    <a:lumOff val="25000"/>
                  </a:schemeClr>
                </a:solidFill>
              </a:rPr>
              <a:t>10 </a:t>
            </a:r>
            <a:r>
              <a:rPr lang="fr-FR" b="1" dirty="0">
                <a:solidFill>
                  <a:schemeClr val="accent1">
                    <a:lumMod val="75000"/>
                    <a:lumOff val="25000"/>
                  </a:schemeClr>
                </a:solidFill>
              </a:rPr>
              <a:t>à 15% des cas seraient liés à une exposition professionnelle à l’amiante (sur environ 40 000 cas de cancers du poumon par an</a:t>
            </a:r>
            <a:r>
              <a:rPr lang="fr-FR" b="1" dirty="0" smtClean="0">
                <a:solidFill>
                  <a:schemeClr val="accent1">
                    <a:lumMod val="75000"/>
                    <a:lumOff val="25000"/>
                  </a:schemeClr>
                </a:solidFill>
              </a:rPr>
              <a:t>)</a:t>
            </a:r>
            <a:endParaRPr lang="fr-FR" b="1" dirty="0">
              <a:solidFill>
                <a:schemeClr val="accent1">
                  <a:lumMod val="75000"/>
                  <a:lumOff val="25000"/>
                </a:schemeClr>
              </a:solidFill>
            </a:endParaRPr>
          </a:p>
        </p:txBody>
      </p:sp>
      <p:sp>
        <p:nvSpPr>
          <p:cNvPr id="3" name="Espace réservé du texte 2"/>
          <p:cNvSpPr>
            <a:spLocks noGrp="1"/>
          </p:cNvSpPr>
          <p:nvPr>
            <p:ph type="body" sz="quarter" idx="13"/>
          </p:nvPr>
        </p:nvSpPr>
        <p:spPr/>
        <p:txBody>
          <a:bodyPr/>
          <a:lstStyle/>
          <a:p>
            <a:r>
              <a:rPr lang="fr-FR" dirty="0">
                <a:solidFill>
                  <a:srgbClr val="000091"/>
                </a:solidFill>
              </a:rPr>
              <a:t>Impact sanitaire</a:t>
            </a:r>
          </a:p>
        </p:txBody>
      </p:sp>
      <p:sp>
        <p:nvSpPr>
          <p:cNvPr id="4" name="Titre 3"/>
          <p:cNvSpPr>
            <a:spLocks noGrp="1"/>
          </p:cNvSpPr>
          <p:nvPr>
            <p:ph type="title"/>
          </p:nvPr>
        </p:nvSpPr>
        <p:spPr/>
        <p:txBody>
          <a:bodyPr>
            <a:normAutofit/>
          </a:bodyPr>
          <a:lstStyle/>
          <a:p>
            <a:r>
              <a:rPr lang="fr-FR" sz="2400" dirty="0" smtClean="0">
                <a:solidFill>
                  <a:srgbClr val="92D050"/>
                </a:solidFill>
              </a:rPr>
              <a:t>1. Amiante </a:t>
            </a:r>
            <a:r>
              <a:rPr lang="fr-FR" sz="2400" dirty="0">
                <a:solidFill>
                  <a:srgbClr val="92D050"/>
                </a:solidFill>
              </a:rPr>
              <a:t>: éléments de contexte</a:t>
            </a:r>
            <a:endParaRPr lang="fr-FR" sz="2400" dirty="0"/>
          </a:p>
        </p:txBody>
      </p:sp>
      <p:pic>
        <p:nvPicPr>
          <p:cNvPr id="7" name="Image 6"/>
          <p:cNvPicPr>
            <a:picLocks noChangeAspect="1"/>
          </p:cNvPicPr>
          <p:nvPr/>
        </p:nvPicPr>
        <p:blipFill>
          <a:blip r:embed="rId2"/>
          <a:stretch>
            <a:fillRect/>
          </a:stretch>
        </p:blipFill>
        <p:spPr>
          <a:xfrm>
            <a:off x="755576" y="1563638"/>
            <a:ext cx="1368152" cy="3040338"/>
          </a:xfrm>
          <a:prstGeom prst="rect">
            <a:avLst/>
          </a:prstGeom>
        </p:spPr>
      </p:pic>
      <p:pic>
        <p:nvPicPr>
          <p:cNvPr id="6" name="Espace réservé pour une image  5"/>
          <p:cNvPicPr>
            <a:picLocks noGrp="1" noChangeAspect="1"/>
          </p:cNvPicPr>
          <p:nvPr>
            <p:ph type="pic" sz="quarter" idx="15"/>
          </p:nvPr>
        </p:nvPicPr>
        <p:blipFill>
          <a:blip r:embed="rId3"/>
          <a:srcRect t="2986" b="2986"/>
          <a:stretch>
            <a:fillRect/>
          </a:stretch>
        </p:blipFill>
        <p:spPr>
          <a:xfrm>
            <a:off x="6966011" y="3867894"/>
            <a:ext cx="1836713" cy="1070760"/>
          </a:xfrm>
          <a:prstGeom prst="rect">
            <a:avLst/>
          </a:prstGeom>
        </p:spPr>
      </p:pic>
    </p:spTree>
    <p:extLst>
      <p:ext uri="{BB962C8B-B14F-4D97-AF65-F5344CB8AC3E}">
        <p14:creationId xmlns:p14="http://schemas.microsoft.com/office/powerpoint/2010/main" val="343424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427984" y="1318971"/>
            <a:ext cx="4032449" cy="2081540"/>
          </a:xfrm>
          <a:ln w="28575">
            <a:solidFill>
              <a:srgbClr val="FF0000"/>
            </a:solidFill>
          </a:ln>
        </p:spPr>
        <p:txBody>
          <a:bodyPr/>
          <a:lstStyle/>
          <a:p>
            <a:endParaRPr lang="fr-FR" sz="1100" b="1" dirty="0" smtClean="0"/>
          </a:p>
          <a:p>
            <a:r>
              <a:rPr lang="fr-FR" sz="1100" b="1" dirty="0"/>
              <a:t>1975</a:t>
            </a:r>
            <a:r>
              <a:rPr lang="fr-FR" sz="1200" dirty="0" smtClean="0"/>
              <a:t> : début de </a:t>
            </a:r>
            <a:r>
              <a:rPr lang="fr-FR" sz="1200" dirty="0"/>
              <a:t>l</a:t>
            </a:r>
            <a:r>
              <a:rPr lang="fr-FR" sz="1200" dirty="0" smtClean="0"/>
              <a:t>a </a:t>
            </a:r>
            <a:r>
              <a:rPr lang="fr-FR" sz="1200" dirty="0"/>
              <a:t>prévention réglementaire du risque amiante en France </a:t>
            </a:r>
            <a:endParaRPr lang="fr-FR" sz="1100" b="1" dirty="0" smtClean="0"/>
          </a:p>
          <a:p>
            <a:endParaRPr lang="fr-FR" sz="1100" b="1" dirty="0" smtClean="0"/>
          </a:p>
          <a:p>
            <a:r>
              <a:rPr lang="fr-FR" sz="1100" b="1" dirty="0" smtClean="0"/>
              <a:t>1996 : </a:t>
            </a:r>
            <a:r>
              <a:rPr lang="fr-FR" sz="1100" dirty="0" smtClean="0"/>
              <a:t>réglementation sur le repérage des matériaux et de leur état de conservation</a:t>
            </a:r>
          </a:p>
          <a:p>
            <a:endParaRPr lang="fr-FR" sz="1100" b="1" dirty="0"/>
          </a:p>
          <a:p>
            <a:r>
              <a:rPr lang="fr-FR" sz="1100" b="1" dirty="0" smtClean="0"/>
              <a:t>1</a:t>
            </a:r>
            <a:r>
              <a:rPr lang="fr-FR" sz="1100" b="1" baseline="30000" dirty="0" smtClean="0"/>
              <a:t>er</a:t>
            </a:r>
            <a:r>
              <a:rPr lang="fr-FR" sz="1100" b="1" dirty="0" smtClean="0"/>
              <a:t> janvier 1997 </a:t>
            </a:r>
            <a:r>
              <a:rPr lang="fr-FR" sz="1100" dirty="0"/>
              <a:t>: </a:t>
            </a:r>
            <a:r>
              <a:rPr lang="fr-FR" sz="1200" dirty="0"/>
              <a:t>interdiction totale de l’amiante en France </a:t>
            </a:r>
            <a:r>
              <a:rPr lang="fr-FR" sz="1200" dirty="0" smtClean="0"/>
              <a:t/>
            </a:r>
            <a:br>
              <a:rPr lang="fr-FR" sz="1200" dirty="0" smtClean="0"/>
            </a:br>
            <a:r>
              <a:rPr lang="fr-FR" sz="1000" dirty="0" smtClean="0"/>
              <a:t> </a:t>
            </a:r>
            <a:r>
              <a:rPr lang="fr-FR" sz="1000" dirty="0"/>
              <a:t>(importation, exportation, mise en vente</a:t>
            </a:r>
            <a:r>
              <a:rPr lang="fr-FR" sz="1000" dirty="0" smtClean="0"/>
              <a:t>…)</a:t>
            </a:r>
          </a:p>
          <a:p>
            <a:endParaRPr lang="fr-FR" sz="1200" dirty="0"/>
          </a:p>
          <a:p>
            <a:endParaRPr lang="fr-FR" sz="1200" dirty="0"/>
          </a:p>
          <a:p>
            <a:endParaRPr lang="fr-FR" sz="1200" dirty="0"/>
          </a:p>
        </p:txBody>
      </p:sp>
      <p:sp>
        <p:nvSpPr>
          <p:cNvPr id="3" name="Espace réservé du texte 2"/>
          <p:cNvSpPr>
            <a:spLocks noGrp="1"/>
          </p:cNvSpPr>
          <p:nvPr>
            <p:ph type="body" sz="quarter" idx="13"/>
          </p:nvPr>
        </p:nvSpPr>
        <p:spPr>
          <a:xfrm>
            <a:off x="395536" y="881431"/>
            <a:ext cx="8424614" cy="242951"/>
          </a:xfrm>
        </p:spPr>
        <p:txBody>
          <a:bodyPr/>
          <a:lstStyle/>
          <a:p>
            <a:r>
              <a:rPr lang="fr-FR" sz="1600" dirty="0">
                <a:solidFill>
                  <a:srgbClr val="000091"/>
                </a:solidFill>
              </a:rPr>
              <a:t>Cadre réglementaire général sur la gestion des matériaux amiantés</a:t>
            </a:r>
            <a:endParaRPr lang="fr-FR" sz="1400" dirty="0">
              <a:solidFill>
                <a:srgbClr val="000091"/>
              </a:solidFill>
            </a:endParaRPr>
          </a:p>
        </p:txBody>
      </p:sp>
      <p:sp>
        <p:nvSpPr>
          <p:cNvPr id="4" name="Titre 3"/>
          <p:cNvSpPr>
            <a:spLocks noGrp="1"/>
          </p:cNvSpPr>
          <p:nvPr>
            <p:ph type="title"/>
          </p:nvPr>
        </p:nvSpPr>
        <p:spPr>
          <a:xfrm>
            <a:off x="2627784" y="145137"/>
            <a:ext cx="4752206" cy="539991"/>
          </a:xfrm>
        </p:spPr>
        <p:txBody>
          <a:bodyPr>
            <a:normAutofit/>
          </a:bodyPr>
          <a:lstStyle/>
          <a:p>
            <a:r>
              <a:rPr lang="fr-FR" sz="2400" dirty="0">
                <a:solidFill>
                  <a:srgbClr val="92D050"/>
                </a:solidFill>
              </a:rPr>
              <a:t>2. Réglementation amiante</a:t>
            </a:r>
          </a:p>
        </p:txBody>
      </p:sp>
      <p:pic>
        <p:nvPicPr>
          <p:cNvPr id="9" name="Image 8"/>
          <p:cNvPicPr/>
          <p:nvPr/>
        </p:nvPicPr>
        <p:blipFill rotWithShape="1">
          <a:blip r:embed="rId2"/>
          <a:srcRect l="18797" t="27194" r="34081" b="13689"/>
          <a:stretch/>
        </p:blipFill>
        <p:spPr bwMode="auto">
          <a:xfrm>
            <a:off x="899592" y="1341043"/>
            <a:ext cx="3111980" cy="2088232"/>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3"/>
          <a:srcRect l="55481" t="23435" r="16369" b="62978"/>
          <a:stretch/>
        </p:blipFill>
        <p:spPr bwMode="auto">
          <a:xfrm>
            <a:off x="683568" y="3723878"/>
            <a:ext cx="8064897" cy="959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1018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335326" y="1419622"/>
            <a:ext cx="8424334" cy="3024336"/>
          </a:xfrm>
        </p:spPr>
        <p:txBody>
          <a:bodyPr/>
          <a:lstStyle/>
          <a:p>
            <a:pPr marL="377825" indent="-285750">
              <a:buClr>
                <a:srgbClr val="FF9900"/>
              </a:buClr>
              <a:buFont typeface="Wingdings" panose="05000000000000000000" pitchFamily="2" charset="2"/>
              <a:buChar char="§"/>
            </a:pPr>
            <a:r>
              <a:rPr lang="fr-FR" sz="1100" b="1" dirty="0"/>
              <a:t>Faire effectuer des </a:t>
            </a:r>
            <a:r>
              <a:rPr lang="fr-FR" sz="1100" b="1" dirty="0">
                <a:solidFill>
                  <a:schemeClr val="accent4">
                    <a:lumMod val="75000"/>
                  </a:schemeClr>
                </a:solidFill>
              </a:rPr>
              <a:t>repérages de matériaux </a:t>
            </a:r>
            <a:r>
              <a:rPr lang="fr-FR" sz="1100" b="1" dirty="0"/>
              <a:t>et produits contenant de l’amiante</a:t>
            </a:r>
          </a:p>
          <a:p>
            <a:pPr marL="377825" indent="-285750">
              <a:buClr>
                <a:srgbClr val="FF9900"/>
              </a:buClr>
              <a:buFont typeface="Wingdings" panose="05000000000000000000" pitchFamily="2" charset="2"/>
              <a:buChar char="§"/>
            </a:pPr>
            <a:endParaRPr lang="fr-FR" sz="1100" b="1" dirty="0"/>
          </a:p>
          <a:p>
            <a:pPr marL="377825" indent="-285750">
              <a:buClr>
                <a:srgbClr val="FF9900"/>
              </a:buClr>
              <a:buFont typeface="Wingdings" panose="05000000000000000000" pitchFamily="2" charset="2"/>
              <a:buChar char="§"/>
            </a:pPr>
            <a:r>
              <a:rPr lang="fr-FR" sz="1100" b="1" dirty="0"/>
              <a:t>Faire effectuer les </a:t>
            </a:r>
            <a:r>
              <a:rPr lang="fr-FR" sz="1100" b="1" dirty="0">
                <a:solidFill>
                  <a:schemeClr val="accent4">
                    <a:lumMod val="75000"/>
                  </a:schemeClr>
                </a:solidFill>
              </a:rPr>
              <a:t>travaux de mise en sécurité </a:t>
            </a:r>
            <a:r>
              <a:rPr lang="fr-FR" sz="1100" b="1" dirty="0"/>
              <a:t>ou un </a:t>
            </a:r>
            <a:r>
              <a:rPr lang="fr-FR" sz="1100" b="1" dirty="0">
                <a:solidFill>
                  <a:schemeClr val="accent4">
                    <a:lumMod val="75000"/>
                  </a:schemeClr>
                </a:solidFill>
              </a:rPr>
              <a:t>suivi de l’état des matériaux </a:t>
            </a:r>
            <a:r>
              <a:rPr lang="fr-FR" sz="1100" b="1" dirty="0"/>
              <a:t>en place si nécessaire</a:t>
            </a:r>
          </a:p>
          <a:p>
            <a:pPr marL="377825" indent="-285750">
              <a:buClr>
                <a:srgbClr val="FF9900"/>
              </a:buClr>
              <a:buFont typeface="Wingdings" panose="05000000000000000000" pitchFamily="2" charset="2"/>
              <a:buChar char="§"/>
            </a:pPr>
            <a:endParaRPr lang="fr-FR" sz="1100" b="1" dirty="0"/>
          </a:p>
          <a:p>
            <a:pPr marL="377825" indent="-285750">
              <a:buClr>
                <a:srgbClr val="FF9900"/>
              </a:buClr>
              <a:buFont typeface="Wingdings" panose="05000000000000000000" pitchFamily="2" charset="2"/>
              <a:buChar char="§"/>
            </a:pPr>
            <a:r>
              <a:rPr lang="fr-FR" sz="1100" b="1" dirty="0"/>
              <a:t>Élaborer des </a:t>
            </a:r>
            <a:r>
              <a:rPr lang="fr-FR" sz="1100" b="1" dirty="0">
                <a:solidFill>
                  <a:schemeClr val="accent4">
                    <a:lumMod val="75000"/>
                  </a:schemeClr>
                </a:solidFill>
              </a:rPr>
              <a:t>documents rassemblant les informations </a:t>
            </a:r>
            <a:r>
              <a:rPr lang="fr-FR" sz="1100" b="1" dirty="0"/>
              <a:t>relatives à la présence de ces matériaux et produits.</a:t>
            </a:r>
          </a:p>
          <a:p>
            <a:pPr marL="377825" indent="-285750">
              <a:buClr>
                <a:srgbClr val="FF9900"/>
              </a:buClr>
              <a:buFont typeface="Wingdings" panose="05000000000000000000" pitchFamily="2" charset="2"/>
              <a:buChar char="§"/>
            </a:pPr>
            <a:endParaRPr lang="fr-FR" sz="1100" b="1" dirty="0"/>
          </a:p>
          <a:p>
            <a:pPr marL="377825" indent="-285750">
              <a:buClr>
                <a:srgbClr val="FF9900"/>
              </a:buClr>
              <a:buFont typeface="Wingdings" panose="05000000000000000000" pitchFamily="2" charset="2"/>
              <a:buChar char="§"/>
            </a:pPr>
            <a:r>
              <a:rPr lang="fr-FR" sz="1100" b="1" dirty="0">
                <a:solidFill>
                  <a:schemeClr val="accent4">
                    <a:lumMod val="75000"/>
                  </a:schemeClr>
                </a:solidFill>
              </a:rPr>
              <a:t>Mettre à disposition les documents </a:t>
            </a:r>
            <a:r>
              <a:rPr lang="fr-FR" sz="1100" b="1" dirty="0"/>
              <a:t>pour les occupants, les travailleurs…</a:t>
            </a:r>
          </a:p>
          <a:p>
            <a:pPr algn="just"/>
            <a:endParaRPr lang="fr-FR" dirty="0"/>
          </a:p>
          <a:p>
            <a:pPr algn="just"/>
            <a:r>
              <a:rPr lang="fr-FR" dirty="0">
                <a:solidFill>
                  <a:srgbClr val="FF0000"/>
                </a:solidFill>
              </a:rPr>
              <a:t>La responsabilité incombe aux propriétaires des immeubles </a:t>
            </a:r>
            <a:r>
              <a:rPr lang="fr-FR" dirty="0">
                <a:solidFill>
                  <a:srgbClr val="000091"/>
                </a:solidFill>
              </a:rPr>
              <a:t>ou aux </a:t>
            </a:r>
            <a:r>
              <a:rPr lang="fr-FR" dirty="0" smtClean="0">
                <a:solidFill>
                  <a:srgbClr val="000091"/>
                </a:solidFill>
              </a:rPr>
              <a:t>exploitants </a:t>
            </a:r>
            <a:r>
              <a:rPr lang="fr-FR" dirty="0" smtClean="0"/>
              <a:t>(cas </a:t>
            </a:r>
            <a:r>
              <a:rPr lang="fr-FR" dirty="0"/>
              <a:t>particuliers</a:t>
            </a:r>
            <a:r>
              <a:rPr lang="fr-FR" dirty="0" smtClean="0"/>
              <a:t>)</a:t>
            </a:r>
          </a:p>
          <a:p>
            <a:pPr algn="just"/>
            <a:endParaRPr lang="fr-FR" sz="600" dirty="0" smtClean="0"/>
          </a:p>
          <a:p>
            <a:pPr algn="just"/>
            <a:r>
              <a:rPr lang="fr-FR" sz="600" b="1" i="1" dirty="0">
                <a:solidFill>
                  <a:srgbClr val="00B050"/>
                </a:solidFill>
                <a:hlinkClick r:id="rId2"/>
              </a:rPr>
              <a:t>Décret n° 2011-629 du 3 juin 2011 relatif à la protection de la population contre les risques sanitaires liés à une exposition à l'amiante dans les immeubles bâtis - Légifrance (legifrance.gouv.fr)</a:t>
            </a:r>
            <a:endParaRPr lang="fr-FR" sz="600" b="1" i="1" dirty="0" smtClean="0">
              <a:solidFill>
                <a:srgbClr val="00B050"/>
              </a:solidFill>
            </a:endParaRPr>
          </a:p>
        </p:txBody>
      </p:sp>
      <p:sp>
        <p:nvSpPr>
          <p:cNvPr id="3" name="Espace réservé du texte 2"/>
          <p:cNvSpPr>
            <a:spLocks noGrp="1"/>
          </p:cNvSpPr>
          <p:nvPr>
            <p:ph type="body" sz="quarter" idx="13"/>
          </p:nvPr>
        </p:nvSpPr>
        <p:spPr>
          <a:xfrm>
            <a:off x="335326" y="906606"/>
            <a:ext cx="8424614" cy="242951"/>
          </a:xfrm>
        </p:spPr>
        <p:txBody>
          <a:bodyPr/>
          <a:lstStyle/>
          <a:p>
            <a:r>
              <a:rPr lang="fr-FR" dirty="0" smtClean="0">
                <a:solidFill>
                  <a:srgbClr val="000091"/>
                </a:solidFill>
              </a:rPr>
              <a:t>Obligations du propriétaire en matière de repérage de l’Amiante </a:t>
            </a:r>
            <a:endParaRPr lang="fr-FR" dirty="0">
              <a:solidFill>
                <a:srgbClr val="000091"/>
              </a:solidFill>
            </a:endParaRPr>
          </a:p>
        </p:txBody>
      </p:sp>
      <p:sp>
        <p:nvSpPr>
          <p:cNvPr id="4" name="Titre 3"/>
          <p:cNvSpPr>
            <a:spLocks noGrp="1"/>
          </p:cNvSpPr>
          <p:nvPr>
            <p:ph type="title"/>
          </p:nvPr>
        </p:nvSpPr>
        <p:spPr>
          <a:xfrm>
            <a:off x="2195737" y="195486"/>
            <a:ext cx="4176464" cy="539991"/>
          </a:xfrm>
        </p:spPr>
        <p:txBody>
          <a:bodyPr/>
          <a:lstStyle/>
          <a:p>
            <a:r>
              <a:rPr lang="fr-FR" sz="2400" dirty="0">
                <a:solidFill>
                  <a:srgbClr val="92D050"/>
                </a:solidFill>
              </a:rPr>
              <a:t>2. Réglementation amiante</a:t>
            </a:r>
            <a:endParaRPr lang="fr-FR" dirty="0"/>
          </a:p>
        </p:txBody>
      </p:sp>
    </p:spTree>
    <p:extLst>
      <p:ext uri="{BB962C8B-B14F-4D97-AF65-F5344CB8AC3E}">
        <p14:creationId xmlns:p14="http://schemas.microsoft.com/office/powerpoint/2010/main" val="1899838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80727" y="1200621"/>
            <a:ext cx="7032400" cy="3253773"/>
          </a:xfrm>
        </p:spPr>
        <p:txBody>
          <a:bodyPr/>
          <a:lstStyle/>
          <a:p>
            <a:r>
              <a:rPr lang="fr-FR" sz="1200" b="1" u="sng" dirty="0">
                <a:solidFill>
                  <a:schemeClr val="accent4">
                    <a:lumMod val="75000"/>
                  </a:schemeClr>
                </a:solidFill>
              </a:rPr>
              <a:t>Distinction de 3 listes de </a:t>
            </a:r>
            <a:r>
              <a:rPr lang="fr-FR" sz="1200" b="1" u="sng" dirty="0" smtClean="0">
                <a:solidFill>
                  <a:schemeClr val="accent4">
                    <a:lumMod val="75000"/>
                  </a:schemeClr>
                </a:solidFill>
              </a:rPr>
              <a:t>matériaux   </a:t>
            </a:r>
            <a:r>
              <a:rPr lang="fr-FR" sz="800" b="1" i="1" dirty="0" smtClean="0"/>
              <a:t>(</a:t>
            </a:r>
            <a:r>
              <a:rPr lang="fr-FR" sz="800" b="1" i="1" dirty="0">
                <a:solidFill>
                  <a:srgbClr val="000091"/>
                </a:solidFill>
                <a:hlinkClick r:id="rId2"/>
              </a:rPr>
              <a:t>Article Annexe 13-9 - Code de la santé publique - Légifrance (legifrance.gouv.fr</a:t>
            </a:r>
            <a:r>
              <a:rPr lang="fr-FR" i="1" dirty="0">
                <a:solidFill>
                  <a:srgbClr val="000091"/>
                </a:solidFill>
                <a:hlinkClick r:id="rId2"/>
              </a:rPr>
              <a:t>)</a:t>
            </a:r>
            <a:endParaRPr lang="fr-FR" sz="800" i="1" dirty="0">
              <a:solidFill>
                <a:srgbClr val="000091"/>
              </a:solidFill>
            </a:endParaRPr>
          </a:p>
          <a:p>
            <a:endParaRPr lang="fr-FR" dirty="0" smtClean="0"/>
          </a:p>
          <a:p>
            <a:endParaRPr lang="fr-FR" sz="1200" b="1" dirty="0" smtClean="0"/>
          </a:p>
          <a:p>
            <a:endParaRPr lang="fr-FR" sz="1200" b="1" dirty="0"/>
          </a:p>
        </p:txBody>
      </p:sp>
      <p:sp>
        <p:nvSpPr>
          <p:cNvPr id="3" name="Espace réservé du texte 2"/>
          <p:cNvSpPr>
            <a:spLocks noGrp="1"/>
          </p:cNvSpPr>
          <p:nvPr>
            <p:ph type="body" sz="quarter" idx="13"/>
          </p:nvPr>
        </p:nvSpPr>
        <p:spPr>
          <a:xfrm>
            <a:off x="395536" y="809084"/>
            <a:ext cx="8424614" cy="242951"/>
          </a:xfrm>
        </p:spPr>
        <p:txBody>
          <a:bodyPr/>
          <a:lstStyle/>
          <a:p>
            <a:r>
              <a:rPr lang="fr-FR" dirty="0">
                <a:solidFill>
                  <a:srgbClr val="000091"/>
                </a:solidFill>
              </a:rPr>
              <a:t>Décret du 3 juin 2011 lié au Code de la santé publique</a:t>
            </a:r>
          </a:p>
        </p:txBody>
      </p:sp>
      <p:sp>
        <p:nvSpPr>
          <p:cNvPr id="4" name="Titre 3"/>
          <p:cNvSpPr>
            <a:spLocks noGrp="1"/>
          </p:cNvSpPr>
          <p:nvPr>
            <p:ph type="title"/>
          </p:nvPr>
        </p:nvSpPr>
        <p:spPr>
          <a:xfrm>
            <a:off x="2627784" y="111748"/>
            <a:ext cx="5040238" cy="539991"/>
          </a:xfrm>
        </p:spPr>
        <p:txBody>
          <a:bodyPr>
            <a:normAutofit/>
          </a:bodyPr>
          <a:lstStyle/>
          <a:p>
            <a:r>
              <a:rPr lang="fr-FR" sz="2700" dirty="0" smtClean="0">
                <a:solidFill>
                  <a:srgbClr val="92D050"/>
                </a:solidFill>
              </a:rPr>
              <a:t>2</a:t>
            </a:r>
            <a:r>
              <a:rPr lang="fr-FR" sz="2700" dirty="0">
                <a:solidFill>
                  <a:srgbClr val="92D050"/>
                </a:solidFill>
              </a:rPr>
              <a:t>. Réglementation amiante</a:t>
            </a:r>
          </a:p>
        </p:txBody>
      </p:sp>
      <p:pic>
        <p:nvPicPr>
          <p:cNvPr id="6" name="Espace réservé pour une image  5"/>
          <p:cNvPicPr>
            <a:picLocks noGrp="1" noChangeAspect="1"/>
          </p:cNvPicPr>
          <p:nvPr>
            <p:ph type="pic" sz="quarter" idx="15"/>
          </p:nvPr>
        </p:nvPicPr>
        <p:blipFill rotWithShape="1">
          <a:blip r:embed="rId3"/>
          <a:srcRect l="13430" r="13430" b="14287"/>
          <a:stretch/>
        </p:blipFill>
        <p:spPr>
          <a:xfrm>
            <a:off x="7452320" y="2088570"/>
            <a:ext cx="1188000" cy="1044173"/>
          </a:xfrm>
          <a:prstGeom prst="rect">
            <a:avLst/>
          </a:prstGeom>
        </p:spPr>
      </p:pic>
      <p:pic>
        <p:nvPicPr>
          <p:cNvPr id="7" name="Image 6"/>
          <p:cNvPicPr>
            <a:picLocks noChangeAspect="1"/>
          </p:cNvPicPr>
          <p:nvPr/>
        </p:nvPicPr>
        <p:blipFill>
          <a:blip r:embed="rId4"/>
          <a:stretch>
            <a:fillRect/>
          </a:stretch>
        </p:blipFill>
        <p:spPr>
          <a:xfrm>
            <a:off x="7452320" y="813460"/>
            <a:ext cx="1200000" cy="900000"/>
          </a:xfrm>
          <a:prstGeom prst="rect">
            <a:avLst/>
          </a:prstGeom>
        </p:spPr>
      </p:pic>
      <p:pic>
        <p:nvPicPr>
          <p:cNvPr id="9" name="Image 8"/>
          <p:cNvPicPr/>
          <p:nvPr/>
        </p:nvPicPr>
        <p:blipFill rotWithShape="1">
          <a:blip r:embed="rId5"/>
          <a:srcRect l="37163" t="50051" r="47953" b="24617"/>
          <a:stretch/>
        </p:blipFill>
        <p:spPr bwMode="auto">
          <a:xfrm>
            <a:off x="7452320" y="3507854"/>
            <a:ext cx="1188000" cy="900000"/>
          </a:xfrm>
          <a:prstGeom prst="rect">
            <a:avLst/>
          </a:prstGeom>
          <a:ln>
            <a:noFill/>
          </a:ln>
          <a:extLst>
            <a:ext uri="{53640926-AAD7-44D8-BBD7-CCE9431645EC}">
              <a14:shadowObscured xmlns:a14="http://schemas.microsoft.com/office/drawing/2010/main"/>
            </a:ext>
          </a:extLst>
        </p:spPr>
      </p:pic>
      <p:pic>
        <p:nvPicPr>
          <p:cNvPr id="11" name="Image 10"/>
          <p:cNvPicPr/>
          <p:nvPr/>
        </p:nvPicPr>
        <p:blipFill rotWithShape="1">
          <a:blip r:embed="rId6"/>
          <a:srcRect l="32038" t="24714" r="35791" b="47424"/>
          <a:stretch/>
        </p:blipFill>
        <p:spPr bwMode="auto">
          <a:xfrm>
            <a:off x="395536" y="1578980"/>
            <a:ext cx="6624736" cy="3024000"/>
          </a:xfrm>
          <a:prstGeom prst="ellipse">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4012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solidFill>
                  <a:srgbClr val="000091"/>
                </a:solidFill>
              </a:rPr>
              <a:t>Obligations de propriétaires en matière de repérage de l’Amiante </a:t>
            </a:r>
            <a:r>
              <a:rPr lang="fr-FR" dirty="0" smtClean="0">
                <a:solidFill>
                  <a:srgbClr val="000091"/>
                </a:solidFill>
              </a:rPr>
              <a:t>(hors habitation)</a:t>
            </a:r>
            <a:endParaRPr lang="fr-FR" dirty="0">
              <a:solidFill>
                <a:srgbClr val="000091"/>
              </a:solidFill>
            </a:endParaRPr>
          </a:p>
          <a:p>
            <a:endParaRPr lang="fr-FR" dirty="0"/>
          </a:p>
        </p:txBody>
      </p:sp>
      <p:sp>
        <p:nvSpPr>
          <p:cNvPr id="3" name="Titre 2"/>
          <p:cNvSpPr>
            <a:spLocks noGrp="1"/>
          </p:cNvSpPr>
          <p:nvPr>
            <p:ph type="title"/>
          </p:nvPr>
        </p:nvSpPr>
        <p:spPr/>
        <p:txBody>
          <a:bodyPr>
            <a:normAutofit/>
          </a:bodyPr>
          <a:lstStyle/>
          <a:p>
            <a:r>
              <a:rPr lang="fr-FR" sz="2400" dirty="0">
                <a:solidFill>
                  <a:srgbClr val="92D050"/>
                </a:solidFill>
              </a:rPr>
              <a:t>2. Réglementation amiante</a:t>
            </a:r>
            <a:endParaRPr lang="fr-FR" sz="2400" dirty="0"/>
          </a:p>
        </p:txBody>
      </p:sp>
      <p:sp>
        <p:nvSpPr>
          <p:cNvPr id="4" name="Espace réservé du texte 3"/>
          <p:cNvSpPr>
            <a:spLocks noGrp="1"/>
          </p:cNvSpPr>
          <p:nvPr>
            <p:ph type="body" sz="quarter" idx="14"/>
          </p:nvPr>
        </p:nvSpPr>
        <p:spPr/>
        <p:txBody>
          <a:bodyPr/>
          <a:lstStyle/>
          <a:p>
            <a:r>
              <a:rPr lang="fr-FR" b="1" dirty="0" smtClean="0">
                <a:solidFill>
                  <a:srgbClr val="FFC000"/>
                </a:solidFill>
              </a:rPr>
              <a:t>Permis de construire &lt; 1997 </a:t>
            </a:r>
          </a:p>
          <a:p>
            <a:endParaRPr lang="fr-FR" b="1" dirty="0">
              <a:solidFill>
                <a:srgbClr val="FFC000"/>
              </a:solidFill>
            </a:endParaRPr>
          </a:p>
        </p:txBody>
      </p:sp>
      <p:pic>
        <p:nvPicPr>
          <p:cNvPr id="5" name="Image 4"/>
          <p:cNvPicPr/>
          <p:nvPr/>
        </p:nvPicPr>
        <p:blipFill rotWithShape="1">
          <a:blip r:embed="rId2"/>
          <a:srcRect l="18171" t="40091" r="30884" b="17434"/>
          <a:stretch/>
        </p:blipFill>
        <p:spPr bwMode="auto">
          <a:xfrm>
            <a:off x="323725" y="1993804"/>
            <a:ext cx="5760000" cy="2736000"/>
          </a:xfrm>
          <a:prstGeom prst="rect">
            <a:avLst/>
          </a:prstGeom>
          <a:ln>
            <a:noFill/>
          </a:ln>
          <a:extLst>
            <a:ext uri="{53640926-AAD7-44D8-BBD7-CCE9431645EC}">
              <a14:shadowObscured xmlns:a14="http://schemas.microsoft.com/office/drawing/2010/main"/>
            </a:ext>
          </a:extLst>
        </p:spPr>
      </p:pic>
      <p:pic>
        <p:nvPicPr>
          <p:cNvPr id="8" name="Image 7" descr="Hôpital symbole : 1 035 055 images, photos et images vectorielles de stock  | Shutterstock"/>
          <p:cNvPicPr/>
          <p:nvPr/>
        </p:nvPicPr>
        <p:blipFill rotWithShape="1">
          <a:blip r:embed="rId3">
            <a:extLst>
              <a:ext uri="{28A0092B-C50C-407E-A947-70E740481C1C}">
                <a14:useLocalDpi xmlns:a14="http://schemas.microsoft.com/office/drawing/2010/main" val="0"/>
              </a:ext>
            </a:extLst>
          </a:blip>
          <a:srcRect l="14801" t="21308" r="11616" b="28296"/>
          <a:stretch/>
        </p:blipFill>
        <p:spPr bwMode="auto">
          <a:xfrm>
            <a:off x="6472653" y="2158112"/>
            <a:ext cx="2419225" cy="19794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028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ars_paca_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template_ars_paca_16-9</Template>
  <TotalTime>9874</TotalTime>
  <Words>3288</Words>
  <Application>Microsoft Office PowerPoint</Application>
  <PresentationFormat>Affichage à l'écran (16:9)</PresentationFormat>
  <Paragraphs>299</Paragraphs>
  <Slides>33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MarkPro-Book</vt:lpstr>
      <vt:lpstr>Wingdings</vt:lpstr>
      <vt:lpstr>template_ars_paca_16-9</vt:lpstr>
      <vt:lpstr>Dossier Technique Amiante    (DTA)</vt:lpstr>
      <vt:lpstr>Sommaire</vt:lpstr>
      <vt:lpstr>1. Amiante : éléments de contexte</vt:lpstr>
      <vt:lpstr>1. Amiante : éléments de contexte</vt:lpstr>
      <vt:lpstr>1. Amiante : éléments de contexte</vt:lpstr>
      <vt:lpstr>2. Réglementation amiante</vt:lpstr>
      <vt:lpstr>2. Réglementation amiante</vt:lpstr>
      <vt:lpstr>2. Réglementation amiante</vt:lpstr>
      <vt:lpstr>2. Réglementation amiante</vt:lpstr>
      <vt:lpstr>2. Réglementation amiante</vt:lpstr>
      <vt:lpstr>2. Réglementation amiante</vt:lpstr>
      <vt:lpstr>Présentation PowerPoint</vt:lpstr>
      <vt:lpstr>Présentation PowerPoint</vt:lpstr>
      <vt:lpstr>Présentation PowerPoint</vt:lpstr>
      <vt:lpstr>3. Dossier Technique Amiante</vt:lpstr>
      <vt:lpstr>2. Réglementation amiante</vt:lpstr>
      <vt:lpstr>3. Dossier Technique Amiante</vt:lpstr>
      <vt:lpstr>3. Dossier Technique Amiante</vt:lpstr>
      <vt:lpstr>3. Dossier Technique Amiante</vt:lpstr>
      <vt:lpstr>3. Dossier Technique Amiante</vt:lpstr>
      <vt:lpstr>3. Dossier Technique Amiante</vt:lpstr>
      <vt:lpstr>3. Dossier Technique Amiante</vt:lpstr>
      <vt:lpstr>3. Dossier Technique Amiante</vt:lpstr>
      <vt:lpstr>3. Dossier Technique Amiante</vt:lpstr>
      <vt:lpstr>3. Dossier Technique Amiante</vt:lpstr>
      <vt:lpstr>3. Dossier Technique Amiante</vt:lpstr>
      <vt:lpstr>3. Dossier Technique Amiante</vt:lpstr>
      <vt:lpstr>Actualisation du repérage des matériaux de la liste B des ES EMS (PC &lt; 1997)</vt:lpstr>
      <vt:lpstr>3. Dossier Technique Amiante</vt:lpstr>
      <vt:lpstr>4. Amiante et ES et EMS</vt:lpstr>
      <vt:lpstr>5. Synthèse des différentes étapes de vie d’un bâtiment</vt:lpstr>
      <vt:lpstr>Références réglementaires</vt:lpstr>
      <vt:lpstr>Liens utiles</vt:lpstr>
    </vt:vector>
  </TitlesOfParts>
  <Manager>Client</Manager>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dc:creator>
  <cp:lastModifiedBy>POUMARAT, Laurent (ARS-PACA/DSPE/DSE)</cp:lastModifiedBy>
  <cp:revision>477</cp:revision>
  <cp:lastPrinted>2021-09-16T09:47:25Z</cp:lastPrinted>
  <dcterms:created xsi:type="dcterms:W3CDTF">2020-06-17T06:53:29Z</dcterms:created>
  <dcterms:modified xsi:type="dcterms:W3CDTF">2023-05-24T11:12:30Z</dcterms:modified>
</cp:coreProperties>
</file>