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notesMasterIdLst>
    <p:notesMasterId r:id="rId32"/>
  </p:notesMasterIdLst>
  <p:sldIdLst>
    <p:sldId id="364" r:id="rId5"/>
    <p:sldId id="365" r:id="rId6"/>
    <p:sldId id="366" r:id="rId7"/>
    <p:sldId id="367" r:id="rId8"/>
    <p:sldId id="455" r:id="rId9"/>
    <p:sldId id="369" r:id="rId10"/>
    <p:sldId id="456" r:id="rId11"/>
    <p:sldId id="372" r:id="rId12"/>
    <p:sldId id="409" r:id="rId13"/>
    <p:sldId id="450" r:id="rId14"/>
    <p:sldId id="451" r:id="rId15"/>
    <p:sldId id="383" r:id="rId16"/>
    <p:sldId id="457" r:id="rId17"/>
    <p:sldId id="458" r:id="rId18"/>
    <p:sldId id="459" r:id="rId19"/>
    <p:sldId id="460" r:id="rId20"/>
    <p:sldId id="461" r:id="rId21"/>
    <p:sldId id="452" r:id="rId22"/>
    <p:sldId id="463" r:id="rId23"/>
    <p:sldId id="453" r:id="rId24"/>
    <p:sldId id="464" r:id="rId25"/>
    <p:sldId id="465" r:id="rId26"/>
    <p:sldId id="466" r:id="rId27"/>
    <p:sldId id="454" r:id="rId28"/>
    <p:sldId id="446" r:id="rId29"/>
    <p:sldId id="467" r:id="rId30"/>
    <p:sldId id="406" r:id="rId31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12BE6-CCF6-4DF0-8768-2077EF5D3BC3}" v="151" dt="2023-03-16T13:20:50.520"/>
    <p1510:client id="{253CD0DC-2A0F-4D2E-BFC1-FD634D94CA18}" v="6" dt="2023-03-16T14:20:02.864"/>
    <p1510:client id="{5FF189BE-753C-4825-BF07-9779E7C8CD0B}" v="90" dt="2023-03-16T13:11:13.787"/>
    <p1510:client id="{DA796A40-B7C6-4A65-B326-532A500AC908}" v="892" dt="2023-03-16T14:18:39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howGuides="1">
      <p:cViewPr varScale="1">
        <p:scale>
          <a:sx n="152" d="100"/>
          <a:sy n="152" d="100"/>
        </p:scale>
        <p:origin x="366" y="132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46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DIN, Mathieu (ARS-PACA/DOS/DPFES)" userId="S::mathieu.jardin@ars.sante.fr::040bcb42-ee85-41e9-990e-8934d46b0f1b" providerId="AD" clId="Web-{10D12BE6-CCF6-4DF0-8768-2077EF5D3BC3}"/>
    <pc:docChg chg="delSld modSld">
      <pc:chgData name="JARDIN, Mathieu (ARS-PACA/DOS/DPFES)" userId="S::mathieu.jardin@ars.sante.fr::040bcb42-ee85-41e9-990e-8934d46b0f1b" providerId="AD" clId="Web-{10D12BE6-CCF6-4DF0-8768-2077EF5D3BC3}" dt="2023-03-16T13:20:50.270" v="120" actId="20577"/>
      <pc:docMkLst>
        <pc:docMk/>
      </pc:docMkLst>
      <pc:sldChg chg="addSp delSp modSp">
        <pc:chgData name="JARDIN, Mathieu (ARS-PACA/DOS/DPFES)" userId="S::mathieu.jardin@ars.sante.fr::040bcb42-ee85-41e9-990e-8934d46b0f1b" providerId="AD" clId="Web-{10D12BE6-CCF6-4DF0-8768-2077EF5D3BC3}" dt="2023-03-16T13:20:50.270" v="120" actId="20577"/>
        <pc:sldMkLst>
          <pc:docMk/>
          <pc:sldMk cId="627586806" sldId="390"/>
        </pc:sldMkLst>
        <pc:spChg chg="add del mod">
          <ac:chgData name="JARDIN, Mathieu (ARS-PACA/DOS/DPFES)" userId="S::mathieu.jardin@ars.sante.fr::040bcb42-ee85-41e9-990e-8934d46b0f1b" providerId="AD" clId="Web-{10D12BE6-CCF6-4DF0-8768-2077EF5D3BC3}" dt="2023-03-16T13:16:11.763" v="44"/>
          <ac:spMkLst>
            <pc:docMk/>
            <pc:sldMk cId="627586806" sldId="390"/>
            <ac:spMk id="2" creationId="{374D74BB-7E25-0FDD-0EAD-719E935B6854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16:38.560" v="49" actId="1076"/>
          <ac:spMkLst>
            <pc:docMk/>
            <pc:sldMk cId="627586806" sldId="390"/>
            <ac:spMk id="4" creationId="{00000000-0000-0000-0000-000000000000}"/>
          </ac:spMkLst>
        </pc:spChg>
        <pc:spChg chg="add mod">
          <ac:chgData name="JARDIN, Mathieu (ARS-PACA/DOS/DPFES)" userId="S::mathieu.jardin@ars.sante.fr::040bcb42-ee85-41e9-990e-8934d46b0f1b" providerId="AD" clId="Web-{10D12BE6-CCF6-4DF0-8768-2077EF5D3BC3}" dt="2023-03-16T13:16:45.748" v="50" actId="1076"/>
          <ac:spMkLst>
            <pc:docMk/>
            <pc:sldMk cId="627586806" sldId="390"/>
            <ac:spMk id="6" creationId="{4EF22439-29A8-FD8F-BA57-A424CF98DEA3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20:50.270" v="120" actId="20577"/>
          <ac:spMkLst>
            <pc:docMk/>
            <pc:sldMk cId="627586806" sldId="390"/>
            <ac:spMk id="54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10D12BE6-CCF6-4DF0-8768-2077EF5D3BC3}" dt="2023-03-16T13:20:31.848" v="117" actId="20577"/>
        <pc:sldMkLst>
          <pc:docMk/>
          <pc:sldMk cId="1976953042" sldId="412"/>
        </pc:sldMkLst>
        <pc:spChg chg="mod">
          <ac:chgData name="JARDIN, Mathieu (ARS-PACA/DOS/DPFES)" userId="S::mathieu.jardin@ars.sante.fr::040bcb42-ee85-41e9-990e-8934d46b0f1b" providerId="AD" clId="Web-{10D12BE6-CCF6-4DF0-8768-2077EF5D3BC3}" dt="2023-03-16T13:17:58.172" v="56" actId="20577"/>
          <ac:spMkLst>
            <pc:docMk/>
            <pc:sldMk cId="1976953042" sldId="412"/>
            <ac:spMk id="5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20:31.848" v="117" actId="20577"/>
          <ac:spMkLst>
            <pc:docMk/>
            <pc:sldMk cId="1976953042" sldId="412"/>
            <ac:spMk id="55" creationId="{00000000-0000-0000-0000-000000000000}"/>
          </ac:spMkLst>
        </pc:spChg>
      </pc:sldChg>
      <pc:sldChg chg="modSp del">
        <pc:chgData name="JARDIN, Mathieu (ARS-PACA/DOS/DPFES)" userId="S::mathieu.jardin@ars.sante.fr::040bcb42-ee85-41e9-990e-8934d46b0f1b" providerId="AD" clId="Web-{10D12BE6-CCF6-4DF0-8768-2077EF5D3BC3}" dt="2023-03-16T13:20:40.083" v="118"/>
        <pc:sldMkLst>
          <pc:docMk/>
          <pc:sldMk cId="1649938011" sldId="413"/>
        </pc:sldMkLst>
        <pc:spChg chg="mod">
          <ac:chgData name="JARDIN, Mathieu (ARS-PACA/DOS/DPFES)" userId="S::mathieu.jardin@ars.sante.fr::040bcb42-ee85-41e9-990e-8934d46b0f1b" providerId="AD" clId="Web-{10D12BE6-CCF6-4DF0-8768-2077EF5D3BC3}" dt="2023-03-16T13:17:24.186" v="54" actId="20577"/>
          <ac:spMkLst>
            <pc:docMk/>
            <pc:sldMk cId="1649938011" sldId="413"/>
            <ac:spMk id="60" creationId="{00000000-0000-0000-0000-000000000000}"/>
          </ac:spMkLst>
        </pc:spChg>
      </pc:sldChg>
      <pc:sldChg chg="addSp delSp modSp del">
        <pc:chgData name="JARDIN, Mathieu (ARS-PACA/DOS/DPFES)" userId="S::mathieu.jardin@ars.sante.fr::040bcb42-ee85-41e9-990e-8934d46b0f1b" providerId="AD" clId="Web-{10D12BE6-CCF6-4DF0-8768-2077EF5D3BC3}" dt="2023-03-16T13:16:29.279" v="48"/>
        <pc:sldMkLst>
          <pc:docMk/>
          <pc:sldMk cId="2183835830" sldId="414"/>
        </pc:sldMkLst>
        <pc:spChg chg="add del mod">
          <ac:chgData name="JARDIN, Mathieu (ARS-PACA/DOS/DPFES)" userId="S::mathieu.jardin@ars.sante.fr::040bcb42-ee85-41e9-990e-8934d46b0f1b" providerId="AD" clId="Web-{10D12BE6-CCF6-4DF0-8768-2077EF5D3BC3}" dt="2023-03-16T13:14:21.056" v="26" actId="20577"/>
          <ac:spMkLst>
            <pc:docMk/>
            <pc:sldMk cId="2183835830" sldId="414"/>
            <ac:spMk id="12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15:23.058" v="40" actId="20577"/>
          <ac:spMkLst>
            <pc:docMk/>
            <pc:sldMk cId="2183835830" sldId="414"/>
            <ac:spMk id="125" creationId="{00000000-0000-0000-0000-000000000000}"/>
          </ac:spMkLst>
        </pc:spChg>
        <pc:picChg chg="mod">
          <ac:chgData name="JARDIN, Mathieu (ARS-PACA/DOS/DPFES)" userId="S::mathieu.jardin@ars.sante.fr::040bcb42-ee85-41e9-990e-8934d46b0f1b" providerId="AD" clId="Web-{10D12BE6-CCF6-4DF0-8768-2077EF5D3BC3}" dt="2023-03-16T13:14:26.306" v="27" actId="1076"/>
          <ac:picMkLst>
            <pc:docMk/>
            <pc:sldMk cId="2183835830" sldId="414"/>
            <ac:picMk id="123" creationId="{00000000-0000-0000-0000-000000000000}"/>
          </ac:picMkLst>
        </pc:picChg>
      </pc:sldChg>
    </pc:docChg>
  </pc:docChgLst>
  <pc:docChgLst>
    <pc:chgData name="BOMPARD, Catherine (ARS-PACA/DOS/DPFES)" userId="S::catherine.bompard@ars.sante.fr::05d6e51b-0771-4cf3-b38e-9b1f662ffaf0" providerId="AD" clId="Web-{DA796A40-B7C6-4A65-B326-532A500AC908}"/>
    <pc:docChg chg="addSld modSld sldOrd">
      <pc:chgData name="BOMPARD, Catherine (ARS-PACA/DOS/DPFES)" userId="S::catherine.bompard@ars.sante.fr::05d6e51b-0771-4cf3-b38e-9b1f662ffaf0" providerId="AD" clId="Web-{DA796A40-B7C6-4A65-B326-532A500AC908}" dt="2023-03-16T14:18:39.710" v="491" actId="20577"/>
      <pc:docMkLst>
        <pc:docMk/>
      </pc:docMkLst>
      <pc:sldChg chg="modSp">
        <pc:chgData name="BOMPARD, Catherine (ARS-PACA/DOS/DPFES)" userId="S::catherine.bompard@ars.sante.fr::05d6e51b-0771-4cf3-b38e-9b1f662ffaf0" providerId="AD" clId="Web-{DA796A40-B7C6-4A65-B326-532A500AC908}" dt="2023-03-16T13:49:42.634" v="53" actId="20577"/>
        <pc:sldMkLst>
          <pc:docMk/>
          <pc:sldMk cId="2870093002" sldId="369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3:49:42.634" v="53" actId="20577"/>
          <ac:spMkLst>
            <pc:docMk/>
            <pc:sldMk cId="2870093002" sldId="369"/>
            <ac:spMk id="6" creationId="{00000000-0000-0000-0000-000000000000}"/>
          </ac:spMkLst>
        </pc:spChg>
      </pc:sldChg>
      <pc:sldChg chg="modSp ord">
        <pc:chgData name="BOMPARD, Catherine (ARS-PACA/DOS/DPFES)" userId="S::catherine.bompard@ars.sante.fr::05d6e51b-0771-4cf3-b38e-9b1f662ffaf0" providerId="AD" clId="Web-{DA796A40-B7C6-4A65-B326-532A500AC908}" dt="2023-03-16T14:10:14.450" v="403" actId="20577"/>
        <pc:sldMkLst>
          <pc:docMk/>
          <pc:sldMk cId="1157511602" sldId="370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09:57.387" v="396" actId="20577"/>
          <ac:spMkLst>
            <pc:docMk/>
            <pc:sldMk cId="1157511602" sldId="370"/>
            <ac:spMk id="5" creationId="{7FECE53A-9267-D842-B87E-F184AF518E9F}"/>
          </ac:spMkLst>
        </pc:spChg>
        <pc:spChg chg="mod">
          <ac:chgData name="BOMPARD, Catherine (ARS-PACA/DOS/DPFES)" userId="S::catherine.bompard@ars.sante.fr::05d6e51b-0771-4cf3-b38e-9b1f662ffaf0" providerId="AD" clId="Web-{DA796A40-B7C6-4A65-B326-532A500AC908}" dt="2023-03-16T14:10:14.450" v="403" actId="20577"/>
          <ac:spMkLst>
            <pc:docMk/>
            <pc:sldMk cId="1157511602" sldId="370"/>
            <ac:spMk id="8" creationId="{00000000-0000-0000-0000-000000000000}"/>
          </ac:spMkLst>
        </pc:spChg>
      </pc:sldChg>
      <pc:sldChg chg="ord">
        <pc:chgData name="BOMPARD, Catherine (ARS-PACA/DOS/DPFES)" userId="S::catherine.bompard@ars.sante.fr::05d6e51b-0771-4cf3-b38e-9b1f662ffaf0" providerId="AD" clId="Web-{DA796A40-B7C6-4A65-B326-532A500AC908}" dt="2023-03-16T13:48:38.682" v="43"/>
        <pc:sldMkLst>
          <pc:docMk/>
          <pc:sldMk cId="530111456" sldId="372"/>
        </pc:sldMkLst>
      </pc:sldChg>
      <pc:sldChg chg="modSp">
        <pc:chgData name="BOMPARD, Catherine (ARS-PACA/DOS/DPFES)" userId="S::catherine.bompard@ars.sante.fr::05d6e51b-0771-4cf3-b38e-9b1f662ffaf0" providerId="AD" clId="Web-{DA796A40-B7C6-4A65-B326-532A500AC908}" dt="2023-03-16T14:13:47.651" v="409" actId="20577"/>
        <pc:sldMkLst>
          <pc:docMk/>
          <pc:sldMk cId="748454969" sldId="398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13:47.651" v="409" actId="20577"/>
          <ac:spMkLst>
            <pc:docMk/>
            <pc:sldMk cId="748454969" sldId="398"/>
            <ac:spMk id="174" creationId="{00000000-0000-0000-0000-000000000000}"/>
          </ac:spMkLst>
        </pc:spChg>
      </pc:sldChg>
      <pc:sldChg chg="modSp">
        <pc:chgData name="BOMPARD, Catherine (ARS-PACA/DOS/DPFES)" userId="S::catherine.bompard@ars.sante.fr::05d6e51b-0771-4cf3-b38e-9b1f662ffaf0" providerId="AD" clId="Web-{DA796A40-B7C6-4A65-B326-532A500AC908}" dt="2023-03-16T14:18:39.710" v="491" actId="20577"/>
        <pc:sldMkLst>
          <pc:docMk/>
          <pc:sldMk cId="1276216264" sldId="403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18:39.710" v="491" actId="20577"/>
          <ac:spMkLst>
            <pc:docMk/>
            <pc:sldMk cId="1276216264" sldId="403"/>
            <ac:spMk id="3" creationId="{00000000-0000-0000-0000-000000000000}"/>
          </ac:spMkLst>
        </pc:spChg>
      </pc:sldChg>
      <pc:sldChg chg="addSp delSp modSp add ord replId">
        <pc:chgData name="BOMPARD, Catherine (ARS-PACA/DOS/DPFES)" userId="S::catherine.bompard@ars.sante.fr::05d6e51b-0771-4cf3-b38e-9b1f662ffaf0" providerId="AD" clId="Web-{DA796A40-B7C6-4A65-B326-532A500AC908}" dt="2023-03-16T13:49:16.853" v="45"/>
        <pc:sldMkLst>
          <pc:docMk/>
          <pc:sldMk cId="1578899324" sldId="417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3:36:28.205" v="18" actId="20577"/>
          <ac:spMkLst>
            <pc:docMk/>
            <pc:sldMk cId="1578899324" sldId="417"/>
            <ac:spMk id="5" creationId="{7FECE53A-9267-D842-B87E-F184AF518E9F}"/>
          </ac:spMkLst>
        </pc:spChg>
        <pc:spChg chg="add del mod">
          <ac:chgData name="BOMPARD, Catherine (ARS-PACA/DOS/DPFES)" userId="S::catherine.bompard@ars.sante.fr::05d6e51b-0771-4cf3-b38e-9b1f662ffaf0" providerId="AD" clId="Web-{DA796A40-B7C6-4A65-B326-532A500AC908}" dt="2023-03-16T13:40:16.515" v="37"/>
          <ac:spMkLst>
            <pc:docMk/>
            <pc:sldMk cId="1578899324" sldId="417"/>
            <ac:spMk id="6" creationId="{E0A4B0EA-BE24-A5A1-B363-9AB7FD0C29CD}"/>
          </ac:spMkLst>
        </pc:spChg>
        <pc:spChg chg="del">
          <ac:chgData name="BOMPARD, Catherine (ARS-PACA/DOS/DPFES)" userId="S::catherine.bompard@ars.sante.fr::05d6e51b-0771-4cf3-b38e-9b1f662ffaf0" providerId="AD" clId="Web-{DA796A40-B7C6-4A65-B326-532A500AC908}" dt="2023-03-16T13:36:34.877" v="19"/>
          <ac:spMkLst>
            <pc:docMk/>
            <pc:sldMk cId="1578899324" sldId="417"/>
            <ac:spMk id="8" creationId="{00000000-0000-0000-0000-000000000000}"/>
          </ac:spMkLst>
        </pc:spChg>
        <pc:graphicFrameChg chg="add del mod modGraphic">
          <ac:chgData name="BOMPARD, Catherine (ARS-PACA/DOS/DPFES)" userId="S::catherine.bompard@ars.sante.fr::05d6e51b-0771-4cf3-b38e-9b1f662ffaf0" providerId="AD" clId="Web-{DA796A40-B7C6-4A65-B326-532A500AC908}" dt="2023-03-16T13:40:13.109" v="36"/>
          <ac:graphicFrameMkLst>
            <pc:docMk/>
            <pc:sldMk cId="1578899324" sldId="417"/>
            <ac:graphicFrameMk id="9" creationId="{EB0B7E67-E8F1-0497-CC1A-B8383E93388A}"/>
          </ac:graphicFrameMkLst>
        </pc:graphicFrameChg>
        <pc:picChg chg="add mod">
          <ac:chgData name="BOMPARD, Catherine (ARS-PACA/DOS/DPFES)" userId="S::catherine.bompard@ars.sante.fr::05d6e51b-0771-4cf3-b38e-9b1f662ffaf0" providerId="AD" clId="Web-{DA796A40-B7C6-4A65-B326-532A500AC908}" dt="2023-03-16T13:40:42.999" v="42" actId="14100"/>
          <ac:picMkLst>
            <pc:docMk/>
            <pc:sldMk cId="1578899324" sldId="417"/>
            <ac:picMk id="10" creationId="{BD287383-5DD5-3907-14DD-D3292025ED26}"/>
          </ac:picMkLst>
        </pc:picChg>
      </pc:sldChg>
    </pc:docChg>
  </pc:docChgLst>
  <pc:docChgLst>
    <pc:chgData name="BOMPARD, Catherine (ARS-PACA/DOS/DPFES)" userId="S::catherine.bompard@ars.sante.fr::05d6e51b-0771-4cf3-b38e-9b1f662ffaf0" providerId="AD" clId="Web-{253CD0DC-2A0F-4D2E-BFC1-FD634D94CA18}"/>
    <pc:docChg chg="modSld">
      <pc:chgData name="BOMPARD, Catherine (ARS-PACA/DOS/DPFES)" userId="S::catherine.bompard@ars.sante.fr::05d6e51b-0771-4cf3-b38e-9b1f662ffaf0" providerId="AD" clId="Web-{253CD0DC-2A0F-4D2E-BFC1-FD634D94CA18}" dt="2023-03-16T14:20:02.864" v="4" actId="14100"/>
      <pc:docMkLst>
        <pc:docMk/>
      </pc:docMkLst>
      <pc:sldChg chg="addSp delSp modSp">
        <pc:chgData name="BOMPARD, Catherine (ARS-PACA/DOS/DPFES)" userId="S::catherine.bompard@ars.sante.fr::05d6e51b-0771-4cf3-b38e-9b1f662ffaf0" providerId="AD" clId="Web-{253CD0DC-2A0F-4D2E-BFC1-FD634D94CA18}" dt="2023-03-16T14:20:02.864" v="4" actId="14100"/>
        <pc:sldMkLst>
          <pc:docMk/>
          <pc:sldMk cId="1578899324" sldId="417"/>
        </pc:sldMkLst>
        <pc:picChg chg="add mod">
          <ac:chgData name="BOMPARD, Catherine (ARS-PACA/DOS/DPFES)" userId="S::catherine.bompard@ars.sante.fr::05d6e51b-0771-4cf3-b38e-9b1f662ffaf0" providerId="AD" clId="Web-{253CD0DC-2A0F-4D2E-BFC1-FD634D94CA18}" dt="2023-03-16T14:20:02.864" v="4" actId="14100"/>
          <ac:picMkLst>
            <pc:docMk/>
            <pc:sldMk cId="1578899324" sldId="417"/>
            <ac:picMk id="3" creationId="{1546506C-E94F-25B7-3897-F527774B16FA}"/>
          </ac:picMkLst>
        </pc:picChg>
        <pc:picChg chg="del">
          <ac:chgData name="BOMPARD, Catherine (ARS-PACA/DOS/DPFES)" userId="S::catherine.bompard@ars.sante.fr::05d6e51b-0771-4cf3-b38e-9b1f662ffaf0" providerId="AD" clId="Web-{253CD0DC-2A0F-4D2E-BFC1-FD634D94CA18}" dt="2023-03-16T14:19:31.410" v="0"/>
          <ac:picMkLst>
            <pc:docMk/>
            <pc:sldMk cId="1578899324" sldId="417"/>
            <ac:picMk id="10" creationId="{BD287383-5DD5-3907-14DD-D3292025ED26}"/>
          </ac:picMkLst>
        </pc:picChg>
      </pc:sldChg>
    </pc:docChg>
  </pc:docChgLst>
  <pc:docChgLst>
    <pc:chgData name="JARDIN, Mathieu (ARS-PACA/DOS/DPFES)" userId="S::mathieu.jardin@ars.sante.fr::040bcb42-ee85-41e9-990e-8934d46b0f1b" providerId="AD" clId="Web-{5FF189BE-753C-4825-BF07-9779E7C8CD0B}"/>
    <pc:docChg chg="modSld">
      <pc:chgData name="JARDIN, Mathieu (ARS-PACA/DOS/DPFES)" userId="S::mathieu.jardin@ars.sante.fr::040bcb42-ee85-41e9-990e-8934d46b0f1b" providerId="AD" clId="Web-{5FF189BE-753C-4825-BF07-9779E7C8CD0B}" dt="2023-03-16T13:11:13.787" v="62" actId="20577"/>
      <pc:docMkLst>
        <pc:docMk/>
      </pc:docMkLst>
      <pc:sldChg chg="modSp">
        <pc:chgData name="JARDIN, Mathieu (ARS-PACA/DOS/DPFES)" userId="S::mathieu.jardin@ars.sante.fr::040bcb42-ee85-41e9-990e-8934d46b0f1b" providerId="AD" clId="Web-{5FF189BE-753C-4825-BF07-9779E7C8CD0B}" dt="2023-03-16T13:07:51.860" v="0" actId="20577"/>
        <pc:sldMkLst>
          <pc:docMk/>
          <pc:sldMk cId="1782900310" sldId="411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7:51.860" v="0" actId="20577"/>
          <ac:spMkLst>
            <pc:docMk/>
            <pc:sldMk cId="1782900310" sldId="411"/>
            <ac:spMk id="5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09:00.690" v="32" actId="20577"/>
        <pc:sldMkLst>
          <pc:docMk/>
          <pc:sldMk cId="1976953042" sldId="412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9:00.690" v="32" actId="20577"/>
          <ac:spMkLst>
            <pc:docMk/>
            <pc:sldMk cId="1976953042" sldId="412"/>
            <ac:spMk id="54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09:36.284" v="49" actId="14100"/>
        <pc:sldMkLst>
          <pc:docMk/>
          <pc:sldMk cId="1649938011" sldId="413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9:36.284" v="49" actId="14100"/>
          <ac:spMkLst>
            <pc:docMk/>
            <pc:sldMk cId="1649938011" sldId="413"/>
            <ac:spMk id="2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11:13.787" v="62" actId="20577"/>
        <pc:sldMkLst>
          <pc:docMk/>
          <pc:sldMk cId="2183835830" sldId="414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11:13.787" v="62" actId="20577"/>
          <ac:spMkLst>
            <pc:docMk/>
            <pc:sldMk cId="2183835830" sldId="414"/>
            <ac:spMk id="12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5FF189BE-753C-4825-BF07-9779E7C8CD0B}" dt="2023-03-16T13:10:56.771" v="58" actId="20577"/>
          <ac:spMkLst>
            <pc:docMk/>
            <pc:sldMk cId="2183835830" sldId="414"/>
            <ac:spMk id="12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22/04/2024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1452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170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3224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694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6044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6957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8295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32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57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93316" y="349801"/>
            <a:ext cx="1938692" cy="115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22/04/2024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61558" y="542033"/>
            <a:ext cx="2329060" cy="138164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9511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83724" y="186432"/>
            <a:ext cx="585158" cy="34712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4" r:id="rId10"/>
    <p:sldLayoutId id="2147483825" r:id="rId11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22/04/2024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755576" y="4371950"/>
            <a:ext cx="3240000" cy="447947"/>
          </a:xfrm>
        </p:spPr>
        <p:txBody>
          <a:bodyPr/>
          <a:lstStyle/>
          <a:p>
            <a:r>
              <a:rPr lang="fr-FR" dirty="0"/>
              <a:t>ARS PACA/DOS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gray">
          <a:xfrm>
            <a:off x="467544" y="2643758"/>
            <a:ext cx="8460110" cy="130299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defRPr/>
            </a:pPr>
            <a:r>
              <a:rPr lang="fr-FR" altLang="fr-FR" sz="4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CCAR - section psychiatrie </a:t>
            </a:r>
            <a:r>
              <a:rPr lang="fr-FR" altLang="fr-FR" sz="2800" cap="sm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altLang="fr-FR" sz="2800" cap="sm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altLang="fr-FR" sz="2800" cap="small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17 AVRIL 2024</a:t>
            </a:r>
            <a:endParaRPr lang="fr-FR" altLang="fr-FR" sz="1800" cap="small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12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Election du vice-président</a:t>
            </a:r>
            <a:endParaRPr lang="fr-FR" dirty="0">
              <a:cs typeface="Arial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11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179512" y="1203598"/>
            <a:ext cx="8568952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/>
            </a:pPr>
            <a:endParaRPr lang="fr-FR" altLang="fr-FR" sz="8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altLang="fr-FR" sz="1600" dirty="0" smtClean="0"/>
              <a:t>Recensement des candidatures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Vote par mail à l’adresse : </a:t>
            </a: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caroline.vandevondele@ars.sante.fr</a:t>
            </a:r>
            <a:endParaRPr lang="fr-FR" sz="16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Election du vice-président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55607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Rappel sur le calendrier de déploiement </a:t>
            </a:r>
            <a:r>
              <a:rPr lang="fr-FR" sz="3600" kern="0" dirty="0"/>
              <a:t>de la réforme</a:t>
            </a:r>
            <a:br>
              <a:rPr lang="fr-FR" sz="3600" kern="0" dirty="0"/>
            </a:b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0574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26" name="Triangle isocèle 25"/>
          <p:cNvSpPr/>
          <p:nvPr/>
        </p:nvSpPr>
        <p:spPr>
          <a:xfrm rot="5400000">
            <a:off x="3965980" y="1969689"/>
            <a:ext cx="270000" cy="177625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0" name="Triangle isocèle 39"/>
          <p:cNvSpPr/>
          <p:nvPr/>
        </p:nvSpPr>
        <p:spPr>
          <a:xfrm rot="5400000">
            <a:off x="3965980" y="1355465"/>
            <a:ext cx="270000" cy="17762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2" name="Triangle isocèle 41"/>
          <p:cNvSpPr/>
          <p:nvPr/>
        </p:nvSpPr>
        <p:spPr>
          <a:xfrm rot="5400000">
            <a:off x="4022394" y="3932508"/>
            <a:ext cx="270000" cy="17762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3" name="ZoneTexte 42"/>
          <p:cNvSpPr txBox="1"/>
          <p:nvPr/>
        </p:nvSpPr>
        <p:spPr>
          <a:xfrm>
            <a:off x="288281" y="3862531"/>
            <a:ext cx="3684175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Un</a:t>
            </a:r>
            <a:r>
              <a:rPr lang="fr-FR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000" dirty="0"/>
              <a:t>compartiment de financement dédié à la </a:t>
            </a:r>
            <a:r>
              <a:rPr lang="fr-FR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réduction proactive des inégalités territoriales, </a:t>
            </a:r>
            <a:r>
              <a:rPr lang="fr-FR" sz="1000" dirty="0"/>
              <a:t>qui met en relation un besoin de santé et une enveloppe de financement 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84608" y="2925406"/>
            <a:ext cx="3684175" cy="42286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1000" dirty="0"/>
              <a:t>Un compartiment de financement </a:t>
            </a:r>
            <a:r>
              <a:rPr lang="fr-FR" sz="1000" b="1" dirty="0"/>
              <a:t>pour valoriser l’activité des établissements</a:t>
            </a:r>
            <a:r>
              <a:rPr lang="fr-FR" sz="1000" dirty="0"/>
              <a:t> en incitant aux alternatives à l’hospitalisation temps plein </a:t>
            </a:r>
          </a:p>
        </p:txBody>
      </p:sp>
      <p:sp>
        <p:nvSpPr>
          <p:cNvPr id="45" name="Triangle isocèle 44"/>
          <p:cNvSpPr/>
          <p:nvPr/>
        </p:nvSpPr>
        <p:spPr>
          <a:xfrm rot="5400000">
            <a:off x="3949750" y="2994322"/>
            <a:ext cx="270000" cy="177625"/>
          </a:xfrm>
          <a:prstGeom prst="triangl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57" name="ZoneTexte 56"/>
          <p:cNvSpPr txBox="1"/>
          <p:nvPr/>
        </p:nvSpPr>
        <p:spPr>
          <a:xfrm>
            <a:off x="167745" y="1923501"/>
            <a:ext cx="3684175" cy="4770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fr-FR" sz="1000" dirty="0"/>
              <a:t>Des compartiments dédiés </a:t>
            </a:r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aux activités </a:t>
            </a:r>
            <a:r>
              <a:rPr lang="fr-FR" sz="1050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supra-régionales</a:t>
            </a:r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aux nouvelles activités, à la structuration de la recherche  </a:t>
            </a:r>
            <a:r>
              <a:rPr lang="fr-FR" sz="1000" dirty="0"/>
              <a:t>pour soutenir la transformation du secteur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315950" y="1367333"/>
            <a:ext cx="368417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fr-FR" sz="1000" dirty="0"/>
              <a:t>La prise en compte de la </a:t>
            </a:r>
            <a:r>
              <a:rPr lang="fr-FR" sz="1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qualité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047730" y="2782215"/>
            <a:ext cx="2916757" cy="13378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accent2">
                    <a:lumMod val="50000"/>
                  </a:schemeClr>
                </a:solidFill>
              </a:rPr>
              <a:t>Dotation file </a:t>
            </a:r>
            <a:r>
              <a:rPr lang="fr-FR" sz="1200" b="1" dirty="0" smtClean="0">
                <a:solidFill>
                  <a:schemeClr val="accent2">
                    <a:lumMod val="50000"/>
                  </a:schemeClr>
                </a:solidFill>
              </a:rPr>
              <a:t>active (216,3 M€ en 2023) </a:t>
            </a:r>
            <a:endParaRPr lang="fr-FR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007887" y="4006859"/>
            <a:ext cx="326818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Dotation </a:t>
            </a:r>
            <a:r>
              <a:rPr lang="fr-FR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Populationnelle (609,7M€ en 2023)</a:t>
            </a:r>
            <a:endParaRPr lang="fr-FR" sz="1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108950" y="2070428"/>
            <a:ext cx="1157596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r"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algn="l"/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Transformation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108949" y="1871794"/>
            <a:ext cx="130736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Nouvelles activités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6148196" y="1665247"/>
            <a:ext cx="2816292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Activités </a:t>
            </a:r>
            <a:r>
              <a:rPr lang="fr-FR" sz="105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spécifiques « nationales » </a:t>
            </a:r>
            <a:endParaRPr lang="fr-FR" sz="105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4985888" y="2547129"/>
            <a:ext cx="810247" cy="633591"/>
          </a:xfrm>
          <a:prstGeom prst="roundRect">
            <a:avLst>
              <a:gd name="adj" fmla="val 7661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/>
              <a:t>+/ - 15%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4985889" y="3240179"/>
            <a:ext cx="803462" cy="12582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/>
              <a:t>+/- 85%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4427984" y="1346087"/>
            <a:ext cx="1368152" cy="16397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/>
              <a:t>1,2%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4404151" y="1651833"/>
            <a:ext cx="1368152" cy="76617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/>
              <a:t>6%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5895632" y="1329738"/>
            <a:ext cx="286062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IFAQ + Qualité du codage </a:t>
            </a:r>
          </a:p>
        </p:txBody>
      </p:sp>
      <p:sp>
        <p:nvSpPr>
          <p:cNvPr id="54" name="Rectangle à coins arrondis 53"/>
          <p:cNvSpPr/>
          <p:nvPr/>
        </p:nvSpPr>
        <p:spPr>
          <a:xfrm>
            <a:off x="5538120" y="1690176"/>
            <a:ext cx="531006" cy="1323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3%</a:t>
            </a:r>
          </a:p>
        </p:txBody>
      </p:sp>
      <p:sp>
        <p:nvSpPr>
          <p:cNvPr id="55" name="Rectangle à coins arrondis 54"/>
          <p:cNvSpPr/>
          <p:nvPr/>
        </p:nvSpPr>
        <p:spPr>
          <a:xfrm>
            <a:off x="5538120" y="1885159"/>
            <a:ext cx="531126" cy="1374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0,5%</a:t>
            </a:r>
          </a:p>
        </p:txBody>
      </p:sp>
      <p:sp>
        <p:nvSpPr>
          <p:cNvPr id="56" name="Rectangle à coins arrondis 55"/>
          <p:cNvSpPr/>
          <p:nvPr/>
        </p:nvSpPr>
        <p:spPr>
          <a:xfrm>
            <a:off x="5538120" y="2076309"/>
            <a:ext cx="531006" cy="1128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3%</a:t>
            </a:r>
          </a:p>
        </p:txBody>
      </p:sp>
      <p:sp>
        <p:nvSpPr>
          <p:cNvPr id="59" name="Double flèche verticale 58"/>
          <p:cNvSpPr/>
          <p:nvPr/>
        </p:nvSpPr>
        <p:spPr>
          <a:xfrm>
            <a:off x="5319836" y="3023251"/>
            <a:ext cx="203995" cy="561796"/>
          </a:xfrm>
          <a:prstGeom prst="up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60" name="ZoneTexte 59"/>
          <p:cNvSpPr txBox="1"/>
          <p:nvPr/>
        </p:nvSpPr>
        <p:spPr>
          <a:xfrm>
            <a:off x="6319616" y="3030543"/>
            <a:ext cx="14182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1" dirty="0">
                <a:solidFill>
                  <a:schemeClr val="bg1">
                    <a:lumMod val="50000"/>
                  </a:schemeClr>
                </a:solidFill>
              </a:rPr>
              <a:t>Poids de ces compartiments laissé à la main de chacun des </a:t>
            </a:r>
            <a:r>
              <a:rPr lang="fr-FR" sz="1000" i="1" dirty="0" smtClean="0">
                <a:solidFill>
                  <a:schemeClr val="bg1">
                    <a:lumMod val="50000"/>
                  </a:schemeClr>
                </a:solidFill>
              </a:rPr>
              <a:t>secteurs </a:t>
            </a:r>
            <a:r>
              <a:rPr lang="fr-FR" sz="1000" i="1" dirty="0">
                <a:solidFill>
                  <a:schemeClr val="bg1">
                    <a:lumMod val="50000"/>
                  </a:schemeClr>
                </a:solidFill>
              </a:rPr>
              <a:t>d’établissement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6116907" y="2269062"/>
            <a:ext cx="186948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r"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algn="l"/>
            <a:r>
              <a:rPr lang="fr-FR" sz="105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Struct</a:t>
            </a:r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 de la recherche (2023)</a:t>
            </a:r>
          </a:p>
        </p:txBody>
      </p:sp>
      <p:sp>
        <p:nvSpPr>
          <p:cNvPr id="62" name="Rectangle à coins arrondis 61"/>
          <p:cNvSpPr/>
          <p:nvPr/>
        </p:nvSpPr>
        <p:spPr>
          <a:xfrm>
            <a:off x="5538120" y="2274006"/>
            <a:ext cx="538964" cy="1063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0%</a:t>
            </a:r>
          </a:p>
        </p:txBody>
      </p:sp>
      <p:sp>
        <p:nvSpPr>
          <p:cNvPr id="63" name="Rectangle à coins arrondis 62"/>
          <p:cNvSpPr/>
          <p:nvPr/>
        </p:nvSpPr>
        <p:spPr>
          <a:xfrm>
            <a:off x="4510043" y="2559782"/>
            <a:ext cx="387570" cy="19513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050" b="1" dirty="0"/>
              <a:t>93%</a:t>
            </a:r>
          </a:p>
        </p:txBody>
      </p:sp>
      <p:sp>
        <p:nvSpPr>
          <p:cNvPr id="33" name="Titre 8"/>
          <p:cNvSpPr>
            <a:spLocks noGrp="1"/>
          </p:cNvSpPr>
          <p:nvPr>
            <p:ph type="title"/>
          </p:nvPr>
        </p:nvSpPr>
        <p:spPr>
          <a:xfrm>
            <a:off x="2158037" y="89787"/>
            <a:ext cx="8424863" cy="539991"/>
          </a:xfrm>
        </p:spPr>
        <p:txBody>
          <a:bodyPr>
            <a:noAutofit/>
          </a:bodyPr>
          <a:lstStyle/>
          <a:p>
            <a:r>
              <a:rPr lang="fr-FR" sz="1800" dirty="0" smtClean="0">
                <a:solidFill>
                  <a:schemeClr val="tx2"/>
                </a:solidFill>
              </a:rPr>
              <a:t>Rappel sur les </a:t>
            </a:r>
            <a:r>
              <a:rPr lang="fr-FR" sz="1800" dirty="0">
                <a:solidFill>
                  <a:schemeClr val="tx2"/>
                </a:solidFill>
              </a:rPr>
              <a:t>compartiments du </a:t>
            </a:r>
            <a:r>
              <a:rPr lang="fr-FR" sz="1800" dirty="0" smtClean="0">
                <a:solidFill>
                  <a:schemeClr val="tx2"/>
                </a:solidFill>
              </a:rPr>
              <a:t>modèle cible </a:t>
            </a:r>
            <a:endParaRPr lang="fr-F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9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0" grpId="0" animBg="1"/>
      <p:bldP spid="42" grpId="0" animBg="1"/>
      <p:bldP spid="43" grpId="0"/>
      <p:bldP spid="57" grpId="0"/>
      <p:bldP spid="58" grpId="0"/>
      <p:bldP spid="37" grpId="0"/>
      <p:bldP spid="41" grpId="0"/>
      <p:bldP spid="46" grpId="0"/>
      <p:bldP spid="47" grpId="0"/>
      <p:bldP spid="49" grpId="0" animBg="1"/>
      <p:bldP spid="50" grpId="0" animBg="1"/>
      <p:bldP spid="51" grpId="0" animBg="1"/>
      <p:bldP spid="53" grpId="0"/>
      <p:bldP spid="54" grpId="0" animBg="1"/>
      <p:bldP spid="55" grpId="0" animBg="1"/>
      <p:bldP spid="56" grpId="0" animBg="1"/>
      <p:bldP spid="61" grpId="0"/>
      <p:bldP spid="62" grpId="0" animBg="1"/>
      <p:bldP spid="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9" name="Titre 6"/>
          <p:cNvSpPr>
            <a:spLocks noGrp="1"/>
          </p:cNvSpPr>
          <p:nvPr>
            <p:ph type="title"/>
          </p:nvPr>
        </p:nvSpPr>
        <p:spPr>
          <a:xfrm>
            <a:off x="197552" y="650877"/>
            <a:ext cx="8424863" cy="539991"/>
          </a:xfrm>
        </p:spPr>
        <p:txBody>
          <a:bodyPr>
            <a:noAutofit/>
          </a:bodyPr>
          <a:lstStyle/>
          <a:p>
            <a:r>
              <a:rPr lang="fr-FR" sz="1800" dirty="0">
                <a:solidFill>
                  <a:schemeClr val="tx2"/>
                </a:solidFill>
              </a:rPr>
              <a:t>Des poids de compartiment différents selon les secteurs et le profil des établissements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35696" y="3029988"/>
            <a:ext cx="864096" cy="14699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Dot pop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835696" y="2677838"/>
            <a:ext cx="864096" cy="35214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DFA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835696" y="1911681"/>
            <a:ext cx="864096" cy="5591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Activités </a:t>
            </a:r>
            <a:r>
              <a:rPr lang="fr-FR" sz="1050" dirty="0" err="1"/>
              <a:t>spéc</a:t>
            </a:r>
            <a:r>
              <a:rPr lang="fr-FR" sz="1050" dirty="0"/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850074" y="1491630"/>
            <a:ext cx="864096" cy="13878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</a:rPr>
              <a:t>Struct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900" dirty="0" err="1">
                <a:solidFill>
                  <a:schemeClr val="tx1"/>
                </a:solidFill>
              </a:rPr>
              <a:t>rech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44008" y="2503190"/>
            <a:ext cx="864096" cy="19967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Dot pop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44008" y="1708847"/>
            <a:ext cx="864096" cy="79434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DFA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44008" y="1540593"/>
            <a:ext cx="864096" cy="13934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IFAQ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596336" y="4116194"/>
            <a:ext cx="864096" cy="3837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Dot pop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596336" y="1679933"/>
            <a:ext cx="864096" cy="246882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DFA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35696" y="1790471"/>
            <a:ext cx="864096" cy="152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IFAQ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591790" y="1523974"/>
            <a:ext cx="864096" cy="13934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Qualité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185429" y="1422684"/>
            <a:ext cx="1506251" cy="13926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b="1" dirty="0"/>
              <a:t>Exemple 1 : </a:t>
            </a:r>
            <a:r>
              <a:rPr lang="fr-FR" sz="1050" b="1" dirty="0"/>
              <a:t>ES ex DAF à rayonnement régional </a:t>
            </a:r>
            <a:r>
              <a:rPr lang="fr-FR" sz="1050" dirty="0"/>
              <a:t>réalisant des activités spécifiques et innovantes avec structure d’appui à la recherche en psychiatrie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43808" y="1347614"/>
            <a:ext cx="2700000" cy="331236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3096136" y="1347614"/>
            <a:ext cx="2700000" cy="331236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5940152" y="1301796"/>
            <a:ext cx="2700000" cy="331236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3137757" y="1422684"/>
            <a:ext cx="1506251" cy="9079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b="1" dirty="0"/>
              <a:t>Exemple 2 : </a:t>
            </a:r>
            <a:r>
              <a:rPr lang="fr-FR" sz="1050" b="1" dirty="0"/>
              <a:t>ES ex DAF </a:t>
            </a:r>
            <a:r>
              <a:rPr lang="fr-FR" sz="1050" dirty="0"/>
              <a:t>ne réalisant pas d’activités spécifiques ni nouvelles activités ni recherche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6048464" y="1359660"/>
            <a:ext cx="15062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b="1" dirty="0"/>
              <a:t>Exemple 3: </a:t>
            </a:r>
            <a:r>
              <a:rPr lang="fr-FR" sz="1050" b="1" dirty="0"/>
              <a:t>ES ex OQN </a:t>
            </a:r>
            <a:r>
              <a:rPr lang="fr-FR" sz="1050" dirty="0"/>
              <a:t>ne réalisant pas d’activités spécifiques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35696" y="1634289"/>
            <a:ext cx="864096" cy="13878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</a:rPr>
              <a:t>Nouv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900" dirty="0" err="1">
                <a:solidFill>
                  <a:schemeClr val="tx1"/>
                </a:solidFill>
              </a:rPr>
              <a:t>act</a:t>
            </a:r>
            <a:r>
              <a:rPr lang="fr-FR" sz="9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35696" y="2483006"/>
            <a:ext cx="873930" cy="19483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800" dirty="0"/>
              <a:t>Qualité codage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29351" y="1693055"/>
            <a:ext cx="873930" cy="19483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800" dirty="0"/>
              <a:t>Qualité codage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581956" y="1693537"/>
            <a:ext cx="873930" cy="19483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800" dirty="0"/>
              <a:t>Qualité codage</a:t>
            </a:r>
          </a:p>
        </p:txBody>
      </p:sp>
    </p:spTree>
    <p:extLst>
      <p:ext uri="{BB962C8B-B14F-4D97-AF65-F5344CB8AC3E}">
        <p14:creationId xmlns:p14="http://schemas.microsoft.com/office/powerpoint/2010/main" val="2203087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9" name="Titre 6"/>
          <p:cNvSpPr txBox="1">
            <a:spLocks/>
          </p:cNvSpPr>
          <p:nvPr/>
        </p:nvSpPr>
        <p:spPr>
          <a:xfrm>
            <a:off x="2051720" y="195486"/>
            <a:ext cx="6336631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chemeClr val="tx2"/>
                </a:solidFill>
              </a:rPr>
              <a:t>Une application progressive du nouveau modèle jusqu’en 2025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850" y="1058020"/>
            <a:ext cx="8271485" cy="3374290"/>
          </a:xfrm>
        </p:spPr>
        <p:txBody>
          <a:bodyPr/>
          <a:lstStyle/>
          <a:p>
            <a:pPr marL="176213" lvl="1" indent="-176213">
              <a:spcBef>
                <a:spcPts val="1800"/>
              </a:spcBef>
              <a:buClr>
                <a:schemeClr val="tx2"/>
              </a:buClr>
              <a:buFont typeface="Arial" panose="020B0604020202020204" pitchFamily="34" charset="0"/>
              <a:buChar char="►"/>
            </a:pPr>
            <a:r>
              <a:rPr lang="fr-FR" b="1" dirty="0">
                <a:solidFill>
                  <a:schemeClr val="tx2"/>
                </a:solidFill>
              </a:rPr>
              <a:t>En 2022 une sécurisation totale des recettes des établissements </a:t>
            </a:r>
            <a:r>
              <a:rPr lang="fr-FR" b="1" dirty="0"/>
              <a:t>via le versement d’une dotation provisionnelle mensualisée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</a:pPr>
            <a:r>
              <a:rPr lang="fr-FR" sz="1050" dirty="0"/>
              <a:t>Financement de tous les établissements depuis le 1</a:t>
            </a:r>
            <a:r>
              <a:rPr lang="fr-FR" sz="1050" baseline="30000" dirty="0"/>
              <a:t>er</a:t>
            </a:r>
            <a:r>
              <a:rPr lang="fr-FR" sz="1050" dirty="0"/>
              <a:t> janvier 2022 par une dotation provisionnelle d’un </a:t>
            </a:r>
            <a:r>
              <a:rPr lang="fr-FR" sz="1050" b="1" dirty="0"/>
              <a:t>montant au moins égal aux recettes 2021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</a:pPr>
            <a:r>
              <a:rPr lang="fr-FR" sz="1050" b="1" dirty="0"/>
              <a:t>Mars 2023 : application du modèle à blanc pour tous les établissements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</a:pPr>
            <a:r>
              <a:rPr lang="fr-FR" sz="1050" dirty="0" smtClean="0"/>
              <a:t>Comparatif </a:t>
            </a:r>
            <a:r>
              <a:rPr lang="fr-FR" sz="1050" dirty="0"/>
              <a:t>en fin d’année entre la sécurisation des recettes et l’application du modèle à blanc qui a pu donner lieu au </a:t>
            </a:r>
            <a:r>
              <a:rPr lang="fr-FR" sz="1050" b="1" dirty="0"/>
              <a:t>versement d’un montant complémentaire </a:t>
            </a:r>
          </a:p>
          <a:p>
            <a:pPr marL="176213" lvl="1" indent="-176213">
              <a:spcBef>
                <a:spcPts val="1800"/>
              </a:spcBef>
              <a:buClr>
                <a:schemeClr val="tx2"/>
              </a:buClr>
              <a:buFont typeface="Arial" panose="020B0604020202020204" pitchFamily="34" charset="0"/>
              <a:buChar char="►"/>
            </a:pPr>
            <a:r>
              <a:rPr lang="fr-FR" b="1" dirty="0">
                <a:solidFill>
                  <a:schemeClr val="tx2"/>
                </a:solidFill>
              </a:rPr>
              <a:t>2023 – 2025 : poursuite d’une sécurisation très forte </a:t>
            </a:r>
            <a:r>
              <a:rPr lang="fr-FR" b="1" dirty="0"/>
              <a:t>avec la sécurisation des deux compartiments principaux : dotation populationnelle et dotation file active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50" dirty="0"/>
              <a:t>Dotation populationnelle : ne peut être inférieure au montant de l’année N-1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50" dirty="0"/>
              <a:t>Dotation file active : ne peut être inférieur à une </a:t>
            </a:r>
            <a:r>
              <a:rPr lang="fr-FR" sz="1050" dirty="0" err="1"/>
              <a:t>quote</a:t>
            </a:r>
            <a:r>
              <a:rPr lang="fr-FR" sz="1050" dirty="0"/>
              <a:t> part du montant de l’année N-1 </a:t>
            </a:r>
          </a:p>
          <a:p>
            <a:pPr marL="925000" lvl="2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50" dirty="0"/>
              <a:t>Valeur de la quote-part fixée nationalement, par ancien secteur de financement (DAF / OQN) après concertation des fédérations </a:t>
            </a:r>
          </a:p>
          <a:p>
            <a:pPr marL="925000" lvl="2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50" dirty="0" smtClean="0"/>
              <a:t>Sécurisation </a:t>
            </a:r>
            <a:r>
              <a:rPr lang="fr-FR" sz="1050" dirty="0"/>
              <a:t>à 100% en 2023 ; concertation à venir pour 2024</a:t>
            </a:r>
          </a:p>
          <a:p>
            <a:pPr marL="750987" lvl="3" indent="0">
              <a:spcBef>
                <a:spcPts val="0"/>
              </a:spcBef>
              <a:buClr>
                <a:schemeClr val="tx2"/>
              </a:buClr>
              <a:buNone/>
            </a:pPr>
            <a:endParaRPr lang="fr-FR" sz="850" dirty="0"/>
          </a:p>
        </p:txBody>
      </p:sp>
      <p:sp>
        <p:nvSpPr>
          <p:cNvPr id="3" name="ZoneTexte 2"/>
          <p:cNvSpPr txBox="1"/>
          <p:nvPr/>
        </p:nvSpPr>
        <p:spPr>
          <a:xfrm>
            <a:off x="960387" y="4506501"/>
            <a:ext cx="7920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Cette sécurisation vient </a:t>
            </a:r>
            <a:r>
              <a:rPr lang="fr-FR" sz="1200" b="1" dirty="0" smtClean="0">
                <a:solidFill>
                  <a:srgbClr val="FF0000"/>
                </a:solidFill>
              </a:rPr>
              <a:t>limiter </a:t>
            </a:r>
            <a:r>
              <a:rPr lang="fr-FR" sz="1200" b="1" dirty="0">
                <a:solidFill>
                  <a:srgbClr val="FF0000"/>
                </a:solidFill>
              </a:rPr>
              <a:t>nos marges de manœuvres sur la période de </a:t>
            </a:r>
            <a:r>
              <a:rPr lang="fr-FR" sz="1200" b="1" dirty="0" smtClean="0">
                <a:solidFill>
                  <a:srgbClr val="FF0000"/>
                </a:solidFill>
              </a:rPr>
              <a:t>transition (marge, ASR…)</a:t>
            </a:r>
            <a:endParaRPr lang="fr-FR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69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704064" y="1415880"/>
            <a:ext cx="8064896" cy="3172094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buNone/>
            </a:pP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Avril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(première circulaire budgétaire) :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première notification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dotations du modèle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populationnelle : à minima le montant sécurisé + financement des mesures catégorielles RH</a:t>
            </a:r>
            <a:endParaRPr lang="fr-FR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file active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montant sécurisé 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IFAQ et Qualité du codage : reconduction  à titre provisoire des montants 2022 </a:t>
            </a:r>
          </a:p>
          <a:p>
            <a:pPr marL="0" indent="0" algn="just">
              <a:lnSpc>
                <a:spcPct val="107000"/>
              </a:lnSpc>
              <a:spcBef>
                <a:spcPts val="1800"/>
              </a:spcBef>
              <a:buNone/>
            </a:pP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Octobre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(deuxième circulaire budgétaire) : actualisation de la DFA sur la base de l’activité M6 </a:t>
            </a:r>
            <a:endParaRPr lang="fr-FR" sz="1200" dirty="0" smtClean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file active : calcul sur la base de l’activité M1-M6 et actualisation des mensualités le cas échéant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populationnelle :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allocation de la croissance </a:t>
            </a:r>
            <a:endParaRPr lang="fr-FR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800"/>
              </a:spcBef>
              <a:buNone/>
            </a:pP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Avril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2024 (dernière circulaire budgétaire) :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de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DFA, IFAQ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et DQC définitives </a:t>
            </a:r>
            <a:endParaRPr lang="fr-FR" sz="1200" dirty="0" smtClean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</a:t>
            </a: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la dotation IFAQ 2023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 la base des résultats obtenus</a:t>
            </a:r>
            <a:endParaRPr lang="fr-FR" sz="11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de la DFA et de la DQC 2023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définitive</a:t>
            </a:r>
            <a:endParaRPr lang="fr-FR" dirty="0">
              <a:latin typeface="+mj-lt"/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Les étapes de la campagne 2023 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67544" y="1301062"/>
            <a:ext cx="0" cy="3286912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Étoile à 5 branches 12"/>
          <p:cNvSpPr/>
          <p:nvPr/>
        </p:nvSpPr>
        <p:spPr>
          <a:xfrm>
            <a:off x="395536" y="1415880"/>
            <a:ext cx="149027" cy="154522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5 branches 13"/>
          <p:cNvSpPr/>
          <p:nvPr/>
        </p:nvSpPr>
        <p:spPr>
          <a:xfrm>
            <a:off x="395536" y="2718828"/>
            <a:ext cx="144016" cy="144016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Étoile à 5 branches 14"/>
          <p:cNvSpPr/>
          <p:nvPr/>
        </p:nvSpPr>
        <p:spPr>
          <a:xfrm>
            <a:off x="395536" y="3758229"/>
            <a:ext cx="144016" cy="144016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620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22/04/2024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555776" y="69329"/>
            <a:ext cx="6655263" cy="539991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2"/>
                </a:solidFill>
              </a:rPr>
              <a:t>Focus dotation file active (DFA - 216 M€ en 2023)</a:t>
            </a:r>
            <a:endParaRPr lang="fr-FR" sz="2000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62652" y="1237497"/>
            <a:ext cx="3670987" cy="1853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r>
              <a:rPr lang="fr-FR" sz="1200" b="1" dirty="0" smtClean="0">
                <a:solidFill>
                  <a:schemeClr val="tx1"/>
                </a:solidFill>
              </a:rPr>
              <a:t>Principes </a:t>
            </a: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solidFill>
                  <a:srgbClr val="000091">
                    <a:lumMod val="40000"/>
                    <a:lumOff val="60000"/>
                  </a:srgbClr>
                </a:solidFill>
              </a:rPr>
              <a:t>DFA </a:t>
            </a:r>
            <a:r>
              <a:rPr lang="fr-FR" sz="1100" b="1" dirty="0">
                <a:solidFill>
                  <a:srgbClr val="000091">
                    <a:lumMod val="40000"/>
                    <a:lumOff val="60000"/>
                  </a:srgbClr>
                </a:solidFill>
              </a:rPr>
              <a:t>sécurisée </a:t>
            </a:r>
            <a:r>
              <a:rPr lang="fr-FR" sz="1100" b="1" dirty="0">
                <a:solidFill>
                  <a:srgbClr val="000000"/>
                </a:solidFill>
              </a:rPr>
              <a:t>= </a:t>
            </a:r>
            <a:r>
              <a:rPr lang="fr-FR" sz="1100" dirty="0">
                <a:solidFill>
                  <a:srgbClr val="000000"/>
                </a:solidFill>
              </a:rPr>
              <a:t>DFA notifiée aux établissements début 2023, calculée sur la base des recettes 2022</a:t>
            </a: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5841">
                    <a:lumMod val="90000"/>
                    <a:lumOff val="10000"/>
                  </a:srgbClr>
                </a:solidFill>
              </a:rPr>
              <a:t>DFA théorique </a:t>
            </a:r>
            <a:r>
              <a:rPr lang="fr-FR" sz="1100" b="1" dirty="0">
                <a:solidFill>
                  <a:srgbClr val="000000"/>
                </a:solidFill>
              </a:rPr>
              <a:t>= </a:t>
            </a:r>
            <a:r>
              <a:rPr lang="fr-FR" sz="1100" dirty="0">
                <a:solidFill>
                  <a:srgbClr val="000000"/>
                </a:solidFill>
              </a:rPr>
              <a:t>DFA calculée </a:t>
            </a:r>
            <a:r>
              <a:rPr lang="fr-FR" sz="1100" b="1" dirty="0">
                <a:solidFill>
                  <a:srgbClr val="000000"/>
                </a:solidFill>
              </a:rPr>
              <a:t>à partir de l’activité 2023</a:t>
            </a:r>
            <a:r>
              <a:rPr lang="fr-FR" sz="1100" dirty="0">
                <a:solidFill>
                  <a:srgbClr val="000000"/>
                </a:solidFill>
              </a:rPr>
              <a:t>. Compte tenu de la sécurisation, aucun établissement ne </a:t>
            </a:r>
            <a:r>
              <a:rPr lang="fr-FR" sz="1100" dirty="0" smtClean="0">
                <a:solidFill>
                  <a:srgbClr val="000000"/>
                </a:solidFill>
              </a:rPr>
              <a:t>perçoit </a:t>
            </a:r>
            <a:r>
              <a:rPr lang="fr-FR" sz="1100" dirty="0">
                <a:solidFill>
                  <a:srgbClr val="000000"/>
                </a:solidFill>
              </a:rPr>
              <a:t>sa DFA théorique </a:t>
            </a:r>
            <a:endParaRPr lang="fr-FR" sz="1100" dirty="0" smtClean="0">
              <a:solidFill>
                <a:srgbClr val="000000"/>
              </a:solidFill>
            </a:endParaRP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solidFill>
                  <a:schemeClr val="accent1">
                    <a:lumMod val="75000"/>
                    <a:lumOff val="25000"/>
                  </a:schemeClr>
                </a:solidFill>
              </a:rPr>
              <a:t>DFA finale</a:t>
            </a:r>
            <a:r>
              <a:rPr lang="fr-FR" sz="1100" dirty="0" smtClean="0">
                <a:solidFill>
                  <a:srgbClr val="000000"/>
                </a:solidFill>
              </a:rPr>
              <a:t> = à minima égale à la DFA sécurisée, avec un complément pour les ES pour lesquels DFA théorique &gt; DFA sécurisée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2345" y="2000814"/>
            <a:ext cx="486578" cy="657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069721" y="1663147"/>
            <a:ext cx="420089" cy="1001717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240650" y="2698173"/>
            <a:ext cx="718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sécurisée </a:t>
            </a:r>
            <a:endParaRPr lang="fr-FR" sz="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042063" y="2720220"/>
            <a:ext cx="649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théorique</a:t>
            </a:r>
            <a:endParaRPr lang="fr-FR" sz="800" dirty="0"/>
          </a:p>
        </p:txBody>
      </p:sp>
      <p:sp>
        <p:nvSpPr>
          <p:cNvPr id="17" name="Rectangle 16"/>
          <p:cNvSpPr/>
          <p:nvPr/>
        </p:nvSpPr>
        <p:spPr>
          <a:xfrm>
            <a:off x="5691452" y="1820235"/>
            <a:ext cx="429413" cy="831770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618999" y="2707361"/>
            <a:ext cx="609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finale</a:t>
            </a:r>
            <a:endParaRPr lang="fr-FR" sz="800" dirty="0"/>
          </a:p>
        </p:txBody>
      </p:sp>
      <p:sp>
        <p:nvSpPr>
          <p:cNvPr id="19" name="Rectangle 18"/>
          <p:cNvSpPr/>
          <p:nvPr/>
        </p:nvSpPr>
        <p:spPr>
          <a:xfrm>
            <a:off x="6832555" y="2006796"/>
            <a:ext cx="409143" cy="657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7501313" y="2090209"/>
            <a:ext cx="342654" cy="557283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6665936" y="2723735"/>
            <a:ext cx="742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sécurisée </a:t>
            </a:r>
            <a:endParaRPr lang="fr-FR" sz="8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314487" y="2730905"/>
            <a:ext cx="7163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théorique</a:t>
            </a:r>
            <a:endParaRPr lang="fr-FR" sz="800" dirty="0"/>
          </a:p>
        </p:txBody>
      </p:sp>
      <p:sp>
        <p:nvSpPr>
          <p:cNvPr id="23" name="Rectangle 22"/>
          <p:cNvSpPr/>
          <p:nvPr/>
        </p:nvSpPr>
        <p:spPr>
          <a:xfrm>
            <a:off x="8151123" y="2000401"/>
            <a:ext cx="295579" cy="638127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8104005" y="2730905"/>
            <a:ext cx="586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finale</a:t>
            </a:r>
            <a:endParaRPr lang="fr-FR" sz="800" dirty="0"/>
          </a:p>
        </p:txBody>
      </p:sp>
      <p:cxnSp>
        <p:nvCxnSpPr>
          <p:cNvPr id="26" name="Connecteur droit 25"/>
          <p:cNvCxnSpPr/>
          <p:nvPr/>
        </p:nvCxnSpPr>
        <p:spPr>
          <a:xfrm>
            <a:off x="4342345" y="2000814"/>
            <a:ext cx="17785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6817462" y="1990422"/>
            <a:ext cx="1629240" cy="358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3894235" y="1169045"/>
            <a:ext cx="2496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 smtClean="0"/>
              <a:t>Cas 1 : DFA théorique &gt; DFA sécurisée</a:t>
            </a:r>
            <a:endParaRPr lang="fr-FR" sz="105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6550817" y="1185334"/>
            <a:ext cx="22969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 smtClean="0"/>
              <a:t>Cas 2 : DFA théorique &lt; DFA sécurisée</a:t>
            </a:r>
            <a:endParaRPr lang="fr-FR" sz="1050" b="1" dirty="0"/>
          </a:p>
        </p:txBody>
      </p:sp>
      <p:sp>
        <p:nvSpPr>
          <p:cNvPr id="30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23850" y="3370876"/>
            <a:ext cx="8585094" cy="1355124"/>
          </a:xfr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lstStyle/>
          <a:p>
            <a:pPr marL="180975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 smtClean="0"/>
              <a:t>Deux étapes  :  </a:t>
            </a:r>
          </a:p>
          <a:p>
            <a:pPr marL="266700" indent="-142875">
              <a:spcBef>
                <a:spcPts val="600"/>
              </a:spcBef>
              <a:spcAft>
                <a:spcPts val="0"/>
              </a:spcAft>
            </a:pPr>
            <a:r>
              <a:rPr lang="fr-FR" sz="1100" dirty="0" smtClean="0"/>
              <a:t> A mi- année : notification d’une DFA intermédiaire sur la base de l’activité M6 </a:t>
            </a:r>
          </a:p>
          <a:p>
            <a:pPr marL="361950" indent="-142875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/>
              <a:t>Calcul </a:t>
            </a:r>
            <a:r>
              <a:rPr lang="fr-FR" sz="1050" b="0" dirty="0" smtClean="0"/>
              <a:t>de la </a:t>
            </a:r>
            <a:r>
              <a:rPr lang="fr-FR" sz="1050" b="0" dirty="0"/>
              <a:t>DFA théorique sur la base de l’activité M6 </a:t>
            </a:r>
          </a:p>
          <a:p>
            <a:pPr marL="361950" indent="-142875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/>
              <a:t>Si DFA théorique &gt; DFA sécurisée : allocation d’un complément de </a:t>
            </a:r>
            <a:r>
              <a:rPr lang="fr-FR" sz="1050" b="0" dirty="0" smtClean="0"/>
              <a:t>DFA (50% des mesures nouvelles DFA distribuées) </a:t>
            </a:r>
            <a:endParaRPr lang="fr-FR" sz="1050" b="0" dirty="0"/>
          </a:p>
          <a:p>
            <a:pPr marL="361950" indent="-142875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 smtClean="0"/>
              <a:t>Notification </a:t>
            </a:r>
            <a:r>
              <a:rPr lang="fr-FR" sz="1050" b="0" dirty="0"/>
              <a:t>d’une DFA intermédiaire : DFA sécurisée + </a:t>
            </a:r>
            <a:r>
              <a:rPr lang="fr-FR" sz="1050" b="0" dirty="0" smtClean="0"/>
              <a:t>complément</a:t>
            </a:r>
          </a:p>
          <a:p>
            <a:pPr marL="352425" indent="-2286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fr-FR" sz="1100" dirty="0"/>
              <a:t>En fin d’année : notification d’une DFA finale sur la base de l’activité M12 </a:t>
            </a:r>
          </a:p>
          <a:p>
            <a:pPr marL="265112" indent="0">
              <a:spcBef>
                <a:spcPts val="300"/>
              </a:spcBef>
              <a:spcAft>
                <a:spcPts val="300"/>
              </a:spcAft>
              <a:buNone/>
            </a:pPr>
            <a:endParaRPr lang="fr-FR" sz="1100" b="0" dirty="0"/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500" b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0" indent="0">
              <a:buNone/>
            </a:pPr>
            <a:endParaRPr lang="fr-FR" sz="1100" dirty="0" smtClean="0"/>
          </a:p>
          <a:p>
            <a:pPr marL="0" indent="0">
              <a:buNone/>
            </a:pPr>
            <a:r>
              <a:rPr lang="fr-FR" sz="1100" dirty="0" smtClean="0"/>
              <a:t> </a:t>
            </a:r>
          </a:p>
          <a:p>
            <a:pPr marL="0" indent="0">
              <a:buNone/>
            </a:pPr>
            <a:endParaRPr lang="fr-FR" sz="1100" dirty="0"/>
          </a:p>
        </p:txBody>
      </p:sp>
      <p:sp>
        <p:nvSpPr>
          <p:cNvPr id="31" name="Rectangle 30"/>
          <p:cNvSpPr/>
          <p:nvPr/>
        </p:nvSpPr>
        <p:spPr>
          <a:xfrm>
            <a:off x="323850" y="1131590"/>
            <a:ext cx="8585094" cy="199703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8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Présentation de la nouvelle instruction</a:t>
            </a:r>
            <a:r>
              <a:rPr lang="fr-FR" sz="3600" kern="0" dirty="0"/>
              <a:t/>
            </a:r>
            <a:br>
              <a:rPr lang="fr-FR" sz="3600" kern="0" dirty="0"/>
            </a:b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6732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C71F6-E0A6-1740-B64F-38F332886BAF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22/04/2024</a:t>
            </a:fld>
            <a:endParaRPr kumimoji="0" lang="fr-FR" sz="75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11328" y="889503"/>
            <a:ext cx="6638249" cy="53999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800" dirty="0" smtClean="0">
                <a:solidFill>
                  <a:schemeClr val="tx2"/>
                </a:solidFill>
              </a:rPr>
              <a:t>Le pas-à-pas de l’allocation de la dot pop :</a:t>
            </a:r>
            <a:endParaRPr lang="fr-FR" sz="1800" dirty="0">
              <a:solidFill>
                <a:schemeClr val="tx2"/>
              </a:solidFill>
            </a:endParaRPr>
          </a:p>
        </p:txBody>
      </p:sp>
      <p:sp>
        <p:nvSpPr>
          <p:cNvPr id="9" name="Pentagone 8"/>
          <p:cNvSpPr/>
          <p:nvPr/>
        </p:nvSpPr>
        <p:spPr>
          <a:xfrm>
            <a:off x="388487" y="1725915"/>
            <a:ext cx="1255101" cy="792088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1337917" y="1725915"/>
            <a:ext cx="1304625" cy="792088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370095" y="1725915"/>
            <a:ext cx="1304625" cy="792088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5339875" y="1727368"/>
            <a:ext cx="1304625" cy="792088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6306718" y="1725915"/>
            <a:ext cx="1304625" cy="792088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2419" y="1952682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Arbitrer </a:t>
            </a:r>
            <a:r>
              <a:rPr kumimoji="0" lang="fr-FR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sur l’opportunité d’une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marge de 2%</a:t>
            </a:r>
          </a:p>
        </p:txBody>
      </p:sp>
      <p:sp>
        <p:nvSpPr>
          <p:cNvPr id="16" name="Pentagone 15"/>
          <p:cNvSpPr/>
          <p:nvPr/>
        </p:nvSpPr>
        <p:spPr>
          <a:xfrm>
            <a:off x="414010" y="3659995"/>
            <a:ext cx="1255101" cy="792088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1363440" y="3659995"/>
            <a:ext cx="1304625" cy="792088"/>
          </a:xfrm>
          <a:prstGeom prst="chevron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Chevron 17"/>
          <p:cNvSpPr/>
          <p:nvPr/>
        </p:nvSpPr>
        <p:spPr>
          <a:xfrm>
            <a:off x="4391665" y="3659995"/>
            <a:ext cx="1304625" cy="792088"/>
          </a:xfrm>
          <a:prstGeom prst="chevron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Chevron 18"/>
          <p:cNvSpPr/>
          <p:nvPr/>
        </p:nvSpPr>
        <p:spPr>
          <a:xfrm>
            <a:off x="5397544" y="3659995"/>
            <a:ext cx="1304625" cy="792088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6392835" y="3659995"/>
            <a:ext cx="1304625" cy="792088"/>
          </a:xfrm>
          <a:prstGeom prst="chevron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5983" y="3751757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Arbitrer </a:t>
            </a:r>
            <a:r>
              <a:rPr kumimoji="0" lang="fr-FR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sur l’opportunité d’une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marge de 2%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90556" y="1829572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Identifier les activités spécifiques régionales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99861" y="1891127"/>
            <a:ext cx="868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Critères régionaux de pondération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606753" y="1763061"/>
            <a:ext cx="8682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Déterminer une maille pertinente d’analyse territoriale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592668" y="1829572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Distribuer les ressources-cible par établissement </a:t>
            </a:r>
          </a:p>
        </p:txBody>
      </p:sp>
      <p:sp>
        <p:nvSpPr>
          <p:cNvPr id="28" name="Chevron 27"/>
          <p:cNvSpPr/>
          <p:nvPr/>
        </p:nvSpPr>
        <p:spPr>
          <a:xfrm>
            <a:off x="3385786" y="3659995"/>
            <a:ext cx="1304625" cy="792088"/>
          </a:xfrm>
          <a:prstGeom prst="chevron">
            <a:avLst/>
          </a:prstGeom>
          <a:solidFill>
            <a:schemeClr val="tx2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Chevron 28"/>
          <p:cNvSpPr/>
          <p:nvPr/>
        </p:nvSpPr>
        <p:spPr>
          <a:xfrm>
            <a:off x="7398713" y="3659995"/>
            <a:ext cx="1304625" cy="792088"/>
          </a:xfrm>
          <a:prstGeom prst="chevron">
            <a:avLst/>
          </a:prstGeom>
          <a:solidFill>
            <a:schemeClr val="tx2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20483" y="3763652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Identifier les activités spécifiques régionales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93882" y="3825207"/>
            <a:ext cx="868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Critères régionaux de pondération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2996" y="3702096"/>
            <a:ext cx="8682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Déterminer une maille pertinente d’analyse territoriale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713461" y="3763652"/>
            <a:ext cx="868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Distribuer les ressources-cible par établissement 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324339" y="1362044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Ancien pas-à-pas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294147" y="3425094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1" u="none" strike="noStrike" kern="1200" cap="none" spc="0" normalizeH="0" baseline="0" noProof="0" dirty="0">
                <a:ln>
                  <a:noFill/>
                </a:ln>
                <a:solidFill>
                  <a:srgbClr val="00584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Nouveau pas-à-pas</a:t>
            </a:r>
          </a:p>
        </p:txBody>
      </p:sp>
      <p:cxnSp>
        <p:nvCxnSpPr>
          <p:cNvPr id="38" name="Connecteur droit avec flèche 37"/>
          <p:cNvCxnSpPr/>
          <p:nvPr/>
        </p:nvCxnSpPr>
        <p:spPr>
          <a:xfrm>
            <a:off x="946549" y="2520908"/>
            <a:ext cx="0" cy="252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1913981" y="2520908"/>
            <a:ext cx="0" cy="252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4861391" y="2515098"/>
            <a:ext cx="0" cy="252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5869128" y="2515098"/>
            <a:ext cx="0" cy="252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6882605" y="2520908"/>
            <a:ext cx="0" cy="252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337139" y="2891720"/>
            <a:ext cx="1135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 d’évolution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337916" y="2768610"/>
            <a:ext cx="1125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 d’évolution de principes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Nouvelles ASR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3292960" y="2891720"/>
            <a:ext cx="1135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étape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7349777" y="2891720"/>
            <a:ext cx="1135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étape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4276115" y="2707055"/>
            <a:ext cx="1160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 d’évolution de principes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Distinction enfants / adultes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5305718" y="2891720"/>
            <a:ext cx="1135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 d’évolution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6306718" y="2707055"/>
            <a:ext cx="1112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 d’évolution de principes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584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File active ou journées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692577" y="3825207"/>
            <a:ext cx="868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Documenter les effets </a:t>
            </a:r>
            <a:r>
              <a:rPr kumimoji="0" lang="fr-FR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redistributifs</a:t>
            </a:r>
            <a:endParaRPr kumimoji="0" lang="fr-FR" sz="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616064" y="3825207"/>
            <a:ext cx="966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Différencier les enveloppes enfants et adultes</a:t>
            </a:r>
          </a:p>
        </p:txBody>
      </p:sp>
      <p:sp>
        <p:nvSpPr>
          <p:cNvPr id="52" name="Chevron 51"/>
          <p:cNvSpPr/>
          <p:nvPr/>
        </p:nvSpPr>
        <p:spPr>
          <a:xfrm>
            <a:off x="2370802" y="3659995"/>
            <a:ext cx="1304625" cy="792088"/>
          </a:xfrm>
          <a:prstGeom prst="chevron">
            <a:avLst/>
          </a:prstGeom>
          <a:solidFill>
            <a:schemeClr val="tx2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2289575" y="2891720"/>
            <a:ext cx="1135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0000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étape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619101" y="3844518"/>
            <a:ext cx="9669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Différencier les enveloppes par secteur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409838" y="4516546"/>
            <a:ext cx="7906578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consultation </a:t>
            </a:r>
            <a:r>
              <a:rPr kumimoji="0" lang="fr-FR" sz="800" b="1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CCAR</a:t>
            </a:r>
          </a:p>
        </p:txBody>
      </p:sp>
      <p:sp>
        <p:nvSpPr>
          <p:cNvPr id="3" name="Rectangle 2"/>
          <p:cNvSpPr/>
          <p:nvPr/>
        </p:nvSpPr>
        <p:spPr>
          <a:xfrm>
            <a:off x="5424769" y="487200"/>
            <a:ext cx="35732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/>
              <a:t> </a:t>
            </a:r>
            <a:r>
              <a:rPr lang="fr-FR" sz="1100" b="1" dirty="0"/>
              <a:t>INSTRUCTION N° </a:t>
            </a:r>
            <a:r>
              <a:rPr lang="fr-FR" sz="1100" dirty="0"/>
              <a:t>DGOS/R4/2024/35 du 5 avril </a:t>
            </a:r>
            <a:r>
              <a:rPr lang="fr-FR" sz="1100" dirty="0" smtClean="0"/>
              <a:t>2024</a:t>
            </a:r>
            <a:endParaRPr lang="fr-FR" sz="10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5" name="Google Shape;173;p18"/>
          <p:cNvSpPr txBox="1">
            <a:spLocks/>
          </p:cNvSpPr>
          <p:nvPr/>
        </p:nvSpPr>
        <p:spPr bwMode="gray">
          <a:xfrm>
            <a:off x="102827" y="52629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Actualisation du cadrage national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3882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8" grpId="0" animBg="1"/>
      <p:bldP spid="29" grpId="0" animBg="1"/>
      <p:bldP spid="30" grpId="0"/>
      <p:bldP spid="31" grpId="0"/>
      <p:bldP spid="33" grpId="0"/>
      <p:bldP spid="34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/>
      <p:bldP spid="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" y="843558"/>
            <a:ext cx="6048921" cy="539991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Rappel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850" y="1707654"/>
            <a:ext cx="8424334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altLang="fr-FR" sz="1800" kern="0" dirty="0">
                <a:latin typeface="Arial"/>
              </a:rPr>
              <a:t>« Tout membre, titulaire ou suppléant, susceptible d’avoir sur l’un ou plusieurs des points inscrits à l’ordre du jour un lien d’intérêts privé ou public constitutif d’un conflit d’intérêt lui interdisant de prendre part à la délibération, </a:t>
            </a:r>
            <a:r>
              <a:rPr lang="fr-FR" altLang="fr-FR" sz="1800" b="1" kern="0" dirty="0">
                <a:latin typeface="Arial"/>
              </a:rPr>
              <a:t>en informe le président dans les meilleurs délais avant la tenue de la séance </a:t>
            </a:r>
            <a:r>
              <a:rPr lang="fr-FR" altLang="fr-FR" sz="1800" kern="0" dirty="0"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497191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Retour sur la dotation populationnelle 2023</a:t>
            </a: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2713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251520" y="987574"/>
            <a:ext cx="8764338" cy="3801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1400" b="1" dirty="0" smtClean="0">
                <a:solidFill>
                  <a:srgbClr val="0070C0"/>
                </a:solidFill>
              </a:rPr>
              <a:t>La dotation populationnelle (sécurisée) : </a:t>
            </a:r>
            <a:r>
              <a:rPr lang="fr-FR" sz="1400" dirty="0" smtClean="0">
                <a:ea typeface="Calibri" panose="020F0502020204030204" pitchFamily="34" charset="0"/>
              </a:rPr>
              <a:t>Notification </a:t>
            </a:r>
            <a:r>
              <a:rPr lang="fr-FR" sz="1400" dirty="0">
                <a:ea typeface="Calibri" panose="020F0502020204030204" pitchFamily="34" charset="0"/>
              </a:rPr>
              <a:t>selon cadrage exclusif DGOS ne nécessitant pas la mobilisation du CCAR. </a:t>
            </a:r>
          </a:p>
          <a:p>
            <a:endParaRPr lang="fr-FR" sz="1400" b="1" dirty="0" smtClean="0">
              <a:solidFill>
                <a:srgbClr val="0070C0"/>
              </a:solidFill>
            </a:endParaRPr>
          </a:p>
          <a:p>
            <a:r>
              <a:rPr lang="fr-FR" sz="1400" b="1" dirty="0" smtClean="0">
                <a:solidFill>
                  <a:srgbClr val="0070C0"/>
                </a:solidFill>
              </a:rPr>
              <a:t>La croissance</a:t>
            </a:r>
            <a:r>
              <a:rPr lang="fr-FR" sz="1400" dirty="0" smtClean="0"/>
              <a:t>, </a:t>
            </a:r>
            <a:r>
              <a:rPr lang="fr-FR" sz="1400" dirty="0"/>
              <a:t>de l’ordre de 9M€, intègre deux catégories de mesures : </a:t>
            </a:r>
            <a:endParaRPr lang="fr-FR" sz="1400" dirty="0" smtClean="0"/>
          </a:p>
          <a:p>
            <a:endParaRPr lang="fr-FR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/>
              <a:t>Des mesures fléchées de santé publique – 2.3 M€ </a:t>
            </a:r>
            <a:r>
              <a:rPr lang="fr-FR" sz="1400" dirty="0" smtClean="0"/>
              <a:t>:</a:t>
            </a:r>
          </a:p>
          <a:p>
            <a:pPr lvl="0"/>
            <a:r>
              <a:rPr lang="fr-FR" sz="1400" dirty="0"/>
              <a:t>	</a:t>
            </a:r>
            <a:r>
              <a:rPr lang="fr-FR" sz="1200" dirty="0" smtClean="0"/>
              <a:t>-     Renforcement </a:t>
            </a:r>
            <a:r>
              <a:rPr lang="fr-FR" sz="1200" dirty="0"/>
              <a:t>des moyens des CMP et </a:t>
            </a:r>
            <a:r>
              <a:rPr lang="fr-FR" sz="1200" dirty="0" smtClean="0"/>
              <a:t>CMP-IJ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    Amélioration </a:t>
            </a:r>
            <a:r>
              <a:rPr lang="fr-FR" sz="1200" dirty="0"/>
              <a:t>de l’accès aux soins somatiques et déploiement d’équipes </a:t>
            </a:r>
            <a:r>
              <a:rPr lang="fr-FR" sz="1200" dirty="0" smtClean="0"/>
              <a:t>pluri. </a:t>
            </a:r>
            <a:r>
              <a:rPr lang="fr-FR" sz="1200" dirty="0"/>
              <a:t>de </a:t>
            </a:r>
            <a:r>
              <a:rPr lang="fr-FR" sz="1200" dirty="0" smtClean="0"/>
              <a:t>Médecine G en </a:t>
            </a:r>
            <a:r>
              <a:rPr lang="fr-FR" sz="1200" dirty="0"/>
              <a:t>EPSM</a:t>
            </a:r>
          </a:p>
          <a:p>
            <a:r>
              <a:rPr lang="fr-FR" sz="1200" dirty="0" smtClean="0"/>
              <a:t>	-     Soins de réhabilitation psychosociale </a:t>
            </a:r>
          </a:p>
          <a:p>
            <a:r>
              <a:rPr lang="fr-FR" sz="1200" dirty="0" smtClean="0"/>
              <a:t>	-     Troubles des conduites alimentaires (TCA)</a:t>
            </a:r>
          </a:p>
          <a:p>
            <a:r>
              <a:rPr lang="fr-FR" sz="1200" dirty="0" smtClean="0"/>
              <a:t>	-     Centres de Ressources Autisme (CRA)</a:t>
            </a:r>
          </a:p>
          <a:p>
            <a:pPr indent="892175"/>
            <a:r>
              <a:rPr lang="fr-FR" sz="1200" dirty="0" smtClean="0"/>
              <a:t>-     Centres </a:t>
            </a:r>
            <a:r>
              <a:rPr lang="fr-FR" sz="1200" dirty="0"/>
              <a:t>régionaux de </a:t>
            </a:r>
            <a:r>
              <a:rPr lang="fr-FR" sz="1200" dirty="0" err="1"/>
              <a:t>psychotrauma</a:t>
            </a:r>
            <a:r>
              <a:rPr lang="fr-FR" sz="1200" dirty="0"/>
              <a:t> </a:t>
            </a:r>
          </a:p>
          <a:p>
            <a:endParaRPr lang="fr-FR" sz="1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Des mesures </a:t>
            </a:r>
            <a:r>
              <a:rPr lang="fr-FR" sz="1400" dirty="0"/>
              <a:t>de compensations (inflations) – 3.8M€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/>
              <a:t>Des crédits de croissances non fléchés </a:t>
            </a:r>
            <a:r>
              <a:rPr lang="fr-FR" sz="1400" dirty="0" smtClean="0"/>
              <a:t>- 2.9M</a:t>
            </a:r>
            <a:r>
              <a:rPr lang="fr-FR" sz="1400" dirty="0"/>
              <a:t>€.</a:t>
            </a:r>
          </a:p>
          <a:p>
            <a:r>
              <a:rPr lang="fr-FR" sz="1100" dirty="0"/>
              <a:t> </a:t>
            </a:r>
          </a:p>
          <a:p>
            <a:r>
              <a:rPr lang="fr-FR" sz="1200" dirty="0"/>
              <a:t>Pour ces deux dernières mesures, en application des consignes nationales, une ventilation au prorata des financements historiques sera réalisée</a:t>
            </a:r>
            <a:r>
              <a:rPr lang="fr-FR" sz="1200" dirty="0" smtClean="0"/>
              <a:t>.</a:t>
            </a:r>
            <a:endParaRPr lang="fr-FR" sz="1200" dirty="0"/>
          </a:p>
        </p:txBody>
      </p:sp>
      <p:sp>
        <p:nvSpPr>
          <p:cNvPr id="6" name="Google Shape;173;p18"/>
          <p:cNvSpPr txBox="1">
            <a:spLocks/>
          </p:cNvSpPr>
          <p:nvPr/>
        </p:nvSpPr>
        <p:spPr bwMode="gray">
          <a:xfrm>
            <a:off x="1115616" y="131447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Eléments de campagne </a:t>
            </a: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2023</a:t>
            </a:r>
            <a:endParaRPr lang="fr-FR" sz="16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0848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1680" y="8004"/>
            <a:ext cx="7886700" cy="854869"/>
          </a:xfrm>
        </p:spPr>
        <p:txBody>
          <a:bodyPr>
            <a:normAutofit/>
          </a:bodyPr>
          <a:lstStyle/>
          <a:p>
            <a:pPr marL="0" algn="ctr">
              <a:lnSpc>
                <a:spcPct val="110000"/>
              </a:lnSpc>
              <a:spcBef>
                <a:spcPts val="0"/>
              </a:spcBef>
              <a:buSzPts val="5200"/>
            </a:pPr>
            <a:r>
              <a:rPr lang="fr-FR" sz="2400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Répartition de la dotation </a:t>
            </a:r>
            <a:r>
              <a:rPr lang="fr-FR" sz="2400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populationnelle 2023</a:t>
            </a:r>
            <a:endParaRPr lang="fr-FR" sz="2400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99542"/>
            <a:ext cx="7886700" cy="3446860"/>
          </a:xfrm>
        </p:spPr>
        <p:txBody>
          <a:bodyPr/>
          <a:lstStyle/>
          <a:p>
            <a:r>
              <a:rPr lang="fr-FR" dirty="0" smtClean="0"/>
              <a:t>Total général = 609,7 M</a:t>
            </a:r>
            <a:r>
              <a:rPr lang="fr-FR" dirty="0" smtClean="0"/>
              <a:t>€</a:t>
            </a:r>
            <a:r>
              <a:rPr lang="fr-FR" dirty="0"/>
              <a:t>	</a:t>
            </a:r>
            <a:r>
              <a:rPr lang="fr-FR" dirty="0" smtClean="0"/>
              <a:t>Dont ex-DAF : 589,5 </a:t>
            </a:r>
            <a:r>
              <a:rPr lang="fr-FR" dirty="0"/>
              <a:t>M€ </a:t>
            </a:r>
            <a:r>
              <a:rPr lang="fr-FR" dirty="0" smtClean="0"/>
              <a:t>	Dont ex-OQN : 20,1 M</a:t>
            </a:r>
            <a:r>
              <a:rPr lang="fr-FR" dirty="0"/>
              <a:t>€</a:t>
            </a:r>
            <a:endParaRPr lang="fr-FR" dirty="0" smtClean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66522"/>
              </p:ext>
            </p:extLst>
          </p:nvPr>
        </p:nvGraphicFramePr>
        <p:xfrm>
          <a:off x="251520" y="1376189"/>
          <a:ext cx="4321864" cy="334370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15883">
                  <a:extLst>
                    <a:ext uri="{9D8B030D-6E8A-4147-A177-3AD203B41FA5}">
                      <a16:colId xmlns:a16="http://schemas.microsoft.com/office/drawing/2014/main" val="633053370"/>
                    </a:ext>
                  </a:extLst>
                </a:gridCol>
                <a:gridCol w="3141885">
                  <a:extLst>
                    <a:ext uri="{9D8B030D-6E8A-4147-A177-3AD203B41FA5}">
                      <a16:colId xmlns:a16="http://schemas.microsoft.com/office/drawing/2014/main" val="71314475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91187910"/>
                    </a:ext>
                  </a:extLst>
                </a:gridCol>
              </a:tblGrid>
              <a:tr h="116221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 err="1" smtClean="0">
                          <a:effectLst/>
                        </a:rPr>
                        <a:t>Dépt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Etablissement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 Dot pop 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39928223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04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CENTRE HOSPITALIER DE DIGNE LES BAINS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24 768 969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806969124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05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 DES ESCARTONS DE BRIANCON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3 620 762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691312501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LE FUTUR ANTERIEUR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340 433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417306756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FONDATION EDITH SELTZER - CENTRE MEDICAL CHANT'OURS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2 287 024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797957727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CENTRE HOSPITALIER BUECH DURANCE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19 749 991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881320285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VAL DES MIMOSAS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  55 000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78317301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SAINT FRANCOIS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406 845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29100895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LE VAL D'ESTREILLES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390 543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02604238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LA GRANGEA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420 419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33147984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SAINT LUC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241 716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184958145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CENTRE HOSPITALIER DE GRASSE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6 005 081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187967793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HOPITAUX PEDIATRIQUES NICE CHU LENVAL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17 048 330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44681348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 D'ANTIBES JUAN LES PINS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14 262 316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80998312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CH DE CANNES SIMONE VEIL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14 971 730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67479089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CHS SAINTE MARIE NICE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53 188 395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910987936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DE LA COSTIERE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571 103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56985755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06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CTRE HOSPITALIER UNIVERSITAIRE DE NICE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13 026 261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20138366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DE L'ESCALE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1 071 870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478360504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SAINT MICHEL CENTRE DE JOUR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  83 596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81932233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MAISON DE SANTE DE SAINTE MARTHE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557 971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38119511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CHS EDOUARD TOULOUSE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56 630 549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879510421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PSYCHIATRIQUE LA JAUBERTE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512 742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92062741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CHS MONTPERRIN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63 215 896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657933927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SAINT MICHEL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599 235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604356161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MON REPOS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1 270 929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5752644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L'EMERAUDE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1 347 457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005599066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325901"/>
              </p:ext>
            </p:extLst>
          </p:nvPr>
        </p:nvGraphicFramePr>
        <p:xfrm>
          <a:off x="4788024" y="1275606"/>
          <a:ext cx="3934145" cy="346754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94809">
                  <a:extLst>
                    <a:ext uri="{9D8B030D-6E8A-4147-A177-3AD203B41FA5}">
                      <a16:colId xmlns:a16="http://schemas.microsoft.com/office/drawing/2014/main" val="633053370"/>
                    </a:ext>
                  </a:extLst>
                </a:gridCol>
                <a:gridCol w="2677656">
                  <a:extLst>
                    <a:ext uri="{9D8B030D-6E8A-4147-A177-3AD203B41FA5}">
                      <a16:colId xmlns:a16="http://schemas.microsoft.com/office/drawing/2014/main" val="713144754"/>
                    </a:ext>
                  </a:extLst>
                </a:gridCol>
                <a:gridCol w="961680">
                  <a:extLst>
                    <a:ext uri="{9D8B030D-6E8A-4147-A177-3AD203B41FA5}">
                      <a16:colId xmlns:a16="http://schemas.microsoft.com/office/drawing/2014/main" val="2891187910"/>
                    </a:ext>
                  </a:extLst>
                </a:gridCol>
              </a:tblGrid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13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DES TROIS CYPRES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943 636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410428901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13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SAINT ROCH MONTFLEURY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1 412 762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605005883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DES QUATRE SAISONS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1 059 248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45700675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MPC VALFLEUR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556 611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40067094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APHM DIRECTION GENERALE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47 850 745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87645142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PSYCHIATRIQUE DES TROIS LUCS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745 534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149738507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CHS VALVERT MARSEILLE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37 652 218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407646129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HOPITAL DE JOUR CALYPSO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811 485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434373453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HJ LE RELAIS SERENA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3 232 687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53190316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MEDIAZUR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566 641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918728062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CENTRE HOSPITALIER JOSEPH IMBERT ARLES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10 559 076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498588207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CENTRE HOSPITALIER DE MARTIGUES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19 972 528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460920583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HOPITAL DE JOUR DE LA CIOTAT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648 715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89073846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CLINIQUE LA LAURANNE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1 236 433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18774996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13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ASS VIVRE ET DEVENIR MS SAINT PAUL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499 758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71796122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LA BASTIDE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472 812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19015502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KORIAN LE GOLFE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656 314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556409016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SAINT MARTIN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   761 858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57441101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 DE LA DRACENIE DE DRAGUIGNAN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   9 136 694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81917257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CHI DE FREJUS SAINT RAPHAEL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13 929 545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093070381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CHI TOULON LA SEYNE SUR MER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          32 238 117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59527512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CENTRE DE SOINS LES COLLINES DU REVEST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1 304 753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1181786029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CHS PIERREFEU DU VAR HENRI GUERIN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39 058 206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557000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LES TROIS SOLLIES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766 215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851841498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KORIAN VAL DU FENOUILLET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668 658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133397870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CHS DE MONTFAVET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85 675 599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2581216365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84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CLINIQUE SAINT DIDIER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        624 574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844440675"/>
                  </a:ext>
                </a:extLst>
              </a:tr>
              <a:tr h="11622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Total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>
                          <a:effectLst/>
                        </a:rPr>
                        <a:t>        609 686 585 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21" marR="1921" marT="1921" marB="0" anchor="b"/>
                </a:tc>
                <a:extLst>
                  <a:ext uri="{0D108BD9-81ED-4DB2-BD59-A6C34878D82A}">
                    <a16:rowId xmlns:a16="http://schemas.microsoft.com/office/drawing/2014/main" val="3499625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644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3" y="38530"/>
            <a:ext cx="6984776" cy="539991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Décomposition de la </a:t>
            </a:r>
            <a:r>
              <a:rPr lang="fr-FR" sz="2400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dot pop 2023</a:t>
            </a:r>
            <a:endParaRPr lang="fr-FR" sz="2400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843558"/>
            <a:ext cx="7886700" cy="1080120"/>
          </a:xfrm>
        </p:spPr>
        <p:txBody>
          <a:bodyPr>
            <a:normAutofit/>
          </a:bodyPr>
          <a:lstStyle/>
          <a:p>
            <a:r>
              <a:rPr lang="fr-FR" sz="1800" dirty="0"/>
              <a:t>Majorité des </a:t>
            </a:r>
            <a:r>
              <a:rPr lang="fr-FR" sz="1800" dirty="0" smtClean="0"/>
              <a:t>crédits </a:t>
            </a:r>
            <a:r>
              <a:rPr lang="fr-FR" sz="1800" dirty="0"/>
              <a:t>= sécurisation + mesures </a:t>
            </a:r>
            <a:r>
              <a:rPr lang="fr-FR" sz="1800" dirty="0" smtClean="0"/>
              <a:t>fléchées par la DGSO</a:t>
            </a:r>
            <a:endParaRPr lang="fr-FR" sz="1800" dirty="0"/>
          </a:p>
          <a:p>
            <a:pPr marL="0"/>
            <a:endParaRPr lang="fr-FR" sz="18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434886"/>
              </p:ext>
            </p:extLst>
          </p:nvPr>
        </p:nvGraphicFramePr>
        <p:xfrm>
          <a:off x="395536" y="1383618"/>
          <a:ext cx="5472608" cy="2097408"/>
        </p:xfrm>
        <a:graphic>
          <a:graphicData uri="http://schemas.openxmlformats.org/drawingml/2006/table">
            <a:tbl>
              <a:tblPr/>
              <a:tblGrid>
                <a:gridCol w="4252365">
                  <a:extLst>
                    <a:ext uri="{9D8B030D-6E8A-4147-A177-3AD203B41FA5}">
                      <a16:colId xmlns:a16="http://schemas.microsoft.com/office/drawing/2014/main" val="3898129533"/>
                    </a:ext>
                  </a:extLst>
                </a:gridCol>
                <a:gridCol w="1220243">
                  <a:extLst>
                    <a:ext uri="{9D8B030D-6E8A-4147-A177-3AD203B41FA5}">
                      <a16:colId xmlns:a16="http://schemas.microsoft.com/office/drawing/2014/main" val="1130955057"/>
                    </a:ext>
                  </a:extLst>
                </a:gridCol>
              </a:tblGrid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Sécurisation 2022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591 751 311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723012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Croissance socle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2 929 966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592471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Inflation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Dotpop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ex-DAF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3 688 895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151388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Inflation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Dotpop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ex-OQN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134 820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995088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Mesure point d'indice ex-DAF Dot pop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8 793 007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465325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 de ressource autisme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339 008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81748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Centres référents TCA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69 352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2235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Centres référents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psychotraumatisme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133 000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28851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Soins somatiques en Etablissements Publics de Santé Mentale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416 113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425233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Renforcement des moyens des CMP et CMPEA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1 015 000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01739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Soins de Réhabilitation Psychosociale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416 113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201147"/>
                  </a:ext>
                </a:extLst>
              </a:tr>
              <a:tr h="16716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609 686 585 </a:t>
                      </a:r>
                    </a:p>
                  </a:txBody>
                  <a:tcPr marL="7144" marR="7144" marT="7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27785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23528" y="385668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Appels à projets : Modalités d’accompagnement qui respectent les équilibres des compartiments par statuts : 85 </a:t>
            </a:r>
            <a:r>
              <a:rPr lang="fr-FR" dirty="0"/>
              <a:t>% pour ex-DAF et 15 % pour ex-OQN</a:t>
            </a:r>
          </a:p>
        </p:txBody>
      </p:sp>
      <p:sp>
        <p:nvSpPr>
          <p:cNvPr id="5" name="Accolade fermante 4"/>
          <p:cNvSpPr/>
          <p:nvPr/>
        </p:nvSpPr>
        <p:spPr>
          <a:xfrm>
            <a:off x="6213622" y="2805601"/>
            <a:ext cx="700462" cy="4142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020272" y="264788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Appels à projet</a:t>
            </a:r>
            <a:endParaRPr lang="fr-FR" dirty="0"/>
          </a:p>
        </p:txBody>
      </p:sp>
      <p:sp>
        <p:nvSpPr>
          <p:cNvPr id="8" name="Accolade fermante 7"/>
          <p:cNvSpPr/>
          <p:nvPr/>
        </p:nvSpPr>
        <p:spPr>
          <a:xfrm>
            <a:off x="6149433" y="1479377"/>
            <a:ext cx="764651" cy="8886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950402" y="1625889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Bases historiques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7361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8388714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Feuille de route indicative 2024 du GT</a:t>
            </a: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9714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251520" y="1077030"/>
            <a:ext cx="8764338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1200" dirty="0"/>
              <a:t> </a:t>
            </a:r>
            <a:r>
              <a:rPr lang="fr-FR" sz="1600" dirty="0" smtClean="0"/>
              <a:t>La dotation populationnelle :</a:t>
            </a:r>
          </a:p>
          <a:p>
            <a:endParaRPr lang="fr-FR" sz="1600" dirty="0"/>
          </a:p>
          <a:p>
            <a:pPr lvl="1"/>
            <a:r>
              <a:rPr lang="fr-FR" sz="1600" dirty="0" smtClean="0"/>
              <a:t>Révision des paramètres mobilisés dans la méthode de ventilation proposée par l’ANAP en lien avec </a:t>
            </a:r>
            <a:r>
              <a:rPr lang="fr-FR" sz="1600" dirty="0"/>
              <a:t>le pas à pas </a:t>
            </a:r>
            <a:r>
              <a:rPr lang="fr-FR" sz="1600" dirty="0" smtClean="0"/>
              <a:t>révisé de </a:t>
            </a:r>
            <a:r>
              <a:rPr lang="fr-FR" sz="1600" dirty="0"/>
              <a:t>l’instruction </a:t>
            </a:r>
            <a:r>
              <a:rPr lang="fr-FR" sz="1600" dirty="0" smtClean="0"/>
              <a:t>(inclusion de nouvelles </a:t>
            </a:r>
            <a:r>
              <a:rPr lang="fr-FR" sz="1600" dirty="0"/>
              <a:t>étapes)</a:t>
            </a:r>
            <a:endParaRPr lang="fr-FR" sz="1600" dirty="0" smtClean="0"/>
          </a:p>
          <a:p>
            <a:pPr lvl="1"/>
            <a:endParaRPr lang="fr-FR" sz="1600" dirty="0"/>
          </a:p>
          <a:p>
            <a:pPr lvl="1"/>
            <a:r>
              <a:rPr lang="fr-FR" sz="1600" dirty="0" smtClean="0"/>
              <a:t>En raison du dispositif de sécurisation ce travail ne porte pour le moment que sur la fraction de croissance de la dotation (hors crédits fléchés)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smtClean="0"/>
              <a:t>L’objectif à moyen terme porte plus sur l’appropriation de la démarche</a:t>
            </a:r>
            <a:endParaRPr lang="fr-FR" sz="1600" dirty="0"/>
          </a:p>
          <a:p>
            <a:endParaRPr lang="fr-FR" sz="1600" dirty="0"/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899592" y="194974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Deux axes de travail (1/2)</a:t>
            </a:r>
            <a:endParaRPr lang="fr-FR" sz="1600" b="1" dirty="0" smtClean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2029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365242" y="1059582"/>
            <a:ext cx="8599246" cy="3385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1600" dirty="0"/>
              <a:t>Les </a:t>
            </a:r>
            <a:r>
              <a:rPr lang="fr-FR" sz="1600" dirty="0" smtClean="0"/>
              <a:t>activités </a:t>
            </a:r>
            <a:r>
              <a:rPr lang="fr-FR" sz="1600" dirty="0"/>
              <a:t>spécifiques </a:t>
            </a:r>
            <a:r>
              <a:rPr lang="fr-FR" sz="1600" dirty="0" smtClean="0"/>
              <a:t>régionales :</a:t>
            </a:r>
            <a:endParaRPr lang="fr-FR" sz="1600" dirty="0"/>
          </a:p>
          <a:p>
            <a:endParaRPr lang="fr-FR" sz="1600" dirty="0"/>
          </a:p>
          <a:p>
            <a:pPr lvl="1"/>
            <a:r>
              <a:rPr lang="fr-FR" sz="1600" dirty="0" smtClean="0"/>
              <a:t>Ces crédits sont prélevés sur la dotation populationnelle et sont donc également percutés par la sécurisation. 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smtClean="0"/>
              <a:t>Consolidation des retours de l’enquête régionale pour dresser l’état des lieux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smtClean="0"/>
              <a:t>Instruction activité par activité en priorisant celles de la liste étendue mais sans la restreindre</a:t>
            </a:r>
          </a:p>
          <a:p>
            <a:pPr lvl="1"/>
            <a:endParaRPr lang="fr-FR" sz="1600" dirty="0"/>
          </a:p>
          <a:p>
            <a:pPr lvl="1"/>
            <a:r>
              <a:rPr lang="fr-FR" sz="1600" dirty="0" smtClean="0"/>
              <a:t>Réflexions en cours sur la méthode construction des cahiers </a:t>
            </a:r>
            <a:r>
              <a:rPr lang="fr-FR" sz="1600" dirty="0"/>
              <a:t>des </a:t>
            </a:r>
            <a:r>
              <a:rPr lang="fr-FR" sz="1600" smtClean="0"/>
              <a:t>charges </a:t>
            </a:r>
            <a:endParaRPr lang="fr-FR" sz="1600" dirty="0"/>
          </a:p>
          <a:p>
            <a:pPr lvl="1"/>
            <a:endParaRPr lang="fr-FR" sz="1600" dirty="0"/>
          </a:p>
          <a:p>
            <a:endParaRPr lang="fr-FR" sz="1600" dirty="0"/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899592" y="194974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Deux axes de travail (2/2)</a:t>
            </a:r>
            <a:endParaRPr lang="fr-FR" sz="1600" b="1" dirty="0" smtClean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3485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Echanges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839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23478"/>
            <a:ext cx="8424863" cy="539991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Ordre du jour :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850" y="1059582"/>
            <a:ext cx="8712646" cy="3090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1/ Validation </a:t>
            </a:r>
            <a:r>
              <a:rPr lang="fr-FR" sz="1800" b="1" kern="0" dirty="0"/>
              <a:t>du compte rendu du CCAR de </a:t>
            </a:r>
            <a:r>
              <a:rPr lang="fr-FR" sz="1800" b="1" kern="0" dirty="0" smtClean="0"/>
              <a:t>15/09/2023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2/ Information composition comité / élection du vice président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3/ Rappels sur le calendrier </a:t>
            </a:r>
            <a:r>
              <a:rPr lang="fr-FR" sz="1800" b="1" kern="0" dirty="0"/>
              <a:t>de déploiement de la réforme du financement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4/ Présentation de la nouvelle </a:t>
            </a:r>
            <a:r>
              <a:rPr lang="fr-FR" sz="1800" b="1" kern="0" dirty="0"/>
              <a:t>instruction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5/ Retour </a:t>
            </a:r>
            <a:r>
              <a:rPr lang="fr-FR" sz="1800" b="1" kern="0" dirty="0"/>
              <a:t>sur </a:t>
            </a:r>
            <a:r>
              <a:rPr lang="fr-FR" sz="1800" b="1" kern="0" dirty="0" smtClean="0"/>
              <a:t>la dotation </a:t>
            </a:r>
            <a:r>
              <a:rPr lang="fr-FR" sz="1800" b="1" kern="0" dirty="0"/>
              <a:t>populationnelle 2023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b="1" kern="0" dirty="0" smtClean="0"/>
              <a:t>6/ Feuille </a:t>
            </a:r>
            <a:r>
              <a:rPr lang="fr-FR" sz="1800" b="1" kern="0" dirty="0"/>
              <a:t>de route 2024</a:t>
            </a:r>
          </a:p>
        </p:txBody>
      </p:sp>
    </p:spTree>
    <p:extLst>
      <p:ext uri="{BB962C8B-B14F-4D97-AF65-F5344CB8AC3E}">
        <p14:creationId xmlns:p14="http://schemas.microsoft.com/office/powerpoint/2010/main" val="198256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Validation du compte rendu du CCAR du </a:t>
            </a:r>
            <a:r>
              <a:rPr lang="fr-FR" dirty="0" smtClean="0"/>
              <a:t>28/03/2023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331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409956" y="1419622"/>
            <a:ext cx="8568952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/>
            </a:pPr>
            <a:endParaRPr lang="fr-FR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Vote à main levée</a:t>
            </a:r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Validation du CR précédent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35592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22/04/2024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kern="0" dirty="0"/>
              <a:t>Information </a:t>
            </a:r>
            <a:r>
              <a:rPr lang="fr-FR" sz="3600" kern="0" dirty="0" smtClean="0"/>
              <a:t>sur la composition du comité</a:t>
            </a:r>
            <a:r>
              <a:rPr lang="fr-FR" sz="3600" kern="0" dirty="0"/>
              <a:t/>
            </a:r>
            <a:br>
              <a:rPr lang="fr-FR" sz="3600" kern="0" dirty="0"/>
            </a:br>
            <a:r>
              <a:rPr lang="fr-FR" dirty="0"/>
              <a:t> </a:t>
            </a:r>
            <a:endParaRPr lang="fr-FR" dirty="0">
              <a:cs typeface="Arial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0093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Changement de composition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885270"/>
              </p:ext>
            </p:extLst>
          </p:nvPr>
        </p:nvGraphicFramePr>
        <p:xfrm>
          <a:off x="395536" y="953095"/>
          <a:ext cx="8424935" cy="2912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4369">
                  <a:extLst>
                    <a:ext uri="{9D8B030D-6E8A-4147-A177-3AD203B41FA5}">
                      <a16:colId xmlns:a16="http://schemas.microsoft.com/office/drawing/2014/main" val="2261661842"/>
                    </a:ext>
                  </a:extLst>
                </a:gridCol>
                <a:gridCol w="3592024">
                  <a:extLst>
                    <a:ext uri="{9D8B030D-6E8A-4147-A177-3AD203B41FA5}">
                      <a16:colId xmlns:a16="http://schemas.microsoft.com/office/drawing/2014/main" val="820314346"/>
                    </a:ext>
                  </a:extLst>
                </a:gridCol>
                <a:gridCol w="3258542">
                  <a:extLst>
                    <a:ext uri="{9D8B030D-6E8A-4147-A177-3AD203B41FA5}">
                      <a16:colId xmlns:a16="http://schemas.microsoft.com/office/drawing/2014/main" val="280791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Arrêté de mars 2023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Arrêté d’avril 2024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9595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FHF 2 Suppléant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</a:rPr>
                        <a:t>Isidorine</a:t>
                      </a:r>
                      <a:r>
                        <a:rPr lang="fr-FR" sz="1100" dirty="0">
                          <a:effectLst/>
                        </a:rPr>
                        <a:t> REBOUL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Directrice par Intérim </a:t>
                      </a:r>
                      <a:r>
                        <a:rPr lang="fr-FR" sz="1100" dirty="0" smtClean="0">
                          <a:effectLst/>
                        </a:rPr>
                        <a:t>CH </a:t>
                      </a:r>
                      <a:r>
                        <a:rPr lang="fr-FR" sz="1100" dirty="0">
                          <a:effectLst/>
                        </a:rPr>
                        <a:t>Buech </a:t>
                      </a:r>
                      <a:r>
                        <a:rPr lang="fr-FR" sz="1100" dirty="0" smtClean="0">
                          <a:effectLst/>
                        </a:rPr>
                        <a:t>Durance </a:t>
                      </a:r>
                      <a:r>
                        <a:rPr lang="fr-FR" sz="1100" dirty="0" err="1">
                          <a:effectLst/>
                        </a:rPr>
                        <a:t>Laragne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Jean-Michel ORSATELLI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Directeur CH Buech </a:t>
                      </a:r>
                      <a:r>
                        <a:rPr lang="fr-FR" sz="1100" dirty="0" smtClean="0">
                          <a:effectLst/>
                        </a:rPr>
                        <a:t>Durance </a:t>
                      </a:r>
                      <a:r>
                        <a:rPr lang="fr-FR" sz="1100" dirty="0" err="1" smtClean="0">
                          <a:effectLst/>
                        </a:rPr>
                        <a:t>Laragne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2421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FHF 3 Titulaire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Stephane SWEERTVAEGHER 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Directeur des Opérations CHU Nice 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Magali COLLAS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Directrice adjointe Pôle Performance CHU Nice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437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FHF 3 Suppléant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Magali COLLAS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Directrice adjointe Pôle Performance CHU Nice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Philippe KLIMCZAK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</a:t>
                      </a:r>
                      <a:r>
                        <a:rPr lang="fr-FR" sz="1100" dirty="0" smtClean="0">
                          <a:effectLst/>
                        </a:rPr>
                        <a:t>irecteur </a:t>
                      </a:r>
                      <a:r>
                        <a:rPr lang="fr-FR" sz="1100" dirty="0">
                          <a:effectLst/>
                        </a:rPr>
                        <a:t>des affaires financières et du contrôle de gestion CHU Nice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3105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FHF 4 Titulaire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Pascal RIO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Directeur CHS Montperrin Aix-en-Provence 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Gaëlle DUFOUR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Directrice CHS Montperrin Aix-en-Provence 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06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FHF </a:t>
                      </a:r>
                      <a:r>
                        <a:rPr lang="fr-FR" sz="1100" dirty="0" smtClean="0">
                          <a:effectLst/>
                        </a:rPr>
                        <a:t>5 Suppléant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Jean-Marc BARGIER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Directeur CH </a:t>
                      </a:r>
                      <a:r>
                        <a:rPr lang="fr-FR" sz="1100" dirty="0" err="1">
                          <a:effectLst/>
                        </a:rPr>
                        <a:t>Pierrefeu</a:t>
                      </a:r>
                      <a:r>
                        <a:rPr lang="fr-FR" sz="1100" dirty="0">
                          <a:effectLst/>
                        </a:rPr>
                        <a:t> du Var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Thierry ACQUIER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Directeur CH Ed-Toulouse Marseille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070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FHP 1 Titulaire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Nicolas CHOUTET</a:t>
                      </a:r>
                      <a:endParaRPr lang="fr-FR" sz="1100" b="0" dirty="0">
                        <a:effectLst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Directeur des Opérations Adjoint – Santé </a:t>
                      </a:r>
                      <a:r>
                        <a:rPr lang="fr-FR" sz="1000" b="0" dirty="0" smtClean="0">
                          <a:effectLst/>
                        </a:rPr>
                        <a:t>Mentale </a:t>
                      </a:r>
                      <a:r>
                        <a:rPr lang="fr-FR" sz="1000" b="0" dirty="0">
                          <a:effectLst/>
                        </a:rPr>
                        <a:t>du Groupe RAMSAY GDS</a:t>
                      </a:r>
                      <a:endParaRPr lang="fr-F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Eric FOLACCI</a:t>
                      </a:r>
                      <a:endParaRPr lang="fr-FR" sz="1100" b="0" dirty="0">
                        <a:effectLst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Directeur RAMSAY SANTE- Clinique Saint Michel- Clinique des 4 saisons</a:t>
                      </a:r>
                      <a:endParaRPr lang="fr-F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04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FEHAP 1 Titulaire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Stéphanie DURAND </a:t>
                      </a:r>
                      <a:endParaRPr lang="fr-FR" sz="1100" b="0" dirty="0">
                        <a:effectLst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Directeur du Centre Hospitalier Sainte </a:t>
                      </a:r>
                      <a:r>
                        <a:rPr lang="fr-FR" sz="1000" b="0" dirty="0" smtClean="0">
                          <a:effectLst/>
                        </a:rPr>
                        <a:t>Marie Nice</a:t>
                      </a:r>
                      <a:endParaRPr lang="fr-F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Matthieu FORGEAT</a:t>
                      </a:r>
                      <a:endParaRPr lang="fr-FR" sz="1100" b="0" dirty="0">
                        <a:effectLst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</a:rPr>
                        <a:t>Directeur du la clinique Saint-Paul de Mausole</a:t>
                      </a:r>
                      <a:endParaRPr lang="fr-F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2103867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95536" y="415592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Arrêté de nomination complet disponible sur le site de l’agence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373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99592" y="86917"/>
            <a:ext cx="7560840" cy="4573066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defRPr/>
            </a:pPr>
            <a:endParaRPr lang="fr-FR" altLang="fr-FR" dirty="0"/>
          </a:p>
          <a:p>
            <a:pPr marL="0" algn="just">
              <a:defRPr/>
            </a:pPr>
            <a:r>
              <a:rPr lang="fr-FR" altLang="fr-FR" b="1" dirty="0">
                <a:solidFill>
                  <a:srgbClr val="002060"/>
                </a:solidFill>
              </a:rPr>
              <a:t>Article 12.2. La déclaration publique d’intérêts (DPI) pour les membres du CCAR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«Les membres désignés ou nommés sont soumis à l’obligation d’établir une déclaration d’intérêts conformément à l’article L. 1451-1 du code de la santé publique .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Afin que chacun puisse s’assurer de l’absence de risques de conflits d’intérêts ou, a contrario, vérifier l’existence possible ou avérée d’un conflit d’intérêts, les membres du CCAR (titulaires et suppléants) doivent établir une télédéclaration des liens d’intérêts sur le site unique mentionné à l’article R.1451-3 du code de la santé publique et s’engagent à actualiser leur DPI dès qu’une modification intervient concernant les liens d’intérêt ou que de nouveaux liens sont noués :  </a:t>
            </a:r>
            <a:r>
              <a:rPr lang="fr-FR" altLang="fr-FR" b="1" dirty="0"/>
              <a:t>https://dpi.sante.gouv.fr/dpi-public-webapp/app/home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La déclaration est rendue publique sur le site Internet de l’agence, pendant une durée de 5 ans qui suit le mandat, sauf pour les mentions des liens de parenté prévue et les montants des sommes perçues ou des participations financières qui ne sont pas rendus publics.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En cas de manquement à ces dispositions par les membres du CCAR, le Directeur général de l’ARS peut mettre fin à leurs fonctions.</a:t>
            </a:r>
          </a:p>
          <a:p>
            <a:pPr marL="0" algn="just">
              <a:defRPr/>
            </a:pPr>
            <a:endParaRPr lang="fr-FR" altLang="fr-FR" dirty="0"/>
          </a:p>
          <a:p>
            <a:pPr marL="0" algn="just">
              <a:defRPr/>
            </a:pPr>
            <a:endParaRPr lang="fr-FR" altLang="fr-FR" dirty="0"/>
          </a:p>
          <a:p>
            <a:pPr algn="just">
              <a:defRPr/>
            </a:pPr>
            <a:endParaRPr lang="fr-FR" altLang="fr-FR" dirty="0"/>
          </a:p>
          <a:p>
            <a:pPr marL="0" algn="just">
              <a:defRPr/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53011145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179512" y="1203598"/>
            <a:ext cx="8568952" cy="2523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/>
            </a:pPr>
            <a:r>
              <a:rPr lang="fr-FR" altLang="fr-FR" sz="1600" dirty="0" smtClean="0"/>
              <a:t>La </a:t>
            </a:r>
            <a:r>
              <a:rPr lang="fr-FR" altLang="fr-FR" sz="1600" dirty="0"/>
              <a:t>section </a:t>
            </a:r>
            <a:r>
              <a:rPr lang="fr-FR" altLang="fr-FR" sz="1600" dirty="0" smtClean="0"/>
              <a:t>Psychiatrie </a:t>
            </a:r>
            <a:r>
              <a:rPr lang="fr-FR" altLang="fr-FR" sz="1600" dirty="0"/>
              <a:t>est consultée pour avis par le Directeur Général de l’ARS  sur </a:t>
            </a:r>
            <a:r>
              <a:rPr lang="fr-FR" altLang="fr-FR" sz="1600" dirty="0" smtClean="0"/>
              <a:t>:</a:t>
            </a:r>
          </a:p>
          <a:p>
            <a:pPr>
              <a:defRPr/>
            </a:pPr>
            <a:endParaRPr lang="fr-FR" altLang="fr-FR" sz="8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critères de répartition de la dotation populationnelle régionale entre les établissements de santé </a:t>
            </a: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domaines et les modalités de choix des nouvelles activités sur lesquelles l'agence régionale de santé souhaite procéder à des appels à projets </a:t>
            </a: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objectifs de transformation de l'offre de soins</a:t>
            </a:r>
            <a:endParaRPr lang="fr-FR" sz="16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Le CCAR-section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« psy »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de la région PACA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s’est doté d’un groupe de travail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technique sur ces sujets.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Rappel missions </a:t>
            </a: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du </a:t>
            </a: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CCAR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707410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OCCITANI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6830B73B063B47AB7A95E7B44678A6" ma:contentTypeVersion="10" ma:contentTypeDescription="Crée un document." ma:contentTypeScope="" ma:versionID="7c678ffda23986694f5b96c5646151cf">
  <xsd:schema xmlns:xsd="http://www.w3.org/2001/XMLSchema" xmlns:xs="http://www.w3.org/2001/XMLSchema" xmlns:p="http://schemas.microsoft.com/office/2006/metadata/properties" xmlns:ns2="f13b406e-0fa0-4cc2-9215-2e1ff272afcf" xmlns:ns3="98e3a18f-2ae8-464b-baa5-248fef7f2e95" targetNamespace="http://schemas.microsoft.com/office/2006/metadata/properties" ma:root="true" ma:fieldsID="d5f5d47c054eaa9f98ce937d5a74e669" ns2:_="" ns3:_="">
    <xsd:import namespace="f13b406e-0fa0-4cc2-9215-2e1ff272afcf"/>
    <xsd:import namespace="98e3a18f-2ae8-464b-baa5-248fef7f2e9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3b406e-0fa0-4cc2-9215-2e1ff272afc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c775635c-929f-420b-bbf0-50c23f8d5e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3a18f-2ae8-464b-baa5-248fef7f2e9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4cde553-7934-4cc8-9853-1ae95d2bc2bf}" ma:internalName="TaxCatchAll" ma:showField="CatchAllData" ma:web="98e3a18f-2ae8-464b-baa5-248fef7f2e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3b406e-0fa0-4cc2-9215-2e1ff272afcf">
      <Terms xmlns="http://schemas.microsoft.com/office/infopath/2007/PartnerControls"/>
    </lcf76f155ced4ddcb4097134ff3c332f>
    <TaxCatchAll xmlns="98e3a18f-2ae8-464b-baa5-248fef7f2e95" xsi:nil="true"/>
    <SharedWithUsers xmlns="98e3a18f-2ae8-464b-baa5-248fef7f2e95">
      <UserInfo>
        <DisplayName>BOMPARD, Catherine (ARS-PACA/DOS/DPFES)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FBF3BD0-92D2-44B4-85B9-67DC3A135D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F7BA48-15D4-4900-AF61-F46359817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3b406e-0fa0-4cc2-9215-2e1ff272afcf"/>
    <ds:schemaRef ds:uri="98e3a18f-2ae8-464b-baa5-248fef7f2e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996A93-19E4-4D58-83A5-B05C627D8737}">
  <ds:schemaRefs>
    <ds:schemaRef ds:uri="http://purl.org/dc/terms/"/>
    <ds:schemaRef ds:uri="f13b406e-0fa0-4cc2-9215-2e1ff272a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8e3a18f-2ae8-464b-baa5-248fef7f2e9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3328</TotalTime>
  <Words>2479</Words>
  <Application>Microsoft Office PowerPoint</Application>
  <PresentationFormat>Affichage à l'écran (16:9)</PresentationFormat>
  <Paragraphs>465</Paragraphs>
  <Slides>27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</vt:lpstr>
      <vt:lpstr>Calibri</vt:lpstr>
      <vt:lpstr>Roboto Condensed</vt:lpstr>
      <vt:lpstr>Times New Roman</vt:lpstr>
      <vt:lpstr>Wingdings</vt:lpstr>
      <vt:lpstr>TEMPLATE_ARS_OCCITANIE 16-9</vt:lpstr>
      <vt:lpstr>Présentation PowerPoint</vt:lpstr>
      <vt:lpstr>Rappel</vt:lpstr>
      <vt:lpstr>Ordre du jour :</vt:lpstr>
      <vt:lpstr>Validation du compte rendu du CCAR du 28/03/2023 </vt:lpstr>
      <vt:lpstr>Présentation PowerPoint</vt:lpstr>
      <vt:lpstr>Information sur la composition du comité  </vt:lpstr>
      <vt:lpstr>Présentation PowerPoint</vt:lpstr>
      <vt:lpstr>Présentation PowerPoint</vt:lpstr>
      <vt:lpstr>Présentation PowerPoint</vt:lpstr>
      <vt:lpstr>Election du vice-président</vt:lpstr>
      <vt:lpstr>Présentation PowerPoint</vt:lpstr>
      <vt:lpstr>Rappel sur le calendrier de déploiement de la réforme </vt:lpstr>
      <vt:lpstr>Rappel sur les compartiments du modèle cible </vt:lpstr>
      <vt:lpstr>Des poids de compartiment différents selon les secteurs et le profil des établissements</vt:lpstr>
      <vt:lpstr>Présentation PowerPoint</vt:lpstr>
      <vt:lpstr>Les étapes de la campagne 2023 </vt:lpstr>
      <vt:lpstr>Focus dotation file active (DFA - 216 M€ en 2023)</vt:lpstr>
      <vt:lpstr>Présentation de la nouvelle instruction </vt:lpstr>
      <vt:lpstr>Le pas-à-pas de l’allocation de la dot pop :</vt:lpstr>
      <vt:lpstr>Retour sur la dotation populationnelle 2023</vt:lpstr>
      <vt:lpstr>Présentation PowerPoint</vt:lpstr>
      <vt:lpstr>Répartition de la dotation populationnelle 2023</vt:lpstr>
      <vt:lpstr>Décomposition de la dot pop 2023</vt:lpstr>
      <vt:lpstr>Feuille de route indicative 2024 du GT</vt:lpstr>
      <vt:lpstr>Présentation PowerPoint</vt:lpstr>
      <vt:lpstr>Présentation PowerPoint</vt:lpstr>
      <vt:lpstr>Echanges</vt:lpstr>
    </vt:vector>
  </TitlesOfParts>
  <Manager>Client</Manager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JARDIN, Mathieu (ARS-PACA/DOS/DPFES)</dc:creator>
  <cp:lastModifiedBy>GAUBERT, Guillaume (ARS-PACA/DOS/DOH)</cp:lastModifiedBy>
  <cp:revision>261</cp:revision>
  <cp:lastPrinted>2023-03-24T10:55:16Z</cp:lastPrinted>
  <dcterms:created xsi:type="dcterms:W3CDTF">2022-05-30T14:50:29Z</dcterms:created>
  <dcterms:modified xsi:type="dcterms:W3CDTF">2024-04-22T08:51:21Z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0x010100146830B73B063B47AB7A95E7B44678A6</vt:lpwstr>
  </property>
  <property fmtid="{D5CDD505-2E9C-101B-9397-08002B2CF9AE}" pid="3" name="MediaServiceImageTags">
    <vt:lpwstr/>
  </property>
</Properties>
</file>