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4"/>
  </p:sldMasterIdLst>
  <p:notesMasterIdLst>
    <p:notesMasterId r:id="rId28"/>
  </p:notesMasterIdLst>
  <p:sldIdLst>
    <p:sldId id="364" r:id="rId5"/>
    <p:sldId id="365" r:id="rId6"/>
    <p:sldId id="366" r:id="rId7"/>
    <p:sldId id="367" r:id="rId8"/>
    <p:sldId id="455" r:id="rId9"/>
    <p:sldId id="369" r:id="rId10"/>
    <p:sldId id="476" r:id="rId11"/>
    <p:sldId id="372" r:id="rId12"/>
    <p:sldId id="409" r:id="rId13"/>
    <p:sldId id="383" r:id="rId14"/>
    <p:sldId id="457" r:id="rId15"/>
    <p:sldId id="459" r:id="rId16"/>
    <p:sldId id="460" r:id="rId17"/>
    <p:sldId id="461" r:id="rId18"/>
    <p:sldId id="453" r:id="rId19"/>
    <p:sldId id="469" r:id="rId20"/>
    <p:sldId id="475" r:id="rId21"/>
    <p:sldId id="470" r:id="rId22"/>
    <p:sldId id="473" r:id="rId23"/>
    <p:sldId id="464" r:id="rId24"/>
    <p:sldId id="406" r:id="rId25"/>
    <p:sldId id="472" r:id="rId26"/>
    <p:sldId id="474" r:id="rId27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D12BE6-CCF6-4DF0-8768-2077EF5D3BC3}" v="151" dt="2023-03-16T13:20:50.520"/>
    <p1510:client id="{253CD0DC-2A0F-4D2E-BFC1-FD634D94CA18}" v="6" dt="2023-03-16T14:20:02.864"/>
    <p1510:client id="{5FF189BE-753C-4825-BF07-9779E7C8CD0B}" v="90" dt="2023-03-16T13:11:13.787"/>
    <p1510:client id="{DA796A40-B7C6-4A65-B326-532A500AC908}" v="892" dt="2023-03-16T14:18:39.7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howGuides="1">
      <p:cViewPr varScale="1">
        <p:scale>
          <a:sx n="92" d="100"/>
          <a:sy n="92" d="100"/>
        </p:scale>
        <p:origin x="612" y="78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46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45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DIN, Mathieu (ARS-PACA/DOS/DPFES)" userId="S::mathieu.jardin@ars.sante.fr::040bcb42-ee85-41e9-990e-8934d46b0f1b" providerId="AD" clId="Web-{10D12BE6-CCF6-4DF0-8768-2077EF5D3BC3}"/>
    <pc:docChg chg="delSld modSld">
      <pc:chgData name="JARDIN, Mathieu (ARS-PACA/DOS/DPFES)" userId="S::mathieu.jardin@ars.sante.fr::040bcb42-ee85-41e9-990e-8934d46b0f1b" providerId="AD" clId="Web-{10D12BE6-CCF6-4DF0-8768-2077EF5D3BC3}" dt="2023-03-16T13:20:50.270" v="120" actId="20577"/>
      <pc:docMkLst>
        <pc:docMk/>
      </pc:docMkLst>
      <pc:sldChg chg="addSp delSp modSp">
        <pc:chgData name="JARDIN, Mathieu (ARS-PACA/DOS/DPFES)" userId="S::mathieu.jardin@ars.sante.fr::040bcb42-ee85-41e9-990e-8934d46b0f1b" providerId="AD" clId="Web-{10D12BE6-CCF6-4DF0-8768-2077EF5D3BC3}" dt="2023-03-16T13:20:50.270" v="120" actId="20577"/>
        <pc:sldMkLst>
          <pc:docMk/>
          <pc:sldMk cId="627586806" sldId="390"/>
        </pc:sldMkLst>
        <pc:spChg chg="add del mod">
          <ac:chgData name="JARDIN, Mathieu (ARS-PACA/DOS/DPFES)" userId="S::mathieu.jardin@ars.sante.fr::040bcb42-ee85-41e9-990e-8934d46b0f1b" providerId="AD" clId="Web-{10D12BE6-CCF6-4DF0-8768-2077EF5D3BC3}" dt="2023-03-16T13:16:11.763" v="44"/>
          <ac:spMkLst>
            <pc:docMk/>
            <pc:sldMk cId="627586806" sldId="390"/>
            <ac:spMk id="2" creationId="{374D74BB-7E25-0FDD-0EAD-719E935B6854}"/>
          </ac:spMkLst>
        </pc:spChg>
        <pc:spChg chg="mod">
          <ac:chgData name="JARDIN, Mathieu (ARS-PACA/DOS/DPFES)" userId="S::mathieu.jardin@ars.sante.fr::040bcb42-ee85-41e9-990e-8934d46b0f1b" providerId="AD" clId="Web-{10D12BE6-CCF6-4DF0-8768-2077EF5D3BC3}" dt="2023-03-16T13:16:38.560" v="49" actId="1076"/>
          <ac:spMkLst>
            <pc:docMk/>
            <pc:sldMk cId="627586806" sldId="390"/>
            <ac:spMk id="4" creationId="{00000000-0000-0000-0000-000000000000}"/>
          </ac:spMkLst>
        </pc:spChg>
        <pc:spChg chg="add mod">
          <ac:chgData name="JARDIN, Mathieu (ARS-PACA/DOS/DPFES)" userId="S::mathieu.jardin@ars.sante.fr::040bcb42-ee85-41e9-990e-8934d46b0f1b" providerId="AD" clId="Web-{10D12BE6-CCF6-4DF0-8768-2077EF5D3BC3}" dt="2023-03-16T13:16:45.748" v="50" actId="1076"/>
          <ac:spMkLst>
            <pc:docMk/>
            <pc:sldMk cId="627586806" sldId="390"/>
            <ac:spMk id="6" creationId="{4EF22439-29A8-FD8F-BA57-A424CF98DEA3}"/>
          </ac:spMkLst>
        </pc:spChg>
        <pc:spChg chg="mod">
          <ac:chgData name="JARDIN, Mathieu (ARS-PACA/DOS/DPFES)" userId="S::mathieu.jardin@ars.sante.fr::040bcb42-ee85-41e9-990e-8934d46b0f1b" providerId="AD" clId="Web-{10D12BE6-CCF6-4DF0-8768-2077EF5D3BC3}" dt="2023-03-16T13:20:50.270" v="120" actId="20577"/>
          <ac:spMkLst>
            <pc:docMk/>
            <pc:sldMk cId="627586806" sldId="390"/>
            <ac:spMk id="54" creationId="{00000000-0000-0000-0000-000000000000}"/>
          </ac:spMkLst>
        </pc:spChg>
      </pc:sldChg>
      <pc:sldChg chg="modSp">
        <pc:chgData name="JARDIN, Mathieu (ARS-PACA/DOS/DPFES)" userId="S::mathieu.jardin@ars.sante.fr::040bcb42-ee85-41e9-990e-8934d46b0f1b" providerId="AD" clId="Web-{10D12BE6-CCF6-4DF0-8768-2077EF5D3BC3}" dt="2023-03-16T13:20:31.848" v="117" actId="20577"/>
        <pc:sldMkLst>
          <pc:docMk/>
          <pc:sldMk cId="1976953042" sldId="412"/>
        </pc:sldMkLst>
        <pc:spChg chg="mod">
          <ac:chgData name="JARDIN, Mathieu (ARS-PACA/DOS/DPFES)" userId="S::mathieu.jardin@ars.sante.fr::040bcb42-ee85-41e9-990e-8934d46b0f1b" providerId="AD" clId="Web-{10D12BE6-CCF6-4DF0-8768-2077EF5D3BC3}" dt="2023-03-16T13:17:58.172" v="56" actId="20577"/>
          <ac:spMkLst>
            <pc:docMk/>
            <pc:sldMk cId="1976953042" sldId="412"/>
            <ac:spMk id="54" creationId="{00000000-0000-0000-0000-000000000000}"/>
          </ac:spMkLst>
        </pc:spChg>
        <pc:spChg chg="mod">
          <ac:chgData name="JARDIN, Mathieu (ARS-PACA/DOS/DPFES)" userId="S::mathieu.jardin@ars.sante.fr::040bcb42-ee85-41e9-990e-8934d46b0f1b" providerId="AD" clId="Web-{10D12BE6-CCF6-4DF0-8768-2077EF5D3BC3}" dt="2023-03-16T13:20:31.848" v="117" actId="20577"/>
          <ac:spMkLst>
            <pc:docMk/>
            <pc:sldMk cId="1976953042" sldId="412"/>
            <ac:spMk id="55" creationId="{00000000-0000-0000-0000-000000000000}"/>
          </ac:spMkLst>
        </pc:spChg>
      </pc:sldChg>
      <pc:sldChg chg="modSp del">
        <pc:chgData name="JARDIN, Mathieu (ARS-PACA/DOS/DPFES)" userId="S::mathieu.jardin@ars.sante.fr::040bcb42-ee85-41e9-990e-8934d46b0f1b" providerId="AD" clId="Web-{10D12BE6-CCF6-4DF0-8768-2077EF5D3BC3}" dt="2023-03-16T13:20:40.083" v="118"/>
        <pc:sldMkLst>
          <pc:docMk/>
          <pc:sldMk cId="1649938011" sldId="413"/>
        </pc:sldMkLst>
        <pc:spChg chg="mod">
          <ac:chgData name="JARDIN, Mathieu (ARS-PACA/DOS/DPFES)" userId="S::mathieu.jardin@ars.sante.fr::040bcb42-ee85-41e9-990e-8934d46b0f1b" providerId="AD" clId="Web-{10D12BE6-CCF6-4DF0-8768-2077EF5D3BC3}" dt="2023-03-16T13:17:24.186" v="54" actId="20577"/>
          <ac:spMkLst>
            <pc:docMk/>
            <pc:sldMk cId="1649938011" sldId="413"/>
            <ac:spMk id="60" creationId="{00000000-0000-0000-0000-000000000000}"/>
          </ac:spMkLst>
        </pc:spChg>
      </pc:sldChg>
      <pc:sldChg chg="addSp delSp modSp del">
        <pc:chgData name="JARDIN, Mathieu (ARS-PACA/DOS/DPFES)" userId="S::mathieu.jardin@ars.sante.fr::040bcb42-ee85-41e9-990e-8934d46b0f1b" providerId="AD" clId="Web-{10D12BE6-CCF6-4DF0-8768-2077EF5D3BC3}" dt="2023-03-16T13:16:29.279" v="48"/>
        <pc:sldMkLst>
          <pc:docMk/>
          <pc:sldMk cId="2183835830" sldId="414"/>
        </pc:sldMkLst>
        <pc:spChg chg="add del mod">
          <ac:chgData name="JARDIN, Mathieu (ARS-PACA/DOS/DPFES)" userId="S::mathieu.jardin@ars.sante.fr::040bcb42-ee85-41e9-990e-8934d46b0f1b" providerId="AD" clId="Web-{10D12BE6-CCF6-4DF0-8768-2077EF5D3BC3}" dt="2023-03-16T13:14:21.056" v="26" actId="20577"/>
          <ac:spMkLst>
            <pc:docMk/>
            <pc:sldMk cId="2183835830" sldId="414"/>
            <ac:spMk id="124" creationId="{00000000-0000-0000-0000-000000000000}"/>
          </ac:spMkLst>
        </pc:spChg>
        <pc:spChg chg="mod">
          <ac:chgData name="JARDIN, Mathieu (ARS-PACA/DOS/DPFES)" userId="S::mathieu.jardin@ars.sante.fr::040bcb42-ee85-41e9-990e-8934d46b0f1b" providerId="AD" clId="Web-{10D12BE6-CCF6-4DF0-8768-2077EF5D3BC3}" dt="2023-03-16T13:15:23.058" v="40" actId="20577"/>
          <ac:spMkLst>
            <pc:docMk/>
            <pc:sldMk cId="2183835830" sldId="414"/>
            <ac:spMk id="125" creationId="{00000000-0000-0000-0000-000000000000}"/>
          </ac:spMkLst>
        </pc:spChg>
        <pc:picChg chg="mod">
          <ac:chgData name="JARDIN, Mathieu (ARS-PACA/DOS/DPFES)" userId="S::mathieu.jardin@ars.sante.fr::040bcb42-ee85-41e9-990e-8934d46b0f1b" providerId="AD" clId="Web-{10D12BE6-CCF6-4DF0-8768-2077EF5D3BC3}" dt="2023-03-16T13:14:26.306" v="27" actId="1076"/>
          <ac:picMkLst>
            <pc:docMk/>
            <pc:sldMk cId="2183835830" sldId="414"/>
            <ac:picMk id="123" creationId="{00000000-0000-0000-0000-000000000000}"/>
          </ac:picMkLst>
        </pc:picChg>
      </pc:sldChg>
    </pc:docChg>
  </pc:docChgLst>
  <pc:docChgLst>
    <pc:chgData name="BOMPARD, Catherine (ARS-PACA/DOS/DPFES)" userId="S::catherine.bompard@ars.sante.fr::05d6e51b-0771-4cf3-b38e-9b1f662ffaf0" providerId="AD" clId="Web-{DA796A40-B7C6-4A65-B326-532A500AC908}"/>
    <pc:docChg chg="addSld modSld sldOrd">
      <pc:chgData name="BOMPARD, Catherine (ARS-PACA/DOS/DPFES)" userId="S::catherine.bompard@ars.sante.fr::05d6e51b-0771-4cf3-b38e-9b1f662ffaf0" providerId="AD" clId="Web-{DA796A40-B7C6-4A65-B326-532A500AC908}" dt="2023-03-16T14:18:39.710" v="491" actId="20577"/>
      <pc:docMkLst>
        <pc:docMk/>
      </pc:docMkLst>
      <pc:sldChg chg="modSp">
        <pc:chgData name="BOMPARD, Catherine (ARS-PACA/DOS/DPFES)" userId="S::catherine.bompard@ars.sante.fr::05d6e51b-0771-4cf3-b38e-9b1f662ffaf0" providerId="AD" clId="Web-{DA796A40-B7C6-4A65-B326-532A500AC908}" dt="2023-03-16T13:49:42.634" v="53" actId="20577"/>
        <pc:sldMkLst>
          <pc:docMk/>
          <pc:sldMk cId="2870093002" sldId="369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3:49:42.634" v="53" actId="20577"/>
          <ac:spMkLst>
            <pc:docMk/>
            <pc:sldMk cId="2870093002" sldId="369"/>
            <ac:spMk id="6" creationId="{00000000-0000-0000-0000-000000000000}"/>
          </ac:spMkLst>
        </pc:spChg>
      </pc:sldChg>
      <pc:sldChg chg="modSp ord">
        <pc:chgData name="BOMPARD, Catherine (ARS-PACA/DOS/DPFES)" userId="S::catherine.bompard@ars.sante.fr::05d6e51b-0771-4cf3-b38e-9b1f662ffaf0" providerId="AD" clId="Web-{DA796A40-B7C6-4A65-B326-532A500AC908}" dt="2023-03-16T14:10:14.450" v="403" actId="20577"/>
        <pc:sldMkLst>
          <pc:docMk/>
          <pc:sldMk cId="1157511602" sldId="370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4:09:57.387" v="396" actId="20577"/>
          <ac:spMkLst>
            <pc:docMk/>
            <pc:sldMk cId="1157511602" sldId="370"/>
            <ac:spMk id="5" creationId="{7FECE53A-9267-D842-B87E-F184AF518E9F}"/>
          </ac:spMkLst>
        </pc:spChg>
        <pc:spChg chg="mod">
          <ac:chgData name="BOMPARD, Catherine (ARS-PACA/DOS/DPFES)" userId="S::catherine.bompard@ars.sante.fr::05d6e51b-0771-4cf3-b38e-9b1f662ffaf0" providerId="AD" clId="Web-{DA796A40-B7C6-4A65-B326-532A500AC908}" dt="2023-03-16T14:10:14.450" v="403" actId="20577"/>
          <ac:spMkLst>
            <pc:docMk/>
            <pc:sldMk cId="1157511602" sldId="370"/>
            <ac:spMk id="8" creationId="{00000000-0000-0000-0000-000000000000}"/>
          </ac:spMkLst>
        </pc:spChg>
      </pc:sldChg>
      <pc:sldChg chg="ord">
        <pc:chgData name="BOMPARD, Catherine (ARS-PACA/DOS/DPFES)" userId="S::catherine.bompard@ars.sante.fr::05d6e51b-0771-4cf3-b38e-9b1f662ffaf0" providerId="AD" clId="Web-{DA796A40-B7C6-4A65-B326-532A500AC908}" dt="2023-03-16T13:48:38.682" v="43"/>
        <pc:sldMkLst>
          <pc:docMk/>
          <pc:sldMk cId="530111456" sldId="372"/>
        </pc:sldMkLst>
      </pc:sldChg>
      <pc:sldChg chg="modSp">
        <pc:chgData name="BOMPARD, Catherine (ARS-PACA/DOS/DPFES)" userId="S::catherine.bompard@ars.sante.fr::05d6e51b-0771-4cf3-b38e-9b1f662ffaf0" providerId="AD" clId="Web-{DA796A40-B7C6-4A65-B326-532A500AC908}" dt="2023-03-16T14:13:47.651" v="409" actId="20577"/>
        <pc:sldMkLst>
          <pc:docMk/>
          <pc:sldMk cId="748454969" sldId="398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4:13:47.651" v="409" actId="20577"/>
          <ac:spMkLst>
            <pc:docMk/>
            <pc:sldMk cId="748454969" sldId="398"/>
            <ac:spMk id="174" creationId="{00000000-0000-0000-0000-000000000000}"/>
          </ac:spMkLst>
        </pc:spChg>
      </pc:sldChg>
      <pc:sldChg chg="modSp">
        <pc:chgData name="BOMPARD, Catherine (ARS-PACA/DOS/DPFES)" userId="S::catherine.bompard@ars.sante.fr::05d6e51b-0771-4cf3-b38e-9b1f662ffaf0" providerId="AD" clId="Web-{DA796A40-B7C6-4A65-B326-532A500AC908}" dt="2023-03-16T14:18:39.710" v="491" actId="20577"/>
        <pc:sldMkLst>
          <pc:docMk/>
          <pc:sldMk cId="1276216264" sldId="403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4:18:39.710" v="491" actId="20577"/>
          <ac:spMkLst>
            <pc:docMk/>
            <pc:sldMk cId="1276216264" sldId="403"/>
            <ac:spMk id="3" creationId="{00000000-0000-0000-0000-000000000000}"/>
          </ac:spMkLst>
        </pc:spChg>
      </pc:sldChg>
      <pc:sldChg chg="addSp delSp modSp add ord replId">
        <pc:chgData name="BOMPARD, Catherine (ARS-PACA/DOS/DPFES)" userId="S::catherine.bompard@ars.sante.fr::05d6e51b-0771-4cf3-b38e-9b1f662ffaf0" providerId="AD" clId="Web-{DA796A40-B7C6-4A65-B326-532A500AC908}" dt="2023-03-16T13:49:16.853" v="45"/>
        <pc:sldMkLst>
          <pc:docMk/>
          <pc:sldMk cId="1578899324" sldId="417"/>
        </pc:sldMkLst>
        <pc:spChg chg="mod">
          <ac:chgData name="BOMPARD, Catherine (ARS-PACA/DOS/DPFES)" userId="S::catherine.bompard@ars.sante.fr::05d6e51b-0771-4cf3-b38e-9b1f662ffaf0" providerId="AD" clId="Web-{DA796A40-B7C6-4A65-B326-532A500AC908}" dt="2023-03-16T13:36:28.205" v="18" actId="20577"/>
          <ac:spMkLst>
            <pc:docMk/>
            <pc:sldMk cId="1578899324" sldId="417"/>
            <ac:spMk id="5" creationId="{7FECE53A-9267-D842-B87E-F184AF518E9F}"/>
          </ac:spMkLst>
        </pc:spChg>
        <pc:spChg chg="add del mod">
          <ac:chgData name="BOMPARD, Catherine (ARS-PACA/DOS/DPFES)" userId="S::catherine.bompard@ars.sante.fr::05d6e51b-0771-4cf3-b38e-9b1f662ffaf0" providerId="AD" clId="Web-{DA796A40-B7C6-4A65-B326-532A500AC908}" dt="2023-03-16T13:40:16.515" v="37"/>
          <ac:spMkLst>
            <pc:docMk/>
            <pc:sldMk cId="1578899324" sldId="417"/>
            <ac:spMk id="6" creationId="{E0A4B0EA-BE24-A5A1-B363-9AB7FD0C29CD}"/>
          </ac:spMkLst>
        </pc:spChg>
        <pc:spChg chg="del">
          <ac:chgData name="BOMPARD, Catherine (ARS-PACA/DOS/DPFES)" userId="S::catherine.bompard@ars.sante.fr::05d6e51b-0771-4cf3-b38e-9b1f662ffaf0" providerId="AD" clId="Web-{DA796A40-B7C6-4A65-B326-532A500AC908}" dt="2023-03-16T13:36:34.877" v="19"/>
          <ac:spMkLst>
            <pc:docMk/>
            <pc:sldMk cId="1578899324" sldId="417"/>
            <ac:spMk id="8" creationId="{00000000-0000-0000-0000-000000000000}"/>
          </ac:spMkLst>
        </pc:spChg>
        <pc:graphicFrameChg chg="add del mod modGraphic">
          <ac:chgData name="BOMPARD, Catherine (ARS-PACA/DOS/DPFES)" userId="S::catherine.bompard@ars.sante.fr::05d6e51b-0771-4cf3-b38e-9b1f662ffaf0" providerId="AD" clId="Web-{DA796A40-B7C6-4A65-B326-532A500AC908}" dt="2023-03-16T13:40:13.109" v="36"/>
          <ac:graphicFrameMkLst>
            <pc:docMk/>
            <pc:sldMk cId="1578899324" sldId="417"/>
            <ac:graphicFrameMk id="9" creationId="{EB0B7E67-E8F1-0497-CC1A-B8383E93388A}"/>
          </ac:graphicFrameMkLst>
        </pc:graphicFrameChg>
        <pc:picChg chg="add mod">
          <ac:chgData name="BOMPARD, Catherine (ARS-PACA/DOS/DPFES)" userId="S::catherine.bompard@ars.sante.fr::05d6e51b-0771-4cf3-b38e-9b1f662ffaf0" providerId="AD" clId="Web-{DA796A40-B7C6-4A65-B326-532A500AC908}" dt="2023-03-16T13:40:42.999" v="42" actId="14100"/>
          <ac:picMkLst>
            <pc:docMk/>
            <pc:sldMk cId="1578899324" sldId="417"/>
            <ac:picMk id="10" creationId="{BD287383-5DD5-3907-14DD-D3292025ED26}"/>
          </ac:picMkLst>
        </pc:picChg>
      </pc:sldChg>
    </pc:docChg>
  </pc:docChgLst>
  <pc:docChgLst>
    <pc:chgData name="BOMPARD, Catherine (ARS-PACA/DOS/DPFES)" userId="S::catherine.bompard@ars.sante.fr::05d6e51b-0771-4cf3-b38e-9b1f662ffaf0" providerId="AD" clId="Web-{253CD0DC-2A0F-4D2E-BFC1-FD634D94CA18}"/>
    <pc:docChg chg="modSld">
      <pc:chgData name="BOMPARD, Catherine (ARS-PACA/DOS/DPFES)" userId="S::catherine.bompard@ars.sante.fr::05d6e51b-0771-4cf3-b38e-9b1f662ffaf0" providerId="AD" clId="Web-{253CD0DC-2A0F-4D2E-BFC1-FD634D94CA18}" dt="2023-03-16T14:20:02.864" v="4" actId="14100"/>
      <pc:docMkLst>
        <pc:docMk/>
      </pc:docMkLst>
      <pc:sldChg chg="addSp delSp modSp">
        <pc:chgData name="BOMPARD, Catherine (ARS-PACA/DOS/DPFES)" userId="S::catherine.bompard@ars.sante.fr::05d6e51b-0771-4cf3-b38e-9b1f662ffaf0" providerId="AD" clId="Web-{253CD0DC-2A0F-4D2E-BFC1-FD634D94CA18}" dt="2023-03-16T14:20:02.864" v="4" actId="14100"/>
        <pc:sldMkLst>
          <pc:docMk/>
          <pc:sldMk cId="1578899324" sldId="417"/>
        </pc:sldMkLst>
        <pc:picChg chg="add mod">
          <ac:chgData name="BOMPARD, Catherine (ARS-PACA/DOS/DPFES)" userId="S::catherine.bompard@ars.sante.fr::05d6e51b-0771-4cf3-b38e-9b1f662ffaf0" providerId="AD" clId="Web-{253CD0DC-2A0F-4D2E-BFC1-FD634D94CA18}" dt="2023-03-16T14:20:02.864" v="4" actId="14100"/>
          <ac:picMkLst>
            <pc:docMk/>
            <pc:sldMk cId="1578899324" sldId="417"/>
            <ac:picMk id="3" creationId="{1546506C-E94F-25B7-3897-F527774B16FA}"/>
          </ac:picMkLst>
        </pc:picChg>
        <pc:picChg chg="del">
          <ac:chgData name="BOMPARD, Catherine (ARS-PACA/DOS/DPFES)" userId="S::catherine.bompard@ars.sante.fr::05d6e51b-0771-4cf3-b38e-9b1f662ffaf0" providerId="AD" clId="Web-{253CD0DC-2A0F-4D2E-BFC1-FD634D94CA18}" dt="2023-03-16T14:19:31.410" v="0"/>
          <ac:picMkLst>
            <pc:docMk/>
            <pc:sldMk cId="1578899324" sldId="417"/>
            <ac:picMk id="10" creationId="{BD287383-5DD5-3907-14DD-D3292025ED26}"/>
          </ac:picMkLst>
        </pc:picChg>
      </pc:sldChg>
    </pc:docChg>
  </pc:docChgLst>
  <pc:docChgLst>
    <pc:chgData name="JARDIN, Mathieu (ARS-PACA/DOS/DPFES)" userId="S::mathieu.jardin@ars.sante.fr::040bcb42-ee85-41e9-990e-8934d46b0f1b" providerId="AD" clId="Web-{5FF189BE-753C-4825-BF07-9779E7C8CD0B}"/>
    <pc:docChg chg="modSld">
      <pc:chgData name="JARDIN, Mathieu (ARS-PACA/DOS/DPFES)" userId="S::mathieu.jardin@ars.sante.fr::040bcb42-ee85-41e9-990e-8934d46b0f1b" providerId="AD" clId="Web-{5FF189BE-753C-4825-BF07-9779E7C8CD0B}" dt="2023-03-16T13:11:13.787" v="62" actId="20577"/>
      <pc:docMkLst>
        <pc:docMk/>
      </pc:docMkLst>
      <pc:sldChg chg="modSp">
        <pc:chgData name="JARDIN, Mathieu (ARS-PACA/DOS/DPFES)" userId="S::mathieu.jardin@ars.sante.fr::040bcb42-ee85-41e9-990e-8934d46b0f1b" providerId="AD" clId="Web-{5FF189BE-753C-4825-BF07-9779E7C8CD0B}" dt="2023-03-16T13:07:51.860" v="0" actId="20577"/>
        <pc:sldMkLst>
          <pc:docMk/>
          <pc:sldMk cId="1782900310" sldId="411"/>
        </pc:sldMkLst>
        <pc:spChg chg="mod">
          <ac:chgData name="JARDIN, Mathieu (ARS-PACA/DOS/DPFES)" userId="S::mathieu.jardin@ars.sante.fr::040bcb42-ee85-41e9-990e-8934d46b0f1b" providerId="AD" clId="Web-{5FF189BE-753C-4825-BF07-9779E7C8CD0B}" dt="2023-03-16T13:07:51.860" v="0" actId="20577"/>
          <ac:spMkLst>
            <pc:docMk/>
            <pc:sldMk cId="1782900310" sldId="411"/>
            <ac:spMk id="5" creationId="{00000000-0000-0000-0000-000000000000}"/>
          </ac:spMkLst>
        </pc:spChg>
      </pc:sldChg>
      <pc:sldChg chg="modSp">
        <pc:chgData name="JARDIN, Mathieu (ARS-PACA/DOS/DPFES)" userId="S::mathieu.jardin@ars.sante.fr::040bcb42-ee85-41e9-990e-8934d46b0f1b" providerId="AD" clId="Web-{5FF189BE-753C-4825-BF07-9779E7C8CD0B}" dt="2023-03-16T13:09:00.690" v="32" actId="20577"/>
        <pc:sldMkLst>
          <pc:docMk/>
          <pc:sldMk cId="1976953042" sldId="412"/>
        </pc:sldMkLst>
        <pc:spChg chg="mod">
          <ac:chgData name="JARDIN, Mathieu (ARS-PACA/DOS/DPFES)" userId="S::mathieu.jardin@ars.sante.fr::040bcb42-ee85-41e9-990e-8934d46b0f1b" providerId="AD" clId="Web-{5FF189BE-753C-4825-BF07-9779E7C8CD0B}" dt="2023-03-16T13:09:00.690" v="32" actId="20577"/>
          <ac:spMkLst>
            <pc:docMk/>
            <pc:sldMk cId="1976953042" sldId="412"/>
            <ac:spMk id="54" creationId="{00000000-0000-0000-0000-000000000000}"/>
          </ac:spMkLst>
        </pc:spChg>
      </pc:sldChg>
      <pc:sldChg chg="modSp">
        <pc:chgData name="JARDIN, Mathieu (ARS-PACA/DOS/DPFES)" userId="S::mathieu.jardin@ars.sante.fr::040bcb42-ee85-41e9-990e-8934d46b0f1b" providerId="AD" clId="Web-{5FF189BE-753C-4825-BF07-9779E7C8CD0B}" dt="2023-03-16T13:09:36.284" v="49" actId="14100"/>
        <pc:sldMkLst>
          <pc:docMk/>
          <pc:sldMk cId="1649938011" sldId="413"/>
        </pc:sldMkLst>
        <pc:spChg chg="mod">
          <ac:chgData name="JARDIN, Mathieu (ARS-PACA/DOS/DPFES)" userId="S::mathieu.jardin@ars.sante.fr::040bcb42-ee85-41e9-990e-8934d46b0f1b" providerId="AD" clId="Web-{5FF189BE-753C-4825-BF07-9779E7C8CD0B}" dt="2023-03-16T13:09:36.284" v="49" actId="14100"/>
          <ac:spMkLst>
            <pc:docMk/>
            <pc:sldMk cId="1649938011" sldId="413"/>
            <ac:spMk id="2" creationId="{00000000-0000-0000-0000-000000000000}"/>
          </ac:spMkLst>
        </pc:spChg>
      </pc:sldChg>
      <pc:sldChg chg="modSp">
        <pc:chgData name="JARDIN, Mathieu (ARS-PACA/DOS/DPFES)" userId="S::mathieu.jardin@ars.sante.fr::040bcb42-ee85-41e9-990e-8934d46b0f1b" providerId="AD" clId="Web-{5FF189BE-753C-4825-BF07-9779E7C8CD0B}" dt="2023-03-16T13:11:13.787" v="62" actId="20577"/>
        <pc:sldMkLst>
          <pc:docMk/>
          <pc:sldMk cId="2183835830" sldId="414"/>
        </pc:sldMkLst>
        <pc:spChg chg="mod">
          <ac:chgData name="JARDIN, Mathieu (ARS-PACA/DOS/DPFES)" userId="S::mathieu.jardin@ars.sante.fr::040bcb42-ee85-41e9-990e-8934d46b0f1b" providerId="AD" clId="Web-{5FF189BE-753C-4825-BF07-9779E7C8CD0B}" dt="2023-03-16T13:11:13.787" v="62" actId="20577"/>
          <ac:spMkLst>
            <pc:docMk/>
            <pc:sldMk cId="2183835830" sldId="414"/>
            <ac:spMk id="124" creationId="{00000000-0000-0000-0000-000000000000}"/>
          </ac:spMkLst>
        </pc:spChg>
        <pc:spChg chg="mod">
          <ac:chgData name="JARDIN, Mathieu (ARS-PACA/DOS/DPFES)" userId="S::mathieu.jardin@ars.sante.fr::040bcb42-ee85-41e9-990e-8934d46b0f1b" providerId="AD" clId="Web-{5FF189BE-753C-4825-BF07-9779E7C8CD0B}" dt="2023-03-16T13:10:56.771" v="58" actId="20577"/>
          <ac:spMkLst>
            <pc:docMk/>
            <pc:sldMk cId="2183835830" sldId="414"/>
            <ac:spMk id="12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16/10/2024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14528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73456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3224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2605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07311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1ba129302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1ba129302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9604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32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57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4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93316" y="349801"/>
            <a:ext cx="1938692" cy="1150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16/10/2024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161558" y="542033"/>
            <a:ext cx="2329060" cy="138164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5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695116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83724" y="186432"/>
            <a:ext cx="585158" cy="34712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4" r:id="rId10"/>
    <p:sldLayoutId id="2147483825" r:id="rId11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23D62-17A8-6547-AF6B-323A348324DB}" type="datetime1">
              <a:rPr lang="fr-FR" smtClean="0"/>
              <a:t>16/10/2024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755576" y="4371950"/>
            <a:ext cx="3240000" cy="447947"/>
          </a:xfrm>
        </p:spPr>
        <p:txBody>
          <a:bodyPr/>
          <a:lstStyle/>
          <a:p>
            <a:r>
              <a:rPr lang="fr-FR" dirty="0"/>
              <a:t>ARS PACA/DOS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40CD-8AED-46FF-A9A2-77308F3F39AE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gray">
          <a:xfrm>
            <a:off x="467544" y="2643758"/>
            <a:ext cx="8460110" cy="130299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100" b="1" kern="1200">
                <a:solidFill>
                  <a:schemeClr val="tx1">
                    <a:alpha val="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  <a:defRPr/>
            </a:pPr>
            <a:r>
              <a:rPr lang="fr-FR" altLang="fr-FR" sz="4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CCAR - section psychiatrie </a:t>
            </a:r>
            <a:r>
              <a:rPr lang="fr-FR" altLang="fr-FR" sz="2800" cap="sm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altLang="fr-FR" sz="2800" cap="small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altLang="fr-FR" sz="2800" cap="small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16 OCTOBRE 2024</a:t>
            </a:r>
            <a:endParaRPr lang="fr-FR" altLang="fr-FR" sz="1800" cap="small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012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59999" y="738000"/>
            <a:ext cx="7524369" cy="4046400"/>
          </a:xfrm>
        </p:spPr>
        <p:txBody>
          <a:bodyPr/>
          <a:lstStyle/>
          <a:p>
            <a:pPr marL="0" indent="0">
              <a:buNone/>
            </a:pPr>
            <a:r>
              <a:rPr lang="fr-FR" sz="3600" kern="0" dirty="0" smtClean="0"/>
              <a:t>Rappels sur le calendrier de déploiement </a:t>
            </a:r>
            <a:r>
              <a:rPr lang="fr-FR" sz="3600" kern="0" dirty="0"/>
              <a:t>de la réforme</a:t>
            </a:r>
            <a:br>
              <a:rPr lang="fr-FR" sz="3600" kern="0" dirty="0"/>
            </a:br>
            <a:endParaRPr lang="fr-FR" sz="28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057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26" name="Triangle isocèle 25"/>
          <p:cNvSpPr/>
          <p:nvPr/>
        </p:nvSpPr>
        <p:spPr>
          <a:xfrm rot="5400000">
            <a:off x="3965980" y="1969689"/>
            <a:ext cx="270000" cy="177625"/>
          </a:xfrm>
          <a:prstGeom prst="triangl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/>
          </a:p>
        </p:txBody>
      </p:sp>
      <p:sp>
        <p:nvSpPr>
          <p:cNvPr id="40" name="Triangle isocèle 39"/>
          <p:cNvSpPr/>
          <p:nvPr/>
        </p:nvSpPr>
        <p:spPr>
          <a:xfrm rot="5400000">
            <a:off x="3965980" y="1355465"/>
            <a:ext cx="270000" cy="177625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/>
          </a:p>
        </p:txBody>
      </p:sp>
      <p:sp>
        <p:nvSpPr>
          <p:cNvPr id="42" name="Triangle isocèle 41"/>
          <p:cNvSpPr/>
          <p:nvPr/>
        </p:nvSpPr>
        <p:spPr>
          <a:xfrm rot="5400000">
            <a:off x="4022394" y="3932508"/>
            <a:ext cx="270000" cy="177625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/>
          </a:p>
        </p:txBody>
      </p:sp>
      <p:sp>
        <p:nvSpPr>
          <p:cNvPr id="43" name="ZoneTexte 42"/>
          <p:cNvSpPr txBox="1"/>
          <p:nvPr/>
        </p:nvSpPr>
        <p:spPr>
          <a:xfrm>
            <a:off x="288281" y="3862531"/>
            <a:ext cx="3684175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Un</a:t>
            </a:r>
            <a:r>
              <a:rPr lang="fr-FR" sz="1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1000" dirty="0"/>
              <a:t>compartiment de financement dédié à la </a:t>
            </a:r>
            <a:r>
              <a:rPr lang="fr-FR" sz="1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réduction proactive des inégalités territoriales, </a:t>
            </a:r>
            <a:r>
              <a:rPr lang="fr-FR" sz="1000" dirty="0"/>
              <a:t>qui met en relation un besoin de santé et une enveloppe de financement 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184608" y="2925406"/>
            <a:ext cx="3684175" cy="42286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1000" dirty="0"/>
              <a:t>Un compartiment de financement </a:t>
            </a:r>
            <a:r>
              <a:rPr lang="fr-FR" sz="1000" b="1" dirty="0"/>
              <a:t>pour valoriser l’activité des établissements</a:t>
            </a:r>
            <a:r>
              <a:rPr lang="fr-FR" sz="1000" dirty="0"/>
              <a:t> en incitant aux alternatives à l’hospitalisation temps plein </a:t>
            </a:r>
          </a:p>
        </p:txBody>
      </p:sp>
      <p:sp>
        <p:nvSpPr>
          <p:cNvPr id="45" name="Triangle isocèle 44"/>
          <p:cNvSpPr/>
          <p:nvPr/>
        </p:nvSpPr>
        <p:spPr>
          <a:xfrm rot="5400000">
            <a:off x="3949750" y="2994322"/>
            <a:ext cx="270000" cy="177625"/>
          </a:xfrm>
          <a:prstGeom prst="triangl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100" b="1"/>
          </a:p>
        </p:txBody>
      </p:sp>
      <p:sp>
        <p:nvSpPr>
          <p:cNvPr id="57" name="ZoneTexte 56"/>
          <p:cNvSpPr txBox="1"/>
          <p:nvPr/>
        </p:nvSpPr>
        <p:spPr>
          <a:xfrm>
            <a:off x="167745" y="1923501"/>
            <a:ext cx="3684175" cy="47705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fr-FR" sz="1000" dirty="0"/>
              <a:t>Des compartiments dédiés </a:t>
            </a:r>
            <a:r>
              <a:rPr lang="fr-FR" sz="105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aux activités </a:t>
            </a:r>
            <a:r>
              <a:rPr lang="fr-FR" sz="1050" b="1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supra-régionales</a:t>
            </a:r>
            <a:r>
              <a:rPr lang="fr-FR" sz="105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aux nouvelles activités, à la structuration de la recherche  </a:t>
            </a:r>
            <a:r>
              <a:rPr lang="fr-FR" sz="1000" dirty="0"/>
              <a:t>pour soutenir la transformation du secteur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315950" y="1367333"/>
            <a:ext cx="3684175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fr-FR" sz="1000" dirty="0"/>
              <a:t>La prise en compte de la </a:t>
            </a:r>
            <a:r>
              <a:rPr lang="fr-FR" sz="1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qualité</a:t>
            </a:r>
            <a:endParaRPr lang="fr-FR" sz="1000" dirty="0"/>
          </a:p>
        </p:txBody>
      </p:sp>
      <p:sp>
        <p:nvSpPr>
          <p:cNvPr id="32" name="ZoneTexte 31"/>
          <p:cNvSpPr txBox="1"/>
          <p:nvPr/>
        </p:nvSpPr>
        <p:spPr>
          <a:xfrm>
            <a:off x="6047730" y="2782215"/>
            <a:ext cx="2916757" cy="13378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fr-FR" sz="1200" b="1" dirty="0">
                <a:solidFill>
                  <a:schemeClr val="accent2">
                    <a:lumMod val="50000"/>
                  </a:schemeClr>
                </a:solidFill>
              </a:rPr>
              <a:t>Dotation file </a:t>
            </a:r>
            <a:r>
              <a:rPr lang="fr-FR" sz="1200" b="1" dirty="0" smtClean="0">
                <a:solidFill>
                  <a:schemeClr val="accent2">
                    <a:lumMod val="50000"/>
                  </a:schemeClr>
                </a:solidFill>
              </a:rPr>
              <a:t>active</a:t>
            </a:r>
            <a:endParaRPr lang="fr-FR" sz="1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6007887" y="4006859"/>
            <a:ext cx="326818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Dotation </a:t>
            </a:r>
            <a:r>
              <a:rPr lang="fr-FR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Populationnelle</a:t>
            </a:r>
            <a:endParaRPr lang="fr-FR" sz="1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6108950" y="2070428"/>
            <a:ext cx="1157596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r">
              <a:defRPr sz="1000" b="1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algn="l"/>
            <a:r>
              <a:rPr lang="fr-FR" sz="105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Transformation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6108949" y="1871794"/>
            <a:ext cx="1307365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05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Nouvelles activités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6148196" y="1665247"/>
            <a:ext cx="2816292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>
              <a:defRPr sz="1000" b="1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fr-FR" sz="105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Activités </a:t>
            </a:r>
            <a:r>
              <a:rPr lang="fr-FR" sz="105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spécifiques « nationales » </a:t>
            </a:r>
            <a:endParaRPr lang="fr-FR" sz="105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4985888" y="2547129"/>
            <a:ext cx="810247" cy="633591"/>
          </a:xfrm>
          <a:prstGeom prst="roundRect">
            <a:avLst>
              <a:gd name="adj" fmla="val 7661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/>
              <a:t>+/ - 15%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4985889" y="3240179"/>
            <a:ext cx="803462" cy="12582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/>
              <a:t>+/- 85%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4427984" y="1346087"/>
            <a:ext cx="1368152" cy="16397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/>
              <a:t>1,2%</a:t>
            </a:r>
          </a:p>
        </p:txBody>
      </p:sp>
      <p:sp>
        <p:nvSpPr>
          <p:cNvPr id="51" name="Rectangle à coins arrondis 50"/>
          <p:cNvSpPr/>
          <p:nvPr/>
        </p:nvSpPr>
        <p:spPr>
          <a:xfrm>
            <a:off x="4404151" y="1651833"/>
            <a:ext cx="1368152" cy="76617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 dirty="0"/>
              <a:t>6%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5895632" y="1329738"/>
            <a:ext cx="286062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IFAQ + Qualité du codage </a:t>
            </a:r>
          </a:p>
        </p:txBody>
      </p:sp>
      <p:sp>
        <p:nvSpPr>
          <p:cNvPr id="54" name="Rectangle à coins arrondis 53"/>
          <p:cNvSpPr/>
          <p:nvPr/>
        </p:nvSpPr>
        <p:spPr>
          <a:xfrm>
            <a:off x="5538120" y="1690176"/>
            <a:ext cx="531006" cy="1323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/>
              <a:t>3%</a:t>
            </a:r>
          </a:p>
        </p:txBody>
      </p:sp>
      <p:sp>
        <p:nvSpPr>
          <p:cNvPr id="55" name="Rectangle à coins arrondis 54"/>
          <p:cNvSpPr/>
          <p:nvPr/>
        </p:nvSpPr>
        <p:spPr>
          <a:xfrm>
            <a:off x="5538120" y="1885159"/>
            <a:ext cx="531126" cy="1374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/>
              <a:t>0,5%</a:t>
            </a:r>
          </a:p>
        </p:txBody>
      </p:sp>
      <p:sp>
        <p:nvSpPr>
          <p:cNvPr id="56" name="Rectangle à coins arrondis 55"/>
          <p:cNvSpPr/>
          <p:nvPr/>
        </p:nvSpPr>
        <p:spPr>
          <a:xfrm>
            <a:off x="5538120" y="2076309"/>
            <a:ext cx="531006" cy="1128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/>
              <a:t>3%</a:t>
            </a:r>
          </a:p>
        </p:txBody>
      </p:sp>
      <p:sp>
        <p:nvSpPr>
          <p:cNvPr id="59" name="Double flèche verticale 58"/>
          <p:cNvSpPr/>
          <p:nvPr/>
        </p:nvSpPr>
        <p:spPr>
          <a:xfrm>
            <a:off x="5319836" y="3023251"/>
            <a:ext cx="203995" cy="561796"/>
          </a:xfrm>
          <a:prstGeom prst="upDown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/>
          </a:p>
        </p:txBody>
      </p:sp>
      <p:sp>
        <p:nvSpPr>
          <p:cNvPr id="61" name="ZoneTexte 60"/>
          <p:cNvSpPr txBox="1"/>
          <p:nvPr/>
        </p:nvSpPr>
        <p:spPr>
          <a:xfrm>
            <a:off x="6116907" y="2269062"/>
            <a:ext cx="1869485" cy="1615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fr-FR"/>
            </a:defPPr>
            <a:lvl1pPr algn="r">
              <a:defRPr sz="1000" b="1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</a:lstStyle>
          <a:p>
            <a:pPr algn="l"/>
            <a:r>
              <a:rPr lang="fr-FR" sz="105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Struct</a:t>
            </a:r>
            <a:r>
              <a:rPr lang="fr-FR" sz="105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. de la recherche (2023)</a:t>
            </a:r>
          </a:p>
        </p:txBody>
      </p:sp>
      <p:sp>
        <p:nvSpPr>
          <p:cNvPr id="62" name="Rectangle à coins arrondis 61"/>
          <p:cNvSpPr/>
          <p:nvPr/>
        </p:nvSpPr>
        <p:spPr>
          <a:xfrm>
            <a:off x="5538120" y="2274006"/>
            <a:ext cx="538964" cy="10631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/>
              <a:t>0%</a:t>
            </a:r>
          </a:p>
        </p:txBody>
      </p:sp>
      <p:sp>
        <p:nvSpPr>
          <p:cNvPr id="63" name="Rectangle à coins arrondis 62"/>
          <p:cNvSpPr/>
          <p:nvPr/>
        </p:nvSpPr>
        <p:spPr>
          <a:xfrm>
            <a:off x="4510043" y="2559782"/>
            <a:ext cx="387570" cy="19513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050" b="1" dirty="0"/>
              <a:t>93%</a:t>
            </a:r>
          </a:p>
        </p:txBody>
      </p:sp>
      <p:sp>
        <p:nvSpPr>
          <p:cNvPr id="33" name="Titre 8"/>
          <p:cNvSpPr>
            <a:spLocks noGrp="1"/>
          </p:cNvSpPr>
          <p:nvPr>
            <p:ph type="title"/>
          </p:nvPr>
        </p:nvSpPr>
        <p:spPr>
          <a:xfrm>
            <a:off x="2158037" y="89787"/>
            <a:ext cx="8424863" cy="539991"/>
          </a:xfrm>
        </p:spPr>
        <p:txBody>
          <a:bodyPr>
            <a:noAutofit/>
          </a:bodyPr>
          <a:lstStyle/>
          <a:p>
            <a:r>
              <a:rPr lang="fr-FR" sz="1800" dirty="0" smtClean="0">
                <a:solidFill>
                  <a:schemeClr val="tx2"/>
                </a:solidFill>
              </a:rPr>
              <a:t>Les </a:t>
            </a:r>
            <a:r>
              <a:rPr lang="fr-FR" sz="1800" dirty="0">
                <a:solidFill>
                  <a:schemeClr val="tx2"/>
                </a:solidFill>
              </a:rPr>
              <a:t>compartiments du </a:t>
            </a:r>
            <a:r>
              <a:rPr lang="fr-FR" sz="1800" dirty="0" smtClean="0">
                <a:solidFill>
                  <a:schemeClr val="tx2"/>
                </a:solidFill>
              </a:rPr>
              <a:t>modèle cible </a:t>
            </a:r>
            <a:endParaRPr lang="fr-F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991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9" name="Titre 6"/>
          <p:cNvSpPr txBox="1">
            <a:spLocks/>
          </p:cNvSpPr>
          <p:nvPr/>
        </p:nvSpPr>
        <p:spPr>
          <a:xfrm>
            <a:off x="2051720" y="195486"/>
            <a:ext cx="6336631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dirty="0">
                <a:solidFill>
                  <a:schemeClr val="tx2"/>
                </a:solidFill>
              </a:rPr>
              <a:t>Une application progressive du nouveau modèle jusqu’en 2025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23850" y="1058020"/>
            <a:ext cx="8271485" cy="3457946"/>
          </a:xfrm>
        </p:spPr>
        <p:txBody>
          <a:bodyPr/>
          <a:lstStyle/>
          <a:p>
            <a:pPr marL="176213" lvl="1" indent="-176213">
              <a:spcBef>
                <a:spcPts val="1800"/>
              </a:spcBef>
              <a:buClr>
                <a:schemeClr val="tx2"/>
              </a:buClr>
              <a:buFont typeface="Arial" panose="020B0604020202020204" pitchFamily="34" charset="0"/>
              <a:buChar char="►"/>
            </a:pPr>
            <a:r>
              <a:rPr lang="fr-FR" sz="1400" b="1" dirty="0">
                <a:solidFill>
                  <a:schemeClr val="tx2"/>
                </a:solidFill>
              </a:rPr>
              <a:t>En 2022 une sécurisation totale des recettes des établissements </a:t>
            </a:r>
            <a:r>
              <a:rPr lang="fr-FR" sz="1400" b="1" i="1" dirty="0"/>
              <a:t>via</a:t>
            </a:r>
            <a:r>
              <a:rPr lang="fr-FR" sz="1400" b="1" dirty="0"/>
              <a:t> le versement d’une dotation </a:t>
            </a:r>
            <a:r>
              <a:rPr lang="fr-FR" sz="1400" b="1" dirty="0" smtClean="0"/>
              <a:t>provisionnelle</a:t>
            </a:r>
            <a:endParaRPr lang="fr-FR" sz="1400" b="1" dirty="0"/>
          </a:p>
          <a:p>
            <a:pPr marL="717550" lvl="1" indent="-354013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100" dirty="0"/>
              <a:t>Financement de tous les établissements depuis le 1</a:t>
            </a:r>
            <a:r>
              <a:rPr lang="fr-FR" sz="1100" baseline="30000" dirty="0"/>
              <a:t>er</a:t>
            </a:r>
            <a:r>
              <a:rPr lang="fr-FR" sz="1100" dirty="0"/>
              <a:t> janvier 2022 par une dotation provisionnelle d’un </a:t>
            </a:r>
            <a:r>
              <a:rPr lang="fr-FR" sz="1100" b="1" dirty="0"/>
              <a:t>montant au moins égal aux recettes 2021 </a:t>
            </a:r>
          </a:p>
          <a:p>
            <a:pPr marL="717550" lvl="1" indent="-354013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100" dirty="0" smtClean="0"/>
              <a:t>Comparatif </a:t>
            </a:r>
            <a:r>
              <a:rPr lang="fr-FR" sz="1100" dirty="0"/>
              <a:t>en fin d’année entre la sécurisation des recettes et l’application du modèle à blanc qui a pu donner lieu au </a:t>
            </a:r>
            <a:r>
              <a:rPr lang="fr-FR" sz="1100" b="1" dirty="0"/>
              <a:t>versement d’un montant complémentaire </a:t>
            </a:r>
          </a:p>
          <a:p>
            <a:pPr marL="176213" lvl="1" indent="-176213">
              <a:spcBef>
                <a:spcPts val="1800"/>
              </a:spcBef>
              <a:buClr>
                <a:schemeClr val="tx2"/>
              </a:buClr>
              <a:buFont typeface="Arial" panose="020B0604020202020204" pitchFamily="34" charset="0"/>
              <a:buChar char="►"/>
            </a:pPr>
            <a:r>
              <a:rPr lang="fr-FR" sz="1400" b="1" dirty="0">
                <a:solidFill>
                  <a:schemeClr val="tx2"/>
                </a:solidFill>
              </a:rPr>
              <a:t>2023 – 2025 : poursuite d’une sécurisation très forte </a:t>
            </a:r>
            <a:r>
              <a:rPr lang="fr-FR" sz="1400" b="1" dirty="0"/>
              <a:t>avec la sécurisation des deux compartiments principaux : dotation populationnelle et dotation file active </a:t>
            </a:r>
          </a:p>
          <a:p>
            <a:pPr marL="717550" lvl="1" indent="-354013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100" dirty="0"/>
              <a:t>Dotation populationnelle : ne peut être inférieure au montant de l’année N-1 </a:t>
            </a:r>
          </a:p>
          <a:p>
            <a:pPr marL="717550" lvl="1" indent="-354013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100" dirty="0"/>
              <a:t>Dotation file active : ne peut être </a:t>
            </a:r>
            <a:r>
              <a:rPr lang="fr-FR" sz="1100" dirty="0" smtClean="0"/>
              <a:t>inférieure </a:t>
            </a:r>
            <a:r>
              <a:rPr lang="fr-FR" sz="1100" dirty="0"/>
              <a:t>à une </a:t>
            </a:r>
            <a:r>
              <a:rPr lang="fr-FR" sz="1100" dirty="0" err="1"/>
              <a:t>quote</a:t>
            </a:r>
            <a:r>
              <a:rPr lang="fr-FR" sz="1100" dirty="0"/>
              <a:t> part du montant de l’année N-1 </a:t>
            </a:r>
          </a:p>
          <a:p>
            <a:pPr marL="925000" lvl="2" indent="-354013">
              <a:spcBef>
                <a:spcPts val="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100" dirty="0"/>
              <a:t>Valeur de la quote-part fixée nationalement, par ancien secteur de financement (DAF / OQN) après concertation des fédérations </a:t>
            </a:r>
            <a:r>
              <a:rPr lang="fr-FR" sz="1100" dirty="0" smtClean="0"/>
              <a:t>(Sécurisation </a:t>
            </a:r>
            <a:r>
              <a:rPr lang="fr-FR" sz="1100" dirty="0"/>
              <a:t>à 100% en 2023 et en 2024 ; concertation </a:t>
            </a:r>
            <a:r>
              <a:rPr lang="fr-FR" sz="1100" dirty="0" smtClean="0"/>
              <a:t>à venir pour 2025)</a:t>
            </a:r>
            <a:endParaRPr lang="fr-FR" sz="1100" dirty="0"/>
          </a:p>
          <a:p>
            <a:pPr marL="750987" lvl="3" indent="0">
              <a:spcBef>
                <a:spcPts val="0"/>
              </a:spcBef>
              <a:buClr>
                <a:schemeClr val="tx2"/>
              </a:buClr>
              <a:buNone/>
            </a:pPr>
            <a:endParaRPr lang="fr-FR" sz="850" dirty="0"/>
          </a:p>
        </p:txBody>
      </p:sp>
      <p:sp>
        <p:nvSpPr>
          <p:cNvPr id="3" name="ZoneTexte 2"/>
          <p:cNvSpPr txBox="1"/>
          <p:nvPr/>
        </p:nvSpPr>
        <p:spPr>
          <a:xfrm>
            <a:off x="611560" y="4245081"/>
            <a:ext cx="79208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rgbClr val="FF0000"/>
                </a:solidFill>
              </a:rPr>
              <a:t>Cette sécurisation vient </a:t>
            </a:r>
            <a:r>
              <a:rPr lang="fr-FR" sz="1400" b="1" dirty="0" smtClean="0">
                <a:solidFill>
                  <a:srgbClr val="FF0000"/>
                </a:solidFill>
              </a:rPr>
              <a:t>limiter </a:t>
            </a:r>
            <a:r>
              <a:rPr lang="fr-FR" sz="1400" b="1" dirty="0">
                <a:solidFill>
                  <a:srgbClr val="FF0000"/>
                </a:solidFill>
              </a:rPr>
              <a:t>nos marges de manœuvres sur la période de </a:t>
            </a:r>
            <a:r>
              <a:rPr lang="fr-FR" sz="1400" b="1" dirty="0" smtClean="0">
                <a:solidFill>
                  <a:srgbClr val="FF0000"/>
                </a:solidFill>
              </a:rPr>
              <a:t>transition (marge de contractualisation, ASR, développement d’activité…)</a:t>
            </a:r>
            <a:endParaRPr lang="fr-FR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36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611560" y="644012"/>
            <a:ext cx="8064896" cy="4139487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buNone/>
            </a:pP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Juillet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(première circulaire budgétaire) : </a:t>
            </a: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première notification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des dotations du modèle </a:t>
            </a: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</a:t>
            </a: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populationnelle :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 montant sécurisé + financement des mesures catégorielles RH</a:t>
            </a:r>
            <a:endParaRPr lang="fr-FR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file active </a:t>
            </a: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montant sécurisé  </a:t>
            </a: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IFAQ et Qualité du codage </a:t>
            </a: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reconduction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à </a:t>
            </a: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titre provisoire des montants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2023 </a:t>
            </a: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ASN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Délégation des mesures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reconductibles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N-1, et mesures nouvelles ciblées (détention et UMD)</a:t>
            </a: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transformation : </a:t>
            </a: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Délégation des mesures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reconductibles </a:t>
            </a: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N-1,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FIOP 2019-2020 </a:t>
            </a: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et divers mesures RH</a:t>
            </a: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Dotation </a:t>
            </a:r>
            <a:r>
              <a:rPr lang="fr-FR" sz="1100" b="1" dirty="0">
                <a:ea typeface="Calibri" panose="020F0502020204030204" pitchFamily="34" charset="0"/>
                <a:cs typeface="Times New Roman" panose="02020603050405020304" pitchFamily="18" charset="0"/>
              </a:rPr>
              <a:t>Recherche : </a:t>
            </a: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Délégation des mesures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reconductibles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N-1</a:t>
            </a: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nouvelles activités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Délégation FIOP 2022, 2023 </a:t>
            </a:r>
          </a:p>
          <a:p>
            <a:pPr marL="0" indent="0" algn="just">
              <a:lnSpc>
                <a:spcPct val="107000"/>
              </a:lnSpc>
              <a:spcBef>
                <a:spcPts val="1800"/>
              </a:spcBef>
              <a:buNone/>
            </a:pPr>
            <a:r>
              <a:rPr lang="fr-FR" sz="1200" i="1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Novembre ?</a:t>
            </a: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(deuxième </a:t>
            </a: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phase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budgétaire) : actualisation de la DFA sur la base de </a:t>
            </a: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l’activité à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M6 </a:t>
            </a:r>
            <a:endParaRPr lang="fr-FR" sz="1200" dirty="0" smtClean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file active </a:t>
            </a: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intermédiaire :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actualisation sur </a:t>
            </a:r>
            <a:r>
              <a:rPr lang="fr-FR" sz="11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base de l’activité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M1 - M6</a:t>
            </a:r>
            <a:endParaRPr lang="fr-FR" sz="11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Dotation populationnelle : </a:t>
            </a:r>
            <a:r>
              <a:rPr lang="fr-FR" sz="11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allocation de la croissance socle et des mesures métiers gagées </a:t>
            </a:r>
            <a:r>
              <a:rPr lang="fr-FR" sz="1100" i="1" dirty="0">
                <a:ea typeface="Calibri" panose="020F0502020204030204" pitchFamily="34" charset="0"/>
                <a:cs typeface="Times New Roman" panose="02020603050405020304" pitchFamily="18" charset="0"/>
              </a:rPr>
              <a:t>(cf. suite de la présentation) </a:t>
            </a:r>
            <a:endParaRPr lang="fr-FR" sz="11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1800"/>
              </a:spcBef>
              <a:buNone/>
            </a:pPr>
            <a:r>
              <a:rPr lang="fr-FR" sz="1200" i="1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Avril 2025 ?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(dernière circulaire budgétaire) : </a:t>
            </a: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Notification de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fr-FR" sz="1200" dirty="0" smtClean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DFA, IFAQ </a:t>
            </a:r>
            <a:r>
              <a:rPr lang="fr-FR" sz="1200" dirty="0">
                <a:solidFill>
                  <a:schemeClr val="tx2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et DQC définitives </a:t>
            </a:r>
            <a:endParaRPr lang="fr-FR" sz="1200" dirty="0" smtClean="0">
              <a:solidFill>
                <a:schemeClr val="tx2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Notification </a:t>
            </a: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la dotation IFAQ </a:t>
            </a: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2024 sur la base des résultats obtenus</a:t>
            </a:r>
            <a:endParaRPr lang="fr-FR" sz="11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7675" lvl="1" indent="-266700" algn="just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Notification de la DFA et de la DQC </a:t>
            </a:r>
            <a:r>
              <a:rPr lang="fr-FR" sz="1100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2024 définitive</a:t>
            </a:r>
            <a:endParaRPr lang="fr-FR" dirty="0">
              <a:latin typeface="+mj-lt"/>
            </a:endParaRP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2169379" y="123478"/>
            <a:ext cx="5904334" cy="539991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2"/>
                </a:solidFill>
              </a:rPr>
              <a:t>Les étapes de la campagne </a:t>
            </a:r>
            <a:r>
              <a:rPr lang="fr-FR" dirty="0" smtClean="0">
                <a:solidFill>
                  <a:schemeClr val="tx2"/>
                </a:solidFill>
              </a:rPr>
              <a:t>2024 </a:t>
            </a:r>
            <a:endParaRPr lang="fr-FR" dirty="0">
              <a:solidFill>
                <a:schemeClr val="tx2"/>
              </a:solidFill>
            </a:endParaRP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467544" y="771550"/>
            <a:ext cx="0" cy="3816424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Étoile à 5 branches 12"/>
          <p:cNvSpPr/>
          <p:nvPr/>
        </p:nvSpPr>
        <p:spPr>
          <a:xfrm>
            <a:off x="395536" y="1415880"/>
            <a:ext cx="149027" cy="154522"/>
          </a:xfrm>
          <a:prstGeom prst="star5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Étoile à 5 branches 13"/>
          <p:cNvSpPr/>
          <p:nvPr/>
        </p:nvSpPr>
        <p:spPr>
          <a:xfrm>
            <a:off x="395536" y="2718828"/>
            <a:ext cx="144016" cy="144016"/>
          </a:xfrm>
          <a:prstGeom prst="star5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Étoile à 5 branches 14"/>
          <p:cNvSpPr/>
          <p:nvPr/>
        </p:nvSpPr>
        <p:spPr>
          <a:xfrm>
            <a:off x="395536" y="3758229"/>
            <a:ext cx="144016" cy="144016"/>
          </a:xfrm>
          <a:prstGeom prst="star5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62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e la dat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51C71F6-E0A6-1740-B64F-38F332886BAF}" type="datetime1">
              <a:rPr lang="fr-FR" cap="all" smtClean="0"/>
              <a:pPr/>
              <a:t>16/10/2024</a:t>
            </a:fld>
            <a:endParaRPr lang="fr-FR" cap="all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2496772" y="141279"/>
            <a:ext cx="6655263" cy="539991"/>
          </a:xfrm>
        </p:spPr>
        <p:txBody>
          <a:bodyPr>
            <a:normAutofit/>
          </a:bodyPr>
          <a:lstStyle/>
          <a:p>
            <a:r>
              <a:rPr lang="fr-FR" sz="2000" dirty="0" smtClean="0">
                <a:solidFill>
                  <a:schemeClr val="tx2"/>
                </a:solidFill>
              </a:rPr>
              <a:t>Rappel dotation file active</a:t>
            </a:r>
            <a:endParaRPr lang="fr-FR" sz="2000" dirty="0">
              <a:solidFill>
                <a:schemeClr val="tx2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73549" y="1107470"/>
            <a:ext cx="3670987" cy="18530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Aft>
                <a:spcPts val="600"/>
              </a:spcAft>
            </a:pPr>
            <a:r>
              <a:rPr lang="fr-FR" sz="1200" b="1" dirty="0" smtClean="0">
                <a:solidFill>
                  <a:schemeClr val="tx1"/>
                </a:solidFill>
              </a:rPr>
              <a:t>Principes </a:t>
            </a:r>
          </a:p>
          <a:p>
            <a:pPr marL="171450" lvl="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solidFill>
                  <a:srgbClr val="000091">
                    <a:lumMod val="40000"/>
                    <a:lumOff val="60000"/>
                  </a:srgbClr>
                </a:solidFill>
              </a:rPr>
              <a:t>DFA </a:t>
            </a:r>
            <a:r>
              <a:rPr lang="fr-FR" sz="1100" b="1" dirty="0">
                <a:solidFill>
                  <a:srgbClr val="000091">
                    <a:lumMod val="40000"/>
                    <a:lumOff val="60000"/>
                  </a:srgbClr>
                </a:solidFill>
              </a:rPr>
              <a:t>sécurisée </a:t>
            </a:r>
            <a:r>
              <a:rPr lang="fr-FR" sz="1100" b="1" dirty="0">
                <a:solidFill>
                  <a:srgbClr val="000000"/>
                </a:solidFill>
              </a:rPr>
              <a:t>= </a:t>
            </a:r>
            <a:r>
              <a:rPr lang="fr-FR" sz="1100" dirty="0">
                <a:solidFill>
                  <a:srgbClr val="000000"/>
                </a:solidFill>
              </a:rPr>
              <a:t>DFA notifiée aux établissements début </a:t>
            </a:r>
            <a:r>
              <a:rPr lang="fr-FR" sz="1100" dirty="0" smtClean="0">
                <a:solidFill>
                  <a:srgbClr val="000000"/>
                </a:solidFill>
              </a:rPr>
              <a:t>2024, </a:t>
            </a:r>
            <a:r>
              <a:rPr lang="fr-FR" sz="1100" dirty="0">
                <a:solidFill>
                  <a:srgbClr val="000000"/>
                </a:solidFill>
              </a:rPr>
              <a:t>calculée sur la base des recettes </a:t>
            </a:r>
            <a:r>
              <a:rPr lang="fr-FR" sz="1100" dirty="0" smtClean="0">
                <a:solidFill>
                  <a:srgbClr val="000000"/>
                </a:solidFill>
              </a:rPr>
              <a:t>2023</a:t>
            </a:r>
            <a:endParaRPr lang="fr-FR" sz="1100" dirty="0">
              <a:solidFill>
                <a:srgbClr val="000000"/>
              </a:solidFill>
            </a:endParaRPr>
          </a:p>
          <a:p>
            <a:pPr marL="171450" lvl="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rgbClr val="005841">
                    <a:lumMod val="90000"/>
                    <a:lumOff val="10000"/>
                  </a:srgbClr>
                </a:solidFill>
              </a:rPr>
              <a:t>DFA théorique </a:t>
            </a:r>
            <a:r>
              <a:rPr lang="fr-FR" sz="1100" b="1" dirty="0">
                <a:solidFill>
                  <a:srgbClr val="000000"/>
                </a:solidFill>
              </a:rPr>
              <a:t>= </a:t>
            </a:r>
            <a:r>
              <a:rPr lang="fr-FR" sz="1100" dirty="0">
                <a:solidFill>
                  <a:srgbClr val="000000"/>
                </a:solidFill>
              </a:rPr>
              <a:t>DFA calculée </a:t>
            </a:r>
            <a:r>
              <a:rPr lang="fr-FR" sz="1100" b="1" dirty="0">
                <a:solidFill>
                  <a:srgbClr val="000000"/>
                </a:solidFill>
              </a:rPr>
              <a:t>à partir de l’activité </a:t>
            </a:r>
            <a:r>
              <a:rPr lang="fr-FR" sz="1100" b="1" dirty="0" smtClean="0">
                <a:solidFill>
                  <a:srgbClr val="000000"/>
                </a:solidFill>
              </a:rPr>
              <a:t>2024</a:t>
            </a:r>
            <a:r>
              <a:rPr lang="fr-FR" sz="1100" dirty="0" smtClean="0">
                <a:solidFill>
                  <a:srgbClr val="000000"/>
                </a:solidFill>
              </a:rPr>
              <a:t>. </a:t>
            </a:r>
            <a:r>
              <a:rPr lang="fr-FR" sz="1100" dirty="0">
                <a:solidFill>
                  <a:srgbClr val="000000"/>
                </a:solidFill>
              </a:rPr>
              <a:t>Compte tenu de la sécurisation, aucun établissement ne </a:t>
            </a:r>
            <a:r>
              <a:rPr lang="fr-FR" sz="1100" dirty="0" smtClean="0">
                <a:solidFill>
                  <a:srgbClr val="000000"/>
                </a:solidFill>
              </a:rPr>
              <a:t>perçoit </a:t>
            </a:r>
            <a:r>
              <a:rPr lang="fr-FR" sz="1100" dirty="0">
                <a:solidFill>
                  <a:srgbClr val="000000"/>
                </a:solidFill>
              </a:rPr>
              <a:t>sa DFA théorique </a:t>
            </a:r>
            <a:endParaRPr lang="fr-FR" sz="1100" dirty="0" smtClean="0">
              <a:solidFill>
                <a:srgbClr val="000000"/>
              </a:solidFill>
            </a:endParaRPr>
          </a:p>
          <a:p>
            <a:pPr marL="171450" lvl="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b="1" dirty="0" smtClean="0">
                <a:solidFill>
                  <a:schemeClr val="accent1">
                    <a:lumMod val="75000"/>
                    <a:lumOff val="25000"/>
                  </a:schemeClr>
                </a:solidFill>
              </a:rPr>
              <a:t>DFA finale</a:t>
            </a:r>
            <a:r>
              <a:rPr lang="fr-FR" sz="1100" dirty="0" smtClean="0">
                <a:solidFill>
                  <a:srgbClr val="000000"/>
                </a:solidFill>
              </a:rPr>
              <a:t> = à minima égale à la DFA sécurisée, avec un complément pour les ES pour lesquels DFA théorique &gt; DFA sécurisée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2345" y="2000814"/>
            <a:ext cx="486578" cy="65758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069721" y="1663147"/>
            <a:ext cx="420089" cy="1001717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  <a:ln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4240650" y="2698173"/>
            <a:ext cx="718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sécurisée </a:t>
            </a:r>
            <a:endParaRPr lang="fr-FR" sz="800" dirty="0"/>
          </a:p>
        </p:txBody>
      </p:sp>
      <p:sp>
        <p:nvSpPr>
          <p:cNvPr id="13" name="ZoneTexte 12"/>
          <p:cNvSpPr txBox="1"/>
          <p:nvPr/>
        </p:nvSpPr>
        <p:spPr>
          <a:xfrm>
            <a:off x="5042063" y="2720220"/>
            <a:ext cx="649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théorique</a:t>
            </a:r>
            <a:endParaRPr lang="fr-FR" sz="800" dirty="0"/>
          </a:p>
        </p:txBody>
      </p:sp>
      <p:sp>
        <p:nvSpPr>
          <p:cNvPr id="17" name="Rectangle 16"/>
          <p:cNvSpPr/>
          <p:nvPr/>
        </p:nvSpPr>
        <p:spPr>
          <a:xfrm>
            <a:off x="5691452" y="1820235"/>
            <a:ext cx="429413" cy="831770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5618999" y="2707361"/>
            <a:ext cx="609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finale</a:t>
            </a:r>
            <a:endParaRPr lang="fr-FR" sz="800" dirty="0"/>
          </a:p>
        </p:txBody>
      </p:sp>
      <p:sp>
        <p:nvSpPr>
          <p:cNvPr id="19" name="Rectangle 18"/>
          <p:cNvSpPr/>
          <p:nvPr/>
        </p:nvSpPr>
        <p:spPr>
          <a:xfrm>
            <a:off x="6832555" y="2006796"/>
            <a:ext cx="409143" cy="65758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7501313" y="2090209"/>
            <a:ext cx="342654" cy="557283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  <a:ln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/>
          <p:cNvSpPr txBox="1"/>
          <p:nvPr/>
        </p:nvSpPr>
        <p:spPr>
          <a:xfrm>
            <a:off x="6665936" y="2723735"/>
            <a:ext cx="742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sécurisée </a:t>
            </a:r>
            <a:endParaRPr lang="fr-FR" sz="800" dirty="0"/>
          </a:p>
        </p:txBody>
      </p:sp>
      <p:sp>
        <p:nvSpPr>
          <p:cNvPr id="22" name="ZoneTexte 21"/>
          <p:cNvSpPr txBox="1"/>
          <p:nvPr/>
        </p:nvSpPr>
        <p:spPr>
          <a:xfrm>
            <a:off x="7314487" y="2730905"/>
            <a:ext cx="7163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théorique</a:t>
            </a:r>
            <a:endParaRPr lang="fr-FR" sz="800" dirty="0"/>
          </a:p>
        </p:txBody>
      </p:sp>
      <p:sp>
        <p:nvSpPr>
          <p:cNvPr id="23" name="Rectangle 22"/>
          <p:cNvSpPr/>
          <p:nvPr/>
        </p:nvSpPr>
        <p:spPr>
          <a:xfrm>
            <a:off x="8151123" y="2000401"/>
            <a:ext cx="295579" cy="638127"/>
          </a:xfrm>
          <a:prstGeom prst="rect">
            <a:avLst/>
          </a:prstGeom>
          <a:solidFill>
            <a:schemeClr val="accent1">
              <a:lumMod val="75000"/>
              <a:lumOff val="25000"/>
            </a:schemeClr>
          </a:solidFill>
          <a:ln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8104005" y="2730905"/>
            <a:ext cx="586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dirty="0" smtClean="0"/>
              <a:t>DFA finale</a:t>
            </a:r>
            <a:endParaRPr lang="fr-FR" sz="800" dirty="0"/>
          </a:p>
        </p:txBody>
      </p:sp>
      <p:cxnSp>
        <p:nvCxnSpPr>
          <p:cNvPr id="26" name="Connecteur droit 25"/>
          <p:cNvCxnSpPr/>
          <p:nvPr/>
        </p:nvCxnSpPr>
        <p:spPr>
          <a:xfrm>
            <a:off x="4342345" y="2000814"/>
            <a:ext cx="177852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V="1">
            <a:off x="6817462" y="1990422"/>
            <a:ext cx="1629240" cy="358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3894235" y="1169045"/>
            <a:ext cx="249645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 smtClean="0"/>
              <a:t>Cas 1 : DFA théorique &gt; DFA sécurisée</a:t>
            </a:r>
            <a:endParaRPr lang="fr-FR" sz="1050" b="1" dirty="0"/>
          </a:p>
        </p:txBody>
      </p:sp>
      <p:sp>
        <p:nvSpPr>
          <p:cNvPr id="25" name="ZoneTexte 24"/>
          <p:cNvSpPr txBox="1"/>
          <p:nvPr/>
        </p:nvSpPr>
        <p:spPr>
          <a:xfrm>
            <a:off x="6550817" y="1185334"/>
            <a:ext cx="229692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b="1" dirty="0" smtClean="0"/>
              <a:t>Cas 2 : DFA théorique &lt; DFA sécurisée</a:t>
            </a:r>
            <a:endParaRPr lang="fr-FR" sz="1050" b="1" dirty="0"/>
          </a:p>
        </p:txBody>
      </p:sp>
      <p:sp>
        <p:nvSpPr>
          <p:cNvPr id="30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323850" y="3370876"/>
            <a:ext cx="8585094" cy="1355124"/>
          </a:xfrm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lstStyle/>
          <a:p>
            <a:pPr marL="180975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fr-FR" sz="1200" dirty="0" smtClean="0"/>
              <a:t>Deux étapes  :  </a:t>
            </a:r>
          </a:p>
          <a:p>
            <a:pPr marL="266700" indent="-142875">
              <a:spcBef>
                <a:spcPts val="600"/>
              </a:spcBef>
              <a:spcAft>
                <a:spcPts val="0"/>
              </a:spcAft>
            </a:pPr>
            <a:r>
              <a:rPr lang="fr-FR" sz="1100" dirty="0" smtClean="0"/>
              <a:t> A mi- exercice : notification d’une DFA intermédiaire sur la base de l’activité M6 </a:t>
            </a:r>
          </a:p>
          <a:p>
            <a:pPr marL="361950" indent="-142875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050" b="0" dirty="0"/>
              <a:t>Calcul </a:t>
            </a:r>
            <a:r>
              <a:rPr lang="fr-FR" sz="1050" b="0" dirty="0" smtClean="0"/>
              <a:t>de la </a:t>
            </a:r>
            <a:r>
              <a:rPr lang="fr-FR" sz="1050" b="0" dirty="0"/>
              <a:t>DFA théorique sur la base de l’activité M6 </a:t>
            </a:r>
          </a:p>
          <a:p>
            <a:pPr marL="361950" indent="-142875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050" b="0" dirty="0"/>
              <a:t>Si DFA théorique &gt; DFA sécurisée : allocation d’un complément de </a:t>
            </a:r>
            <a:r>
              <a:rPr lang="fr-FR" sz="1050" b="0" dirty="0" smtClean="0"/>
              <a:t>DFA (50% des mesures nouvelles DFA distribuées) </a:t>
            </a:r>
            <a:endParaRPr lang="fr-FR" sz="1050" b="0" dirty="0"/>
          </a:p>
          <a:p>
            <a:pPr marL="361950" indent="-142875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fr-FR" sz="1050" b="0" dirty="0" smtClean="0"/>
              <a:t>Notification </a:t>
            </a:r>
            <a:r>
              <a:rPr lang="fr-FR" sz="1050" b="0" dirty="0"/>
              <a:t>d’une DFA intermédiaire : DFA sécurisée + </a:t>
            </a:r>
            <a:r>
              <a:rPr lang="fr-FR" sz="1050" b="0" dirty="0" smtClean="0"/>
              <a:t>complément</a:t>
            </a:r>
          </a:p>
          <a:p>
            <a:pPr marL="352425" indent="-2286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"/>
            </a:pPr>
            <a:r>
              <a:rPr lang="fr-FR" sz="1100" dirty="0"/>
              <a:t>En fin </a:t>
            </a:r>
            <a:r>
              <a:rPr lang="fr-FR" sz="1100" dirty="0" smtClean="0"/>
              <a:t>d’exercice budgétaire </a:t>
            </a:r>
            <a:r>
              <a:rPr lang="fr-FR" sz="1100" dirty="0"/>
              <a:t>: notification d’une DFA finale sur la base de l’activité M12 </a:t>
            </a:r>
          </a:p>
          <a:p>
            <a:pPr marL="265112" indent="0">
              <a:spcBef>
                <a:spcPts val="300"/>
              </a:spcBef>
              <a:spcAft>
                <a:spcPts val="300"/>
              </a:spcAft>
              <a:buNone/>
            </a:pPr>
            <a:endParaRPr lang="fr-FR" sz="1100" b="0" dirty="0"/>
          </a:p>
          <a:p>
            <a:pPr marL="0" indent="0">
              <a:spcBef>
                <a:spcPts val="300"/>
              </a:spcBef>
              <a:spcAft>
                <a:spcPts val="600"/>
              </a:spcAft>
              <a:buNone/>
            </a:pPr>
            <a:endParaRPr lang="fr-FR" sz="500" b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0" indent="0">
              <a:buNone/>
            </a:pPr>
            <a:endParaRPr lang="fr-FR" sz="1100" dirty="0" smtClean="0"/>
          </a:p>
          <a:p>
            <a:pPr marL="0" indent="0">
              <a:buNone/>
            </a:pPr>
            <a:r>
              <a:rPr lang="fr-FR" sz="1100" dirty="0" smtClean="0"/>
              <a:t> </a:t>
            </a:r>
          </a:p>
          <a:p>
            <a:pPr marL="0" indent="0">
              <a:buNone/>
            </a:pPr>
            <a:endParaRPr lang="fr-FR" sz="1100" dirty="0"/>
          </a:p>
        </p:txBody>
      </p:sp>
      <p:sp>
        <p:nvSpPr>
          <p:cNvPr id="31" name="Rectangle 30"/>
          <p:cNvSpPr/>
          <p:nvPr/>
        </p:nvSpPr>
        <p:spPr>
          <a:xfrm>
            <a:off x="323850" y="1015419"/>
            <a:ext cx="8585094" cy="2113201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11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5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59999" y="738000"/>
            <a:ext cx="7524369" cy="4046400"/>
          </a:xfrm>
        </p:spPr>
        <p:txBody>
          <a:bodyPr/>
          <a:lstStyle/>
          <a:p>
            <a:pPr marL="0" indent="0">
              <a:buNone/>
            </a:pPr>
            <a:r>
              <a:rPr lang="fr-FR" sz="3600" kern="0" dirty="0" smtClean="0"/>
              <a:t>Dotation populationnelle 2024</a:t>
            </a:r>
            <a:endParaRPr lang="fr-FR" sz="28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271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59999" y="1491630"/>
            <a:ext cx="8388714" cy="3292769"/>
          </a:xfrm>
        </p:spPr>
        <p:txBody>
          <a:bodyPr/>
          <a:lstStyle/>
          <a:p>
            <a:pPr marL="0" indent="0">
              <a:buNone/>
            </a:pPr>
            <a:r>
              <a:rPr lang="fr-FR" sz="3600" kern="0" dirty="0" smtClean="0"/>
              <a:t>Dotation populationnelle 2024</a:t>
            </a:r>
            <a:br>
              <a:rPr lang="fr-FR" sz="3600" kern="0" dirty="0" smtClean="0"/>
            </a:br>
            <a:r>
              <a:rPr lang="fr-FR" sz="3600" kern="0" dirty="0" smtClean="0"/>
              <a:t/>
            </a:r>
            <a:br>
              <a:rPr lang="fr-FR" sz="3600" kern="0" dirty="0" smtClean="0"/>
            </a:br>
            <a:r>
              <a:rPr lang="fr-FR" sz="2800" kern="0" dirty="0" smtClean="0"/>
              <a:t>Première phase de campagne (1</a:t>
            </a:r>
            <a:r>
              <a:rPr lang="fr-FR" sz="2800" kern="0" baseline="30000" dirty="0" smtClean="0"/>
              <a:t>ère</a:t>
            </a:r>
            <a:r>
              <a:rPr lang="fr-FR" sz="2800" kern="0" dirty="0" smtClean="0"/>
              <a:t> circulaire)</a:t>
            </a:r>
            <a:endParaRPr lang="fr-FR" sz="20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349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73;p18"/>
          <p:cNvSpPr txBox="1">
            <a:spLocks/>
          </p:cNvSpPr>
          <p:nvPr/>
        </p:nvSpPr>
        <p:spPr bwMode="gray">
          <a:xfrm>
            <a:off x="1115616" y="131447"/>
            <a:ext cx="7704856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Première </a:t>
            </a: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phase </a:t>
            </a:r>
            <a:r>
              <a:rPr lang="fr-FR" sz="24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2024</a:t>
            </a:r>
            <a:endParaRPr lang="fr-FR" sz="16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  <a:p>
            <a:pPr marL="0">
              <a:lnSpc>
                <a:spcPct val="110000"/>
              </a:lnSpc>
              <a:buSzPts val="5200"/>
            </a:pP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272496" y="1491630"/>
            <a:ext cx="987136" cy="31683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/>
              <a:t>637 M€</a:t>
            </a:r>
            <a:endParaRPr lang="fr-FR" sz="900" i="1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1403648" y="2015836"/>
            <a:ext cx="1008112" cy="264414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/>
              <a:t>Dot pop</a:t>
            </a:r>
          </a:p>
          <a:p>
            <a:pPr algn="ctr"/>
            <a:r>
              <a:rPr lang="fr-FR" sz="900" i="1" dirty="0" smtClean="0"/>
              <a:t>Sécurisée</a:t>
            </a:r>
          </a:p>
          <a:p>
            <a:pPr algn="ctr"/>
            <a:r>
              <a:rPr lang="fr-FR" sz="900" i="1" dirty="0" smtClean="0"/>
              <a:t>(610 M€)</a:t>
            </a:r>
            <a:endParaRPr lang="fr-FR" sz="900" i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1412195" y="1490805"/>
            <a:ext cx="1008112" cy="504881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/>
              <a:t>Croissance</a:t>
            </a:r>
          </a:p>
          <a:p>
            <a:pPr algn="ctr"/>
            <a:r>
              <a:rPr lang="fr-FR" sz="900" i="1" dirty="0" smtClean="0"/>
              <a:t>(27 M€)</a:t>
            </a:r>
            <a:endParaRPr lang="fr-FR" sz="900" i="1" dirty="0"/>
          </a:p>
        </p:txBody>
      </p:sp>
      <p:sp>
        <p:nvSpPr>
          <p:cNvPr id="70" name="ZoneTexte 69"/>
          <p:cNvSpPr txBox="1"/>
          <p:nvPr/>
        </p:nvSpPr>
        <p:spPr>
          <a:xfrm>
            <a:off x="282159" y="945216"/>
            <a:ext cx="212960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Dotation </a:t>
            </a:r>
            <a:r>
              <a:rPr lang="fr-FR" sz="1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Populationnelle PSY PACA 2024</a:t>
            </a:r>
            <a:endParaRPr lang="fr-FR" sz="12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65" name="Connecteur droit avec flèche 164"/>
          <p:cNvCxnSpPr/>
          <p:nvPr/>
        </p:nvCxnSpPr>
        <p:spPr>
          <a:xfrm>
            <a:off x="2555776" y="1707654"/>
            <a:ext cx="4235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à coins arrondis 72"/>
          <p:cNvSpPr/>
          <p:nvPr/>
        </p:nvSpPr>
        <p:spPr>
          <a:xfrm>
            <a:off x="3059832" y="1527222"/>
            <a:ext cx="1008112" cy="324448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/>
              <a:t>Mesures RH (13,2 M€)</a:t>
            </a:r>
            <a:endParaRPr lang="fr-FR" sz="900" i="1" dirty="0"/>
          </a:p>
        </p:txBody>
      </p:sp>
      <p:sp>
        <p:nvSpPr>
          <p:cNvPr id="167" name="ZoneTexte 166"/>
          <p:cNvSpPr txBox="1"/>
          <p:nvPr/>
        </p:nvSpPr>
        <p:spPr>
          <a:xfrm>
            <a:off x="2483768" y="1434724"/>
            <a:ext cx="5589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dont</a:t>
            </a:r>
            <a:endParaRPr lang="fr-FR" sz="1400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2222882" y="4431600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7" name="ZoneTexte 76"/>
          <p:cNvSpPr txBox="1"/>
          <p:nvPr/>
        </p:nvSpPr>
        <p:spPr>
          <a:xfrm>
            <a:off x="2161727" y="4407614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C1</a:t>
            </a:r>
            <a:endParaRPr lang="fr-FR" sz="1200" dirty="0"/>
          </a:p>
        </p:txBody>
      </p:sp>
      <p:sp>
        <p:nvSpPr>
          <p:cNvPr id="79" name="Ellipse 78"/>
          <p:cNvSpPr/>
          <p:nvPr/>
        </p:nvSpPr>
        <p:spPr>
          <a:xfrm>
            <a:off x="3922062" y="1397319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ZoneTexte 79"/>
          <p:cNvSpPr txBox="1"/>
          <p:nvPr/>
        </p:nvSpPr>
        <p:spPr>
          <a:xfrm>
            <a:off x="3860907" y="1373333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C1</a:t>
            </a:r>
            <a:endParaRPr lang="fr-FR" sz="1200" dirty="0"/>
          </a:p>
        </p:txBody>
      </p:sp>
      <p:sp>
        <p:nvSpPr>
          <p:cNvPr id="81" name="Google Shape;174;p18"/>
          <p:cNvSpPr txBox="1"/>
          <p:nvPr/>
        </p:nvSpPr>
        <p:spPr>
          <a:xfrm>
            <a:off x="4512083" y="1331413"/>
            <a:ext cx="4308389" cy="2985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fr-FR" sz="1400" b="1" dirty="0" smtClean="0">
                <a:solidFill>
                  <a:srgbClr val="0070C0"/>
                </a:solidFill>
              </a:rPr>
              <a:t>Les délégations de dot pop intervenues en première circulaire budgétaire :</a:t>
            </a:r>
          </a:p>
          <a:p>
            <a:endParaRPr lang="fr-FR" sz="1400" b="1" dirty="0" smtClean="0">
              <a:solidFill>
                <a:srgbClr val="0070C0"/>
              </a:solidFill>
            </a:endParaRPr>
          </a:p>
          <a:p>
            <a:r>
              <a:rPr lang="fr-FR" sz="1400" b="1" dirty="0" smtClean="0"/>
              <a:t>La dotation populationnelle sécurisée : </a:t>
            </a:r>
            <a:r>
              <a:rPr lang="fr-FR" sz="1400" dirty="0" smtClean="0">
                <a:ea typeface="Calibri" panose="020F0502020204030204" pitchFamily="34" charset="0"/>
              </a:rPr>
              <a:t>Notification </a:t>
            </a:r>
            <a:r>
              <a:rPr lang="fr-FR" sz="1400" dirty="0">
                <a:ea typeface="Calibri" panose="020F0502020204030204" pitchFamily="34" charset="0"/>
              </a:rPr>
              <a:t>selon </a:t>
            </a:r>
            <a:r>
              <a:rPr lang="fr-FR" sz="1400" dirty="0" smtClean="0">
                <a:ea typeface="Calibri" panose="020F0502020204030204" pitchFamily="34" charset="0"/>
              </a:rPr>
              <a:t>le cadre règlementaire en vigueur ne </a:t>
            </a:r>
            <a:r>
              <a:rPr lang="fr-FR" sz="1400" dirty="0">
                <a:ea typeface="Calibri" panose="020F0502020204030204" pitchFamily="34" charset="0"/>
              </a:rPr>
              <a:t>nécessitant pas la mobilisation du </a:t>
            </a:r>
            <a:r>
              <a:rPr lang="fr-FR" sz="1400" dirty="0" smtClean="0">
                <a:ea typeface="Calibri" panose="020F0502020204030204" pitchFamily="34" charset="0"/>
              </a:rPr>
              <a:t>CCAR.</a:t>
            </a:r>
            <a:endParaRPr lang="fr-FR" sz="1400" dirty="0">
              <a:ea typeface="Calibri" panose="020F0502020204030204" pitchFamily="34" charset="0"/>
            </a:endParaRPr>
          </a:p>
          <a:p>
            <a:endParaRPr lang="fr-FR" sz="1400" b="1" dirty="0" smtClean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Le financement </a:t>
            </a:r>
            <a:r>
              <a:rPr lang="fr-FR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des mesures catégorielles </a:t>
            </a:r>
            <a:r>
              <a:rPr lang="fr-FR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RH dites « </a:t>
            </a:r>
            <a:r>
              <a:rPr lang="fr-FR" sz="1400" b="1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Guérini</a:t>
            </a:r>
            <a:r>
              <a:rPr lang="fr-FR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 »</a:t>
            </a:r>
          </a:p>
          <a:p>
            <a:r>
              <a:rPr lang="fr-FR" sz="1400" dirty="0">
                <a:ea typeface="Calibri" panose="020F0502020204030204" pitchFamily="34" charset="0"/>
              </a:rPr>
              <a:t>Notification </a:t>
            </a:r>
            <a:r>
              <a:rPr lang="fr-FR" sz="1400" dirty="0" smtClean="0">
                <a:ea typeface="Calibri" panose="020F0502020204030204" pitchFamily="34" charset="0"/>
              </a:rPr>
              <a:t>au prorata des dotations populationnelles </a:t>
            </a:r>
            <a:r>
              <a:rPr lang="fr-FR" sz="1200" dirty="0" smtClean="0">
                <a:ea typeface="Calibri" panose="020F0502020204030204" pitchFamily="34" charset="0"/>
              </a:rPr>
              <a:t>(selon clef de répartition DGOS) </a:t>
            </a:r>
            <a:r>
              <a:rPr lang="fr-FR" sz="1400" dirty="0" smtClean="0">
                <a:ea typeface="Calibri" panose="020F0502020204030204" pitchFamily="34" charset="0"/>
              </a:rPr>
              <a:t>ne </a:t>
            </a:r>
            <a:r>
              <a:rPr lang="fr-FR" sz="1400" dirty="0">
                <a:ea typeface="Calibri" panose="020F0502020204030204" pitchFamily="34" charset="0"/>
              </a:rPr>
              <a:t>nécessitant pas la mobilisation du </a:t>
            </a:r>
            <a:r>
              <a:rPr lang="fr-FR" sz="1400" dirty="0" smtClean="0">
                <a:ea typeface="Calibri" panose="020F0502020204030204" pitchFamily="34" charset="0"/>
              </a:rPr>
              <a:t>CCAR.</a:t>
            </a:r>
            <a:endParaRPr lang="fr-FR" sz="1400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4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06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59999" y="738000"/>
            <a:ext cx="7524369" cy="4046400"/>
          </a:xfrm>
        </p:spPr>
        <p:txBody>
          <a:bodyPr/>
          <a:lstStyle/>
          <a:p>
            <a:pPr marL="0" indent="0">
              <a:buNone/>
            </a:pPr>
            <a:r>
              <a:rPr lang="fr-FR" sz="3600" kern="0" dirty="0" smtClean="0"/>
              <a:t>Dotation populationnelle 2024</a:t>
            </a:r>
            <a:br>
              <a:rPr lang="fr-FR" sz="3600" kern="0" dirty="0" smtClean="0"/>
            </a:br>
            <a:r>
              <a:rPr lang="fr-FR" sz="3600" kern="0" dirty="0" smtClean="0"/>
              <a:t/>
            </a:r>
            <a:br>
              <a:rPr lang="fr-FR" sz="3600" kern="0" dirty="0" smtClean="0"/>
            </a:br>
            <a:r>
              <a:rPr lang="fr-FR" sz="2800" kern="0" dirty="0" smtClean="0"/>
              <a:t>Deuxième Phase</a:t>
            </a:r>
            <a:endParaRPr lang="fr-FR" sz="20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785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1259632" y="161132"/>
            <a:ext cx="7632848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Deuxième phase 2024</a:t>
            </a:r>
            <a:endParaRPr lang="fr-FR" sz="16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  <a:p>
            <a:pPr marL="0">
              <a:lnSpc>
                <a:spcPct val="110000"/>
              </a:lnSpc>
              <a:buSzPts val="5200"/>
            </a:pP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4788092" y="3003798"/>
            <a:ext cx="1008044" cy="296921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00" i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4770930" y="3327835"/>
            <a:ext cx="1027196" cy="1387556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900" i="1" dirty="0"/>
          </a:p>
        </p:txBody>
      </p:sp>
      <p:sp>
        <p:nvSpPr>
          <p:cNvPr id="7" name="Ellipse 6"/>
          <p:cNvSpPr/>
          <p:nvPr/>
        </p:nvSpPr>
        <p:spPr>
          <a:xfrm>
            <a:off x="5626226" y="4448199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565071" y="4424213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</a:t>
            </a:r>
            <a:r>
              <a:rPr lang="fr-FR" sz="1400" dirty="0" smtClean="0"/>
              <a:t>1</a:t>
            </a:r>
            <a:endParaRPr lang="fr-FR" sz="12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4770930" y="2155273"/>
            <a:ext cx="1025206" cy="8418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>
                <a:solidFill>
                  <a:schemeClr val="tx1"/>
                </a:solidFill>
              </a:rPr>
              <a:t>Extension enveloppe AAP</a:t>
            </a:r>
          </a:p>
          <a:p>
            <a:pPr algn="ctr"/>
            <a:r>
              <a:rPr lang="fr-FR" sz="900" i="1" dirty="0" smtClean="0">
                <a:solidFill>
                  <a:schemeClr val="tx1"/>
                </a:solidFill>
              </a:rPr>
              <a:t>(6,2 M€)</a:t>
            </a:r>
            <a:endParaRPr lang="fr-FR" sz="900" i="1" dirty="0">
              <a:solidFill>
                <a:schemeClr val="tx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5663958" y="2987402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5602803" y="2963416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</a:t>
            </a:r>
            <a:r>
              <a:rPr lang="fr-FR" sz="1400" dirty="0" smtClean="0"/>
              <a:t>2</a:t>
            </a:r>
            <a:endParaRPr lang="fr-FR" sz="1200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72496" y="1491630"/>
            <a:ext cx="987136" cy="316835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/>
              <a:t>637 M€</a:t>
            </a:r>
            <a:endParaRPr lang="fr-FR" sz="900" i="1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1403648" y="2015836"/>
            <a:ext cx="1008112" cy="264414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/>
              <a:t>Dot pop</a:t>
            </a:r>
          </a:p>
          <a:p>
            <a:pPr algn="ctr"/>
            <a:r>
              <a:rPr lang="fr-FR" sz="900" i="1" dirty="0" smtClean="0"/>
              <a:t>Sécurisée</a:t>
            </a:r>
          </a:p>
          <a:p>
            <a:pPr algn="ctr"/>
            <a:r>
              <a:rPr lang="fr-FR" sz="900" i="1" dirty="0" smtClean="0"/>
              <a:t>(610 M€)</a:t>
            </a:r>
            <a:endParaRPr lang="fr-FR" sz="900" i="1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1412195" y="1490805"/>
            <a:ext cx="1008112" cy="504881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/>
              <a:t>Croissance</a:t>
            </a:r>
          </a:p>
          <a:p>
            <a:pPr algn="ctr"/>
            <a:r>
              <a:rPr lang="fr-FR" sz="900" i="1" dirty="0" smtClean="0"/>
              <a:t>(27 M€)</a:t>
            </a:r>
            <a:endParaRPr lang="fr-FR" sz="900" i="1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2411760" y="1995686"/>
            <a:ext cx="927557" cy="2719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V="1">
            <a:off x="2411760" y="1254716"/>
            <a:ext cx="935109" cy="236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3339317" y="3002973"/>
            <a:ext cx="1008112" cy="1712418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/>
              <a:t>Fractions fléchées</a:t>
            </a:r>
          </a:p>
          <a:p>
            <a:pPr algn="ctr"/>
            <a:r>
              <a:rPr lang="fr-FR" sz="900" i="1" dirty="0" smtClean="0"/>
              <a:t>(14,5 M€) </a:t>
            </a:r>
            <a:endParaRPr lang="fr-FR" sz="900" i="1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3339317" y="1254717"/>
            <a:ext cx="1008112" cy="17424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/>
              <a:t>Fraction non fléchée </a:t>
            </a:r>
          </a:p>
          <a:p>
            <a:pPr algn="ctr"/>
            <a:r>
              <a:rPr lang="fr-FR" sz="900" i="1" dirty="0" smtClean="0"/>
              <a:t>(12,4 M€)</a:t>
            </a:r>
            <a:endParaRPr lang="fr-FR" sz="900" i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4788092" y="3639740"/>
            <a:ext cx="93603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>
                <a:solidFill>
                  <a:schemeClr val="bg1"/>
                </a:solidFill>
              </a:rPr>
              <a:t>Mesures RH « </a:t>
            </a:r>
            <a:r>
              <a:rPr lang="fr-FR" sz="900" dirty="0" err="1" smtClean="0">
                <a:solidFill>
                  <a:schemeClr val="bg1"/>
                </a:solidFill>
              </a:rPr>
              <a:t>Guérini</a:t>
            </a:r>
            <a:r>
              <a:rPr lang="fr-FR" sz="900" dirty="0" smtClean="0">
                <a:solidFill>
                  <a:schemeClr val="bg1"/>
                </a:solidFill>
              </a:rPr>
              <a:t> »</a:t>
            </a:r>
          </a:p>
          <a:p>
            <a:r>
              <a:rPr lang="fr-FR" sz="900" dirty="0" smtClean="0">
                <a:solidFill>
                  <a:schemeClr val="bg1"/>
                </a:solidFill>
              </a:rPr>
              <a:t>(13,2 M€)</a:t>
            </a:r>
            <a:endParaRPr lang="fr-FR" sz="900" dirty="0">
              <a:solidFill>
                <a:schemeClr val="bg1"/>
              </a:solidFill>
            </a:endParaRPr>
          </a:p>
        </p:txBody>
      </p:sp>
      <p:cxnSp>
        <p:nvCxnSpPr>
          <p:cNvPr id="20" name="Connecteur droit 19"/>
          <p:cNvCxnSpPr/>
          <p:nvPr/>
        </p:nvCxnSpPr>
        <p:spPr>
          <a:xfrm>
            <a:off x="3339317" y="4715391"/>
            <a:ext cx="241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4788092" y="3025867"/>
            <a:ext cx="9155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>
                <a:solidFill>
                  <a:schemeClr val="bg1"/>
                </a:solidFill>
              </a:rPr>
              <a:t>AAP (1,3 M€)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4770930" y="1243805"/>
            <a:ext cx="1025206" cy="89589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i="1" dirty="0" smtClean="0">
                <a:solidFill>
                  <a:schemeClr val="tx1"/>
                </a:solidFill>
              </a:rPr>
              <a:t>Prorata des dot pop sécurisées</a:t>
            </a:r>
          </a:p>
          <a:p>
            <a:pPr algn="ctr"/>
            <a:r>
              <a:rPr lang="fr-FR" sz="900" i="1" dirty="0" smtClean="0">
                <a:solidFill>
                  <a:schemeClr val="tx1"/>
                </a:solidFill>
              </a:rPr>
              <a:t>(6,2 M€)</a:t>
            </a:r>
            <a:endParaRPr lang="fr-FR" sz="900" i="1" dirty="0">
              <a:solidFill>
                <a:schemeClr val="tx1"/>
              </a:solidFill>
            </a:endParaRPr>
          </a:p>
        </p:txBody>
      </p:sp>
      <p:sp>
        <p:nvSpPr>
          <p:cNvPr id="23" name="Accolade fermante 22"/>
          <p:cNvSpPr/>
          <p:nvPr/>
        </p:nvSpPr>
        <p:spPr>
          <a:xfrm>
            <a:off x="5993462" y="2139703"/>
            <a:ext cx="378738" cy="11881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6463704" y="1903060"/>
            <a:ext cx="2500784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Accompagnement de la réforme du cadre juridique des mesures d’isolement et de contention en soins sans consentement </a:t>
            </a:r>
            <a:endParaRPr lang="fr-FR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Renforcement </a:t>
            </a:r>
            <a:r>
              <a:rPr lang="fr-FR" sz="900" dirty="0"/>
              <a:t>des CMP adultes et infanto-juvéniles (CMPEA) pour réduire les délais d’accès et éviter l’hospitalisation complète </a:t>
            </a:r>
            <a:endParaRPr lang="fr-FR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Renforcement </a:t>
            </a:r>
            <a:r>
              <a:rPr lang="fr-FR" sz="900" dirty="0"/>
              <a:t>des équipes mobiles de psychiatrie de la personne </a:t>
            </a:r>
            <a:r>
              <a:rPr lang="fr-FR" sz="900" dirty="0" smtClean="0"/>
              <a:t>âgée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Renforcement </a:t>
            </a:r>
            <a:r>
              <a:rPr lang="fr-FR" sz="900" dirty="0"/>
              <a:t>des équipes mobiles psychiatrie précarité (</a:t>
            </a:r>
            <a:r>
              <a:rPr lang="fr-FR" sz="900" dirty="0" smtClean="0"/>
              <a:t>EMPP)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smtClean="0"/>
              <a:t>Renforcement </a:t>
            </a:r>
            <a:r>
              <a:rPr lang="fr-FR" sz="900" dirty="0"/>
              <a:t>des moyens dédiés à la prise en charge du </a:t>
            </a:r>
            <a:r>
              <a:rPr lang="fr-FR" sz="900" dirty="0" err="1" smtClean="0"/>
              <a:t>psychotraumatisme</a:t>
            </a:r>
            <a:endParaRPr lang="fr-FR" sz="9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Renforcement de la psychiatrie périnatale, de l’enfant et de l’adolescent</a:t>
            </a:r>
          </a:p>
        </p:txBody>
      </p:sp>
      <p:sp>
        <p:nvSpPr>
          <p:cNvPr id="25" name="Ellipse 24"/>
          <p:cNvSpPr/>
          <p:nvPr/>
        </p:nvSpPr>
        <p:spPr>
          <a:xfrm>
            <a:off x="5670557" y="2163688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5609402" y="2139702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</a:t>
            </a:r>
            <a:r>
              <a:rPr lang="fr-FR" sz="1400" dirty="0" smtClean="0"/>
              <a:t>2</a:t>
            </a:r>
            <a:endParaRPr lang="fr-FR" sz="1200" dirty="0"/>
          </a:p>
        </p:txBody>
      </p:sp>
      <p:sp>
        <p:nvSpPr>
          <p:cNvPr id="27" name="Ellipse 26"/>
          <p:cNvSpPr/>
          <p:nvPr/>
        </p:nvSpPr>
        <p:spPr>
          <a:xfrm>
            <a:off x="5663958" y="1155576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5602803" y="1131590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</a:t>
            </a:r>
            <a:r>
              <a:rPr lang="fr-FR" sz="1400" dirty="0" smtClean="0"/>
              <a:t>2</a:t>
            </a:r>
            <a:endParaRPr lang="fr-FR" sz="1200" dirty="0"/>
          </a:p>
        </p:txBody>
      </p:sp>
      <p:sp>
        <p:nvSpPr>
          <p:cNvPr id="29" name="Ellipse 28"/>
          <p:cNvSpPr/>
          <p:nvPr/>
        </p:nvSpPr>
        <p:spPr>
          <a:xfrm>
            <a:off x="2222882" y="4431600"/>
            <a:ext cx="288032" cy="28379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2161727" y="4407614"/>
            <a:ext cx="4316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P</a:t>
            </a:r>
            <a:r>
              <a:rPr lang="fr-FR" sz="1400" dirty="0" smtClean="0"/>
              <a:t>1</a:t>
            </a:r>
            <a:endParaRPr lang="fr-FR" sz="1200" dirty="0"/>
          </a:p>
        </p:txBody>
      </p:sp>
      <p:cxnSp>
        <p:nvCxnSpPr>
          <p:cNvPr id="31" name="Connecteur droit 30"/>
          <p:cNvCxnSpPr/>
          <p:nvPr/>
        </p:nvCxnSpPr>
        <p:spPr>
          <a:xfrm flipV="1">
            <a:off x="3346869" y="1243805"/>
            <a:ext cx="2294756" cy="10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11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4F9C7A-68E5-0042-9946-4669E134DC3E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244" y="843558"/>
            <a:ext cx="6048921" cy="539991"/>
          </a:xfrm>
        </p:spPr>
        <p:txBody>
          <a:bodyPr/>
          <a:lstStyle/>
          <a:p>
            <a:r>
              <a:rPr lang="fr-FR" dirty="0">
                <a:solidFill>
                  <a:srgbClr val="002060"/>
                </a:solidFill>
              </a:rPr>
              <a:t>Rappel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323850" y="1707654"/>
            <a:ext cx="8424334" cy="16619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altLang="fr-FR" sz="1800" kern="0" dirty="0">
                <a:latin typeface="Arial"/>
              </a:rPr>
              <a:t>« Tout membre, titulaire ou suppléant, susceptible d’avoir sur l’un ou plusieurs des points inscrits à l’ordre du jour un lien d’intérêts privé ou public constitutif d’un conflit d’intérêt lui interdisant de prendre part à la délibération, </a:t>
            </a:r>
            <a:r>
              <a:rPr lang="fr-FR" altLang="fr-FR" sz="1800" b="1" kern="0" dirty="0">
                <a:latin typeface="Arial"/>
              </a:rPr>
              <a:t>en informe le président dans les meilleurs délais avant la tenue de la séance </a:t>
            </a:r>
            <a:r>
              <a:rPr lang="fr-FR" altLang="fr-FR" sz="1800" kern="0" dirty="0">
                <a:latin typeface="Arial"/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49719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1259632" y="161132"/>
            <a:ext cx="7632848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Deuxième phase 2024</a:t>
            </a:r>
            <a:endParaRPr lang="fr-FR" sz="16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  <a:p>
            <a:pPr marL="0">
              <a:lnSpc>
                <a:spcPct val="110000"/>
              </a:lnSpc>
              <a:buSzPts val="5200"/>
            </a:pP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  <p:sp>
        <p:nvSpPr>
          <p:cNvPr id="5" name="Google Shape;174;p18"/>
          <p:cNvSpPr txBox="1"/>
          <p:nvPr/>
        </p:nvSpPr>
        <p:spPr>
          <a:xfrm>
            <a:off x="226515" y="809810"/>
            <a:ext cx="8568952" cy="2554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fr-FR" sz="1400" b="1" dirty="0" smtClean="0">
                <a:solidFill>
                  <a:srgbClr val="0070C0"/>
                </a:solidFill>
              </a:rPr>
              <a:t>Les délégations de dotation pop proposées en deuxième phase budgétaire (13,7 M€) :</a:t>
            </a:r>
          </a:p>
          <a:p>
            <a:endParaRPr lang="fr-FR" sz="1400" b="1" dirty="0" smtClean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délégation de 6,2 M€ sur la base des dotations sécurisées 2024 </a:t>
            </a:r>
          </a:p>
          <a:p>
            <a:r>
              <a:rPr lang="fr-FR" sz="14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4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1400" dirty="0" smtClean="0">
                <a:solidFill>
                  <a:srgbClr val="0070C0"/>
                </a:solidFill>
              </a:rPr>
              <a:t>Correspond </a:t>
            </a:r>
            <a:r>
              <a:rPr lang="fr-FR" sz="1400" dirty="0">
                <a:solidFill>
                  <a:srgbClr val="0070C0"/>
                </a:solidFill>
              </a:rPr>
              <a:t>à env. 1% de l’enveloppe régionale de dot pop</a:t>
            </a:r>
          </a:p>
          <a:p>
            <a:r>
              <a:rPr lang="fr-FR" sz="1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fr-FR" sz="1400" dirty="0" smtClean="0">
                <a:solidFill>
                  <a:srgbClr val="0070C0"/>
                </a:solidFill>
              </a:rPr>
              <a:t>A </a:t>
            </a:r>
            <a:r>
              <a:rPr lang="fr-FR" sz="1400" dirty="0">
                <a:solidFill>
                  <a:srgbClr val="0070C0"/>
                </a:solidFill>
              </a:rPr>
              <a:t>destination de l’ensemble des établissements de la région</a:t>
            </a:r>
          </a:p>
          <a:p>
            <a:endParaRPr lang="fr-FR" sz="1400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smtClean="0"/>
              <a:t>délégation d’une enveloppe correspondant aux AAP ciblés « métiers » élargie (de 1,3 à 7,5 M€) </a:t>
            </a:r>
            <a:endParaRPr lang="fr-FR" sz="1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400" dirty="0" smtClean="0">
                <a:solidFill>
                  <a:srgbClr val="0070C0"/>
                </a:solidFill>
              </a:rPr>
              <a:t>	Valorise les retours des établissements ayant candidaté</a:t>
            </a:r>
            <a:endParaRPr lang="fr-FR" sz="1400" dirty="0">
              <a:solidFill>
                <a:srgbClr val="0070C0"/>
              </a:solidFill>
            </a:endParaRPr>
          </a:p>
          <a:p>
            <a:r>
              <a:rPr lang="fr-FR" sz="1400" dirty="0" smtClean="0">
                <a:solidFill>
                  <a:srgbClr val="0070C0"/>
                </a:solidFill>
              </a:rPr>
              <a:t>	Répond aux besoins non couverts par l’enveloppe initiale</a:t>
            </a:r>
          </a:p>
          <a:p>
            <a:r>
              <a:rPr lang="fr-FR" sz="1400" dirty="0" smtClean="0">
                <a:solidFill>
                  <a:srgbClr val="0070C0"/>
                </a:solidFill>
              </a:rPr>
              <a:t>	Poursuit les priorités régionales en lien avec le PRS</a:t>
            </a:r>
          </a:p>
          <a:p>
            <a:endParaRPr lang="fr-FR" sz="1400" b="1" dirty="0" smtClean="0">
              <a:solidFill>
                <a:srgbClr val="0070C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51520" y="3435846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Pour rappel les AAP en cours d’instruction :</a:t>
            </a:r>
          </a:p>
          <a:p>
            <a:endParaRPr lang="fr-FR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 smtClean="0"/>
              <a:t>Accompagnement </a:t>
            </a:r>
            <a:r>
              <a:rPr lang="fr-FR" sz="1000" dirty="0"/>
              <a:t>de la réforme du cadre juridique des mesures d’isolement et de contention en soins sans consentement </a:t>
            </a:r>
            <a:endParaRPr lang="fr-FR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 smtClean="0"/>
              <a:t>Renforcement </a:t>
            </a:r>
            <a:r>
              <a:rPr lang="fr-FR" sz="1000" dirty="0"/>
              <a:t>des CMP adultes et infanto-juvéniles (CMPEA) pour réduire les délais d’accès et éviter l’hospitalisation complète </a:t>
            </a:r>
            <a:endParaRPr lang="fr-FR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b="1" dirty="0" smtClean="0"/>
              <a:t>Renforcement </a:t>
            </a:r>
            <a:r>
              <a:rPr lang="fr-FR" sz="1000" b="1" dirty="0"/>
              <a:t>des équipes mobiles de psychiatrie de la personne </a:t>
            </a:r>
            <a:r>
              <a:rPr lang="fr-FR" sz="1000" b="1" dirty="0" smtClean="0"/>
              <a:t>âgée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b="1" dirty="0" smtClean="0"/>
              <a:t>Renforcement </a:t>
            </a:r>
            <a:r>
              <a:rPr lang="fr-FR" sz="1000" b="1" dirty="0"/>
              <a:t>des équipes mobiles psychiatrie précarité (</a:t>
            </a:r>
            <a:r>
              <a:rPr lang="fr-FR" sz="1000" b="1" dirty="0" smtClean="0"/>
              <a:t>EMPP)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dirty="0" smtClean="0"/>
              <a:t>Renforcement </a:t>
            </a:r>
            <a:r>
              <a:rPr lang="fr-FR" sz="1000" dirty="0"/>
              <a:t>des moyens dédiés à la prise en charge du </a:t>
            </a:r>
            <a:r>
              <a:rPr lang="fr-FR" sz="1000" dirty="0" err="1" smtClean="0"/>
              <a:t>psychotraumatisme</a:t>
            </a:r>
            <a:endParaRPr lang="fr-FR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000" i="1" dirty="0"/>
              <a:t>Renforcement de la psychiatrie périnatale, de l’enfant et de l’adolescent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48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Echanges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0839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64285" y="1707653"/>
            <a:ext cx="8424000" cy="23349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Vote </a:t>
            </a:r>
            <a:r>
              <a:rPr lang="fr-FR" sz="3200" i="1" dirty="0" smtClean="0"/>
              <a:t>via</a:t>
            </a:r>
            <a:r>
              <a:rPr lang="fr-FR" sz="3200" dirty="0" smtClean="0"/>
              <a:t> un sondage anonyme TEAMS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sz="2800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22</a:t>
            </a:fld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717409" y="3579862"/>
            <a:ext cx="824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(les </a:t>
            </a:r>
            <a:r>
              <a:rPr lang="fr-FR" dirty="0" smtClean="0">
                <a:solidFill>
                  <a:schemeClr val="bg1"/>
                </a:solidFill>
              </a:rPr>
              <a:t>« non votants » </a:t>
            </a:r>
            <a:r>
              <a:rPr lang="fr-FR" dirty="0">
                <a:solidFill>
                  <a:schemeClr val="bg1"/>
                </a:solidFill>
              </a:rPr>
              <a:t>doivent se déconnecter avant l’envoi du sondage)</a:t>
            </a:r>
          </a:p>
        </p:txBody>
      </p:sp>
    </p:spTree>
    <p:extLst>
      <p:ext uri="{BB962C8B-B14F-4D97-AF65-F5344CB8AC3E}">
        <p14:creationId xmlns:p14="http://schemas.microsoft.com/office/powerpoint/2010/main" val="404282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4F9C7A-68E5-0042-9946-4669E134DC3E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7" name="ZoneTexte 6"/>
          <p:cNvSpPr txBox="1"/>
          <p:nvPr/>
        </p:nvSpPr>
        <p:spPr>
          <a:xfrm>
            <a:off x="249765" y="1330975"/>
            <a:ext cx="849694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fr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Avis sur la méthode de ventilation de </a:t>
            </a:r>
            <a:r>
              <a:rPr lang="fr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la croissance de la </a:t>
            </a:r>
            <a:r>
              <a:rPr lang="fr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dotation </a:t>
            </a:r>
            <a:r>
              <a:rPr lang="fr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populationnelle (partie non-fléchée uniquement soit 13,7 M€) :</a:t>
            </a:r>
          </a:p>
          <a:p>
            <a:pPr lvl="1" algn="just"/>
            <a:endParaRPr lang="fr" sz="1600" b="1" dirty="0" smtClean="0">
              <a:solidFill>
                <a:srgbClr val="00206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6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</a:t>
            </a:r>
            <a:r>
              <a:rPr lang="fr-FR" sz="16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ur la base des </a:t>
            </a:r>
            <a:r>
              <a:rPr lang="fr" sz="16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retours des appels à projet pour 7,5 </a:t>
            </a:r>
            <a:r>
              <a:rPr lang="fr" sz="16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</a:t>
            </a:r>
            <a:r>
              <a:rPr lang="fr" sz="16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€ </a:t>
            </a:r>
            <a:r>
              <a:rPr lang="fr" sz="16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 lang="fr" sz="1600" b="1" dirty="0" smtClean="0">
              <a:solidFill>
                <a:srgbClr val="00206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1" algn="just"/>
            <a:endParaRPr lang="fr" b="1" dirty="0" smtClean="0">
              <a:solidFill>
                <a:srgbClr val="FF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" sz="16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au </a:t>
            </a:r>
            <a:r>
              <a:rPr lang="fr" sz="16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prorata des dotations pop sécurisées 2024 pour </a:t>
            </a:r>
            <a:r>
              <a:rPr lang="fr" sz="16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6,2 </a:t>
            </a:r>
            <a:r>
              <a:rPr lang="fr" sz="16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</a:t>
            </a:r>
            <a:r>
              <a:rPr lang="fr" sz="16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€ </a:t>
            </a:r>
            <a:endParaRPr lang="fr-FR" sz="16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  <p:sp>
        <p:nvSpPr>
          <p:cNvPr id="9" name="Google Shape;54;p13"/>
          <p:cNvSpPr txBox="1">
            <a:spLocks/>
          </p:cNvSpPr>
          <p:nvPr/>
        </p:nvSpPr>
        <p:spPr>
          <a:xfrm>
            <a:off x="1907704" y="51470"/>
            <a:ext cx="7008432" cy="72008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b" anchorCtr="0">
            <a:noAutofit/>
          </a:bodyPr>
          <a:lstStyle>
            <a:lvl1pPr marL="14288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25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algn="ctr">
              <a:spcBef>
                <a:spcPts val="0"/>
              </a:spcBef>
            </a:pPr>
            <a:r>
              <a:rPr lang="fr-FR" sz="2400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Proposition soumise </a:t>
            </a:r>
            <a:r>
              <a:rPr lang="fr-FR" sz="2400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au vote</a:t>
            </a:r>
            <a:endParaRPr lang="fr-FR" sz="2400" dirty="0">
              <a:solidFill>
                <a:srgbClr val="00206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7873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4F9C7A-68E5-0042-9946-4669E134DC3E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23478"/>
            <a:ext cx="8424863" cy="539991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002060"/>
                </a:solidFill>
              </a:rPr>
              <a:t>Ordre du jour :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>
          <a:xfrm>
            <a:off x="611560" y="1059582"/>
            <a:ext cx="8424936" cy="3469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kern="0" dirty="0" smtClean="0"/>
              <a:t>1/ Validation </a:t>
            </a:r>
            <a:r>
              <a:rPr lang="fr-FR" sz="1800" kern="0" dirty="0"/>
              <a:t>du </a:t>
            </a:r>
            <a:r>
              <a:rPr lang="fr-FR" sz="1800" kern="0" dirty="0" smtClean="0"/>
              <a:t>relevé de décisions du </a:t>
            </a:r>
            <a:r>
              <a:rPr lang="fr-FR" sz="1800" kern="0" dirty="0"/>
              <a:t>CCAR </a:t>
            </a:r>
            <a:r>
              <a:rPr lang="fr-FR" sz="1800" kern="0" dirty="0" smtClean="0"/>
              <a:t>d’avril 2024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kern="0" dirty="0" smtClean="0"/>
              <a:t>2/ Information composition comité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kern="0" dirty="0"/>
              <a:t>3/ Rappels sur le calendrier de déploiement de la réforme du financement </a:t>
            </a:r>
            <a:endParaRPr lang="fr-FR" sz="1800" kern="0" dirty="0" smtClean="0"/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kern="0" dirty="0" smtClean="0"/>
              <a:t>4</a:t>
            </a:r>
            <a:r>
              <a:rPr lang="fr-FR" sz="1800" kern="0" dirty="0"/>
              <a:t>/ Dotation populationnelle 2024 : </a:t>
            </a:r>
            <a:r>
              <a:rPr lang="fr-FR" sz="1800" kern="0" dirty="0" smtClean="0"/>
              <a:t>	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600" kern="0" dirty="0" smtClean="0"/>
              <a:t>	- retour </a:t>
            </a:r>
            <a:r>
              <a:rPr lang="fr-FR" sz="1600" kern="0" dirty="0"/>
              <a:t>sur C1 </a:t>
            </a:r>
            <a:endParaRPr lang="fr-FR" sz="1600" kern="0" dirty="0" smtClean="0"/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600" kern="0" dirty="0" smtClean="0"/>
              <a:t>	- proposition </a:t>
            </a:r>
            <a:r>
              <a:rPr lang="fr-FR" sz="1600" kern="0" dirty="0"/>
              <a:t>pour la fin de campagne</a:t>
            </a:r>
          </a:p>
          <a:p>
            <a:pPr algn="just">
              <a:lnSpc>
                <a:spcPct val="150000"/>
              </a:lnSpc>
              <a:spcBef>
                <a:spcPct val="20000"/>
              </a:spcBef>
              <a:buSzPct val="55000"/>
              <a:defRPr/>
            </a:pPr>
            <a:r>
              <a:rPr lang="fr-FR" sz="1800" kern="0" dirty="0" smtClean="0"/>
              <a:t>5/ Echanges / Vote</a:t>
            </a:r>
            <a:endParaRPr lang="fr-FR" sz="1800" kern="0" dirty="0"/>
          </a:p>
        </p:txBody>
      </p:sp>
    </p:spTree>
    <p:extLst>
      <p:ext uri="{BB962C8B-B14F-4D97-AF65-F5344CB8AC3E}">
        <p14:creationId xmlns:p14="http://schemas.microsoft.com/office/powerpoint/2010/main" val="198256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Validation du </a:t>
            </a:r>
            <a:r>
              <a:rPr lang="fr-FR" dirty="0" smtClean="0"/>
              <a:t>relevé de décisions du </a:t>
            </a:r>
            <a:r>
              <a:rPr lang="fr-FR" dirty="0"/>
              <a:t>CCAR du </a:t>
            </a:r>
            <a:r>
              <a:rPr lang="fr-FR" dirty="0" smtClean="0"/>
              <a:t>17/04/2024 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1933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/>
        </p:nvSpPr>
        <p:spPr>
          <a:xfrm>
            <a:off x="363402" y="1419622"/>
            <a:ext cx="8568952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defRPr/>
            </a:pPr>
            <a:endParaRPr lang="fr-FR" sz="16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Vote à main levée</a:t>
            </a:r>
          </a:p>
        </p:txBody>
      </p:sp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395536" y="123478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 fontScale="92500" lnSpcReduction="20000"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Validation du </a:t>
            </a:r>
            <a:r>
              <a:rPr lang="fr-FR" sz="24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précédent</a:t>
            </a:r>
          </a:p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relevé de décision</a:t>
            </a: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13559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24379"/>
            <a:ext cx="9144000" cy="39399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A8FAAC2-ECC7-674E-BA6D-9C8C798446C6}" type="datetime1">
              <a:rPr lang="fr-FR" cap="all" smtClean="0"/>
              <a:t>16/10/2024</a:t>
            </a:fld>
            <a:endParaRPr lang="fr-FR" cap="all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3600" kern="0" dirty="0"/>
              <a:t>Information </a:t>
            </a:r>
            <a:r>
              <a:rPr lang="fr-FR" sz="3600" kern="0" dirty="0" smtClean="0"/>
              <a:t>sur la composition du comité</a:t>
            </a:r>
            <a:r>
              <a:rPr lang="fr-FR" sz="3600" kern="0" dirty="0"/>
              <a:t/>
            </a:r>
            <a:br>
              <a:rPr lang="fr-FR" sz="3600" kern="0" dirty="0"/>
            </a:br>
            <a:r>
              <a:rPr lang="fr-FR" dirty="0"/>
              <a:t> </a:t>
            </a:r>
            <a:endParaRPr lang="fr-FR" dirty="0">
              <a:cs typeface="Arial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009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395536" y="123478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2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Changement de </a:t>
            </a:r>
            <a:r>
              <a:rPr lang="fr-FR" sz="22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composition</a:t>
            </a:r>
            <a:r>
              <a:rPr lang="fr-FR" sz="2400" b="1" dirty="0" smtClean="0">
                <a:solidFill>
                  <a:srgbClr val="FF0000"/>
                </a:solidFill>
                <a:latin typeface="Roboto Condensed"/>
                <a:ea typeface="Roboto Condensed"/>
                <a:cs typeface="Roboto Condensed"/>
              </a:rPr>
              <a:t> </a:t>
            </a:r>
            <a:endParaRPr lang="fr-FR" sz="2400" b="1" dirty="0">
              <a:solidFill>
                <a:srgbClr val="FF0000"/>
              </a:solidFill>
              <a:latin typeface="Roboto Condensed"/>
              <a:ea typeface="Roboto Condensed"/>
              <a:cs typeface="Roboto Condensed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95536" y="4155926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Arrêté de nomination complet disponible sur le site de l’agence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31697" y="1203598"/>
            <a:ext cx="831676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>
              <a:solidFill>
                <a:srgbClr val="FF0000"/>
              </a:solidFill>
            </a:endParaRPr>
          </a:p>
          <a:p>
            <a:pPr>
              <a:spcAft>
                <a:spcPts val="0"/>
              </a:spcAft>
            </a:pP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</a:t>
            </a: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récentes </a:t>
            </a: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modifications non encore actées par arrêté seront les suivantes </a:t>
            </a: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>
              <a:spcAft>
                <a:spcPts val="0"/>
              </a:spcAft>
            </a:pPr>
            <a:endParaRPr lang="fr-F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Franck POUILLY, membre titulaire de la </a:t>
            </a: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FHF, </a:t>
            </a: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quitté ses fonctions le 14 </a:t>
            </a: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octobre </a:t>
            </a: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2024 </a:t>
            </a: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non remplacé ce jour</a:t>
            </a:r>
            <a:endParaRPr lang="fr-F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Philippe </a:t>
            </a: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KLIMCZAK, </a:t>
            </a: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membre suppléant de la FHF va être remplacé par </a:t>
            </a: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M. Yoann LAGORCE.</a:t>
            </a:r>
            <a:endParaRPr lang="fr-FR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Non attendons la nomination </a:t>
            </a: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remplaçant </a:t>
            </a:r>
            <a:r>
              <a:rPr lang="fr-FR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M. POUILLY pour procéder à l’actualisation de l’arrêté</a:t>
            </a:r>
            <a:r>
              <a:rPr lang="fr-FR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61253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899592" y="86917"/>
            <a:ext cx="7560840" cy="4573066"/>
          </a:xfr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>
              <a:defRPr/>
            </a:pPr>
            <a:endParaRPr lang="fr-FR" altLang="fr-FR" dirty="0"/>
          </a:p>
          <a:p>
            <a:pPr marL="0" algn="just">
              <a:defRPr/>
            </a:pPr>
            <a:r>
              <a:rPr lang="fr-FR" altLang="fr-FR" b="1" dirty="0">
                <a:solidFill>
                  <a:srgbClr val="002060"/>
                </a:solidFill>
              </a:rPr>
              <a:t>Article 12.2. La déclaration publique d’intérêts (DPI) pour les membres du CCAR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fr-FR" altLang="fr-FR" dirty="0"/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dirty="0"/>
              <a:t>«Les membres désignés ou nommés sont soumis à l’obligation d’établir une déclaration d’intérêts conformément à l’article L. 1451-1 du code de la santé publique .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dirty="0"/>
              <a:t>Afin que chacun puisse s’assurer de l’absence de risques de conflits d’intérêts ou, a contrario, vérifier l’existence possible ou avérée d’un conflit d’intérêts, les membres du CCAR (titulaires et suppléants) doivent établir une télédéclaration des liens d’intérêts sur le site unique mentionné à l’article R.1451-3 du code de la santé publique et s’engagent à actualiser leur DPI dès qu’une modification intervient concernant les liens d’intérêt ou que de nouveaux liens sont noués :  </a:t>
            </a:r>
            <a:r>
              <a:rPr lang="fr-FR" altLang="fr-FR" b="1" dirty="0"/>
              <a:t>https://dpi.sante.gouv.fr/dpi-public-webapp/app/home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endParaRPr lang="fr-FR" altLang="fr-FR" dirty="0"/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dirty="0"/>
              <a:t>La déclaration est rendue publique sur le site Internet de l’agence, pendant une durée de 5 ans qui suit le mandat, sauf pour les mentions des liens de parenté prévue et les montants des sommes perçues ou des participations financières qui ne sont pas rendus publics. </a:t>
            </a:r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endParaRPr lang="fr-FR" altLang="fr-FR" dirty="0"/>
          </a:p>
          <a:p>
            <a:pPr marL="377825" indent="-285750" algn="just">
              <a:buFont typeface="Arial" panose="020B0604020202020204" pitchFamily="34" charset="0"/>
              <a:buChar char="•"/>
              <a:defRPr/>
            </a:pPr>
            <a:r>
              <a:rPr lang="fr-FR" altLang="fr-FR" dirty="0"/>
              <a:t>En cas de manquement à ces dispositions par les membres du CCAR, le Directeur général de l’ARS peut mettre fin à leurs fonctions.</a:t>
            </a:r>
          </a:p>
          <a:p>
            <a:pPr marL="0" algn="just">
              <a:defRPr/>
            </a:pPr>
            <a:endParaRPr lang="fr-FR" altLang="fr-FR" dirty="0"/>
          </a:p>
          <a:p>
            <a:pPr marL="0" algn="just">
              <a:defRPr/>
            </a:pPr>
            <a:endParaRPr lang="fr-FR" altLang="fr-FR" dirty="0"/>
          </a:p>
          <a:p>
            <a:pPr algn="just">
              <a:defRPr/>
            </a:pPr>
            <a:endParaRPr lang="fr-FR" altLang="fr-FR" dirty="0"/>
          </a:p>
          <a:p>
            <a:pPr marL="0" algn="just">
              <a:defRPr/>
            </a:pPr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530111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8"/>
          <p:cNvSpPr txBox="1"/>
          <p:nvPr/>
        </p:nvSpPr>
        <p:spPr>
          <a:xfrm>
            <a:off x="375483" y="1347614"/>
            <a:ext cx="8280920" cy="2277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defRPr/>
            </a:pPr>
            <a:r>
              <a:rPr lang="fr-FR" altLang="fr-FR" sz="1600" dirty="0" smtClean="0"/>
              <a:t>La </a:t>
            </a:r>
            <a:r>
              <a:rPr lang="fr-FR" altLang="fr-FR" sz="1600" dirty="0"/>
              <a:t>section </a:t>
            </a:r>
            <a:r>
              <a:rPr lang="fr-FR" altLang="fr-FR" sz="1600" dirty="0" smtClean="0"/>
              <a:t>Psychiatrie </a:t>
            </a:r>
            <a:r>
              <a:rPr lang="fr-FR" altLang="fr-FR" sz="1600" dirty="0"/>
              <a:t>est consultée pour avis par le Directeur Général de l’ARS  sur </a:t>
            </a:r>
            <a:r>
              <a:rPr lang="fr-FR" altLang="fr-FR" sz="1600" dirty="0" smtClean="0"/>
              <a:t>:</a:t>
            </a:r>
          </a:p>
          <a:p>
            <a:pPr>
              <a:defRPr/>
            </a:pPr>
            <a:endParaRPr lang="fr-FR" altLang="fr-FR" sz="800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Les critères de répartition de la dotation populationnelle régionale entre les établissements de santé </a:t>
            </a:r>
            <a:r>
              <a:rPr lang="fr-FR" sz="1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fr-FR" sz="16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Les </a:t>
            </a:r>
            <a:r>
              <a:rPr lang="fr-FR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objectifs de transformation de l'offre de soins</a:t>
            </a:r>
            <a:endParaRPr lang="fr-FR" sz="16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Le CCAR-section</a:t>
            </a:r>
            <a:r>
              <a:rPr kumimoji="0" lang="fr-FR" sz="1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« psy »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de la région PACA</a:t>
            </a:r>
            <a:r>
              <a:rPr kumimoji="0" lang="fr-FR" sz="1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s’est doté d’un groupe de travail</a:t>
            </a:r>
            <a:r>
              <a:rPr kumimoji="0" lang="fr-FR" sz="16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technique sur ces sujets.</a:t>
            </a: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Google Shape;173;p18"/>
          <p:cNvSpPr txBox="1">
            <a:spLocks/>
          </p:cNvSpPr>
          <p:nvPr/>
        </p:nvSpPr>
        <p:spPr bwMode="gray">
          <a:xfrm>
            <a:off x="395536" y="123478"/>
            <a:ext cx="8520600" cy="792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marL="92075" lv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tabLst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1450" lvl="1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1450" lvl="2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1450" lvl="3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27450" lvl="4" indent="-17145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Wingdings" pitchFamily="2" charset="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lvl="7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lnSpc>
                <a:spcPct val="110000"/>
              </a:lnSpc>
              <a:buSzPts val="5200"/>
            </a:pP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Rappel missions </a:t>
            </a:r>
            <a:r>
              <a:rPr lang="fr-FR" sz="2400" b="1" dirty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du </a:t>
            </a:r>
            <a:r>
              <a:rPr lang="fr-FR" sz="2400" b="1" dirty="0" smtClean="0">
                <a:solidFill>
                  <a:srgbClr val="002060"/>
                </a:solidFill>
                <a:latin typeface="Roboto Condensed"/>
                <a:ea typeface="Roboto Condensed"/>
                <a:cs typeface="Roboto Condensed"/>
              </a:rPr>
              <a:t>CCAR</a:t>
            </a:r>
            <a:endParaRPr lang="fr-FR" sz="2400" b="1" dirty="0">
              <a:solidFill>
                <a:srgbClr val="002060"/>
              </a:solidFill>
              <a:latin typeface="Roboto Condensed"/>
              <a:ea typeface="Roboto Condensed"/>
              <a:cs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2707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ARS_OCCITANI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3b406e-0fa0-4cc2-9215-2e1ff272afcf">
      <Terms xmlns="http://schemas.microsoft.com/office/infopath/2007/PartnerControls"/>
    </lcf76f155ced4ddcb4097134ff3c332f>
    <TaxCatchAll xmlns="98e3a18f-2ae8-464b-baa5-248fef7f2e95" xsi:nil="true"/>
    <SharedWithUsers xmlns="98e3a18f-2ae8-464b-baa5-248fef7f2e95">
      <UserInfo>
        <DisplayName>BOMPARD, Catherine (ARS-PACA/DOS/DPFES)</DisplayName>
        <AccountId>12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6830B73B063B47AB7A95E7B44678A6" ma:contentTypeVersion="10" ma:contentTypeDescription="Crée un document." ma:contentTypeScope="" ma:versionID="7c678ffda23986694f5b96c5646151cf">
  <xsd:schema xmlns:xsd="http://www.w3.org/2001/XMLSchema" xmlns:xs="http://www.w3.org/2001/XMLSchema" xmlns:p="http://schemas.microsoft.com/office/2006/metadata/properties" xmlns:ns2="f13b406e-0fa0-4cc2-9215-2e1ff272afcf" xmlns:ns3="98e3a18f-2ae8-464b-baa5-248fef7f2e95" targetNamespace="http://schemas.microsoft.com/office/2006/metadata/properties" ma:root="true" ma:fieldsID="d5f5d47c054eaa9f98ce937d5a74e669" ns2:_="" ns3:_="">
    <xsd:import namespace="f13b406e-0fa0-4cc2-9215-2e1ff272afcf"/>
    <xsd:import namespace="98e3a18f-2ae8-464b-baa5-248fef7f2e9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3b406e-0fa0-4cc2-9215-2e1ff272afc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Balises d’images" ma:readOnly="false" ma:fieldId="{5cf76f15-5ced-4ddc-b409-7134ff3c332f}" ma:taxonomyMulti="true" ma:sspId="c775635c-929f-420b-bbf0-50c23f8d5e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3a18f-2ae8-464b-baa5-248fef7f2e9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84cde553-7934-4cc8-9853-1ae95d2bc2bf}" ma:internalName="TaxCatchAll" ma:showField="CatchAllData" ma:web="98e3a18f-2ae8-464b-baa5-248fef7f2e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BF3BD0-92D2-44B4-85B9-67DC3A135D0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996A93-19E4-4D58-83A5-B05C627D873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f13b406e-0fa0-4cc2-9215-2e1ff272afcf"/>
    <ds:schemaRef ds:uri="98e3a18f-2ae8-464b-baa5-248fef7f2e9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FF7BA48-15D4-4900-AF61-F463598175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3b406e-0fa0-4cc2-9215-2e1ff272afcf"/>
    <ds:schemaRef ds:uri="98e3a18f-2ae8-464b-baa5-248fef7f2e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4130</TotalTime>
  <Words>1753</Words>
  <Application>Microsoft Office PowerPoint</Application>
  <PresentationFormat>Affichage à l'écran (16:9)</PresentationFormat>
  <Paragraphs>223</Paragraphs>
  <Slides>23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9" baseType="lpstr">
      <vt:lpstr>Arial</vt:lpstr>
      <vt:lpstr>Calibri</vt:lpstr>
      <vt:lpstr>Roboto Condensed</vt:lpstr>
      <vt:lpstr>Times New Roman</vt:lpstr>
      <vt:lpstr>Wingdings</vt:lpstr>
      <vt:lpstr>TEMPLATE_ARS_OCCITANIE 16-9</vt:lpstr>
      <vt:lpstr>Présentation PowerPoint</vt:lpstr>
      <vt:lpstr>Rappel</vt:lpstr>
      <vt:lpstr>Ordre du jour :</vt:lpstr>
      <vt:lpstr>Validation du relevé de décisions du CCAR du 17/04/2024 </vt:lpstr>
      <vt:lpstr>Présentation PowerPoint</vt:lpstr>
      <vt:lpstr>Information sur la composition du comité  </vt:lpstr>
      <vt:lpstr>Présentation PowerPoint</vt:lpstr>
      <vt:lpstr>Présentation PowerPoint</vt:lpstr>
      <vt:lpstr>Présentation PowerPoint</vt:lpstr>
      <vt:lpstr>Rappels sur le calendrier de déploiement de la réforme </vt:lpstr>
      <vt:lpstr>Les compartiments du modèle cible </vt:lpstr>
      <vt:lpstr>Présentation PowerPoint</vt:lpstr>
      <vt:lpstr>Les étapes de la campagne 2024 </vt:lpstr>
      <vt:lpstr>Rappel dotation file active</vt:lpstr>
      <vt:lpstr>Dotation populationnelle 2024</vt:lpstr>
      <vt:lpstr>Dotation populationnelle 2024  Première phase de campagne (1ère circulaire)</vt:lpstr>
      <vt:lpstr>Présentation PowerPoint</vt:lpstr>
      <vt:lpstr>Dotation populationnelle 2024  Deuxième Phase</vt:lpstr>
      <vt:lpstr>Présentation PowerPoint</vt:lpstr>
      <vt:lpstr>Présentation PowerPoint</vt:lpstr>
      <vt:lpstr>Echanges</vt:lpstr>
      <vt:lpstr>Vote via un sondage anonyme TEAMS  </vt:lpstr>
      <vt:lpstr>Présentation PowerPoint</vt:lpstr>
    </vt:vector>
  </TitlesOfParts>
  <Manager>Client</Manager>
  <Company>Ministère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JARDIN, Mathieu (ARS-PACA/DOS/DPFES)</dc:creator>
  <cp:lastModifiedBy>JARDIN, Mathieu (ARS-PACA/DOS/DPFES)</cp:lastModifiedBy>
  <cp:revision>299</cp:revision>
  <cp:lastPrinted>2023-03-24T10:55:16Z</cp:lastPrinted>
  <dcterms:created xsi:type="dcterms:W3CDTF">2022-05-30T14:50:29Z</dcterms:created>
  <dcterms:modified xsi:type="dcterms:W3CDTF">2024-10-16T14:12:49Z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0x010100146830B73B063B47AB7A95E7B44678A6</vt:lpwstr>
  </property>
  <property fmtid="{D5CDD505-2E9C-101B-9397-08002B2CF9AE}" pid="3" name="MediaServiceImageTags">
    <vt:lpwstr/>
  </property>
</Properties>
</file>