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31"/>
  </p:notesMasterIdLst>
  <p:sldIdLst>
    <p:sldId id="364" r:id="rId2"/>
    <p:sldId id="365" r:id="rId3"/>
    <p:sldId id="372" r:id="rId4"/>
    <p:sldId id="465" r:id="rId5"/>
    <p:sldId id="366" r:id="rId6"/>
    <p:sldId id="418" r:id="rId7"/>
    <p:sldId id="492" r:id="rId8"/>
    <p:sldId id="494" r:id="rId9"/>
    <p:sldId id="495" r:id="rId10"/>
    <p:sldId id="419" r:id="rId11"/>
    <p:sldId id="483" r:id="rId12"/>
    <p:sldId id="430" r:id="rId13"/>
    <p:sldId id="432" r:id="rId14"/>
    <p:sldId id="431" r:id="rId15"/>
    <p:sldId id="433" r:id="rId16"/>
    <p:sldId id="475" r:id="rId17"/>
    <p:sldId id="500" r:id="rId18"/>
    <p:sldId id="499" r:id="rId19"/>
    <p:sldId id="486" r:id="rId20"/>
    <p:sldId id="487" r:id="rId21"/>
    <p:sldId id="493" r:id="rId22"/>
    <p:sldId id="496" r:id="rId23"/>
    <p:sldId id="497" r:id="rId24"/>
    <p:sldId id="498" r:id="rId25"/>
    <p:sldId id="481" r:id="rId26"/>
    <p:sldId id="482" r:id="rId27"/>
    <p:sldId id="437" r:id="rId28"/>
    <p:sldId id="476" r:id="rId29"/>
    <p:sldId id="452" r:id="rId30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OLFO, Capucine (ARS-PACA/DOS/DOH)" initials="AC(" lastIdx="1" clrIdx="0">
    <p:extLst>
      <p:ext uri="{19B8F6BF-5375-455C-9EA6-DF929625EA0E}">
        <p15:presenceInfo xmlns:p15="http://schemas.microsoft.com/office/powerpoint/2012/main" userId="S-1-5-21-3177125315-431800771-2236886301-6229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30"/>
    <p:restoredTop sz="94660"/>
  </p:normalViewPr>
  <p:slideViewPr>
    <p:cSldViewPr showGuides="1">
      <p:cViewPr varScale="1">
        <p:scale>
          <a:sx n="92" d="100"/>
          <a:sy n="92" d="100"/>
        </p:scale>
        <p:origin x="1032" y="7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16/10/2024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239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1352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5486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0771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9178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178906"/>
            <a:ext cx="8497092" cy="462341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641246"/>
            <a:ext cx="8496300" cy="252183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5948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6294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8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83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1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9D7E-08EA-4657-A657-2289EA00C45F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954" y="4757482"/>
            <a:ext cx="1031986" cy="283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10090" cy="114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4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93316" y="349801"/>
            <a:ext cx="1938692" cy="115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16/10/2024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61558" y="542033"/>
            <a:ext cx="2329060" cy="138164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11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83724" y="186432"/>
            <a:ext cx="585158" cy="34712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16/10/2024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49842" y="4600995"/>
            <a:ext cx="2844316" cy="447947"/>
          </a:xfrm>
        </p:spPr>
        <p:txBody>
          <a:bodyPr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  <a:latin typeface="Marianne" panose="02000000000000000000" pitchFamily="2" charset="0"/>
              </a:rPr>
              <a:t>Direction de l’Organisation des Soins</a:t>
            </a:r>
            <a:endParaRPr lang="fr-FR" sz="1200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gray">
          <a:xfrm>
            <a:off x="467544" y="2571750"/>
            <a:ext cx="8460110" cy="18002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 smtClean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COMITE CONSULTATIF D’ALLOCATION DES RESSOURCES 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 smtClean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Section - Urgences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1800" cap="small" dirty="0" smtClean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18 OCTOBRE 2024</a:t>
            </a:r>
            <a:endParaRPr lang="fr-FR" altLang="fr-FR" sz="1800" cap="small" dirty="0">
              <a:solidFill>
                <a:srgbClr val="002060"/>
              </a:solidFill>
              <a:latin typeface="Marianne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1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213970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Mandat « offre de soins »</a:t>
            </a:r>
            <a:endParaRPr lang="fr-FR" sz="36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84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193115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Calendrier de mise en œuvre de la réforme de médecine d’urgence</a:t>
            </a:r>
            <a:endParaRPr lang="fr-FR" sz="36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286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70697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Rappel</a:t>
            </a:r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1419622"/>
            <a:ext cx="828092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Dans le cadre de la réforme des autorisations, la publication des nouveaux décrets de médecine d’urgence est intervenue le 29 décembre 2023. </a:t>
            </a:r>
          </a:p>
          <a:p>
            <a:pPr algn="just"/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b="1" dirty="0" smtClean="0">
                <a:solidFill>
                  <a:srgbClr val="002060"/>
                </a:solidFill>
                <a:latin typeface="Marianne" panose="02000000000000000000" pitchFamily="2" charset="0"/>
              </a:rPr>
              <a:t>Cette publication entraine une révision partielle du PRS 3, dont la finalisation des travaux devra être livrée en décembre 2024. </a:t>
            </a:r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Certaines mesures issues des décrets sont d’application immédiate, d’autres d’application différée. 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>
              <a:lnSpc>
                <a:spcPct val="150000"/>
              </a:lnSpc>
            </a:pPr>
            <a:endParaRPr lang="fr-FR" dirty="0">
              <a:solidFill>
                <a:srgbClr val="3763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533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1" y="706978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Calendrier de mise en œuvre de la réforme</a:t>
            </a:r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grpSp>
        <p:nvGrpSpPr>
          <p:cNvPr id="45" name="Groupe 44"/>
          <p:cNvGrpSpPr/>
          <p:nvPr/>
        </p:nvGrpSpPr>
        <p:grpSpPr>
          <a:xfrm>
            <a:off x="86623" y="1108098"/>
            <a:ext cx="8970754" cy="4001370"/>
            <a:chOff x="217955" y="1063389"/>
            <a:chExt cx="8970754" cy="4001370"/>
          </a:xfrm>
        </p:grpSpPr>
        <p:sp>
          <p:nvSpPr>
            <p:cNvPr id="46" name="Rectangle 45"/>
            <p:cNvSpPr/>
            <p:nvPr/>
          </p:nvSpPr>
          <p:spPr>
            <a:xfrm>
              <a:off x="250161" y="4362723"/>
              <a:ext cx="8894510" cy="1916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63388" y="4609612"/>
              <a:ext cx="8880610" cy="1772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50161" y="4090920"/>
              <a:ext cx="8894510" cy="1916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76617" y="3709566"/>
              <a:ext cx="8851055" cy="2552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76618" y="3274796"/>
              <a:ext cx="8867382" cy="2604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77382" y="2628744"/>
              <a:ext cx="8866617" cy="2552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9012" y="2265538"/>
              <a:ext cx="8834988" cy="2435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Flèche droite 52"/>
            <p:cNvSpPr/>
            <p:nvPr/>
          </p:nvSpPr>
          <p:spPr>
            <a:xfrm>
              <a:off x="288433" y="1579395"/>
              <a:ext cx="8633965" cy="387182"/>
            </a:xfrm>
            <a:prstGeom prst="right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29592" y="1906094"/>
              <a:ext cx="8814408" cy="23330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 rot="16200000">
              <a:off x="1272957" y="3165203"/>
              <a:ext cx="3105901" cy="130692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25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Publication DCE le 29/12/2023 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54114" y="1923828"/>
              <a:ext cx="1981633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SU : r</a:t>
              </a: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égulation / réorientation à l’entrée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63595" y="2285072"/>
              <a:ext cx="1885453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SMUR 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: </a:t>
              </a: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intervention paramédicalisée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3595" y="2651309"/>
              <a:ext cx="1943161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SU 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: </a:t>
              </a: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antennes de médecine d’urgence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31706" y="3315562"/>
              <a:ext cx="2443298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SAMU : professionnels correspondants du SAMU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7955" y="3726923"/>
              <a:ext cx="2525050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SU : plateaux techniques spécialisés d’accès direct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21741" y="4075595"/>
              <a:ext cx="2154757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SAMU : durée de conservation des bandes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917116" y="2699944"/>
              <a:ext cx="3822758" cy="91367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" name="ZoneTexte 62"/>
            <p:cNvSpPr txBox="1"/>
            <p:nvPr/>
          </p:nvSpPr>
          <p:spPr>
            <a:xfrm rot="19426723">
              <a:off x="2759062" y="1158279"/>
              <a:ext cx="8626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Janvier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ZoneTexte 63"/>
            <p:cNvSpPr txBox="1"/>
            <p:nvPr/>
          </p:nvSpPr>
          <p:spPr>
            <a:xfrm rot="19426723">
              <a:off x="4596504" y="1208935"/>
              <a:ext cx="68160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Juin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ZoneTexte 64"/>
            <p:cNvSpPr txBox="1"/>
            <p:nvPr/>
          </p:nvSpPr>
          <p:spPr>
            <a:xfrm rot="19426723">
              <a:off x="5344409" y="1174544"/>
              <a:ext cx="85069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Janvier 2025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6" name="ZoneTexte 65"/>
            <p:cNvSpPr txBox="1"/>
            <p:nvPr/>
          </p:nvSpPr>
          <p:spPr>
            <a:xfrm rot="19426723">
              <a:off x="6514540" y="1092340"/>
              <a:ext cx="8626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Juillet 2025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7" name="ZoneTexte 66"/>
            <p:cNvSpPr txBox="1"/>
            <p:nvPr/>
          </p:nvSpPr>
          <p:spPr>
            <a:xfrm rot="19426723">
              <a:off x="7521828" y="1063389"/>
              <a:ext cx="8626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Janvier 2026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8" name="ZoneTexte 67"/>
            <p:cNvSpPr txBox="1"/>
            <p:nvPr/>
          </p:nvSpPr>
          <p:spPr>
            <a:xfrm rot="19426723">
              <a:off x="8414447" y="1105822"/>
              <a:ext cx="77426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Juillet 2026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9" name="ZoneTexte 68"/>
            <p:cNvSpPr txBox="1"/>
            <p:nvPr/>
          </p:nvSpPr>
          <p:spPr>
            <a:xfrm rot="19426723">
              <a:off x="3099942" y="1190407"/>
              <a:ext cx="86261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Février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0" name="ZoneTexte 69"/>
            <p:cNvSpPr txBox="1"/>
            <p:nvPr/>
          </p:nvSpPr>
          <p:spPr>
            <a:xfrm rot="19426723">
              <a:off x="3485913" y="1200089"/>
              <a:ext cx="75325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Mars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1" name="ZoneTexte 70"/>
            <p:cNvSpPr txBox="1"/>
            <p:nvPr/>
          </p:nvSpPr>
          <p:spPr>
            <a:xfrm rot="19426723">
              <a:off x="3836961" y="1207937"/>
              <a:ext cx="6988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Avril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ZoneTexte 71"/>
            <p:cNvSpPr txBox="1"/>
            <p:nvPr/>
          </p:nvSpPr>
          <p:spPr>
            <a:xfrm rot="19426723">
              <a:off x="4208187" y="1194645"/>
              <a:ext cx="66295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Mai 2024</a:t>
              </a: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790755" y="2027692"/>
              <a:ext cx="4353244" cy="1174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Prise possible d’un arrêté </a:t>
              </a:r>
              <a:r>
                <a:rPr kumimoji="0" lang="fr-FR" sz="675" b="1" i="0" u="none" strike="noStrike" kern="1200" cap="none" spc="0" normalizeH="0" baseline="0" noProof="0" dirty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de </a:t>
              </a: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régulation DG </a:t>
              </a:r>
              <a:r>
                <a:rPr kumimoji="0" lang="fr-FR" sz="675" b="1" i="0" u="none" strike="noStrike" kern="1200" cap="none" spc="0" normalizeH="0" baseline="0" noProof="0" dirty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ARS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905979" y="2698869"/>
              <a:ext cx="1936316" cy="100468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905980" y="2935400"/>
              <a:ext cx="1922148" cy="203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Nouvelles autorisations de MU des ES (délai de 12 mois)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 rot="16200000">
              <a:off x="5671522" y="3716453"/>
              <a:ext cx="464647" cy="22587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Arrêté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891254" y="2949387"/>
              <a:ext cx="3848620" cy="17198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Application des dispositions transitoires et mise en conformité du PRS (18 mois)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4790755" y="1899960"/>
              <a:ext cx="4353244" cy="104136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917115" y="2354985"/>
              <a:ext cx="6226883" cy="85267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559316" y="2303738"/>
              <a:ext cx="464647" cy="22587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Guide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2925627" y="3376368"/>
              <a:ext cx="6248416" cy="84901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900210" y="2659840"/>
              <a:ext cx="464647" cy="22587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Guide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 rot="16200000">
              <a:off x="2801912" y="3303745"/>
              <a:ext cx="464647" cy="22587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Arrêté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212110" y="3289156"/>
              <a:ext cx="474087" cy="225877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Guide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847376" y="4636627"/>
              <a:ext cx="3271786" cy="78176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049581" y="3735556"/>
              <a:ext cx="3107646" cy="81823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071022" y="4142175"/>
              <a:ext cx="2103021" cy="70197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917116" y="4611144"/>
              <a:ext cx="2930260" cy="1200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Délai</a:t>
              </a:r>
              <a:r>
                <a:rPr kumimoji="0" lang="fr-FR" sz="675" b="1" i="0" u="none" strike="noStrike" kern="1200" cap="none" spc="0" normalizeH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mise en conformité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flipV="1">
              <a:off x="1077376" y="4891789"/>
              <a:ext cx="806208" cy="143422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76617" y="4862241"/>
              <a:ext cx="799230" cy="2025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Application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57293" y="4554396"/>
              <a:ext cx="700833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Obligations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6617" y="4356574"/>
              <a:ext cx="1026243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Autres Possibilités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917115" y="4419471"/>
              <a:ext cx="6226883" cy="75271"/>
            </a:xfrm>
            <a:prstGeom prst="rect">
              <a:avLst/>
            </a:prstGeom>
            <a:pattFill prst="wdUpDiag">
              <a:fgClr>
                <a:srgbClr val="A6A8F8"/>
              </a:fgClr>
              <a:bgClr>
                <a:schemeClr val="bg1"/>
              </a:bgClr>
            </a:patt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049581" y="3841146"/>
              <a:ext cx="3078091" cy="13574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A6A8F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75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6A8F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          Prise possible d’un arrêté PT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A6A8F8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 rot="16200000">
              <a:off x="6734016" y="4070489"/>
              <a:ext cx="462940" cy="178275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Arrêté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 rot="16200000">
              <a:off x="4568417" y="1812730"/>
              <a:ext cx="464034" cy="381859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88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Arrêté +  guide</a:t>
              </a:r>
              <a:endPara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100" name="Connecteur droit 99"/>
          <p:cNvCxnSpPr/>
          <p:nvPr/>
        </p:nvCxnSpPr>
        <p:spPr>
          <a:xfrm>
            <a:off x="2824890" y="1587816"/>
            <a:ext cx="0" cy="134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/>
          <p:cNvCxnSpPr/>
          <p:nvPr/>
        </p:nvCxnSpPr>
        <p:spPr>
          <a:xfrm>
            <a:off x="3157064" y="1596309"/>
            <a:ext cx="0" cy="134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>
            <a:off x="3532358" y="1599906"/>
            <a:ext cx="0" cy="134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/>
          <p:cNvCxnSpPr/>
          <p:nvPr/>
        </p:nvCxnSpPr>
        <p:spPr>
          <a:xfrm>
            <a:off x="3901257" y="1596308"/>
            <a:ext cx="0" cy="134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104"/>
          <p:cNvCxnSpPr/>
          <p:nvPr/>
        </p:nvCxnSpPr>
        <p:spPr>
          <a:xfrm>
            <a:off x="4250914" y="1564014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106"/>
          <p:cNvCxnSpPr/>
          <p:nvPr/>
        </p:nvCxnSpPr>
        <p:spPr>
          <a:xfrm>
            <a:off x="4644882" y="1571487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5410872" y="1584406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/>
          <p:nvPr/>
        </p:nvCxnSpPr>
        <p:spPr>
          <a:xfrm>
            <a:off x="6588224" y="1564014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/>
          <p:cNvCxnSpPr/>
          <p:nvPr/>
        </p:nvCxnSpPr>
        <p:spPr>
          <a:xfrm>
            <a:off x="7596336" y="1564013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/>
          <p:cNvCxnSpPr/>
          <p:nvPr/>
        </p:nvCxnSpPr>
        <p:spPr>
          <a:xfrm>
            <a:off x="8460432" y="1564013"/>
            <a:ext cx="0" cy="15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7020272" y="195486"/>
            <a:ext cx="1728441" cy="360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Direction générale de l’offre de soins</a:t>
            </a:r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897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706978"/>
            <a:ext cx="7147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Feuille de route</a:t>
            </a:r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1145153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GT PRS </a:t>
            </a:r>
          </a:p>
          <a:p>
            <a:pPr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 nouveau GT PRS sera organisé courant novembre 2024, permettant d’échanger plus spécifiquement sur les antennes de médecine d’urgence et la pertinence de leur création en PACA </a:t>
            </a:r>
          </a:p>
          <a:p>
            <a:pPr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composition devra être identique à celle de l’année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dernière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GT Offre de soins </a:t>
            </a:r>
          </a:p>
          <a:p>
            <a:pPr algn="just"/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Suite à la publication des nouveaux décrets, un GT Offre de soins a été organisé le 22 avril, ayant notamment permis d’échanger sur les antennes de médecine d’urgence, le maillage SMUR et le déploiement des SAS -&gt; lien à faire avec le nouvel ORU (échéance constitution T1 2025)</a:t>
            </a:r>
          </a:p>
          <a:p>
            <a:pPr algn="just"/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701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996807" y="123478"/>
            <a:ext cx="7147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Composition GT PRS 2023</a:t>
            </a:r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68" y="841463"/>
            <a:ext cx="5976664" cy="374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20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467543" y="1781537"/>
            <a:ext cx="73903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6931" y="2214455"/>
            <a:ext cx="83874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Audits urgences</a:t>
            </a:r>
            <a:endParaRPr lang="fr-FR" sz="3600" b="1" kern="0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77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347614"/>
            <a:ext cx="828092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Audit GHT du Var, lancé au dernier trimestre 2023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Audit ARS, lancé au deuxième trimestre 2024. 6 SAU ciblés : Manosque, Martigues, Hôpitaux Privés de Provence, CHIAP, Carpentras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37635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728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467543" y="1781537"/>
            <a:ext cx="73903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517" y="2214455"/>
            <a:ext cx="83874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Mandat « dotation populationnelle »</a:t>
            </a:r>
            <a:endParaRPr lang="fr-FR" sz="3600" b="1" kern="0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40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_h1"/>
          <p:cNvSpPr>
            <a:spLocks noGrp="1" noChangeArrowheads="1"/>
          </p:cNvSpPr>
          <p:nvPr>
            <p:ph type="title"/>
          </p:nvPr>
        </p:nvSpPr>
        <p:spPr bwMode="auto">
          <a:xfrm>
            <a:off x="1957795" y="61502"/>
            <a:ext cx="6286613" cy="710048"/>
          </a:xfrm>
        </p:spPr>
        <p:txBody>
          <a:bodyPr>
            <a:noAutofit/>
          </a:bodyPr>
          <a:lstStyle/>
          <a:p>
            <a:pPr marL="0" algn="just"/>
            <a:r>
              <a:rPr lang="en-US" altLang="en-US" sz="2000" dirty="0" smtClean="0">
                <a:solidFill>
                  <a:srgbClr val="FFC000"/>
                </a:solidFill>
                <a:latin typeface="Marianne" panose="02000000000000000000" pitchFamily="2" charset="0"/>
                <a:ea typeface="+mn-ea"/>
                <a:cs typeface="+mn-cs"/>
              </a:rPr>
              <a:t>Architecture Générale : </a:t>
            </a:r>
            <a:r>
              <a:rPr lang="en-US" altLang="en-US" sz="2000" b="0" dirty="0" smtClean="0">
                <a:solidFill>
                  <a:srgbClr val="FFC000"/>
                </a:solidFill>
                <a:latin typeface="Marianne" panose="02000000000000000000" pitchFamily="2" charset="0"/>
                <a:ea typeface="+mn-ea"/>
                <a:cs typeface="+mn-cs"/>
              </a:rPr>
              <a:t>Les trois compartiments </a:t>
            </a:r>
            <a:r>
              <a:rPr lang="en-US" altLang="en-US" sz="2000" b="0" dirty="0">
                <a:solidFill>
                  <a:srgbClr val="FFC000"/>
                </a:solidFill>
                <a:latin typeface="Marianne" panose="02000000000000000000" pitchFamily="2" charset="0"/>
                <a:ea typeface="+mn-ea"/>
                <a:cs typeface="+mn-cs"/>
              </a:rPr>
              <a:t>du nouveau modèle</a:t>
            </a:r>
            <a:endParaRPr lang="en-US" sz="2000" b="0" noProof="1">
              <a:solidFill>
                <a:srgbClr val="FFC000"/>
              </a:solidFill>
              <a:latin typeface="Marianne" panose="02000000000000000000" pitchFamily="2" charset="0"/>
              <a:ea typeface="+mn-ea"/>
              <a:cs typeface="+mn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47896"/>
            <a:ext cx="8254065" cy="380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9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" y="843558"/>
            <a:ext cx="1491451" cy="539991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Rappels</a:t>
            </a:r>
            <a:endParaRPr lang="fr-FR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59833" y="1657206"/>
            <a:ext cx="8424334" cy="20774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« Tout membre, titulaire ou suppléant, susceptible d’avoir sur l’un ou plusieurs des points inscrits à l’ordre du jour un lien d’intérêts privé ou public constitutif d’un conflit d’intérêt lui interdisant de prendre part à la délibération, </a:t>
            </a:r>
            <a:r>
              <a:rPr lang="fr-FR" altLang="fr-FR" sz="18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en informe le président dans les </a:t>
            </a:r>
            <a:r>
              <a:rPr lang="fr-FR" altLang="fr-FR" sz="18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meilleurs délais </a:t>
            </a:r>
            <a:r>
              <a:rPr lang="fr-FR" altLang="fr-FR" sz="18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avant la tenue de la </a:t>
            </a:r>
            <a:r>
              <a:rPr lang="fr-FR" altLang="fr-FR" sz="18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séance. </a:t>
            </a: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497191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915566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M</a:t>
            </a:r>
            <a:r>
              <a:rPr lang="fr" b="1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éthode construite en 2023, </a:t>
            </a: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validée par le comité </a:t>
            </a:r>
            <a:endParaRPr lang="fr" b="1" dirty="0" smtClean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algn="just"/>
            <a:r>
              <a:rPr lang="fr" b="1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    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(mars puis décembre 2023)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" b="1" dirty="0" smtClean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" b="1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Une </a:t>
            </a: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montée en charge progressive, sur la base d’une moyenne pondérée entre :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La ventilation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« historique » (référence 2023)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La ventilation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issue de la méthode du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GT</a:t>
            </a:r>
            <a:endParaRPr lang="fr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/>
            <a:endParaRPr lang="fr" b="1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>
              <a:buFont typeface="Arial" panose="020B0604020202020204" pitchFamily="34" charset="0"/>
              <a:buChar char="•"/>
            </a:pPr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Pondérations : </a:t>
            </a:r>
          </a:p>
          <a:p>
            <a:pPr lvl="1" indent="-363538" algn="just"/>
            <a:r>
              <a:rPr lang="fr" b="1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en 2023 : 90%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historique /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10% méthode GT; </a:t>
            </a:r>
            <a:endParaRPr lang="fr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en 2024 : 60%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historique /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40%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méthode GT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;</a:t>
            </a:r>
            <a:endParaRPr lang="fr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en 2025 : 30%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historique /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70%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méthode GT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;</a:t>
            </a:r>
            <a:endParaRPr lang="fr" dirty="0">
              <a:solidFill>
                <a:srgbClr val="002060"/>
              </a:solidFill>
              <a:latin typeface="Marianne" panose="02000000000000000000" pitchFamily="2" charset="0"/>
              <a:sym typeface="Roboto Condensed"/>
            </a:endParaRPr>
          </a:p>
          <a:p>
            <a:pPr lvl="1" indent="-363538" algn="just"/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		en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2026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: 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100% méthode </a:t>
            </a:r>
            <a:r>
              <a:rPr lang="fr" dirty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GT</a:t>
            </a:r>
            <a:r>
              <a:rPr lang="fr" dirty="0" smtClean="0">
                <a:solidFill>
                  <a:srgbClr val="002060"/>
                </a:solidFill>
                <a:latin typeface="Marianne" panose="02000000000000000000" pitchFamily="2" charset="0"/>
                <a:sym typeface="Roboto Condensed"/>
              </a:rPr>
              <a:t>;</a:t>
            </a:r>
            <a:endParaRPr lang="fr" dirty="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Rappel </a:t>
            </a:r>
            <a:r>
              <a:rPr lang="fr-FR" dirty="0" smtClean="0"/>
              <a:t>sur le calendrier de montée </a:t>
            </a:r>
            <a:r>
              <a:rPr lang="fr-FR" dirty="0"/>
              <a:t>en charge </a:t>
            </a:r>
          </a:p>
        </p:txBody>
      </p:sp>
      <p:sp>
        <p:nvSpPr>
          <p:cNvPr id="6" name="Chevron 5"/>
          <p:cNvSpPr/>
          <p:nvPr/>
        </p:nvSpPr>
        <p:spPr>
          <a:xfrm>
            <a:off x="827584" y="3843791"/>
            <a:ext cx="360040" cy="52584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 rot="10800000">
            <a:off x="6372200" y="3843791"/>
            <a:ext cx="360040" cy="52584"/>
          </a:xfrm>
          <a:prstGeom prst="chevr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28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955630"/>
            <a:ext cx="8496944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dotation populationnelle « urgences » 2024 s’élève à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272,5 M€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pour la région, en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augmentation nette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</a:t>
            </a:r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14,7 M</a:t>
            </a:r>
            <a:r>
              <a:rPr lang="fr-FR" b="1" dirty="0" smtClean="0">
                <a:solidFill>
                  <a:srgbClr val="002060"/>
                </a:solidFill>
                <a:latin typeface="Marianne" panose="02000000000000000000" pitchFamily="2" charset="0"/>
              </a:rPr>
              <a:t>€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Cette croissance est constituée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:</a:t>
            </a:r>
          </a:p>
          <a:p>
            <a:endParaRPr lang="fr-FR" sz="11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mesures RH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(+11,1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 M€), 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financements nouveaux destinés à l’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(+2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 M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€ </a:t>
            </a:r>
            <a:r>
              <a:rPr lang="fr-FR" dirty="0" smtClean="0">
                <a:solidFill>
                  <a:srgbClr val="C00000"/>
                </a:solidFill>
                <a:latin typeface="Marianne" panose="02000000000000000000" pitchFamily="2" charset="0"/>
              </a:rPr>
              <a:t>!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croissances de base et populationnelle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(+3,3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 M€) 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d’une mesure d’économie fixée par le niveau central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(-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1,7 M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€)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 smtClean="0"/>
              <a:t>Campagne budgétaire 2024 - Cadrage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076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1410" y="2330771"/>
            <a:ext cx="84969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Historique des coûts :</a:t>
            </a:r>
          </a:p>
          <a:p>
            <a:endParaRPr lang="fr-FR" sz="1200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2021 : 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7,5M€ </a:t>
            </a:r>
            <a:r>
              <a:rPr lang="fr-FR" i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via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 dot pop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2022 : 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7,5M€ </a:t>
            </a:r>
            <a:r>
              <a:rPr lang="fr-FR" i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via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 dot pop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+ 0,7 M€ d’enveloppe dédiée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2023 : 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7,5M€ </a:t>
            </a:r>
            <a:r>
              <a:rPr lang="fr-FR" i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via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 dot pop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+ 3 M€ d’enveloppe exceptionnelle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2024 : 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7,5M€ + 2M€ + 2 M€ </a:t>
            </a:r>
            <a:r>
              <a:rPr lang="fr-FR" i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via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 dot pop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+ </a:t>
            </a:r>
            <a:r>
              <a:rPr lang="fr-FR" dirty="0" smtClean="0">
                <a:solidFill>
                  <a:srgbClr val="C00000"/>
                </a:solidFill>
                <a:latin typeface="Marianne" panose="02000000000000000000" pitchFamily="2" charset="0"/>
              </a:rPr>
              <a:t>XX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€ d’un vecteur à définir 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67744" y="19548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 smtClean="0"/>
              <a:t>FOCUS </a:t>
            </a:r>
            <a:r>
              <a:rPr lang="fr-FR" dirty="0" err="1" smtClean="0"/>
              <a:t>Hélismur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191820" y="757900"/>
            <a:ext cx="89521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La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dotation populationnelle est destinée au financement des SAU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et des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SMUR (y compris héliportés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</a:p>
          <a:p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En PACA le marché est porté par 1 établissement qui négocie avec l’opérateur et voit sa dotation augmentée du coût du marché (</a:t>
            </a:r>
            <a:r>
              <a:rPr lang="fr-FR" i="1" dirty="0" smtClean="0">
                <a:solidFill>
                  <a:srgbClr val="002060"/>
                </a:solidFill>
                <a:latin typeface="Marianne" panose="02000000000000000000" pitchFamily="2" charset="0"/>
              </a:rPr>
              <a:t>en cours pour 2024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1243217" y="4001180"/>
            <a:ext cx="216024" cy="333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467353" y="3965176"/>
            <a:ext cx="0" cy="57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316495" y="3965176"/>
            <a:ext cx="144016" cy="405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7236296" y="423690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Marianne" panose="02000000000000000000" pitchFamily="2" charset="0"/>
              </a:rPr>
              <a:t>2025 </a:t>
            </a:r>
            <a:r>
              <a:rPr lang="fr-FR" dirty="0" smtClean="0">
                <a:solidFill>
                  <a:srgbClr val="C00000"/>
                </a:solidFill>
                <a:latin typeface="Marianne" panose="02000000000000000000" pitchFamily="2" charset="0"/>
              </a:rPr>
              <a:t>??  </a:t>
            </a:r>
            <a:endParaRPr lang="fr-FR" dirty="0">
              <a:solidFill>
                <a:srgbClr val="C00000"/>
              </a:solidFill>
              <a:latin typeface="Marianne" panose="02000000000000000000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50086" y="4322912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Ponction dotations ES</a:t>
            </a: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1617619" y="4515966"/>
            <a:ext cx="1895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Mesures nouvelles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496" y="4288989"/>
            <a:ext cx="1895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Crédits historiques</a:t>
            </a:r>
            <a:endParaRPr lang="fr-FR" sz="1600" dirty="0"/>
          </a:p>
        </p:txBody>
      </p:sp>
      <p:sp>
        <p:nvSpPr>
          <p:cNvPr id="19" name="Ellipse 18"/>
          <p:cNvSpPr/>
          <p:nvPr/>
        </p:nvSpPr>
        <p:spPr>
          <a:xfrm>
            <a:off x="7047803" y="4155926"/>
            <a:ext cx="1212096" cy="56206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642924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995700"/>
            <a:ext cx="882047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Les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délégations de crédits en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première circulaire budgétaire (C1) : </a:t>
            </a:r>
          </a:p>
          <a:p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Montant provisoire égal à la dotation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populationnelle 2023 augmenté des mesures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RH </a:t>
            </a:r>
            <a:r>
              <a:rPr lang="fr-FR" sz="1600" dirty="0" smtClean="0">
                <a:solidFill>
                  <a:srgbClr val="002060"/>
                </a:solidFill>
                <a:latin typeface="Marianne" panose="02000000000000000000" pitchFamily="2" charset="0"/>
              </a:rPr>
              <a:t>(ventilées proportionnellement)</a:t>
            </a:r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Pourquoi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pas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directement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méthode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validée en comité ?</a:t>
            </a:r>
          </a:p>
          <a:p>
            <a:endParaRPr lang="fr-FR" sz="4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	    Négociation </a:t>
            </a:r>
            <a:r>
              <a:rPr lang="fr-FR" dirty="0" err="1" smtClean="0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en cours</a:t>
            </a:r>
          </a:p>
          <a:p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Volonté de donner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une dotation provisoire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dès la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C1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pour ne pas créer de difficultés budgétaires 	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 smtClean="0"/>
              <a:t>Campagne budgétaire 2024 - C1 (juillet)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179512" y="4407179"/>
            <a:ext cx="884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montée en charge de la méthode remise à une phase budgétaire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ultérieure</a:t>
            </a:r>
            <a:endParaRPr lang="fr-FR" dirty="0"/>
          </a:p>
        </p:txBody>
      </p:sp>
      <p:sp>
        <p:nvSpPr>
          <p:cNvPr id="3" name="Flèche droite 2"/>
          <p:cNvSpPr/>
          <p:nvPr/>
        </p:nvSpPr>
        <p:spPr>
          <a:xfrm>
            <a:off x="611560" y="2787774"/>
            <a:ext cx="720080" cy="1800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633605" y="3939544"/>
            <a:ext cx="720080" cy="1800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353685" y="384021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269 M€/272 M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96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3536" y="1131590"/>
            <a:ext cx="873046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Délégation en C2 du montant définitif de dotation populationnelle, correspondant à la montée en charge votée par le comité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Plusieurs effets se combinent :</a:t>
            </a:r>
          </a:p>
          <a:p>
            <a:endParaRPr lang="fr-FR" sz="9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Effet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de l’actualisation des données d’activité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de la montée en charge de la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méthode (60</a:t>
            </a:r>
            <a:r>
              <a:rPr lang="fr-FR" smtClean="0">
                <a:solidFill>
                  <a:srgbClr val="002060"/>
                </a:solidFill>
                <a:latin typeface="Marianne" panose="02000000000000000000" pitchFamily="2" charset="0"/>
              </a:rPr>
              <a:t>% historique 40% GT)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Effet augmentation du périmètre (neutralisé en partie par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l’augmentation du coût de l’</a:t>
            </a:r>
            <a:r>
              <a:rPr lang="fr-FR" dirty="0" err="1" smtClean="0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-&gt; hypothèse d’un coût 2024 égal à 11,5 M€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67744" y="19548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 smtClean="0"/>
              <a:t>Campagne budgétaire 2024 - C2 (date ?)</a:t>
            </a:r>
          </a:p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251520" y="4083918"/>
            <a:ext cx="8658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  <a:latin typeface="Marianne" panose="02000000000000000000" pitchFamily="2" charset="0"/>
              </a:rPr>
              <a:t>Important : 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On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conserve le dispositif qui garantit </a:t>
            </a:r>
            <a:r>
              <a:rPr lang="fr-FR" i="1" dirty="0">
                <a:solidFill>
                  <a:srgbClr val="002060"/>
                </a:solidFill>
                <a:latin typeface="Marianne" panose="02000000000000000000" pitchFamily="2" charset="0"/>
              </a:rPr>
              <a:t>a minima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stabilité par rapport à 2023 </a:t>
            </a:r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(comme en 2023, 100% des impacts négatifs compensés</a:t>
            </a:r>
            <a:r>
              <a:rPr lang="fr-FR" sz="1600" dirty="0" smtClean="0">
                <a:solidFill>
                  <a:srgbClr val="002060"/>
                </a:solidFill>
                <a:latin typeface="Marianne" panose="02000000000000000000" pitchFamily="2" charset="0"/>
              </a:rPr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38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2214455"/>
            <a:ext cx="8028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Infos diverses</a:t>
            </a:r>
            <a:endParaRPr lang="fr-FR" sz="36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914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2123728" y="16023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Infos diverses</a:t>
            </a:r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95536" y="1347614"/>
            <a:ext cx="8437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fr-FR" dirty="0" smtClean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lvl="1" algn="just"/>
            <a:endParaRPr lang="fr-FR" dirty="0" smtClean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Dossier pédagogique à destination des établissements 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premier envoi à l’été sur la dotation 2023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second envoi après notification du total 2024 </a:t>
            </a:r>
          </a:p>
          <a:p>
            <a:pPr lvl="2" indent="249238" algn="just"/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(avec montants individualisés)</a:t>
            </a:r>
            <a:endParaRPr lang="fr-FR" i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07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2211710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Echanges</a:t>
            </a:r>
            <a:endParaRPr lang="fr-FR" sz="36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68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7758" y="2245233"/>
            <a:ext cx="82062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2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Vote </a:t>
            </a:r>
            <a:r>
              <a:rPr lang="fr-FR" sz="32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via un sondage anonyme </a:t>
            </a:r>
            <a:r>
              <a:rPr lang="fr-FR" sz="32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TEAMS</a:t>
            </a:r>
            <a:endParaRPr lang="fr-FR" sz="32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4299942"/>
            <a:ext cx="8248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Pour </a:t>
            </a:r>
            <a:r>
              <a:rPr lang="fr-FR" sz="1400" i="1" kern="0" dirty="0">
                <a:solidFill>
                  <a:srgbClr val="002060"/>
                </a:solidFill>
                <a:latin typeface="Marianne" panose="02000000000000000000" pitchFamily="2" charset="0"/>
              </a:rPr>
              <a:t>rappel, les personnes non votantes devront se déconnecter avant l’envoi du </a:t>
            </a:r>
            <a:r>
              <a:rPr lang="fr-FR" sz="1400" i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sondage</a:t>
            </a:r>
            <a:endParaRPr lang="fr-FR" sz="1400" i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06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29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55776" y="195486"/>
            <a:ext cx="7147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C000"/>
                </a:solidFill>
                <a:latin typeface="Marianne" panose="02000000000000000000" pitchFamily="2" charset="0"/>
              </a:rPr>
              <a:t>Proposition soumise au vote</a:t>
            </a:r>
          </a:p>
          <a:p>
            <a:pPr algn="just"/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7753" y="1995686"/>
            <a:ext cx="84966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Avis sur la composition des délégations C1 et C2 de la dotation populationnelle 2024 </a:t>
            </a:r>
          </a:p>
          <a:p>
            <a:pPr lvl="1" algn="just"/>
            <a:endParaRPr lang="fr-FR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lvl="1" algn="just"/>
            <a:r>
              <a:rPr lang="fr-FR" dirty="0">
                <a:solidFill>
                  <a:srgbClr val="FF0000"/>
                </a:solidFill>
                <a:latin typeface="Marianne" panose="02000000000000000000" pitchFamily="2" charset="0"/>
              </a:rPr>
              <a:t>	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- Favorable</a:t>
            </a:r>
          </a:p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- Défavorable</a:t>
            </a:r>
          </a:p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</a:t>
            </a:r>
            <a:r>
              <a:rPr lang="fr-FR" dirty="0" smtClean="0">
                <a:solidFill>
                  <a:srgbClr val="002060"/>
                </a:solidFill>
                <a:latin typeface="Marianne" panose="02000000000000000000" pitchFamily="2" charset="0"/>
              </a:rPr>
              <a:t>- Abstention</a:t>
            </a:r>
          </a:p>
        </p:txBody>
      </p:sp>
    </p:spTree>
    <p:extLst>
      <p:ext uri="{BB962C8B-B14F-4D97-AF65-F5344CB8AC3E}">
        <p14:creationId xmlns:p14="http://schemas.microsoft.com/office/powerpoint/2010/main" val="69753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23528" y="771550"/>
            <a:ext cx="8208912" cy="3780978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algn="just">
              <a:spcAft>
                <a:spcPts val="1000"/>
              </a:spcAft>
              <a:defRPr/>
            </a:pPr>
            <a:r>
              <a:rPr lang="fr-FR" altLang="fr-FR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Article </a:t>
            </a:r>
            <a:r>
              <a:rPr lang="fr-FR" alt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12.2. La déclaration publique d’intérêts (DPI) pour les membres du </a:t>
            </a:r>
            <a:r>
              <a:rPr lang="fr-FR" altLang="fr-FR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CCAR :</a:t>
            </a:r>
            <a:endParaRPr lang="fr-FR" altLang="fr-FR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Les 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membres désignés ou nommés sont soumis à l’obligation d’établir une déclaration d’intérêts conformément à l’article L. 1451-1 du code de la santé publique .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Afin que chacun puisse s’assurer de l’absence de risques de conflits d’intérêts ou, a contrario, vérifier l’existence possible ou avérée d’un conflit d’intérêts, les membres du CCAR (titulaires et suppléants) doivent établir une télédéclaration des liens d’intérêts sur le site unique mentionné à l’article R.1451-3 du code de la santé publique et s’engagent à actualiser leur DPI dès qu’une modification intervient concernant les liens d’intérêt ou que de nouveaux liens sont noués </a:t>
            </a: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:</a:t>
            </a:r>
          </a:p>
          <a:p>
            <a:pPr algn="just">
              <a:defRPr/>
            </a:pP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	https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://</a:t>
            </a: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dpi.sante.gouv.fr/dpi-public-webapp/app/home</a:t>
            </a:r>
            <a:endParaRPr lang="fr-FR" altLang="fr-FR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La déclaration est rendue publique sur le site Internet de l’agence, pendant une durée de 5 ans qui suit le mandat, sauf pour les mentions des liens de parenté prévue et les montants des sommes perçues ou des participations financières qui ne sont pas rendus publics.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En cas de manquement à ces dispositions par les membres du CCAR, le Directeur général de l’ARS peut mettre fin à leurs fonctions.</a:t>
            </a: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114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23528" y="771550"/>
            <a:ext cx="8208912" cy="3780978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algn="just">
              <a:spcAft>
                <a:spcPts val="1000"/>
              </a:spcAft>
              <a:defRPr/>
            </a:pPr>
            <a:r>
              <a:rPr lang="fr-FR" altLang="fr-FR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Article R.162-29-1 du code de la sécurité sociale : les missions du CCAR :</a:t>
            </a:r>
          </a:p>
          <a:p>
            <a:pPr marL="0" algn="just">
              <a:spcAft>
                <a:spcPts val="1000"/>
              </a:spcAft>
              <a:defRPr/>
            </a:pPr>
            <a:r>
              <a:rPr 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Pour </a:t>
            </a: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les activités de médecine d'urgence autorisées selon les modalités prévues à l'article R. 6123-1 du code de la santé publique , la section mentionnée à l'article R. 162-29 du présent code est consultée par le directeur général de l'agence régionale de santé sur :</a:t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/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1° </a:t>
            </a:r>
            <a:r>
              <a:rPr 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Les critères de répartition de la dotation populationnelle régionale entre les établissements de santé</a:t>
            </a: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 pour les structures de médecine d'urgence autorisées selon les modalités prévues à l'article R. 6123-1 du code de la santé publique ;</a:t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/>
            </a:r>
            <a:b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</a:b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2° </a:t>
            </a:r>
            <a:r>
              <a:rPr 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Les objectifs de transformation de l'offre de soins et des parcours, concernant l'organisation territoriale des structures de médecine d'urgence et le recours à ces structures</a:t>
            </a:r>
            <a:r>
              <a:rPr 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, ayant vocation à être intégrés dans le contrat pluriannuel d'objectifs et de moyens prévu à l'article L. 1433-2 du même code conclu entre le directeur général de l'agence régionale de santé et les ministres chargés de la santé et de la sécurité sociale</a:t>
            </a:r>
            <a:r>
              <a:rPr 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.</a:t>
            </a: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708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215677" y="1059582"/>
            <a:ext cx="8712646" cy="3341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SzPct val="55000"/>
              <a:defRPr/>
            </a:pPr>
            <a:r>
              <a:rPr lang="fr-FR" alt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1. </a:t>
            </a: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Validation </a:t>
            </a: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du </a:t>
            </a: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relevé de décisions du </a:t>
            </a: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CCAR </a:t>
            </a: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du </a:t>
            </a:r>
            <a:r>
              <a:rPr lang="fr-FR" altLang="fr-FR" sz="2000" cap="small" dirty="0">
                <a:solidFill>
                  <a:srgbClr val="002060"/>
                </a:solidFill>
                <a:latin typeface="Marianne" panose="02000000000000000000" pitchFamily="2" charset="0"/>
              </a:rPr>
              <a:t>8 avril </a:t>
            </a:r>
            <a:r>
              <a:rPr lang="fr-FR" altLang="fr-FR" sz="2000" cap="small" dirty="0" smtClean="0">
                <a:solidFill>
                  <a:srgbClr val="002060"/>
                </a:solidFill>
                <a:latin typeface="Marianne" panose="02000000000000000000" pitchFamily="2" charset="0"/>
              </a:rPr>
              <a:t>2024</a:t>
            </a:r>
            <a:endParaRPr lang="fr-FR" altLang="fr-FR" sz="2000" kern="0" dirty="0" smtClean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2. Information composition comité</a:t>
            </a:r>
          </a:p>
          <a:p>
            <a:pPr lvl="0" algn="just"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3. Info sur le groupe PRS pour la révision du SRS-PRS PACA 2023</a:t>
            </a:r>
          </a:p>
          <a:p>
            <a:pPr lvl="0" algn="just"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4. Présentation des conclusions des audits urgences </a:t>
            </a:r>
          </a:p>
          <a:p>
            <a:pPr algn="just">
              <a:spcBef>
                <a:spcPct val="20000"/>
              </a:spcBef>
              <a:buSzPct val="55000"/>
              <a:defRPr/>
            </a:pP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5. Présentation de la suite de la campagne budgétaire 2024 : </a:t>
            </a:r>
          </a:p>
          <a:p>
            <a:pPr algn="just">
              <a:spcBef>
                <a:spcPct val="20000"/>
              </a:spcBef>
              <a:buSzPct val="55000"/>
              <a:defRPr/>
            </a:pP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dotation </a:t>
            </a: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populationnelle (focus </a:t>
            </a:r>
            <a:r>
              <a:rPr lang="fr-FR" sz="2000" kern="0" dirty="0" err="1">
                <a:solidFill>
                  <a:srgbClr val="002060"/>
                </a:solidFill>
                <a:latin typeface="Marianne" panose="02000000000000000000" pitchFamily="2" charset="0"/>
              </a:rPr>
              <a:t>hélismur</a:t>
            </a: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) </a:t>
            </a:r>
          </a:p>
          <a:p>
            <a:pPr algn="just"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6. Infos diverses</a:t>
            </a:r>
          </a:p>
          <a:p>
            <a:pPr lvl="0" algn="just">
              <a:spcBef>
                <a:spcPct val="20000"/>
              </a:spcBef>
              <a:buSzPct val="55000"/>
              <a:defRPr/>
            </a:pPr>
            <a:r>
              <a:rPr lang="fr-FR" sz="2000" kern="0" dirty="0">
                <a:solidFill>
                  <a:srgbClr val="002060"/>
                </a:solidFill>
                <a:latin typeface="Marianne" panose="02000000000000000000" pitchFamily="2" charset="0"/>
              </a:rPr>
              <a:t>7. Echanges / </a:t>
            </a:r>
            <a:r>
              <a:rPr lang="fr-FR" sz="20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Vote</a:t>
            </a:r>
            <a:endParaRPr lang="fr-FR" sz="2000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95486"/>
            <a:ext cx="2355548" cy="539991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Ordre du jour</a:t>
            </a:r>
            <a:endParaRPr lang="fr-FR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6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195638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Validation du </a:t>
            </a:r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relevé de décisions du </a:t>
            </a:r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CCAR du 8</a:t>
            </a:r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 avril 2024</a:t>
            </a:r>
            <a:endParaRPr lang="fr-FR" sz="3600" b="1" dirty="0">
              <a:solidFill>
                <a:srgbClr val="002060"/>
              </a:solidFill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54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528" y="1851670"/>
            <a:ext cx="2520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20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Vote à main levée</a:t>
            </a:r>
            <a:endParaRPr lang="fr-FR" sz="20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95486"/>
            <a:ext cx="6552728" cy="539991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C000"/>
                </a:solidFill>
                <a:latin typeface="Marianne" panose="02000000000000000000" pitchFamily="2" charset="0"/>
              </a:rPr>
              <a:t>Relevé de décision session précédente</a:t>
            </a:r>
            <a:endParaRPr lang="fr-FR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47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195638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3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Information </a:t>
            </a:r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sur la composition du comité</a:t>
            </a:r>
          </a:p>
        </p:txBody>
      </p:sp>
    </p:spTree>
    <p:extLst>
      <p:ext uri="{BB962C8B-B14F-4D97-AF65-F5344CB8AC3E}">
        <p14:creationId xmlns:p14="http://schemas.microsoft.com/office/powerpoint/2010/main" val="250363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446" y="289467"/>
            <a:ext cx="6552728" cy="539991"/>
          </a:xfrm>
        </p:spPr>
        <p:txBody>
          <a:bodyPr>
            <a:normAutofit fontScale="90000"/>
          </a:bodyPr>
          <a:lstStyle/>
          <a:p>
            <a:r>
              <a:rPr lang="fr-FR" sz="2600" dirty="0" smtClean="0">
                <a:solidFill>
                  <a:srgbClr val="FFC000"/>
                </a:solidFill>
                <a:latin typeface="Marianne" panose="02000000000000000000" pitchFamily="2" charset="0"/>
              </a:rPr>
              <a:t>Changement </a:t>
            </a:r>
            <a:r>
              <a:rPr lang="fr-FR" sz="2600" dirty="0">
                <a:solidFill>
                  <a:srgbClr val="FFC000"/>
                </a:solidFill>
                <a:latin typeface="Marianne" panose="02000000000000000000" pitchFamily="2" charset="0"/>
              </a:rPr>
              <a:t>de </a:t>
            </a:r>
            <a:r>
              <a:rPr lang="fr-FR" sz="2600" dirty="0" smtClean="0">
                <a:solidFill>
                  <a:srgbClr val="FFC000"/>
                </a:solidFill>
                <a:latin typeface="Marianne" panose="02000000000000000000" pitchFamily="2" charset="0"/>
              </a:rPr>
              <a:t>composition </a:t>
            </a:r>
            <a:r>
              <a:rPr lang="fr-FR" sz="2800" dirty="0">
                <a:solidFill>
                  <a:srgbClr val="FF0000"/>
                </a:solidFill>
                <a:latin typeface="Roboto Condensed"/>
                <a:ea typeface="Roboto Condensed"/>
                <a:cs typeface="Roboto Condensed"/>
              </a:rPr>
              <a:t/>
            </a:r>
            <a:br>
              <a:rPr lang="fr-FR" sz="2800" dirty="0">
                <a:solidFill>
                  <a:srgbClr val="FF0000"/>
                </a:solidFill>
                <a:latin typeface="Roboto Condensed"/>
                <a:ea typeface="Roboto Condensed"/>
                <a:cs typeface="Roboto Condensed"/>
              </a:rPr>
            </a:br>
            <a:endParaRPr lang="fr-FR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579606" y="915566"/>
            <a:ext cx="7984789" cy="2448272"/>
          </a:xfrm>
          <a:prstGeom prst="rect">
            <a:avLst/>
          </a:prstGeo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>
            <a:lvl1pPr marL="9207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indent="-17145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indent="-17145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Wingdings" pitchFamily="2" charset="2"/>
              <a:buChar char="§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1600" b="1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Changements FHF à venir :</a:t>
            </a:r>
          </a:p>
          <a:p>
            <a:pPr marL="0" algn="just">
              <a:spcAft>
                <a:spcPts val="0"/>
              </a:spcAft>
              <a:defRPr/>
            </a:pPr>
            <a:r>
              <a:rPr lang="fr-FR" altLang="fr-FR" sz="16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 Nicolas ESTIENNE (CHIAP, titulaire) remplacé par M Yohann LAGORCE (CHU Nice, titulaire)</a:t>
            </a:r>
          </a:p>
          <a:p>
            <a:pPr marL="0" algn="just">
              <a:spcAft>
                <a:spcPts val="0"/>
              </a:spcAft>
              <a:defRPr/>
            </a:pPr>
            <a:r>
              <a:rPr lang="fr-FR" altLang="fr-FR" sz="16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Mme Florence ARNOUX (FHF, titulaire) remplacée par Mme Elisabeth COULOMB (CHITS, titulaire)</a:t>
            </a:r>
          </a:p>
          <a:p>
            <a:pPr marL="0" algn="just">
              <a:spcAft>
                <a:spcPts val="0"/>
              </a:spcAft>
              <a:defRPr/>
            </a:pPr>
            <a:r>
              <a:rPr lang="fr-FR" altLang="fr-FR" sz="16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Mme Véronique ANCEAUX (FHF, suppléante) remplacée par Mme Florence ARNOUX (FHF, suppléante)</a:t>
            </a:r>
          </a:p>
          <a:p>
            <a:pPr marL="0" algn="just">
              <a:spcAft>
                <a:spcPts val="0"/>
              </a:spcAft>
              <a:defRPr/>
            </a:pPr>
            <a:r>
              <a:rPr lang="fr-FR" altLang="fr-FR" sz="1600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M Franck POUILLY (GHT 04, titulaire) remplacé par M Gilles DUFOUR (GHT 04) </a:t>
            </a:r>
          </a:p>
          <a:p>
            <a:pPr algn="just">
              <a:defRPr/>
            </a:pPr>
            <a:endParaRPr lang="fr-FR" altLang="fr-FR" dirty="0" smtClean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95743" y="357986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Marianne" panose="02000000000000000000" pitchFamily="2" charset="0"/>
              <a:buChar char="→"/>
            </a:pP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Pour rappel, l’arrêté 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de </a:t>
            </a: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nomination des membres est disponible 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sur le site de </a:t>
            </a:r>
            <a:r>
              <a:rPr lang="fr-FR" altLang="fr-FR" kern="0" dirty="0" smtClean="0">
                <a:solidFill>
                  <a:srgbClr val="002060"/>
                </a:solidFill>
                <a:latin typeface="Marianne" panose="02000000000000000000" pitchFamily="2" charset="0"/>
              </a:rPr>
              <a:t>l’Agence</a:t>
            </a:r>
          </a:p>
        </p:txBody>
      </p:sp>
    </p:spTree>
    <p:extLst>
      <p:ext uri="{BB962C8B-B14F-4D97-AF65-F5344CB8AC3E}">
        <p14:creationId xmlns:p14="http://schemas.microsoft.com/office/powerpoint/2010/main" val="1263825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OCCITANI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3167</TotalTime>
  <Words>1622</Words>
  <Application>Microsoft Office PowerPoint</Application>
  <PresentationFormat>Affichage à l'écran (16:9)</PresentationFormat>
  <Paragraphs>189</Paragraphs>
  <Slides>29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5" baseType="lpstr">
      <vt:lpstr>Arial</vt:lpstr>
      <vt:lpstr>Courier New</vt:lpstr>
      <vt:lpstr>Marianne</vt:lpstr>
      <vt:lpstr>Roboto Condensed</vt:lpstr>
      <vt:lpstr>Wingdings</vt:lpstr>
      <vt:lpstr>TEMPLATE_ARS_OCCITANIE 16-9</vt:lpstr>
      <vt:lpstr>Présentation PowerPoint</vt:lpstr>
      <vt:lpstr>Rappels</vt:lpstr>
      <vt:lpstr>Présentation PowerPoint</vt:lpstr>
      <vt:lpstr>Présentation PowerPoint</vt:lpstr>
      <vt:lpstr>Ordre du jour</vt:lpstr>
      <vt:lpstr>Présentation PowerPoint</vt:lpstr>
      <vt:lpstr>Relevé de décision session précédente</vt:lpstr>
      <vt:lpstr>Présentation PowerPoint</vt:lpstr>
      <vt:lpstr>Changement de composition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Architecture Générale : Les trois compartiments du nouveau modèle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JARDIN, Mathieu (ARS-PACA/DOS/DPFES)</dc:creator>
  <cp:lastModifiedBy>JARDIN, Mathieu (ARS-PACA/DOS/DPFES)</cp:lastModifiedBy>
  <cp:revision>213</cp:revision>
  <cp:lastPrinted>2022-06-02T15:02:40Z</cp:lastPrinted>
  <dcterms:created xsi:type="dcterms:W3CDTF">2022-05-30T14:50:29Z</dcterms:created>
  <dcterms:modified xsi:type="dcterms:W3CDTF">2024-10-16T14:14:59Z</dcterms:modified>
</cp:coreProperties>
</file>