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drawings/drawing1.xml" ContentType="application/vnd.openxmlformats-officedocument.drawingml.chartshapes+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86" r:id="rId2"/>
    <p:sldId id="317" r:id="rId3"/>
    <p:sldId id="288" r:id="rId4"/>
    <p:sldId id="320" r:id="rId5"/>
    <p:sldId id="290" r:id="rId6"/>
    <p:sldId id="325" r:id="rId7"/>
    <p:sldId id="295" r:id="rId8"/>
    <p:sldId id="321" r:id="rId9"/>
    <p:sldId id="298" r:id="rId10"/>
    <p:sldId id="299" r:id="rId11"/>
    <p:sldId id="300" r:id="rId12"/>
    <p:sldId id="304" r:id="rId13"/>
    <p:sldId id="306" r:id="rId14"/>
    <p:sldId id="307" r:id="rId15"/>
    <p:sldId id="308" r:id="rId16"/>
    <p:sldId id="310" r:id="rId17"/>
    <p:sldId id="311" r:id="rId18"/>
    <p:sldId id="312" r:id="rId19"/>
    <p:sldId id="326" r:id="rId20"/>
    <p:sldId id="327" r:id="rId21"/>
    <p:sldId id="281"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94712" autoAdjust="0"/>
  </p:normalViewPr>
  <p:slideViewPr>
    <p:cSldViewPr>
      <p:cViewPr varScale="1">
        <p:scale>
          <a:sx n="68" d="100"/>
          <a:sy n="68" d="100"/>
        </p:scale>
        <p:origin x="78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3121802742976"/>
          <c:y val="0.28487375600664128"/>
          <c:w val="0.8375923765998482"/>
          <c:h val="0.52679762726821866"/>
        </c:manualLayout>
      </c:layout>
      <c:barChart>
        <c:barDir val="col"/>
        <c:grouping val="stacked"/>
        <c:varyColors val="0"/>
        <c:ser>
          <c:idx val="0"/>
          <c:order val="0"/>
          <c:tx>
            <c:strRef>
              <c:f>'Donnee juin'!$A$102</c:f>
              <c:strCache>
                <c:ptCount val="1"/>
                <c:pt idx="0">
                  <c:v>Répondants</c:v>
                </c:pt>
              </c:strCache>
            </c:strRef>
          </c:tx>
          <c:spPr>
            <a:solidFill>
              <a:srgbClr val="4CC2F1">
                <a:lumMod val="50000"/>
              </a:srgbClr>
            </a:solidFill>
            <a:ln>
              <a:noFill/>
            </a:ln>
            <a:effectLst/>
          </c:spPr>
          <c:invertIfNegative val="0"/>
          <c:dLbls>
            <c:dLbl>
              <c:idx val="0"/>
              <c:layout>
                <c:manualLayout>
                  <c:x val="0"/>
                  <c:y val="3.0262414845632019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1583600091992218E-2"/>
                      <c:h val="4.232044014592104E-2"/>
                    </c:manualLayout>
                  </c15:layout>
                </c:ext>
                <c:ext xmlns:c16="http://schemas.microsoft.com/office/drawing/2014/chart" uri="{C3380CC4-5D6E-409C-BE32-E72D297353CC}">
                  <c16:uniqueId val="{00000000-25A8-4E78-B03F-1989F64FC3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'Donnee juin'!$B$100:$M$101</c:f>
              <c:multiLvlStrCache>
                <c:ptCount val="12"/>
                <c:lvl>
                  <c:pt idx="0">
                    <c:v>2021</c:v>
                  </c:pt>
                  <c:pt idx="1">
                    <c:v>2022</c:v>
                  </c:pt>
                  <c:pt idx="2">
                    <c:v>2021</c:v>
                  </c:pt>
                  <c:pt idx="3">
                    <c:v>2022</c:v>
                  </c:pt>
                  <c:pt idx="4">
                    <c:v>2021</c:v>
                  </c:pt>
                  <c:pt idx="5">
                    <c:v>2022</c:v>
                  </c:pt>
                  <c:pt idx="6">
                    <c:v>2021</c:v>
                  </c:pt>
                  <c:pt idx="7">
                    <c:v>2022</c:v>
                  </c:pt>
                  <c:pt idx="8">
                    <c:v>2021</c:v>
                  </c:pt>
                  <c:pt idx="9">
                    <c:v>2022</c:v>
                  </c:pt>
                  <c:pt idx="10">
                    <c:v>2021</c:v>
                  </c:pt>
                  <c:pt idx="11">
                    <c:v>2022</c:v>
                  </c:pt>
                </c:lvl>
                <c:lvl>
                  <c:pt idx="0">
                    <c:v>04</c:v>
                  </c:pt>
                  <c:pt idx="2">
                    <c:v>05</c:v>
                  </c:pt>
                  <c:pt idx="4">
                    <c:v>06</c:v>
                  </c:pt>
                  <c:pt idx="6">
                    <c:v>13</c:v>
                  </c:pt>
                  <c:pt idx="8">
                    <c:v>83</c:v>
                  </c:pt>
                  <c:pt idx="10">
                    <c:v>84</c:v>
                  </c:pt>
                </c:lvl>
              </c:multiLvlStrCache>
            </c:multiLvlStrRef>
          </c:cat>
          <c:val>
            <c:numRef>
              <c:f>'Donnee juin'!$B$102:$M$102</c:f>
              <c:numCache>
                <c:formatCode>General</c:formatCode>
                <c:ptCount val="12"/>
                <c:pt idx="0">
                  <c:v>12</c:v>
                </c:pt>
                <c:pt idx="1">
                  <c:v>12</c:v>
                </c:pt>
                <c:pt idx="2">
                  <c:v>13</c:v>
                </c:pt>
                <c:pt idx="3">
                  <c:v>15</c:v>
                </c:pt>
                <c:pt idx="4">
                  <c:v>54</c:v>
                </c:pt>
                <c:pt idx="5">
                  <c:v>49</c:v>
                </c:pt>
                <c:pt idx="6">
                  <c:v>97</c:v>
                </c:pt>
                <c:pt idx="7">
                  <c:v>88</c:v>
                </c:pt>
                <c:pt idx="8">
                  <c:v>45</c:v>
                </c:pt>
                <c:pt idx="9">
                  <c:v>47</c:v>
                </c:pt>
                <c:pt idx="10">
                  <c:v>21</c:v>
                </c:pt>
                <c:pt idx="11">
                  <c:v>21</c:v>
                </c:pt>
              </c:numCache>
            </c:numRef>
          </c:val>
          <c:extLst>
            <c:ext xmlns:c16="http://schemas.microsoft.com/office/drawing/2014/chart" uri="{C3380CC4-5D6E-409C-BE32-E72D297353CC}">
              <c16:uniqueId val="{00000000-C83C-475F-86B3-F772D8F308FD}"/>
            </c:ext>
          </c:extLst>
        </c:ser>
        <c:ser>
          <c:idx val="1"/>
          <c:order val="1"/>
          <c:tx>
            <c:strRef>
              <c:f>'Donnee juin'!$A$103</c:f>
              <c:strCache>
                <c:ptCount val="1"/>
                <c:pt idx="0">
                  <c:v>Non répondants</c:v>
                </c:pt>
              </c:strCache>
            </c:strRef>
          </c:tx>
          <c:spPr>
            <a:solidFill>
              <a:srgbClr val="E8318A"/>
            </a:solidFill>
            <a:ln>
              <a:noFill/>
            </a:ln>
            <a:effectLst/>
          </c:spPr>
          <c:invertIfNegative val="0"/>
          <c:dLbls>
            <c:dLbl>
              <c:idx val="6"/>
              <c:layout>
                <c:manualLayout>
                  <c:x val="0"/>
                  <c:y val="2.00374769187724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9E-49BA-915D-592B43997D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'Donnee juin'!$B$100:$M$101</c:f>
              <c:multiLvlStrCache>
                <c:ptCount val="12"/>
                <c:lvl>
                  <c:pt idx="0">
                    <c:v>2021</c:v>
                  </c:pt>
                  <c:pt idx="1">
                    <c:v>2022</c:v>
                  </c:pt>
                  <c:pt idx="2">
                    <c:v>2021</c:v>
                  </c:pt>
                  <c:pt idx="3">
                    <c:v>2022</c:v>
                  </c:pt>
                  <c:pt idx="4">
                    <c:v>2021</c:v>
                  </c:pt>
                  <c:pt idx="5">
                    <c:v>2022</c:v>
                  </c:pt>
                  <c:pt idx="6">
                    <c:v>2021</c:v>
                  </c:pt>
                  <c:pt idx="7">
                    <c:v>2022</c:v>
                  </c:pt>
                  <c:pt idx="8">
                    <c:v>2021</c:v>
                  </c:pt>
                  <c:pt idx="9">
                    <c:v>2022</c:v>
                  </c:pt>
                  <c:pt idx="10">
                    <c:v>2021</c:v>
                  </c:pt>
                  <c:pt idx="11">
                    <c:v>2022</c:v>
                  </c:pt>
                </c:lvl>
                <c:lvl>
                  <c:pt idx="0">
                    <c:v>04</c:v>
                  </c:pt>
                  <c:pt idx="2">
                    <c:v>05</c:v>
                  </c:pt>
                  <c:pt idx="4">
                    <c:v>06</c:v>
                  </c:pt>
                  <c:pt idx="6">
                    <c:v>13</c:v>
                  </c:pt>
                  <c:pt idx="8">
                    <c:v>83</c:v>
                  </c:pt>
                  <c:pt idx="10">
                    <c:v>84</c:v>
                  </c:pt>
                </c:lvl>
              </c:multiLvlStrCache>
            </c:multiLvlStrRef>
          </c:cat>
          <c:val>
            <c:numRef>
              <c:f>'Donnee juin'!$B$103:$M$103</c:f>
              <c:numCache>
                <c:formatCode>General</c:formatCode>
                <c:ptCount val="12"/>
                <c:pt idx="0">
                  <c:v>2</c:v>
                </c:pt>
                <c:pt idx="1">
                  <c:v>2</c:v>
                </c:pt>
                <c:pt idx="2">
                  <c:v>3</c:v>
                </c:pt>
                <c:pt idx="3">
                  <c:v>1</c:v>
                </c:pt>
                <c:pt idx="4">
                  <c:v>4</c:v>
                </c:pt>
                <c:pt idx="5">
                  <c:v>9</c:v>
                </c:pt>
                <c:pt idx="6">
                  <c:v>5</c:v>
                </c:pt>
                <c:pt idx="7">
                  <c:v>14</c:v>
                </c:pt>
                <c:pt idx="8">
                  <c:v>7</c:v>
                </c:pt>
                <c:pt idx="9">
                  <c:v>5</c:v>
                </c:pt>
                <c:pt idx="10">
                  <c:v>5</c:v>
                </c:pt>
                <c:pt idx="11">
                  <c:v>5</c:v>
                </c:pt>
              </c:numCache>
            </c:numRef>
          </c:val>
          <c:extLst>
            <c:ext xmlns:c16="http://schemas.microsoft.com/office/drawing/2014/chart" uri="{C3380CC4-5D6E-409C-BE32-E72D297353CC}">
              <c16:uniqueId val="{00000001-C83C-475F-86B3-F772D8F308FD}"/>
            </c:ext>
          </c:extLst>
        </c:ser>
        <c:dLbls>
          <c:dLblPos val="ctr"/>
          <c:showLegendKey val="0"/>
          <c:showVal val="1"/>
          <c:showCatName val="0"/>
          <c:showSerName val="0"/>
          <c:showPercent val="0"/>
          <c:showBubbleSize val="0"/>
        </c:dLbls>
        <c:gapWidth val="100"/>
        <c:overlap val="100"/>
        <c:axId val="373567896"/>
        <c:axId val="373568224"/>
      </c:barChart>
      <c:catAx>
        <c:axId val="37356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3568224"/>
        <c:crosses val="autoZero"/>
        <c:auto val="1"/>
        <c:lblAlgn val="ctr"/>
        <c:lblOffset val="100"/>
        <c:noMultiLvlLbl val="0"/>
      </c:catAx>
      <c:valAx>
        <c:axId val="373568224"/>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356789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Evolution du nombre de </a:t>
            </a:r>
            <a:r>
              <a:rPr lang="en-US" sz="1200" dirty="0" err="1"/>
              <a:t>personnels</a:t>
            </a:r>
            <a:r>
              <a:rPr lang="en-US" sz="1200" dirty="0"/>
              <a:t> </a:t>
            </a:r>
            <a:r>
              <a:rPr lang="en-US" sz="1200" dirty="0" err="1"/>
              <a:t>formés</a:t>
            </a:r>
            <a:endParaRPr lang="en-US" sz="1200" dirty="0"/>
          </a:p>
        </c:rich>
      </c:tx>
      <c:layout>
        <c:manualLayout>
          <c:xMode val="edge"/>
          <c:yMode val="edge"/>
          <c:x val="0.22623361059569133"/>
          <c:y val="2.4693638691308202E-2"/>
        </c:manualLayout>
      </c:layout>
      <c:overlay val="0"/>
    </c:title>
    <c:autoTitleDeleted val="0"/>
    <c:plotArea>
      <c:layout>
        <c:manualLayout>
          <c:layoutTarget val="inner"/>
          <c:xMode val="edge"/>
          <c:yMode val="edge"/>
          <c:x val="0.1657271952289103"/>
          <c:y val="0.18965565851092892"/>
          <c:w val="0.75391945779024083"/>
          <c:h val="0.68201771653543308"/>
        </c:manualLayout>
      </c:layout>
      <c:barChart>
        <c:barDir val="col"/>
        <c:grouping val="clustered"/>
        <c:varyColors val="0"/>
        <c:ser>
          <c:idx val="0"/>
          <c:order val="0"/>
          <c:tx>
            <c:strRef>
              <c:f>'Graphiques CDU'!$C$71</c:f>
              <c:strCache>
                <c:ptCount val="1"/>
                <c:pt idx="0">
                  <c:v>Nombre de personnels formés</c:v>
                </c:pt>
              </c:strCache>
            </c:strRef>
          </c:tx>
          <c:invertIfNegative val="0"/>
          <c:dLbls>
            <c:spPr>
              <a:noFill/>
              <a:ln>
                <a:noFill/>
              </a:ln>
              <a:effectLst/>
            </c:spPr>
            <c:txPr>
              <a:bodyPr wrap="square" lIns="38100" tIns="19050" rIns="38100" bIns="19050" anchor="ctr">
                <a:spAutoFit/>
              </a:bodyPr>
              <a:lstStyle/>
              <a:p>
                <a:pPr>
                  <a:defRPr sz="1100">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'Graphiques CDU'!$B$72:$B$81</c:f>
              <c:numCache>
                <c:formatCode>General</c:formatCode>
                <c:ptCount val="2"/>
                <c:pt idx="0">
                  <c:v>2019</c:v>
                </c:pt>
                <c:pt idx="1">
                  <c:v>2022</c:v>
                </c:pt>
              </c:numCache>
            </c:numRef>
          </c:cat>
          <c:val>
            <c:numRef>
              <c:f>'Graphiques CDU'!$C$72:$C$81</c:f>
              <c:numCache>
                <c:formatCode>#,##0</c:formatCode>
                <c:ptCount val="2"/>
                <c:pt idx="0">
                  <c:v>18195</c:v>
                </c:pt>
                <c:pt idx="1">
                  <c:v>13550</c:v>
                </c:pt>
              </c:numCache>
            </c:numRef>
          </c:val>
          <c:extLst>
            <c:ext xmlns:c16="http://schemas.microsoft.com/office/drawing/2014/chart" uri="{C3380CC4-5D6E-409C-BE32-E72D297353CC}">
              <c16:uniqueId val="{00000008-9577-4DCA-870B-0B343967617E}"/>
            </c:ext>
          </c:extLst>
        </c:ser>
        <c:dLbls>
          <c:showLegendKey val="0"/>
          <c:showVal val="0"/>
          <c:showCatName val="0"/>
          <c:showSerName val="0"/>
          <c:showPercent val="0"/>
          <c:showBubbleSize val="0"/>
        </c:dLbls>
        <c:gapWidth val="150"/>
        <c:axId val="84193664"/>
        <c:axId val="84195200"/>
      </c:barChart>
      <c:catAx>
        <c:axId val="84193664"/>
        <c:scaling>
          <c:orientation val="minMax"/>
        </c:scaling>
        <c:delete val="0"/>
        <c:axPos val="b"/>
        <c:numFmt formatCode="General" sourceLinked="1"/>
        <c:majorTickMark val="out"/>
        <c:minorTickMark val="none"/>
        <c:tickLblPos val="nextTo"/>
        <c:crossAx val="84195200"/>
        <c:crosses val="autoZero"/>
        <c:auto val="1"/>
        <c:lblAlgn val="ctr"/>
        <c:lblOffset val="100"/>
        <c:noMultiLvlLbl val="0"/>
      </c:catAx>
      <c:valAx>
        <c:axId val="84195200"/>
        <c:scaling>
          <c:orientation val="minMax"/>
        </c:scaling>
        <c:delete val="0"/>
        <c:axPos val="l"/>
        <c:numFmt formatCode="#,##0" sourceLinked="1"/>
        <c:majorTickMark val="out"/>
        <c:minorTickMark val="none"/>
        <c:tickLblPos val="nextTo"/>
        <c:crossAx val="84193664"/>
        <c:crosses val="autoZero"/>
        <c:crossBetween val="between"/>
      </c:valAx>
    </c:plotArea>
    <c:plotVisOnly val="1"/>
    <c:dispBlanksAs val="zero"/>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dirty="0"/>
              <a:t>Nombre</a:t>
            </a:r>
            <a:r>
              <a:rPr lang="fr-FR" sz="1400" b="1" baseline="0" dirty="0"/>
              <a:t> de plaintes et d’éloges</a:t>
            </a:r>
            <a:endParaRPr lang="fr-FR" sz="1400" b="1" dirty="0"/>
          </a:p>
        </c:rich>
      </c:tx>
      <c:layout>
        <c:manualLayout>
          <c:xMode val="edge"/>
          <c:yMode val="edge"/>
          <c:x val="0.20338836988351597"/>
          <c:y val="3.43831357487486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8492974906677726E-2"/>
          <c:y val="0.18196062434687243"/>
          <c:w val="0.91656872148486102"/>
          <c:h val="0.61708035934863759"/>
        </c:manualLayout>
      </c:layout>
      <c:barChart>
        <c:barDir val="col"/>
        <c:grouping val="clustered"/>
        <c:varyColors val="0"/>
        <c:ser>
          <c:idx val="0"/>
          <c:order val="0"/>
          <c:tx>
            <c:strRef>
              <c:f>Donnée_2020!$G$51</c:f>
              <c:strCache>
                <c:ptCount val="1"/>
                <c:pt idx="0">
                  <c:v>Nombre de plaintes recensées</c:v>
                </c:pt>
              </c:strCache>
            </c:strRef>
          </c:tx>
          <c:spPr>
            <a:solidFill>
              <a:srgbClr val="1641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Donnée_2020!$F$52:$F$58</c:f>
              <c:numCache>
                <c:formatCode>General</c:formatCode>
                <c:ptCount val="3"/>
                <c:pt idx="0">
                  <c:v>2020</c:v>
                </c:pt>
                <c:pt idx="1">
                  <c:v>2021</c:v>
                </c:pt>
                <c:pt idx="2">
                  <c:v>2022</c:v>
                </c:pt>
              </c:numCache>
            </c:numRef>
          </c:cat>
          <c:val>
            <c:numRef>
              <c:f>Donnée_2020!$G$52:$G$58</c:f>
              <c:numCache>
                <c:formatCode>#,##0</c:formatCode>
                <c:ptCount val="3"/>
                <c:pt idx="0">
                  <c:v>6200</c:v>
                </c:pt>
                <c:pt idx="1">
                  <c:v>6367</c:v>
                </c:pt>
                <c:pt idx="2">
                  <c:v>6364</c:v>
                </c:pt>
              </c:numCache>
            </c:numRef>
          </c:val>
          <c:extLst>
            <c:ext xmlns:c16="http://schemas.microsoft.com/office/drawing/2014/chart" uri="{C3380CC4-5D6E-409C-BE32-E72D297353CC}">
              <c16:uniqueId val="{00000000-3EB1-4340-984D-D10E785E2FAA}"/>
            </c:ext>
          </c:extLst>
        </c:ser>
        <c:ser>
          <c:idx val="1"/>
          <c:order val="1"/>
          <c:tx>
            <c:strRef>
              <c:f>Donnée_2020!$H$51</c:f>
              <c:strCache>
                <c:ptCount val="1"/>
                <c:pt idx="0">
                  <c:v>Nombre d'éloges recensés</c:v>
                </c:pt>
              </c:strCache>
            </c:strRef>
          </c:tx>
          <c:spPr>
            <a:solidFill>
              <a:srgbClr val="E83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Donnée_2020!$F$52:$F$58</c:f>
              <c:numCache>
                <c:formatCode>General</c:formatCode>
                <c:ptCount val="3"/>
                <c:pt idx="0">
                  <c:v>2020</c:v>
                </c:pt>
                <c:pt idx="1">
                  <c:v>2021</c:v>
                </c:pt>
                <c:pt idx="2">
                  <c:v>2022</c:v>
                </c:pt>
              </c:numCache>
            </c:numRef>
          </c:cat>
          <c:val>
            <c:numRef>
              <c:f>Donnée_2020!$H$52:$H$58</c:f>
              <c:numCache>
                <c:formatCode>#,##0</c:formatCode>
                <c:ptCount val="3"/>
                <c:pt idx="0">
                  <c:v>10371</c:v>
                </c:pt>
                <c:pt idx="1">
                  <c:v>14071</c:v>
                </c:pt>
                <c:pt idx="2">
                  <c:v>13843</c:v>
                </c:pt>
              </c:numCache>
            </c:numRef>
          </c:val>
          <c:extLst>
            <c:ext xmlns:c16="http://schemas.microsoft.com/office/drawing/2014/chart" uri="{C3380CC4-5D6E-409C-BE32-E72D297353CC}">
              <c16:uniqueId val="{00000001-3EB1-4340-984D-D10E785E2FAA}"/>
            </c:ext>
          </c:extLst>
        </c:ser>
        <c:dLbls>
          <c:dLblPos val="outEnd"/>
          <c:showLegendKey val="0"/>
          <c:showVal val="1"/>
          <c:showCatName val="0"/>
          <c:showSerName val="0"/>
          <c:showPercent val="0"/>
          <c:showBubbleSize val="0"/>
        </c:dLbls>
        <c:gapWidth val="100"/>
        <c:overlap val="-27"/>
        <c:axId val="666268960"/>
        <c:axId val="666264696"/>
      </c:barChart>
      <c:catAx>
        <c:axId val="66626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666264696"/>
        <c:crosses val="autoZero"/>
        <c:auto val="1"/>
        <c:lblAlgn val="ctr"/>
        <c:lblOffset val="100"/>
        <c:noMultiLvlLbl val="0"/>
      </c:catAx>
      <c:valAx>
        <c:axId val="666264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626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dirty="0"/>
              <a:t>Nb</a:t>
            </a:r>
            <a:r>
              <a:rPr lang="fr-FR" sz="1400" b="1" baseline="0" dirty="0"/>
              <a:t> moyen de plaintes et d’éloges par établissement</a:t>
            </a:r>
            <a:endParaRPr lang="fr-FR" sz="14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7136482939632549E-2"/>
          <c:y val="0.18097222222222226"/>
          <c:w val="0.90286351706036749"/>
          <c:h val="0.61498432487605714"/>
        </c:manualLayout>
      </c:layout>
      <c:barChart>
        <c:barDir val="col"/>
        <c:grouping val="clustered"/>
        <c:varyColors val="0"/>
        <c:ser>
          <c:idx val="3"/>
          <c:order val="3"/>
          <c:tx>
            <c:strRef>
              <c:f>'Graphiques CDU'!$G$244</c:f>
              <c:strCache>
                <c:ptCount val="1"/>
                <c:pt idx="0">
                  <c:v>Nb moyens de plaintes/établissements</c:v>
                </c:pt>
              </c:strCache>
            </c:strRef>
          </c:tx>
          <c:spPr>
            <a:solidFill>
              <a:srgbClr val="1641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CDU'!$C$245:$C$251</c:f>
              <c:numCache>
                <c:formatCode>General</c:formatCode>
                <c:ptCount val="3"/>
                <c:pt idx="0">
                  <c:v>2020</c:v>
                </c:pt>
                <c:pt idx="1">
                  <c:v>2021</c:v>
                </c:pt>
                <c:pt idx="2">
                  <c:v>2022</c:v>
                </c:pt>
              </c:numCache>
            </c:numRef>
          </c:cat>
          <c:val>
            <c:numRef>
              <c:f>'Graphiques CDU'!$G$245:$G$251</c:f>
              <c:numCache>
                <c:formatCode>0</c:formatCode>
                <c:ptCount val="3"/>
                <c:pt idx="0">
                  <c:v>24.505928853754941</c:v>
                </c:pt>
                <c:pt idx="1">
                  <c:v>26.864978902953588</c:v>
                </c:pt>
                <c:pt idx="2">
                  <c:v>28.159292035398231</c:v>
                </c:pt>
              </c:numCache>
            </c:numRef>
          </c:val>
          <c:extLst>
            <c:ext xmlns:c16="http://schemas.microsoft.com/office/drawing/2014/chart" uri="{C3380CC4-5D6E-409C-BE32-E72D297353CC}">
              <c16:uniqueId val="{00000000-DF01-4A76-9CA4-8A377892C57B}"/>
            </c:ext>
          </c:extLst>
        </c:ser>
        <c:ser>
          <c:idx val="4"/>
          <c:order val="4"/>
          <c:tx>
            <c:strRef>
              <c:f>'Graphiques CDU'!$H$244</c:f>
              <c:strCache>
                <c:ptCount val="1"/>
                <c:pt idx="0">
                  <c:v>Nb moyens d'éloges/établissements</c:v>
                </c:pt>
              </c:strCache>
            </c:strRef>
          </c:tx>
          <c:spPr>
            <a:solidFill>
              <a:srgbClr val="E83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CDU'!$C$245:$C$251</c:f>
              <c:numCache>
                <c:formatCode>General</c:formatCode>
                <c:ptCount val="3"/>
                <c:pt idx="0">
                  <c:v>2020</c:v>
                </c:pt>
                <c:pt idx="1">
                  <c:v>2021</c:v>
                </c:pt>
                <c:pt idx="2">
                  <c:v>2022</c:v>
                </c:pt>
              </c:numCache>
            </c:numRef>
          </c:cat>
          <c:val>
            <c:numRef>
              <c:f>'Graphiques CDU'!$H$245:$H$251</c:f>
              <c:numCache>
                <c:formatCode>0</c:formatCode>
                <c:ptCount val="3"/>
                <c:pt idx="0">
                  <c:v>44.896103896103895</c:v>
                </c:pt>
                <c:pt idx="1">
                  <c:v>64.545871559633028</c:v>
                </c:pt>
                <c:pt idx="2">
                  <c:v>65.606635071090054</c:v>
                </c:pt>
              </c:numCache>
            </c:numRef>
          </c:val>
          <c:extLst>
            <c:ext xmlns:c16="http://schemas.microsoft.com/office/drawing/2014/chart" uri="{C3380CC4-5D6E-409C-BE32-E72D297353CC}">
              <c16:uniqueId val="{00000001-DF01-4A76-9CA4-8A377892C57B}"/>
            </c:ext>
          </c:extLst>
        </c:ser>
        <c:dLbls>
          <c:showLegendKey val="0"/>
          <c:showVal val="0"/>
          <c:showCatName val="0"/>
          <c:showSerName val="0"/>
          <c:showPercent val="0"/>
          <c:showBubbleSize val="0"/>
        </c:dLbls>
        <c:gapWidth val="219"/>
        <c:overlap val="-27"/>
        <c:axId val="591332208"/>
        <c:axId val="591333520"/>
        <c:extLst>
          <c:ext xmlns:c15="http://schemas.microsoft.com/office/drawing/2012/chart" uri="{02D57815-91ED-43cb-92C2-25804820EDAC}">
            <c15:filteredBarSeries>
              <c15:ser>
                <c:idx val="0"/>
                <c:order val="0"/>
                <c:tx>
                  <c:strRef>
                    <c:extLst>
                      <c:ext uri="{02D57815-91ED-43cb-92C2-25804820EDAC}">
                        <c15:formulaRef>
                          <c15:sqref>'Graphiques CDU'!$D$244</c15:sqref>
                        </c15:formulaRef>
                      </c:ext>
                    </c:extLst>
                    <c:strCache>
                      <c:ptCount val="1"/>
                      <c:pt idx="0">
                        <c:v>Nombre de plaintes recensées</c:v>
                      </c:pt>
                    </c:strCache>
                  </c:strRef>
                </c:tx>
                <c:spPr>
                  <a:solidFill>
                    <a:schemeClr val="accent1"/>
                  </a:solidFill>
                  <a:ln>
                    <a:noFill/>
                  </a:ln>
                  <a:effectLst/>
                </c:spPr>
                <c:invertIfNegative val="0"/>
                <c:cat>
                  <c:numRef>
                    <c:extLst>
                      <c:ext uri="{02D57815-91ED-43cb-92C2-25804820EDAC}">
                        <c15:formulaRef>
                          <c15:sqref>'Graphiques CDU'!$C$245:$C$251</c15:sqref>
                        </c15:formulaRef>
                      </c:ext>
                    </c:extLst>
                    <c:numCache>
                      <c:formatCode>General</c:formatCode>
                      <c:ptCount val="3"/>
                      <c:pt idx="0">
                        <c:v>2020</c:v>
                      </c:pt>
                      <c:pt idx="1">
                        <c:v>2021</c:v>
                      </c:pt>
                      <c:pt idx="2">
                        <c:v>2022</c:v>
                      </c:pt>
                    </c:numCache>
                  </c:numRef>
                </c:cat>
                <c:val>
                  <c:numRef>
                    <c:extLst>
                      <c:ext uri="{02D57815-91ED-43cb-92C2-25804820EDAC}">
                        <c15:formulaRef>
                          <c15:sqref>'Graphiques CDU'!$D$245:$D$251</c15:sqref>
                        </c15:formulaRef>
                      </c:ext>
                    </c:extLst>
                    <c:numCache>
                      <c:formatCode>#,##0</c:formatCode>
                      <c:ptCount val="3"/>
                      <c:pt idx="0">
                        <c:v>6200</c:v>
                      </c:pt>
                      <c:pt idx="1">
                        <c:v>6367</c:v>
                      </c:pt>
                      <c:pt idx="2">
                        <c:v>6364</c:v>
                      </c:pt>
                    </c:numCache>
                  </c:numRef>
                </c:val>
                <c:extLst>
                  <c:ext xmlns:c16="http://schemas.microsoft.com/office/drawing/2014/chart" uri="{C3380CC4-5D6E-409C-BE32-E72D297353CC}">
                    <c16:uniqueId val="{00000002-DF01-4A76-9CA4-8A377892C57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'Graphiques CDU'!$E$244</c15:sqref>
                        </c15:formulaRef>
                      </c:ext>
                    </c:extLst>
                    <c:strCache>
                      <c:ptCount val="1"/>
                      <c:pt idx="0">
                        <c:v>Nombre d'éloges recensés</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'Graphiques CDU'!$C$245:$C$251</c15:sqref>
                        </c15:formulaRef>
                      </c:ext>
                    </c:extLst>
                    <c:numCache>
                      <c:formatCode>General</c:formatCode>
                      <c:ptCount val="3"/>
                      <c:pt idx="0">
                        <c:v>2020</c:v>
                      </c:pt>
                      <c:pt idx="1">
                        <c:v>2021</c:v>
                      </c:pt>
                      <c:pt idx="2">
                        <c:v>2022</c:v>
                      </c:pt>
                    </c:numCache>
                  </c:numRef>
                </c:cat>
                <c:val>
                  <c:numRef>
                    <c:extLst xmlns:c15="http://schemas.microsoft.com/office/drawing/2012/chart">
                      <c:ext xmlns:c15="http://schemas.microsoft.com/office/drawing/2012/chart" uri="{02D57815-91ED-43cb-92C2-25804820EDAC}">
                        <c15:formulaRef>
                          <c15:sqref>'Graphiques CDU'!$E$245:$E$251</c15:sqref>
                        </c15:formulaRef>
                      </c:ext>
                    </c:extLst>
                    <c:numCache>
                      <c:formatCode>#,##0</c:formatCode>
                      <c:ptCount val="3"/>
                      <c:pt idx="0">
                        <c:v>10371</c:v>
                      </c:pt>
                      <c:pt idx="1">
                        <c:v>14071</c:v>
                      </c:pt>
                      <c:pt idx="2">
                        <c:v>13843</c:v>
                      </c:pt>
                    </c:numCache>
                  </c:numRef>
                </c:val>
                <c:extLst xmlns:c15="http://schemas.microsoft.com/office/drawing/2012/chart">
                  <c:ext xmlns:c16="http://schemas.microsoft.com/office/drawing/2014/chart" uri="{C3380CC4-5D6E-409C-BE32-E72D297353CC}">
                    <c16:uniqueId val="{00000003-DF01-4A76-9CA4-8A377892C57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'Graphiques CDU'!$F$244</c15:sqref>
                        </c15:formulaRef>
                      </c:ext>
                    </c:extLst>
                    <c:strCache>
                      <c:ptCount val="1"/>
                      <c:pt idx="0">
                        <c:v>Nbre d'établissement plaintes</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'Graphiques CDU'!$C$245:$C$251</c15:sqref>
                        </c15:formulaRef>
                      </c:ext>
                    </c:extLst>
                    <c:numCache>
                      <c:formatCode>General</c:formatCode>
                      <c:ptCount val="3"/>
                      <c:pt idx="0">
                        <c:v>2020</c:v>
                      </c:pt>
                      <c:pt idx="1">
                        <c:v>2021</c:v>
                      </c:pt>
                      <c:pt idx="2">
                        <c:v>2022</c:v>
                      </c:pt>
                    </c:numCache>
                  </c:numRef>
                </c:cat>
                <c:val>
                  <c:numRef>
                    <c:extLst xmlns:c15="http://schemas.microsoft.com/office/drawing/2012/chart">
                      <c:ext xmlns:c15="http://schemas.microsoft.com/office/drawing/2012/chart" uri="{02D57815-91ED-43cb-92C2-25804820EDAC}">
                        <c15:formulaRef>
                          <c15:sqref>'Graphiques CDU'!$F$245:$F$251</c15:sqref>
                        </c15:formulaRef>
                      </c:ext>
                    </c:extLst>
                    <c:numCache>
                      <c:formatCode>0</c:formatCode>
                      <c:ptCount val="3"/>
                      <c:pt idx="0">
                        <c:v>253</c:v>
                      </c:pt>
                      <c:pt idx="1">
                        <c:v>237</c:v>
                      </c:pt>
                      <c:pt idx="2">
                        <c:v>226</c:v>
                      </c:pt>
                    </c:numCache>
                  </c:numRef>
                </c:val>
                <c:extLst xmlns:c15="http://schemas.microsoft.com/office/drawing/2012/chart">
                  <c:ext xmlns:c16="http://schemas.microsoft.com/office/drawing/2014/chart" uri="{C3380CC4-5D6E-409C-BE32-E72D297353CC}">
                    <c16:uniqueId val="{00000004-DF01-4A76-9CA4-8A377892C57B}"/>
                  </c:ext>
                </c:extLst>
              </c15:ser>
            </c15:filteredBarSeries>
          </c:ext>
        </c:extLst>
      </c:barChart>
      <c:catAx>
        <c:axId val="59133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1333520"/>
        <c:crosses val="autoZero"/>
        <c:auto val="1"/>
        <c:lblAlgn val="ctr"/>
        <c:lblOffset val="100"/>
        <c:noMultiLvlLbl val="0"/>
      </c:catAx>
      <c:valAx>
        <c:axId val="5913335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133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Part des plaintes </a:t>
            </a:r>
            <a:r>
              <a:rPr lang="en-US" sz="1600" b="1" dirty="0" err="1"/>
              <a:t>formulées</a:t>
            </a:r>
            <a:r>
              <a:rPr lang="en-US" sz="1600" b="1" dirty="0"/>
              <a:t> par </a:t>
            </a:r>
            <a:r>
              <a:rPr lang="en-US" sz="1600" b="1" dirty="0" err="1"/>
              <a:t>écrit</a:t>
            </a:r>
            <a:r>
              <a:rPr lang="en-US" sz="1600" b="1" dirty="0"/>
              <a:t>/oral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percentStacked"/>
        <c:varyColors val="0"/>
        <c:ser>
          <c:idx val="0"/>
          <c:order val="0"/>
          <c:tx>
            <c:strRef>
              <c:f>'Graphiques CDU'!$A$666</c:f>
              <c:strCache>
                <c:ptCount val="1"/>
                <c:pt idx="0">
                  <c:v>Plaintes formulées par écrit</c:v>
                </c:pt>
              </c:strCache>
            </c:strRef>
          </c:tx>
          <c:spPr>
            <a:solidFill>
              <a:srgbClr val="1641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CDU'!$B$665:$D$665</c:f>
              <c:numCache>
                <c:formatCode>General</c:formatCode>
                <c:ptCount val="3"/>
                <c:pt idx="0">
                  <c:v>2020</c:v>
                </c:pt>
                <c:pt idx="1">
                  <c:v>2021</c:v>
                </c:pt>
                <c:pt idx="2">
                  <c:v>2022</c:v>
                </c:pt>
              </c:numCache>
            </c:numRef>
          </c:cat>
          <c:val>
            <c:numRef>
              <c:f>'Graphiques CDU'!$B$666:$D$666</c:f>
              <c:numCache>
                <c:formatCode>0%</c:formatCode>
                <c:ptCount val="3"/>
                <c:pt idx="0">
                  <c:v>0.84612887518260027</c:v>
                </c:pt>
                <c:pt idx="1">
                  <c:v>0.86687306501547989</c:v>
                </c:pt>
                <c:pt idx="2">
                  <c:v>0.87177506565734586</c:v>
                </c:pt>
              </c:numCache>
            </c:numRef>
          </c:val>
          <c:extLst>
            <c:ext xmlns:c16="http://schemas.microsoft.com/office/drawing/2014/chart" uri="{C3380CC4-5D6E-409C-BE32-E72D297353CC}">
              <c16:uniqueId val="{00000000-9212-40A8-B87F-3BB6BEBACCF5}"/>
            </c:ext>
          </c:extLst>
        </c:ser>
        <c:ser>
          <c:idx val="1"/>
          <c:order val="1"/>
          <c:tx>
            <c:strRef>
              <c:f>'Graphiques CDU'!$A$667</c:f>
              <c:strCache>
                <c:ptCount val="1"/>
                <c:pt idx="0">
                  <c:v>Plaintes formulées par oral</c:v>
                </c:pt>
              </c:strCache>
            </c:strRef>
          </c:tx>
          <c:spPr>
            <a:solidFill>
              <a:srgbClr val="E83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CDU'!$B$665:$D$665</c:f>
              <c:numCache>
                <c:formatCode>General</c:formatCode>
                <c:ptCount val="3"/>
                <c:pt idx="0">
                  <c:v>2020</c:v>
                </c:pt>
                <c:pt idx="1">
                  <c:v>2021</c:v>
                </c:pt>
                <c:pt idx="2">
                  <c:v>2022</c:v>
                </c:pt>
              </c:numCache>
            </c:numRef>
          </c:cat>
          <c:val>
            <c:numRef>
              <c:f>'Graphiques CDU'!$B$667:$D$667</c:f>
              <c:numCache>
                <c:formatCode>0%</c:formatCode>
                <c:ptCount val="3"/>
                <c:pt idx="0">
                  <c:v>0.15387112481739978</c:v>
                </c:pt>
                <c:pt idx="1">
                  <c:v>0.13312693498452013</c:v>
                </c:pt>
                <c:pt idx="2">
                  <c:v>0.12822493434265411</c:v>
                </c:pt>
              </c:numCache>
            </c:numRef>
          </c:val>
          <c:extLst>
            <c:ext xmlns:c16="http://schemas.microsoft.com/office/drawing/2014/chart" uri="{C3380CC4-5D6E-409C-BE32-E72D297353CC}">
              <c16:uniqueId val="{00000001-9212-40A8-B87F-3BB6BEBACCF5}"/>
            </c:ext>
          </c:extLst>
        </c:ser>
        <c:dLbls>
          <c:showLegendKey val="0"/>
          <c:showVal val="1"/>
          <c:showCatName val="0"/>
          <c:showSerName val="0"/>
          <c:showPercent val="0"/>
          <c:showBubbleSize val="0"/>
        </c:dLbls>
        <c:gapWidth val="219"/>
        <c:overlap val="100"/>
        <c:axId val="544936600"/>
        <c:axId val="544936272"/>
      </c:barChart>
      <c:catAx>
        <c:axId val="54493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4936272"/>
        <c:crosses val="autoZero"/>
        <c:auto val="1"/>
        <c:lblAlgn val="ctr"/>
        <c:lblOffset val="100"/>
        <c:noMultiLvlLbl val="0"/>
      </c:catAx>
      <c:valAx>
        <c:axId val="544936272"/>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de plaintes </a:t>
                </a:r>
                <a:r>
                  <a:rPr lang="en-US" dirty="0" err="1"/>
                  <a:t>formulées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4936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sz="1400" b="1"/>
              <a:t>Evolution</a:t>
            </a:r>
            <a:r>
              <a:rPr lang="fr-FR" sz="1400" b="1" baseline="0"/>
              <a:t> du nombre de personnes enquêtées et du nombre d'enquêtes réalisées</a:t>
            </a:r>
            <a:endParaRPr lang="fr-FR" sz="14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1825915129771848"/>
          <c:y val="0.35816952459232287"/>
          <c:w val="0.80062618828515897"/>
          <c:h val="0.40731925787305956"/>
        </c:manualLayout>
      </c:layout>
      <c:barChart>
        <c:barDir val="col"/>
        <c:grouping val="clustered"/>
        <c:varyColors val="0"/>
        <c:ser>
          <c:idx val="0"/>
          <c:order val="0"/>
          <c:tx>
            <c:strRef>
              <c:f>'Graphiques CDU'!$A$747</c:f>
              <c:strCache>
                <c:ptCount val="1"/>
                <c:pt idx="0">
                  <c:v>Nb de personnes enquêtées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CDU'!$B$746:$D$746</c:f>
              <c:numCache>
                <c:formatCode>General</c:formatCode>
                <c:ptCount val="3"/>
                <c:pt idx="0">
                  <c:v>2020</c:v>
                </c:pt>
                <c:pt idx="1">
                  <c:v>2021</c:v>
                </c:pt>
                <c:pt idx="2">
                  <c:v>2022</c:v>
                </c:pt>
              </c:numCache>
            </c:numRef>
          </c:cat>
          <c:val>
            <c:numRef>
              <c:f>'Graphiques CDU'!$B$747:$D$747</c:f>
              <c:numCache>
                <c:formatCode>General</c:formatCode>
                <c:ptCount val="3"/>
                <c:pt idx="0">
                  <c:v>226753</c:v>
                </c:pt>
                <c:pt idx="1">
                  <c:v>270921</c:v>
                </c:pt>
                <c:pt idx="2">
                  <c:v>372506</c:v>
                </c:pt>
              </c:numCache>
            </c:numRef>
          </c:val>
          <c:extLst>
            <c:ext xmlns:c16="http://schemas.microsoft.com/office/drawing/2014/chart" uri="{C3380CC4-5D6E-409C-BE32-E72D297353CC}">
              <c16:uniqueId val="{00000000-AFCC-4A72-9A5E-8FAAF63433CF}"/>
            </c:ext>
          </c:extLst>
        </c:ser>
        <c:ser>
          <c:idx val="1"/>
          <c:order val="1"/>
          <c:tx>
            <c:strRef>
              <c:f>'Graphiques CDU'!$A$748</c:f>
              <c:strCache>
                <c:ptCount val="1"/>
                <c:pt idx="0">
                  <c:v>Nb d'enquêtes de satisfaction réalisées dans l'année</c:v>
                </c:pt>
              </c:strCache>
            </c:strRef>
          </c:tx>
          <c:spPr>
            <a:solidFill>
              <a:srgbClr val="E83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CDU'!$B$746:$D$746</c:f>
              <c:numCache>
                <c:formatCode>General</c:formatCode>
                <c:ptCount val="3"/>
                <c:pt idx="0">
                  <c:v>2020</c:v>
                </c:pt>
                <c:pt idx="1">
                  <c:v>2021</c:v>
                </c:pt>
                <c:pt idx="2">
                  <c:v>2022</c:v>
                </c:pt>
              </c:numCache>
            </c:numRef>
          </c:cat>
          <c:val>
            <c:numRef>
              <c:f>'Graphiques CDU'!$B$748:$D$748</c:f>
              <c:numCache>
                <c:formatCode>General</c:formatCode>
                <c:ptCount val="3"/>
                <c:pt idx="0">
                  <c:v>53907</c:v>
                </c:pt>
                <c:pt idx="1">
                  <c:v>15443</c:v>
                </c:pt>
                <c:pt idx="2">
                  <c:v>67580</c:v>
                </c:pt>
              </c:numCache>
            </c:numRef>
          </c:val>
          <c:extLst>
            <c:ext xmlns:c16="http://schemas.microsoft.com/office/drawing/2014/chart" uri="{C3380CC4-5D6E-409C-BE32-E72D297353CC}">
              <c16:uniqueId val="{00000001-AFCC-4A72-9A5E-8FAAF63433CF}"/>
            </c:ext>
          </c:extLst>
        </c:ser>
        <c:dLbls>
          <c:dLblPos val="outEnd"/>
          <c:showLegendKey val="0"/>
          <c:showVal val="1"/>
          <c:showCatName val="0"/>
          <c:showSerName val="0"/>
          <c:showPercent val="0"/>
          <c:showBubbleSize val="0"/>
        </c:dLbls>
        <c:gapWidth val="219"/>
        <c:overlap val="-27"/>
        <c:axId val="617441520"/>
        <c:axId val="617445784"/>
      </c:barChart>
      <c:catAx>
        <c:axId val="61744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7445784"/>
        <c:crosses val="autoZero"/>
        <c:auto val="1"/>
        <c:lblAlgn val="ctr"/>
        <c:lblOffset val="100"/>
        <c:noMultiLvlLbl val="0"/>
      </c:catAx>
      <c:valAx>
        <c:axId val="6174457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7441520"/>
        <c:crosses val="autoZero"/>
        <c:crossBetween val="between"/>
      </c:valAx>
      <c:spPr>
        <a:noFill/>
        <a:ln>
          <a:noFill/>
        </a:ln>
        <a:effectLst/>
      </c:spPr>
    </c:plotArea>
    <c:legend>
      <c:legendPos val="b"/>
      <c:layout>
        <c:manualLayout>
          <c:xMode val="edge"/>
          <c:yMode val="edge"/>
          <c:x val="6.0288252864910755E-2"/>
          <c:y val="0.8747096180613223"/>
          <c:w val="0.86671032769293588"/>
          <c:h val="9.75127392806241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Thèmes des enquêtes de satisfaction en 2022</a:t>
            </a:r>
          </a:p>
        </c:rich>
      </c:tx>
      <c:overlay val="0"/>
      <c:spPr>
        <a:noFill/>
        <a:ln>
          <a:noFill/>
        </a:ln>
        <a:effectLst/>
      </c:spPr>
    </c:title>
    <c:autoTitleDeleted val="0"/>
    <c:plotArea>
      <c:layout>
        <c:manualLayout>
          <c:layoutTarget val="inner"/>
          <c:xMode val="edge"/>
          <c:yMode val="edge"/>
          <c:x val="0.48918959375544357"/>
          <c:y val="0.24328665378643566"/>
          <c:w val="0.4745990389684599"/>
          <c:h val="0.58742321313891954"/>
        </c:manualLayout>
      </c:layout>
      <c:barChart>
        <c:barDir val="bar"/>
        <c:grouping val="stacked"/>
        <c:varyColors val="0"/>
        <c:ser>
          <c:idx val="0"/>
          <c:order val="0"/>
          <c:tx>
            <c:strRef>
              <c:f>'Graphiques CDU'!$B$758</c:f>
              <c:strCache>
                <c:ptCount val="1"/>
                <c:pt idx="0">
                  <c:v>Oui</c:v>
                </c:pt>
              </c:strCache>
            </c:strRef>
          </c:tx>
          <c:spPr>
            <a:solidFill>
              <a:srgbClr val="1641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CDU'!$A$759:$A$765</c:f>
              <c:strCache>
                <c:ptCount val="7"/>
                <c:pt idx="0">
                  <c:v>Hotellerie / Restauration </c:v>
                </c:pt>
                <c:pt idx="1">
                  <c:v>Respect des droits des usagers </c:v>
                </c:pt>
                <c:pt idx="2">
                  <c:v>Information du patient </c:v>
                </c:pt>
                <c:pt idx="3">
                  <c:v>Prise en charge globale du patient </c:v>
                </c:pt>
                <c:pt idx="4">
                  <c:v>Attitude des personnels </c:v>
                </c:pt>
                <c:pt idx="5">
                  <c:v>Communication des patients avec les professionnels de santé</c:v>
                </c:pt>
                <c:pt idx="6">
                  <c:v>Autres </c:v>
                </c:pt>
              </c:strCache>
            </c:strRef>
          </c:cat>
          <c:val>
            <c:numRef>
              <c:f>'Graphiques CDU'!$B$759:$B$765</c:f>
              <c:numCache>
                <c:formatCode>0%</c:formatCode>
                <c:ptCount val="7"/>
                <c:pt idx="0">
                  <c:v>0.81165919282511212</c:v>
                </c:pt>
                <c:pt idx="1">
                  <c:v>0.80995475113122173</c:v>
                </c:pt>
                <c:pt idx="2">
                  <c:v>0.80454545454545456</c:v>
                </c:pt>
                <c:pt idx="3">
                  <c:v>0.80090497737556565</c:v>
                </c:pt>
                <c:pt idx="4">
                  <c:v>0.77828054298642535</c:v>
                </c:pt>
                <c:pt idx="5">
                  <c:v>0.76470588235294112</c:v>
                </c:pt>
                <c:pt idx="6">
                  <c:v>0.37719298245614036</c:v>
                </c:pt>
              </c:numCache>
            </c:numRef>
          </c:val>
          <c:extLst>
            <c:ext xmlns:c16="http://schemas.microsoft.com/office/drawing/2014/chart" uri="{C3380CC4-5D6E-409C-BE32-E72D297353CC}">
              <c16:uniqueId val="{00000000-1AE7-452D-8350-6E82F734C374}"/>
            </c:ext>
          </c:extLst>
        </c:ser>
        <c:ser>
          <c:idx val="1"/>
          <c:order val="1"/>
          <c:tx>
            <c:strRef>
              <c:f>'Graphiques CDU'!$C$758</c:f>
              <c:strCache>
                <c:ptCount val="1"/>
                <c:pt idx="0">
                  <c:v>Non</c:v>
                </c:pt>
              </c:strCache>
            </c:strRef>
          </c:tx>
          <c:spPr>
            <a:solidFill>
              <a:srgbClr val="164194">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CDU'!$A$759:$A$765</c:f>
              <c:strCache>
                <c:ptCount val="7"/>
                <c:pt idx="0">
                  <c:v>Hotellerie / Restauration </c:v>
                </c:pt>
                <c:pt idx="1">
                  <c:v>Respect des droits des usagers </c:v>
                </c:pt>
                <c:pt idx="2">
                  <c:v>Information du patient </c:v>
                </c:pt>
                <c:pt idx="3">
                  <c:v>Prise en charge globale du patient </c:v>
                </c:pt>
                <c:pt idx="4">
                  <c:v>Attitude des personnels </c:v>
                </c:pt>
                <c:pt idx="5">
                  <c:v>Communication des patients avec les professionnels de santé</c:v>
                </c:pt>
                <c:pt idx="6">
                  <c:v>Autres </c:v>
                </c:pt>
              </c:strCache>
            </c:strRef>
          </c:cat>
          <c:val>
            <c:numRef>
              <c:f>'Graphiques CDU'!$C$759:$C$765</c:f>
              <c:numCache>
                <c:formatCode>0%</c:formatCode>
                <c:ptCount val="7"/>
                <c:pt idx="0">
                  <c:v>0.1210762331838565</c:v>
                </c:pt>
                <c:pt idx="1">
                  <c:v>0.16289592760180996</c:v>
                </c:pt>
                <c:pt idx="2">
                  <c:v>0.16363636363636364</c:v>
                </c:pt>
                <c:pt idx="3">
                  <c:v>0.17194570135746606</c:v>
                </c:pt>
                <c:pt idx="4">
                  <c:v>0.18099547511312217</c:v>
                </c:pt>
                <c:pt idx="5">
                  <c:v>0.20361990950226244</c:v>
                </c:pt>
                <c:pt idx="6">
                  <c:v>0.6228070175438597</c:v>
                </c:pt>
              </c:numCache>
            </c:numRef>
          </c:val>
          <c:extLst>
            <c:ext xmlns:c16="http://schemas.microsoft.com/office/drawing/2014/chart" uri="{C3380CC4-5D6E-409C-BE32-E72D297353CC}">
              <c16:uniqueId val="{00000001-1AE7-452D-8350-6E82F734C374}"/>
            </c:ext>
          </c:extLst>
        </c:ser>
        <c:ser>
          <c:idx val="2"/>
          <c:order val="2"/>
          <c:tx>
            <c:strRef>
              <c:f>'Graphiques CDU'!$D$758</c:f>
              <c:strCache>
                <c:ptCount val="1"/>
                <c:pt idx="0">
                  <c:v>Non concerné</c:v>
                </c:pt>
              </c:strCache>
            </c:strRef>
          </c:tx>
          <c:spPr>
            <a:solidFill>
              <a:srgbClr val="4CC2F1"/>
            </a:solidFill>
            <a:ln>
              <a:noFill/>
            </a:ln>
            <a:effectLst/>
          </c:spPr>
          <c:invertIfNegative val="0"/>
          <c:dLbls>
            <c:dLbl>
              <c:idx val="1"/>
              <c:layout>
                <c:manualLayout>
                  <c:x val="2.2551089315276125E-3"/>
                  <c:y val="-7.3487205125357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E7-452D-8350-6E82F734C374}"/>
                </c:ext>
              </c:extLst>
            </c:dLbl>
            <c:dLbl>
              <c:idx val="3"/>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AE7-452D-8350-6E82F734C374}"/>
                </c:ext>
              </c:extLst>
            </c:dLbl>
            <c:dLbl>
              <c:idx val="6"/>
              <c:delete val="1"/>
              <c:extLst>
                <c:ext xmlns:c15="http://schemas.microsoft.com/office/drawing/2012/chart" uri="{CE6537A1-D6FC-4f65-9D91-7224C49458BB}"/>
                <c:ext xmlns:c16="http://schemas.microsoft.com/office/drawing/2014/chart" uri="{C3380CC4-5D6E-409C-BE32-E72D297353CC}">
                  <c16:uniqueId val="{00000003-1AE7-452D-8350-6E82F734C37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CDU'!$A$759:$A$765</c:f>
              <c:strCache>
                <c:ptCount val="7"/>
                <c:pt idx="0">
                  <c:v>Hotellerie / Restauration </c:v>
                </c:pt>
                <c:pt idx="1">
                  <c:v>Respect des droits des usagers </c:v>
                </c:pt>
                <c:pt idx="2">
                  <c:v>Information du patient </c:v>
                </c:pt>
                <c:pt idx="3">
                  <c:v>Prise en charge globale du patient </c:v>
                </c:pt>
                <c:pt idx="4">
                  <c:v>Attitude des personnels </c:v>
                </c:pt>
                <c:pt idx="5">
                  <c:v>Communication des patients avec les professionnels de santé</c:v>
                </c:pt>
                <c:pt idx="6">
                  <c:v>Autres </c:v>
                </c:pt>
              </c:strCache>
            </c:strRef>
          </c:cat>
          <c:val>
            <c:numRef>
              <c:f>'Graphiques CDU'!$D$759:$D$765</c:f>
              <c:numCache>
                <c:formatCode>0%</c:formatCode>
                <c:ptCount val="7"/>
                <c:pt idx="0">
                  <c:v>6.726457399103139E-2</c:v>
                </c:pt>
                <c:pt idx="1">
                  <c:v>2.7149321266968326E-2</c:v>
                </c:pt>
                <c:pt idx="2">
                  <c:v>3.1818181818181815E-2</c:v>
                </c:pt>
                <c:pt idx="3">
                  <c:v>2.7149321266968326E-2</c:v>
                </c:pt>
                <c:pt idx="4">
                  <c:v>4.072398190045249E-2</c:v>
                </c:pt>
                <c:pt idx="5">
                  <c:v>3.1674208144796379E-2</c:v>
                </c:pt>
                <c:pt idx="6">
                  <c:v>0</c:v>
                </c:pt>
              </c:numCache>
            </c:numRef>
          </c:val>
          <c:extLst>
            <c:ext xmlns:c16="http://schemas.microsoft.com/office/drawing/2014/chart" uri="{C3380CC4-5D6E-409C-BE32-E72D297353CC}">
              <c16:uniqueId val="{00000002-1AE7-452D-8350-6E82F734C374}"/>
            </c:ext>
          </c:extLst>
        </c:ser>
        <c:dLbls>
          <c:dLblPos val="ctr"/>
          <c:showLegendKey val="0"/>
          <c:showVal val="1"/>
          <c:showCatName val="0"/>
          <c:showSerName val="0"/>
          <c:showPercent val="0"/>
          <c:showBubbleSize val="0"/>
        </c:dLbls>
        <c:gapWidth val="182"/>
        <c:overlap val="100"/>
        <c:axId val="575653680"/>
        <c:axId val="575657288"/>
      </c:barChart>
      <c:catAx>
        <c:axId val="575653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5657288"/>
        <c:crosses val="autoZero"/>
        <c:auto val="1"/>
        <c:lblAlgn val="ctr"/>
        <c:lblOffset val="100"/>
        <c:noMultiLvlLbl val="0"/>
      </c:catAx>
      <c:valAx>
        <c:axId val="57565728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5653680"/>
        <c:crosses val="autoZero"/>
        <c:crossBetween val="between"/>
      </c:valAx>
      <c:spPr>
        <a:noFill/>
        <a:ln>
          <a:noFill/>
        </a:ln>
        <a:effectLst/>
      </c:spPr>
    </c:plotArea>
    <c:legend>
      <c:legendPos val="b"/>
      <c:layout>
        <c:manualLayout>
          <c:xMode val="edge"/>
          <c:yMode val="edge"/>
          <c:x val="0.58262514922339914"/>
          <c:y val="0.92740847222937284"/>
          <c:w val="0.2947919235848348"/>
          <c:h val="7.25915277706271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Nombre</a:t>
            </a:r>
            <a:r>
              <a:rPr lang="fr-FR" b="1" baseline="0" dirty="0"/>
              <a:t> de demandes reçues et traitées en 2022</a:t>
            </a:r>
            <a:endParaRPr lang="fr-FR" b="1" dirty="0"/>
          </a:p>
        </c:rich>
      </c:tx>
      <c:layout>
        <c:manualLayout>
          <c:xMode val="edge"/>
          <c:yMode val="edge"/>
          <c:x val="0.14365171492155088"/>
          <c:y val="7.631438637054458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7708750523913757E-2"/>
          <c:y val="0.30198663782172702"/>
          <c:w val="0.85220048981782803"/>
          <c:h val="0.53204016376077912"/>
        </c:manualLayout>
      </c:layout>
      <c:barChart>
        <c:barDir val="col"/>
        <c:grouping val="clustered"/>
        <c:varyColors val="0"/>
        <c:ser>
          <c:idx val="0"/>
          <c:order val="0"/>
          <c:tx>
            <c:strRef>
              <c:f>'Graphiques CDU'!$B$567</c:f>
              <c:strCache>
                <c:ptCount val="1"/>
                <c:pt idx="0">
                  <c:v>Nb de demandes d'accès au dossier médical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CDU'!$A$568:$A$570</c:f>
              <c:strCache>
                <c:ptCount val="2"/>
                <c:pt idx="0">
                  <c:v>Demandes reçues du patient</c:v>
                </c:pt>
                <c:pt idx="1">
                  <c:v>Demandes reçues d'un tiers</c:v>
                </c:pt>
              </c:strCache>
            </c:strRef>
          </c:cat>
          <c:val>
            <c:numRef>
              <c:f>'Graphiques CDU'!$B$568:$B$570</c:f>
              <c:numCache>
                <c:formatCode>General</c:formatCode>
                <c:ptCount val="2"/>
                <c:pt idx="0">
                  <c:v>11369</c:v>
                </c:pt>
                <c:pt idx="1">
                  <c:v>4563</c:v>
                </c:pt>
              </c:numCache>
            </c:numRef>
          </c:val>
          <c:extLst>
            <c:ext xmlns:c16="http://schemas.microsoft.com/office/drawing/2014/chart" uri="{C3380CC4-5D6E-409C-BE32-E72D297353CC}">
              <c16:uniqueId val="{00000000-3380-44F5-A2FA-37B6862E3364}"/>
            </c:ext>
          </c:extLst>
        </c:ser>
        <c:ser>
          <c:idx val="1"/>
          <c:order val="1"/>
          <c:tx>
            <c:strRef>
              <c:f>'Graphiques CDU'!$C$567</c:f>
              <c:strCache>
                <c:ptCount val="1"/>
                <c:pt idx="0">
                  <c:v>Nb de demandes traitées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CDU'!$A$568:$A$570</c:f>
              <c:strCache>
                <c:ptCount val="2"/>
                <c:pt idx="0">
                  <c:v>Demandes reçues du patient</c:v>
                </c:pt>
                <c:pt idx="1">
                  <c:v>Demandes reçues d'un tiers</c:v>
                </c:pt>
              </c:strCache>
            </c:strRef>
          </c:cat>
          <c:val>
            <c:numRef>
              <c:f>'Graphiques CDU'!$C$568:$C$570</c:f>
              <c:numCache>
                <c:formatCode>General</c:formatCode>
                <c:ptCount val="2"/>
                <c:pt idx="0">
                  <c:v>10999</c:v>
                </c:pt>
                <c:pt idx="1">
                  <c:v>4479</c:v>
                </c:pt>
              </c:numCache>
            </c:numRef>
          </c:val>
          <c:extLst>
            <c:ext xmlns:c16="http://schemas.microsoft.com/office/drawing/2014/chart" uri="{C3380CC4-5D6E-409C-BE32-E72D297353CC}">
              <c16:uniqueId val="{00000001-3380-44F5-A2FA-37B6862E3364}"/>
            </c:ext>
          </c:extLst>
        </c:ser>
        <c:dLbls>
          <c:dLblPos val="outEnd"/>
          <c:showLegendKey val="0"/>
          <c:showVal val="1"/>
          <c:showCatName val="0"/>
          <c:showSerName val="0"/>
          <c:showPercent val="0"/>
          <c:showBubbleSize val="0"/>
        </c:dLbls>
        <c:gapWidth val="219"/>
        <c:overlap val="-27"/>
        <c:axId val="560706776"/>
        <c:axId val="560709072"/>
      </c:barChart>
      <c:catAx>
        <c:axId val="56070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0709072"/>
        <c:crosses val="autoZero"/>
        <c:auto val="1"/>
        <c:lblAlgn val="ctr"/>
        <c:lblOffset val="100"/>
        <c:noMultiLvlLbl val="0"/>
      </c:catAx>
      <c:valAx>
        <c:axId val="560709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0706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600" dirty="0"/>
              <a:t>Evolution du nombre</a:t>
            </a:r>
            <a:r>
              <a:rPr lang="fr-FR" sz="1600" baseline="0" dirty="0"/>
              <a:t> de demande d'accès au dossier médical</a:t>
            </a:r>
            <a:endParaRPr lang="fr-FR" sz="1600" dirty="0"/>
          </a:p>
        </c:rich>
      </c:tx>
      <c:overlay val="0"/>
    </c:title>
    <c:autoTitleDeleted val="0"/>
    <c:plotArea>
      <c:layout/>
      <c:barChart>
        <c:barDir val="col"/>
        <c:grouping val="clustered"/>
        <c:varyColors val="0"/>
        <c:ser>
          <c:idx val="0"/>
          <c:order val="0"/>
          <c:tx>
            <c:strRef>
              <c:f>'Graphiques CDU'!$E$132</c:f>
              <c:strCache>
                <c:ptCount val="1"/>
                <c:pt idx="0">
                  <c:v>Patients</c:v>
                </c:pt>
              </c:strCache>
            </c:strRef>
          </c:tx>
          <c:spPr>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'Graphiques CDU'!$D$133:$D$139</c:f>
              <c:numCache>
                <c:formatCode>General</c:formatCode>
                <c:ptCount val="3"/>
                <c:pt idx="0">
                  <c:v>2020</c:v>
                </c:pt>
                <c:pt idx="1">
                  <c:v>2021</c:v>
                </c:pt>
                <c:pt idx="2">
                  <c:v>2022</c:v>
                </c:pt>
              </c:numCache>
            </c:numRef>
          </c:cat>
          <c:val>
            <c:numRef>
              <c:f>'Graphiques CDU'!$E$133:$E$139</c:f>
              <c:numCache>
                <c:formatCode>#,##0</c:formatCode>
                <c:ptCount val="3"/>
                <c:pt idx="0">
                  <c:v>12460</c:v>
                </c:pt>
                <c:pt idx="1">
                  <c:v>12364</c:v>
                </c:pt>
                <c:pt idx="2">
                  <c:v>11369</c:v>
                </c:pt>
              </c:numCache>
            </c:numRef>
          </c:val>
          <c:extLst>
            <c:ext xmlns:c16="http://schemas.microsoft.com/office/drawing/2014/chart" uri="{C3380CC4-5D6E-409C-BE32-E72D297353CC}">
              <c16:uniqueId val="{00000000-6DDE-4680-8671-FBACF87578EA}"/>
            </c:ext>
          </c:extLst>
        </c:ser>
        <c:ser>
          <c:idx val="1"/>
          <c:order val="1"/>
          <c:tx>
            <c:strRef>
              <c:f>'Graphiques CDU'!$F$132</c:f>
              <c:strCache>
                <c:ptCount val="1"/>
                <c:pt idx="0">
                  <c:v>Ayant droits</c:v>
                </c:pt>
              </c:strCache>
            </c:strRef>
          </c:tx>
          <c:spPr>
            <a:solidFill>
              <a:srgbClr val="E8318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'Graphiques CDU'!$D$133:$D$139</c:f>
              <c:numCache>
                <c:formatCode>General</c:formatCode>
                <c:ptCount val="3"/>
                <c:pt idx="0">
                  <c:v>2020</c:v>
                </c:pt>
                <c:pt idx="1">
                  <c:v>2021</c:v>
                </c:pt>
                <c:pt idx="2">
                  <c:v>2022</c:v>
                </c:pt>
              </c:numCache>
            </c:numRef>
          </c:cat>
          <c:val>
            <c:numRef>
              <c:f>'Graphiques CDU'!$F$133:$F$139</c:f>
              <c:numCache>
                <c:formatCode>#,##0</c:formatCode>
                <c:ptCount val="3"/>
                <c:pt idx="0">
                  <c:v>4896</c:v>
                </c:pt>
                <c:pt idx="1">
                  <c:v>5137</c:v>
                </c:pt>
                <c:pt idx="2">
                  <c:v>4563</c:v>
                </c:pt>
              </c:numCache>
            </c:numRef>
          </c:val>
          <c:extLst>
            <c:ext xmlns:c16="http://schemas.microsoft.com/office/drawing/2014/chart" uri="{C3380CC4-5D6E-409C-BE32-E72D297353CC}">
              <c16:uniqueId val="{00000001-6DDE-4680-8671-FBACF87578EA}"/>
            </c:ext>
          </c:extLst>
        </c:ser>
        <c:dLbls>
          <c:showLegendKey val="0"/>
          <c:showVal val="0"/>
          <c:showCatName val="0"/>
          <c:showSerName val="0"/>
          <c:showPercent val="0"/>
          <c:showBubbleSize val="0"/>
        </c:dLbls>
        <c:gapWidth val="150"/>
        <c:axId val="86103552"/>
        <c:axId val="86105088"/>
      </c:barChart>
      <c:catAx>
        <c:axId val="86103552"/>
        <c:scaling>
          <c:orientation val="minMax"/>
        </c:scaling>
        <c:delete val="0"/>
        <c:axPos val="b"/>
        <c:numFmt formatCode="General" sourceLinked="1"/>
        <c:majorTickMark val="out"/>
        <c:minorTickMark val="none"/>
        <c:tickLblPos val="nextTo"/>
        <c:crossAx val="86105088"/>
        <c:crosses val="autoZero"/>
        <c:auto val="1"/>
        <c:lblAlgn val="ctr"/>
        <c:lblOffset val="100"/>
        <c:noMultiLvlLbl val="0"/>
      </c:catAx>
      <c:valAx>
        <c:axId val="86105088"/>
        <c:scaling>
          <c:orientation val="minMax"/>
        </c:scaling>
        <c:delete val="0"/>
        <c:axPos val="l"/>
        <c:numFmt formatCode="#,##0" sourceLinked="1"/>
        <c:majorTickMark val="out"/>
        <c:minorTickMark val="none"/>
        <c:tickLblPos val="nextTo"/>
        <c:crossAx val="86103552"/>
        <c:crosses val="autoZero"/>
        <c:crossBetween val="between"/>
      </c:valAx>
    </c:plotArea>
    <c:legend>
      <c:legendPos val="b"/>
      <c:overlay val="0"/>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Information sur les frais de prise en charge</a:t>
            </a:r>
          </a:p>
        </c:rich>
      </c:tx>
      <c:layout>
        <c:manualLayout>
          <c:xMode val="edge"/>
          <c:yMode val="edge"/>
          <c:x val="0.11459014955537107"/>
          <c:y val="2.28408228451392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'Graphiques CDU'!$B$609</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CDU'!$A$610:$A$612</c:f>
              <c:strCache>
                <c:ptCount val="3"/>
                <c:pt idx="0">
                  <c:v>Affichage des tarifs dans les lieux de consultation </c:v>
                </c:pt>
                <c:pt idx="1">
                  <c:v>Information écrite préalable sur montant des dépassements si &gt; ou = à 70 €</c:v>
                </c:pt>
                <c:pt idx="2">
                  <c:v>Devis lorsque fourniture d'un
dispositif médical ou si
chirurgie esthétique</c:v>
                </c:pt>
              </c:strCache>
            </c:strRef>
          </c:cat>
          <c:val>
            <c:numRef>
              <c:f>'Graphiques CDU'!$B$610:$B$612</c:f>
              <c:numCache>
                <c:formatCode>0%</c:formatCode>
                <c:ptCount val="3"/>
                <c:pt idx="0">
                  <c:v>0.72</c:v>
                </c:pt>
                <c:pt idx="1">
                  <c:v>0.3</c:v>
                </c:pt>
                <c:pt idx="2">
                  <c:v>0.3</c:v>
                </c:pt>
              </c:numCache>
            </c:numRef>
          </c:val>
          <c:extLst>
            <c:ext xmlns:c16="http://schemas.microsoft.com/office/drawing/2014/chart" uri="{C3380CC4-5D6E-409C-BE32-E72D297353CC}">
              <c16:uniqueId val="{00000000-DAEC-4F50-B9BD-BAB148C418F5}"/>
            </c:ext>
          </c:extLst>
        </c:ser>
        <c:ser>
          <c:idx val="1"/>
          <c:order val="1"/>
          <c:tx>
            <c:strRef>
              <c:f>'Graphiques CDU'!$C$609</c:f>
              <c:strCache>
                <c:ptCount val="1"/>
                <c:pt idx="0">
                  <c:v>2021</c:v>
                </c:pt>
              </c:strCache>
            </c:strRef>
          </c:tx>
          <c:spPr>
            <a:solidFill>
              <a:srgbClr val="8F96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CDU'!$A$610:$A$612</c:f>
              <c:strCache>
                <c:ptCount val="3"/>
                <c:pt idx="0">
                  <c:v>Affichage des tarifs dans les lieux de consultation </c:v>
                </c:pt>
                <c:pt idx="1">
                  <c:v>Information écrite préalable sur montant des dépassements si &gt; ou = à 70 €</c:v>
                </c:pt>
                <c:pt idx="2">
                  <c:v>Devis lorsque fourniture d'un
dispositif médical ou si
chirurgie esthétique</c:v>
                </c:pt>
              </c:strCache>
            </c:strRef>
          </c:cat>
          <c:val>
            <c:numRef>
              <c:f>'Graphiques CDU'!$C$610:$C$612</c:f>
              <c:numCache>
                <c:formatCode>0%</c:formatCode>
                <c:ptCount val="3"/>
                <c:pt idx="0">
                  <c:v>0.72</c:v>
                </c:pt>
                <c:pt idx="1">
                  <c:v>0.28999999999999998</c:v>
                </c:pt>
                <c:pt idx="2">
                  <c:v>0.31</c:v>
                </c:pt>
              </c:numCache>
            </c:numRef>
          </c:val>
          <c:extLst>
            <c:ext xmlns:c16="http://schemas.microsoft.com/office/drawing/2014/chart" uri="{C3380CC4-5D6E-409C-BE32-E72D297353CC}">
              <c16:uniqueId val="{00000001-DAEC-4F50-B9BD-BAB148C418F5}"/>
            </c:ext>
          </c:extLst>
        </c:ser>
        <c:ser>
          <c:idx val="2"/>
          <c:order val="2"/>
          <c:tx>
            <c:strRef>
              <c:f>'Graphiques CDU'!$D$609</c:f>
              <c:strCache>
                <c:ptCount val="1"/>
                <c:pt idx="0">
                  <c:v>2022</c:v>
                </c:pt>
              </c:strCache>
            </c:strRef>
          </c:tx>
          <c:spPr>
            <a:solidFill>
              <a:srgbClr val="4CC2F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CDU'!$A$610:$A$612</c:f>
              <c:strCache>
                <c:ptCount val="3"/>
                <c:pt idx="0">
                  <c:v>Affichage des tarifs dans les lieux de consultation </c:v>
                </c:pt>
                <c:pt idx="1">
                  <c:v>Information écrite préalable sur montant des dépassements si &gt; ou = à 70 €</c:v>
                </c:pt>
                <c:pt idx="2">
                  <c:v>Devis lorsque fourniture d'un
dispositif médical ou si
chirurgie esthétique</c:v>
                </c:pt>
              </c:strCache>
            </c:strRef>
          </c:cat>
          <c:val>
            <c:numRef>
              <c:f>'Graphiques CDU'!$D$610:$D$612</c:f>
              <c:numCache>
                <c:formatCode>0%</c:formatCode>
                <c:ptCount val="3"/>
                <c:pt idx="0">
                  <c:v>0.73</c:v>
                </c:pt>
                <c:pt idx="1">
                  <c:v>0.28999999999999998</c:v>
                </c:pt>
                <c:pt idx="2">
                  <c:v>0.3</c:v>
                </c:pt>
              </c:numCache>
            </c:numRef>
          </c:val>
          <c:extLst>
            <c:ext xmlns:c16="http://schemas.microsoft.com/office/drawing/2014/chart" uri="{C3380CC4-5D6E-409C-BE32-E72D297353CC}">
              <c16:uniqueId val="{00000002-DAEC-4F50-B9BD-BAB148C418F5}"/>
            </c:ext>
          </c:extLst>
        </c:ser>
        <c:dLbls>
          <c:dLblPos val="outEnd"/>
          <c:showLegendKey val="0"/>
          <c:showVal val="1"/>
          <c:showCatName val="0"/>
          <c:showSerName val="0"/>
          <c:showPercent val="0"/>
          <c:showBubbleSize val="0"/>
        </c:dLbls>
        <c:gapWidth val="219"/>
        <c:axId val="659424592"/>
        <c:axId val="659423280"/>
      </c:barChart>
      <c:catAx>
        <c:axId val="65942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59423280"/>
        <c:crosses val="autoZero"/>
        <c:auto val="1"/>
        <c:lblAlgn val="ctr"/>
        <c:lblOffset val="100"/>
        <c:noMultiLvlLbl val="0"/>
      </c:catAx>
      <c:valAx>
        <c:axId val="65942328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5942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Affichage de la charte de la personne hospitalisée</a:t>
            </a:r>
          </a:p>
        </c:rich>
      </c:tx>
      <c:layout>
        <c:manualLayout>
          <c:xMode val="edge"/>
          <c:yMode val="edge"/>
          <c:x val="0.26736306266394105"/>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5993524082373513E-2"/>
          <c:y val="0.38080259600785099"/>
          <c:w val="0.87232174103237092"/>
          <c:h val="0.41941404658741621"/>
        </c:manualLayout>
      </c:layout>
      <c:barChart>
        <c:barDir val="col"/>
        <c:grouping val="clustered"/>
        <c:varyColors val="0"/>
        <c:ser>
          <c:idx val="0"/>
          <c:order val="0"/>
          <c:tx>
            <c:strRef>
              <c:f>'Graphiques CDU'!$B$621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CDU'!$A$622:$A$624</c:f>
              <c:strCache>
                <c:ptCount val="3"/>
                <c:pt idx="0">
                  <c:v>Dans l'établissement</c:v>
                </c:pt>
                <c:pt idx="1">
                  <c:v>Dans l'unité</c:v>
                </c:pt>
                <c:pt idx="2">
                  <c:v>Dans chaque chambre</c:v>
                </c:pt>
              </c:strCache>
            </c:strRef>
          </c:cat>
          <c:val>
            <c:numRef>
              <c:f>'Graphiques CDU'!$B$622:$B$624</c:f>
              <c:numCache>
                <c:formatCode>0%</c:formatCode>
                <c:ptCount val="3"/>
                <c:pt idx="0">
                  <c:v>0.99</c:v>
                </c:pt>
                <c:pt idx="1">
                  <c:v>0.9</c:v>
                </c:pt>
                <c:pt idx="2">
                  <c:v>0.28999999999999998</c:v>
                </c:pt>
              </c:numCache>
            </c:numRef>
          </c:val>
          <c:extLst>
            <c:ext xmlns:c16="http://schemas.microsoft.com/office/drawing/2014/chart" uri="{C3380CC4-5D6E-409C-BE32-E72D297353CC}">
              <c16:uniqueId val="{00000000-33C0-4C1E-BE25-F461616C9D2A}"/>
            </c:ext>
          </c:extLst>
        </c:ser>
        <c:ser>
          <c:idx val="1"/>
          <c:order val="1"/>
          <c:tx>
            <c:strRef>
              <c:f>'Graphiques CDU'!$C$621</c:f>
              <c:strCache>
                <c:ptCount val="1"/>
                <c:pt idx="0">
                  <c:v>2021</c:v>
                </c:pt>
              </c:strCache>
            </c:strRef>
          </c:tx>
          <c:spPr>
            <a:solidFill>
              <a:srgbClr val="8F96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CDU'!$A$622:$A$624</c:f>
              <c:strCache>
                <c:ptCount val="3"/>
                <c:pt idx="0">
                  <c:v>Dans l'établissement</c:v>
                </c:pt>
                <c:pt idx="1">
                  <c:v>Dans l'unité</c:v>
                </c:pt>
                <c:pt idx="2">
                  <c:v>Dans chaque chambre</c:v>
                </c:pt>
              </c:strCache>
            </c:strRef>
          </c:cat>
          <c:val>
            <c:numRef>
              <c:f>'Graphiques CDU'!$C$622:$C$624</c:f>
              <c:numCache>
                <c:formatCode>0%</c:formatCode>
                <c:ptCount val="3"/>
                <c:pt idx="0">
                  <c:v>0.99</c:v>
                </c:pt>
                <c:pt idx="1">
                  <c:v>0.92</c:v>
                </c:pt>
                <c:pt idx="2">
                  <c:v>0.28999999999999998</c:v>
                </c:pt>
              </c:numCache>
            </c:numRef>
          </c:val>
          <c:extLst>
            <c:ext xmlns:c16="http://schemas.microsoft.com/office/drawing/2014/chart" uri="{C3380CC4-5D6E-409C-BE32-E72D297353CC}">
              <c16:uniqueId val="{00000001-33C0-4C1E-BE25-F461616C9D2A}"/>
            </c:ext>
          </c:extLst>
        </c:ser>
        <c:ser>
          <c:idx val="2"/>
          <c:order val="2"/>
          <c:tx>
            <c:strRef>
              <c:f>'Graphiques CDU'!$D$621</c:f>
              <c:strCache>
                <c:ptCount val="1"/>
                <c:pt idx="0">
                  <c:v>2022</c:v>
                </c:pt>
              </c:strCache>
            </c:strRef>
          </c:tx>
          <c:spPr>
            <a:solidFill>
              <a:srgbClr val="4CC2F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CDU'!$A$622:$A$624</c:f>
              <c:strCache>
                <c:ptCount val="3"/>
                <c:pt idx="0">
                  <c:v>Dans l'établissement</c:v>
                </c:pt>
                <c:pt idx="1">
                  <c:v>Dans l'unité</c:v>
                </c:pt>
                <c:pt idx="2">
                  <c:v>Dans chaque chambre</c:v>
                </c:pt>
              </c:strCache>
            </c:strRef>
          </c:cat>
          <c:val>
            <c:numRef>
              <c:f>'Graphiques CDU'!$D$622:$D$624</c:f>
              <c:numCache>
                <c:formatCode>0%</c:formatCode>
                <c:ptCount val="3"/>
                <c:pt idx="0">
                  <c:v>0.99</c:v>
                </c:pt>
                <c:pt idx="1">
                  <c:v>0.94</c:v>
                </c:pt>
                <c:pt idx="2">
                  <c:v>0.28000000000000003</c:v>
                </c:pt>
              </c:numCache>
            </c:numRef>
          </c:val>
          <c:extLst>
            <c:ext xmlns:c16="http://schemas.microsoft.com/office/drawing/2014/chart" uri="{C3380CC4-5D6E-409C-BE32-E72D297353CC}">
              <c16:uniqueId val="{00000002-33C0-4C1E-BE25-F461616C9D2A}"/>
            </c:ext>
          </c:extLst>
        </c:ser>
        <c:dLbls>
          <c:dLblPos val="outEnd"/>
          <c:showLegendKey val="0"/>
          <c:showVal val="1"/>
          <c:showCatName val="0"/>
          <c:showSerName val="0"/>
          <c:showPercent val="0"/>
          <c:showBubbleSize val="0"/>
        </c:dLbls>
        <c:gapWidth val="219"/>
        <c:overlap val="-27"/>
        <c:axId val="604278312"/>
        <c:axId val="604279296"/>
      </c:barChart>
      <c:catAx>
        <c:axId val="60427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4279296"/>
        <c:crosses val="autoZero"/>
        <c:auto val="1"/>
        <c:lblAlgn val="ctr"/>
        <c:lblOffset val="100"/>
        <c:noMultiLvlLbl val="0"/>
      </c:catAx>
      <c:valAx>
        <c:axId val="60427929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4278312"/>
        <c:crosses val="autoZero"/>
        <c:crossBetween val="between"/>
      </c:valAx>
      <c:spPr>
        <a:noFill/>
        <a:ln>
          <a:noFill/>
        </a:ln>
        <a:effectLst/>
      </c:spPr>
    </c:plotArea>
    <c:legend>
      <c:legendPos val="b"/>
      <c:layout>
        <c:manualLayout>
          <c:xMode val="edge"/>
          <c:yMode val="edge"/>
          <c:x val="0.34776305233573657"/>
          <c:y val="0.91724482356372106"/>
          <c:w val="0.28217924546518997"/>
          <c:h val="8.27551764362788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Taux de réponse en 2021 et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8789370078740146E-2"/>
          <c:y val="0.19431819342323442"/>
          <c:w val="0.87232174103237092"/>
          <c:h val="0.6024571145754275"/>
        </c:manualLayout>
      </c:layout>
      <c:barChart>
        <c:barDir val="col"/>
        <c:grouping val="clustered"/>
        <c:varyColors val="0"/>
        <c:ser>
          <c:idx val="0"/>
          <c:order val="0"/>
          <c:tx>
            <c:strRef>
              <c:f>'Donnee juin'!$A$108</c:f>
              <c:strCache>
                <c:ptCount val="1"/>
                <c:pt idx="0">
                  <c:v>Taux de réponse</c:v>
                </c:pt>
              </c:strCache>
            </c:strRef>
          </c:tx>
          <c:spPr>
            <a:solidFill>
              <a:schemeClr val="accent1"/>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8-5BE3-4B27-93D1-D2E9E772C5C0}"/>
              </c:ext>
            </c:extLst>
          </c:dPt>
          <c:dPt>
            <c:idx val="3"/>
            <c:invertIfNegative val="0"/>
            <c:bubble3D val="0"/>
            <c:spPr>
              <a:solidFill>
                <a:srgbClr val="00B0F0"/>
              </a:solidFill>
              <a:ln>
                <a:noFill/>
              </a:ln>
              <a:effectLst/>
            </c:spPr>
            <c:extLst>
              <c:ext xmlns:c16="http://schemas.microsoft.com/office/drawing/2014/chart" uri="{C3380CC4-5D6E-409C-BE32-E72D297353CC}">
                <c16:uniqueId val="{00000009-5BE3-4B27-93D1-D2E9E772C5C0}"/>
              </c:ext>
            </c:extLst>
          </c:dPt>
          <c:dPt>
            <c:idx val="5"/>
            <c:invertIfNegative val="0"/>
            <c:bubble3D val="0"/>
            <c:spPr>
              <a:solidFill>
                <a:srgbClr val="00B0F0"/>
              </a:solidFill>
              <a:ln>
                <a:noFill/>
              </a:ln>
              <a:effectLst/>
            </c:spPr>
            <c:extLst>
              <c:ext xmlns:c16="http://schemas.microsoft.com/office/drawing/2014/chart" uri="{C3380CC4-5D6E-409C-BE32-E72D297353CC}">
                <c16:uniqueId val="{0000000A-5BE3-4B27-93D1-D2E9E772C5C0}"/>
              </c:ext>
            </c:extLst>
          </c:dPt>
          <c:dPt>
            <c:idx val="7"/>
            <c:invertIfNegative val="0"/>
            <c:bubble3D val="0"/>
            <c:spPr>
              <a:solidFill>
                <a:srgbClr val="00B0F0"/>
              </a:solidFill>
              <a:ln>
                <a:noFill/>
              </a:ln>
              <a:effectLst/>
            </c:spPr>
            <c:extLst>
              <c:ext xmlns:c16="http://schemas.microsoft.com/office/drawing/2014/chart" uri="{C3380CC4-5D6E-409C-BE32-E72D297353CC}">
                <c16:uniqueId val="{0000000B-5BE3-4B27-93D1-D2E9E772C5C0}"/>
              </c:ext>
            </c:extLst>
          </c:dPt>
          <c:dPt>
            <c:idx val="9"/>
            <c:invertIfNegative val="0"/>
            <c:bubble3D val="0"/>
            <c:spPr>
              <a:solidFill>
                <a:srgbClr val="00B0F0"/>
              </a:solidFill>
              <a:ln>
                <a:noFill/>
              </a:ln>
              <a:effectLst/>
            </c:spPr>
            <c:extLst>
              <c:ext xmlns:c16="http://schemas.microsoft.com/office/drawing/2014/chart" uri="{C3380CC4-5D6E-409C-BE32-E72D297353CC}">
                <c16:uniqueId val="{0000000C-5BE3-4B27-93D1-D2E9E772C5C0}"/>
              </c:ext>
            </c:extLst>
          </c:dPt>
          <c:dPt>
            <c:idx val="11"/>
            <c:invertIfNegative val="0"/>
            <c:bubble3D val="0"/>
            <c:spPr>
              <a:solidFill>
                <a:srgbClr val="00B0F0"/>
              </a:solidFill>
              <a:ln>
                <a:noFill/>
              </a:ln>
              <a:effectLst/>
            </c:spPr>
            <c:extLst>
              <c:ext xmlns:c16="http://schemas.microsoft.com/office/drawing/2014/chart" uri="{C3380CC4-5D6E-409C-BE32-E72D297353CC}">
                <c16:uniqueId val="{0000000D-5BE3-4B27-93D1-D2E9E772C5C0}"/>
              </c:ext>
            </c:extLst>
          </c:dPt>
          <c:dPt>
            <c:idx val="13"/>
            <c:invertIfNegative val="0"/>
            <c:bubble3D val="0"/>
            <c:spPr>
              <a:solidFill>
                <a:srgbClr val="00B0F0"/>
              </a:solidFill>
              <a:ln>
                <a:noFill/>
              </a:ln>
              <a:effectLst/>
            </c:spPr>
            <c:extLst>
              <c:ext xmlns:c16="http://schemas.microsoft.com/office/drawing/2014/chart" uri="{C3380CC4-5D6E-409C-BE32-E72D297353CC}">
                <c16:uniqueId val="{0000000E-5BE3-4B27-93D1-D2E9E772C5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'Donnee juin'!$B$106:$O$107</c:f>
              <c:multiLvlStrCache>
                <c:ptCount val="14"/>
                <c:lvl>
                  <c:pt idx="0">
                    <c:v>2021</c:v>
                  </c:pt>
                  <c:pt idx="1">
                    <c:v>2022</c:v>
                  </c:pt>
                  <c:pt idx="2">
                    <c:v>2021</c:v>
                  </c:pt>
                  <c:pt idx="3">
                    <c:v>2022</c:v>
                  </c:pt>
                  <c:pt idx="4">
                    <c:v>2021</c:v>
                  </c:pt>
                  <c:pt idx="5">
                    <c:v>2022</c:v>
                  </c:pt>
                  <c:pt idx="6">
                    <c:v>2021</c:v>
                  </c:pt>
                  <c:pt idx="7">
                    <c:v>2022</c:v>
                  </c:pt>
                  <c:pt idx="8">
                    <c:v>2021</c:v>
                  </c:pt>
                  <c:pt idx="9">
                    <c:v>2022</c:v>
                  </c:pt>
                  <c:pt idx="10">
                    <c:v>2021</c:v>
                  </c:pt>
                  <c:pt idx="11">
                    <c:v>2022</c:v>
                  </c:pt>
                  <c:pt idx="12">
                    <c:v>2021</c:v>
                  </c:pt>
                  <c:pt idx="13">
                    <c:v>2022</c:v>
                  </c:pt>
                </c:lvl>
                <c:lvl>
                  <c:pt idx="0">
                    <c:v>Paca</c:v>
                  </c:pt>
                  <c:pt idx="2">
                    <c:v>04</c:v>
                  </c:pt>
                  <c:pt idx="4">
                    <c:v>05</c:v>
                  </c:pt>
                  <c:pt idx="6">
                    <c:v>06</c:v>
                  </c:pt>
                  <c:pt idx="8">
                    <c:v>13</c:v>
                  </c:pt>
                  <c:pt idx="10">
                    <c:v>83</c:v>
                  </c:pt>
                  <c:pt idx="12">
                    <c:v>84</c:v>
                  </c:pt>
                </c:lvl>
              </c:multiLvlStrCache>
            </c:multiLvlStrRef>
          </c:cat>
          <c:val>
            <c:numRef>
              <c:f>'Donnee juin'!$B$108:$O$108</c:f>
              <c:numCache>
                <c:formatCode>0%</c:formatCode>
                <c:ptCount val="14"/>
                <c:pt idx="0">
                  <c:v>0.9</c:v>
                </c:pt>
                <c:pt idx="1">
                  <c:v>0.87</c:v>
                </c:pt>
                <c:pt idx="2">
                  <c:v>0.86</c:v>
                </c:pt>
                <c:pt idx="3">
                  <c:v>0.86</c:v>
                </c:pt>
                <c:pt idx="4">
                  <c:v>0.81</c:v>
                </c:pt>
                <c:pt idx="5">
                  <c:v>0.94</c:v>
                </c:pt>
                <c:pt idx="6">
                  <c:v>0.93</c:v>
                </c:pt>
                <c:pt idx="7">
                  <c:v>0.84</c:v>
                </c:pt>
                <c:pt idx="8">
                  <c:v>0.95</c:v>
                </c:pt>
                <c:pt idx="9">
                  <c:v>0.86</c:v>
                </c:pt>
                <c:pt idx="10">
                  <c:v>0.87</c:v>
                </c:pt>
                <c:pt idx="11">
                  <c:v>0.9</c:v>
                </c:pt>
                <c:pt idx="12">
                  <c:v>0.81</c:v>
                </c:pt>
                <c:pt idx="13">
                  <c:v>0.81</c:v>
                </c:pt>
              </c:numCache>
            </c:numRef>
          </c:val>
          <c:extLst>
            <c:ext xmlns:c16="http://schemas.microsoft.com/office/drawing/2014/chart" uri="{C3380CC4-5D6E-409C-BE32-E72D297353CC}">
              <c16:uniqueId val="{00000000-5BE3-4B27-93D1-D2E9E772C5C0}"/>
            </c:ext>
          </c:extLst>
        </c:ser>
        <c:dLbls>
          <c:showLegendKey val="0"/>
          <c:showVal val="0"/>
          <c:showCatName val="0"/>
          <c:showSerName val="0"/>
          <c:showPercent val="0"/>
          <c:showBubbleSize val="0"/>
        </c:dLbls>
        <c:gapWidth val="150"/>
        <c:axId val="466183504"/>
        <c:axId val="466178584"/>
      </c:barChart>
      <c:catAx>
        <c:axId val="46618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66178584"/>
        <c:crosses val="autoZero"/>
        <c:auto val="1"/>
        <c:lblAlgn val="ctr"/>
        <c:lblOffset val="100"/>
        <c:noMultiLvlLbl val="0"/>
      </c:catAx>
      <c:valAx>
        <c:axId val="466178584"/>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6618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Evolution</a:t>
            </a:r>
            <a:r>
              <a:rPr lang="en-US" b="1" baseline="0" dirty="0"/>
              <a:t> du n</a:t>
            </a:r>
            <a:r>
              <a:rPr lang="en-US" b="1" dirty="0"/>
              <a:t>ombre de plaintes / réclamations traitant des défauts d'information au patient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'Graphiques CDU'!$A$803</c:f>
              <c:strCache>
                <c:ptCount val="1"/>
                <c:pt idx="0">
                  <c:v>Nombre de plaintes / réclamations traitant des défauts d'information au patient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CDU'!$B$802:$D$802</c:f>
              <c:numCache>
                <c:formatCode>General</c:formatCode>
                <c:ptCount val="3"/>
                <c:pt idx="0">
                  <c:v>2020</c:v>
                </c:pt>
                <c:pt idx="1">
                  <c:v>2021</c:v>
                </c:pt>
                <c:pt idx="2">
                  <c:v>2022</c:v>
                </c:pt>
              </c:numCache>
            </c:numRef>
          </c:cat>
          <c:val>
            <c:numRef>
              <c:f>'Graphiques CDU'!$B$803:$D$803</c:f>
              <c:numCache>
                <c:formatCode>General</c:formatCode>
                <c:ptCount val="3"/>
                <c:pt idx="0">
                  <c:v>217</c:v>
                </c:pt>
                <c:pt idx="1">
                  <c:v>177</c:v>
                </c:pt>
                <c:pt idx="2">
                  <c:v>185</c:v>
                </c:pt>
              </c:numCache>
            </c:numRef>
          </c:val>
          <c:extLst>
            <c:ext xmlns:c16="http://schemas.microsoft.com/office/drawing/2014/chart" uri="{C3380CC4-5D6E-409C-BE32-E72D297353CC}">
              <c16:uniqueId val="{00000000-36AD-4B88-9B76-00EDA83A5211}"/>
            </c:ext>
          </c:extLst>
        </c:ser>
        <c:dLbls>
          <c:dLblPos val="outEnd"/>
          <c:showLegendKey val="0"/>
          <c:showVal val="1"/>
          <c:showCatName val="0"/>
          <c:showSerName val="0"/>
          <c:showPercent val="0"/>
          <c:showBubbleSize val="0"/>
        </c:dLbls>
        <c:gapWidth val="219"/>
        <c:overlap val="-27"/>
        <c:axId val="637403992"/>
        <c:axId val="627482056"/>
      </c:barChart>
      <c:catAx>
        <c:axId val="63740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27482056"/>
        <c:crosses val="autoZero"/>
        <c:auto val="1"/>
        <c:lblAlgn val="ctr"/>
        <c:lblOffset val="100"/>
        <c:noMultiLvlLbl val="0"/>
      </c:catAx>
      <c:valAx>
        <c:axId val="627482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7403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dirty="0"/>
              <a:t>Participation</a:t>
            </a:r>
            <a:r>
              <a:rPr lang="fr-FR" sz="1200" b="1" baseline="0" dirty="0"/>
              <a:t> des RU aux principaux groupes de travail</a:t>
            </a:r>
            <a:endParaRPr lang="fr-FR" sz="1200" b="1" dirty="0"/>
          </a:p>
        </c:rich>
      </c:tx>
      <c:layout>
        <c:manualLayout>
          <c:xMode val="edge"/>
          <c:yMode val="edge"/>
          <c:x val="0.19264737240351143"/>
          <c:y val="1.859843855733201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7260603119569526E-2"/>
          <c:y val="3.7658441991293895E-2"/>
          <c:w val="0.93110920065485381"/>
          <c:h val="0.84765884598680941"/>
        </c:manualLayout>
      </c:layout>
      <c:barChart>
        <c:barDir val="col"/>
        <c:grouping val="clustered"/>
        <c:varyColors val="0"/>
        <c:ser>
          <c:idx val="3"/>
          <c:order val="3"/>
          <c:tx>
            <c:strRef>
              <c:f>'Graphiques CDU'!$A$30</c:f>
              <c:strCache>
                <c:ptCount val="1"/>
                <c:pt idx="0">
                  <c:v>2019</c:v>
                </c:pt>
              </c:strCache>
            </c:strRef>
          </c:tx>
          <c:spPr>
            <a:solidFill>
              <a:srgbClr val="1641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CDU'!$B$26:$E$26</c:f>
              <c:strCache>
                <c:ptCount val="4"/>
                <c:pt idx="0">
                  <c:v>Certification</c:v>
                </c:pt>
                <c:pt idx="1">
                  <c:v>Qualité</c:v>
                </c:pt>
                <c:pt idx="2">
                  <c:v>Livret d'accueil</c:v>
                </c:pt>
                <c:pt idx="3">
                  <c:v>Projet d'établissement</c:v>
                </c:pt>
              </c:strCache>
            </c:strRef>
          </c:cat>
          <c:val>
            <c:numRef>
              <c:f>'Graphiques CDU'!$B$30:$E$30</c:f>
              <c:numCache>
                <c:formatCode>0%</c:formatCode>
                <c:ptCount val="4"/>
                <c:pt idx="0">
                  <c:v>0.8</c:v>
                </c:pt>
                <c:pt idx="1">
                  <c:v>0.74</c:v>
                </c:pt>
                <c:pt idx="2">
                  <c:v>0.49</c:v>
                </c:pt>
                <c:pt idx="3">
                  <c:v>0.44</c:v>
                </c:pt>
              </c:numCache>
            </c:numRef>
          </c:val>
          <c:extLst>
            <c:ext xmlns:c16="http://schemas.microsoft.com/office/drawing/2014/chart" uri="{C3380CC4-5D6E-409C-BE32-E72D297353CC}">
              <c16:uniqueId val="{00000000-2A1B-4B76-ADA4-AE195B0B7EC5}"/>
            </c:ext>
          </c:extLst>
        </c:ser>
        <c:ser>
          <c:idx val="6"/>
          <c:order val="6"/>
          <c:tx>
            <c:strRef>
              <c:f>'Graphiques CDU'!$A$33</c:f>
              <c:strCache>
                <c:ptCount val="1"/>
                <c:pt idx="0">
                  <c:v>2022</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CDU'!$B$26:$E$26</c:f>
              <c:strCache>
                <c:ptCount val="4"/>
                <c:pt idx="0">
                  <c:v>Certification</c:v>
                </c:pt>
                <c:pt idx="1">
                  <c:v>Qualité</c:v>
                </c:pt>
                <c:pt idx="2">
                  <c:v>Livret d'accueil</c:v>
                </c:pt>
                <c:pt idx="3">
                  <c:v>Projet d'établissement</c:v>
                </c:pt>
              </c:strCache>
            </c:strRef>
          </c:cat>
          <c:val>
            <c:numRef>
              <c:f>'Graphiques CDU'!$B$33:$E$33</c:f>
              <c:numCache>
                <c:formatCode>0%</c:formatCode>
                <c:ptCount val="4"/>
                <c:pt idx="0">
                  <c:v>0.82</c:v>
                </c:pt>
                <c:pt idx="1">
                  <c:v>0.79</c:v>
                </c:pt>
                <c:pt idx="2">
                  <c:v>0.59</c:v>
                </c:pt>
                <c:pt idx="3">
                  <c:v>0.52</c:v>
                </c:pt>
              </c:numCache>
            </c:numRef>
          </c:val>
          <c:extLst>
            <c:ext xmlns:c16="http://schemas.microsoft.com/office/drawing/2014/chart" uri="{C3380CC4-5D6E-409C-BE32-E72D297353CC}">
              <c16:uniqueId val="{00000003-2A1B-4B76-ADA4-AE195B0B7EC5}"/>
            </c:ext>
          </c:extLst>
        </c:ser>
        <c:dLbls>
          <c:dLblPos val="outEnd"/>
          <c:showLegendKey val="0"/>
          <c:showVal val="1"/>
          <c:showCatName val="0"/>
          <c:showSerName val="0"/>
          <c:showPercent val="0"/>
          <c:showBubbleSize val="0"/>
        </c:dLbls>
        <c:gapWidth val="219"/>
        <c:axId val="534232552"/>
        <c:axId val="534233536"/>
        <c:extLst>
          <c:ext xmlns:c15="http://schemas.microsoft.com/office/drawing/2012/chart" uri="{02D57815-91ED-43cb-92C2-25804820EDAC}">
            <c15:filteredBarSeries>
              <c15:ser>
                <c:idx val="0"/>
                <c:order val="0"/>
                <c:tx>
                  <c:strRef>
                    <c:extLst>
                      <c:ext uri="{02D57815-91ED-43cb-92C2-25804820EDAC}">
                        <c15:formulaRef>
                          <c15:sqref>'Graphiques CDU'!$A$27</c15:sqref>
                        </c15:formulaRef>
                      </c:ext>
                    </c:extLst>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'Graphiques CDU'!$B$26:$E$26</c15:sqref>
                        </c15:formulaRef>
                      </c:ext>
                    </c:extLst>
                    <c:strCache>
                      <c:ptCount val="4"/>
                      <c:pt idx="0">
                        <c:v>Certification</c:v>
                      </c:pt>
                      <c:pt idx="1">
                        <c:v>Qualité</c:v>
                      </c:pt>
                      <c:pt idx="2">
                        <c:v>Livret d'accueil</c:v>
                      </c:pt>
                      <c:pt idx="3">
                        <c:v>Projet d'établissement</c:v>
                      </c:pt>
                    </c:strCache>
                  </c:strRef>
                </c:cat>
                <c:val>
                  <c:numRef>
                    <c:extLst>
                      <c:ext uri="{02D57815-91ED-43cb-92C2-25804820EDAC}">
                        <c15:formulaRef>
                          <c15:sqref>'Graphiques CDU'!$B$27:$E$27</c15:sqref>
                        </c15:formulaRef>
                      </c:ext>
                    </c:extLst>
                    <c:numCache>
                      <c:formatCode>0%</c:formatCode>
                      <c:ptCount val="4"/>
                      <c:pt idx="0">
                        <c:v>0.78</c:v>
                      </c:pt>
                      <c:pt idx="1">
                        <c:v>0.67</c:v>
                      </c:pt>
                      <c:pt idx="2">
                        <c:v>0.43</c:v>
                      </c:pt>
                      <c:pt idx="3">
                        <c:v>0.31</c:v>
                      </c:pt>
                    </c:numCache>
                  </c:numRef>
                </c:val>
                <c:extLst>
                  <c:ext xmlns:c16="http://schemas.microsoft.com/office/drawing/2014/chart" uri="{C3380CC4-5D6E-409C-BE32-E72D297353CC}">
                    <c16:uniqueId val="{00000004-2A1B-4B76-ADA4-AE195B0B7E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'Graphiques CDU'!$A$28</c15:sqref>
                        </c15:formulaRef>
                      </c:ext>
                    </c:extLst>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'Graphiques CDU'!$B$26:$E$26</c15:sqref>
                        </c15:formulaRef>
                      </c:ext>
                    </c:extLst>
                    <c:strCache>
                      <c:ptCount val="4"/>
                      <c:pt idx="0">
                        <c:v>Certification</c:v>
                      </c:pt>
                      <c:pt idx="1">
                        <c:v>Qualité</c:v>
                      </c:pt>
                      <c:pt idx="2">
                        <c:v>Livret d'accueil</c:v>
                      </c:pt>
                      <c:pt idx="3">
                        <c:v>Projet d'établissement</c:v>
                      </c:pt>
                    </c:strCache>
                  </c:strRef>
                </c:cat>
                <c:val>
                  <c:numRef>
                    <c:extLst xmlns:c15="http://schemas.microsoft.com/office/drawing/2012/chart">
                      <c:ext xmlns:c15="http://schemas.microsoft.com/office/drawing/2012/chart" uri="{02D57815-91ED-43cb-92C2-25804820EDAC}">
                        <c15:formulaRef>
                          <c15:sqref>'Graphiques CDU'!$B$28:$E$28</c15:sqref>
                        </c15:formulaRef>
                      </c:ext>
                    </c:extLst>
                    <c:numCache>
                      <c:formatCode>0%</c:formatCode>
                      <c:ptCount val="4"/>
                      <c:pt idx="0">
                        <c:v>0.78</c:v>
                      </c:pt>
                      <c:pt idx="1">
                        <c:v>0.67</c:v>
                      </c:pt>
                      <c:pt idx="2">
                        <c:v>0.45</c:v>
                      </c:pt>
                      <c:pt idx="3">
                        <c:v>0.39</c:v>
                      </c:pt>
                    </c:numCache>
                  </c:numRef>
                </c:val>
                <c:extLst xmlns:c15="http://schemas.microsoft.com/office/drawing/2012/chart">
                  <c:ext xmlns:c16="http://schemas.microsoft.com/office/drawing/2014/chart" uri="{C3380CC4-5D6E-409C-BE32-E72D297353CC}">
                    <c16:uniqueId val="{00000005-2A1B-4B76-ADA4-AE195B0B7E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'Graphiques CDU'!$A$29</c15:sqref>
                        </c15:formulaRef>
                      </c:ext>
                    </c:extLst>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'Graphiques CDU'!$B$26:$E$26</c15:sqref>
                        </c15:formulaRef>
                      </c:ext>
                    </c:extLst>
                    <c:strCache>
                      <c:ptCount val="4"/>
                      <c:pt idx="0">
                        <c:v>Certification</c:v>
                      </c:pt>
                      <c:pt idx="1">
                        <c:v>Qualité</c:v>
                      </c:pt>
                      <c:pt idx="2">
                        <c:v>Livret d'accueil</c:v>
                      </c:pt>
                      <c:pt idx="3">
                        <c:v>Projet d'établissement</c:v>
                      </c:pt>
                    </c:strCache>
                  </c:strRef>
                </c:cat>
                <c:val>
                  <c:numRef>
                    <c:extLst xmlns:c15="http://schemas.microsoft.com/office/drawing/2012/chart">
                      <c:ext xmlns:c15="http://schemas.microsoft.com/office/drawing/2012/chart" uri="{02D57815-91ED-43cb-92C2-25804820EDAC}">
                        <c15:formulaRef>
                          <c15:sqref>'Graphiques CDU'!$B$29:$E$29</c15:sqref>
                        </c15:formulaRef>
                      </c:ext>
                    </c:extLst>
                    <c:numCache>
                      <c:formatCode>0%</c:formatCode>
                      <c:ptCount val="4"/>
                      <c:pt idx="0">
                        <c:v>0.8</c:v>
                      </c:pt>
                      <c:pt idx="1">
                        <c:v>0.7</c:v>
                      </c:pt>
                      <c:pt idx="2">
                        <c:v>0.47</c:v>
                      </c:pt>
                      <c:pt idx="3">
                        <c:v>0.4</c:v>
                      </c:pt>
                    </c:numCache>
                  </c:numRef>
                </c:val>
                <c:extLst xmlns:c15="http://schemas.microsoft.com/office/drawing/2012/chart">
                  <c:ext xmlns:c16="http://schemas.microsoft.com/office/drawing/2014/chart" uri="{C3380CC4-5D6E-409C-BE32-E72D297353CC}">
                    <c16:uniqueId val="{00000006-2A1B-4B76-ADA4-AE195B0B7E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'Graphiques CDU'!$A$31</c15:sqref>
                        </c15:formulaRef>
                      </c:ext>
                    </c:extLst>
                    <c:strCache>
                      <c:ptCount val="1"/>
                      <c:pt idx="0">
                        <c:v>2020</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'Graphiques CDU'!$B$26:$E$26</c15:sqref>
                        </c15:formulaRef>
                      </c:ext>
                    </c:extLst>
                    <c:strCache>
                      <c:ptCount val="4"/>
                      <c:pt idx="0">
                        <c:v>Certification</c:v>
                      </c:pt>
                      <c:pt idx="1">
                        <c:v>Qualité</c:v>
                      </c:pt>
                      <c:pt idx="2">
                        <c:v>Livret d'accueil</c:v>
                      </c:pt>
                      <c:pt idx="3">
                        <c:v>Projet d'établissement</c:v>
                      </c:pt>
                    </c:strCache>
                  </c:strRef>
                </c:cat>
                <c:val>
                  <c:numRef>
                    <c:extLst xmlns:c15="http://schemas.microsoft.com/office/drawing/2012/chart">
                      <c:ext xmlns:c15="http://schemas.microsoft.com/office/drawing/2012/chart" uri="{02D57815-91ED-43cb-92C2-25804820EDAC}">
                        <c15:formulaRef>
                          <c15:sqref>'Graphiques CDU'!$B$31:$E$31</c15:sqref>
                        </c15:formulaRef>
                      </c:ext>
                    </c:extLst>
                    <c:numCache>
                      <c:formatCode>0%</c:formatCode>
                      <c:ptCount val="4"/>
                      <c:pt idx="0">
                        <c:v>0.8</c:v>
                      </c:pt>
                      <c:pt idx="1">
                        <c:v>0.77</c:v>
                      </c:pt>
                      <c:pt idx="2">
                        <c:v>0.53</c:v>
                      </c:pt>
                      <c:pt idx="3">
                        <c:v>0.45</c:v>
                      </c:pt>
                    </c:numCache>
                  </c:numRef>
                </c:val>
                <c:extLst xmlns:c15="http://schemas.microsoft.com/office/drawing/2012/chart">
                  <c:ext xmlns:c16="http://schemas.microsoft.com/office/drawing/2014/chart" uri="{C3380CC4-5D6E-409C-BE32-E72D297353CC}">
                    <c16:uniqueId val="{00000001-2A1B-4B76-ADA4-AE195B0B7EC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'Graphiques CDU'!$A$32</c15:sqref>
                        </c15:formulaRef>
                      </c:ext>
                    </c:extLst>
                    <c:strCache>
                      <c:ptCount val="1"/>
                      <c:pt idx="0">
                        <c:v>2021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'Graphiques CDU'!$B$26:$E$26</c15:sqref>
                        </c15:formulaRef>
                      </c:ext>
                    </c:extLst>
                    <c:strCache>
                      <c:ptCount val="4"/>
                      <c:pt idx="0">
                        <c:v>Certification</c:v>
                      </c:pt>
                      <c:pt idx="1">
                        <c:v>Qualité</c:v>
                      </c:pt>
                      <c:pt idx="2">
                        <c:v>Livret d'accueil</c:v>
                      </c:pt>
                      <c:pt idx="3">
                        <c:v>Projet d'établissement</c:v>
                      </c:pt>
                    </c:strCache>
                  </c:strRef>
                </c:cat>
                <c:val>
                  <c:numRef>
                    <c:extLst xmlns:c15="http://schemas.microsoft.com/office/drawing/2012/chart">
                      <c:ext xmlns:c15="http://schemas.microsoft.com/office/drawing/2012/chart" uri="{02D57815-91ED-43cb-92C2-25804820EDAC}">
                        <c15:formulaRef>
                          <c15:sqref>'Graphiques CDU'!$B$32:$E$32</c15:sqref>
                        </c15:formulaRef>
                      </c:ext>
                    </c:extLst>
                    <c:numCache>
                      <c:formatCode>0%</c:formatCode>
                      <c:ptCount val="4"/>
                      <c:pt idx="0">
                        <c:v>0.81</c:v>
                      </c:pt>
                      <c:pt idx="1">
                        <c:v>0.8</c:v>
                      </c:pt>
                      <c:pt idx="2">
                        <c:v>0.56000000000000005</c:v>
                      </c:pt>
                      <c:pt idx="3">
                        <c:v>0.5</c:v>
                      </c:pt>
                    </c:numCache>
                  </c:numRef>
                </c:val>
                <c:extLst xmlns:c15="http://schemas.microsoft.com/office/drawing/2012/chart">
                  <c:ext xmlns:c16="http://schemas.microsoft.com/office/drawing/2014/chart" uri="{C3380CC4-5D6E-409C-BE32-E72D297353CC}">
                    <c16:uniqueId val="{00000002-2A1B-4B76-ADA4-AE195B0B7EC5}"/>
                  </c:ext>
                </c:extLst>
              </c15:ser>
            </c15:filteredBarSeries>
          </c:ext>
        </c:extLst>
      </c:barChart>
      <c:catAx>
        <c:axId val="53423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34233536"/>
        <c:crosses val="autoZero"/>
        <c:auto val="1"/>
        <c:lblAlgn val="ctr"/>
        <c:lblOffset val="100"/>
        <c:noMultiLvlLbl val="0"/>
      </c:catAx>
      <c:valAx>
        <c:axId val="53423353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4232552"/>
        <c:crosses val="autoZero"/>
        <c:crossBetween val="between"/>
      </c:valAx>
      <c:spPr>
        <a:noFill/>
        <a:ln>
          <a:noFill/>
        </a:ln>
        <a:effectLst/>
      </c:spPr>
    </c:plotArea>
    <c:legend>
      <c:legendPos val="b"/>
      <c:layout>
        <c:manualLayout>
          <c:xMode val="edge"/>
          <c:yMode val="edge"/>
          <c:x val="0.80065418870613514"/>
          <c:y val="0.16427290907070932"/>
          <c:w val="0.192832265511902"/>
          <c:h val="5.72356276653021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b="1" dirty="0"/>
              <a:t>Evolution</a:t>
            </a:r>
            <a:r>
              <a:rPr lang="fr-FR" sz="1200" b="1" baseline="0" dirty="0"/>
              <a:t> des principaux moyens dédiés à la CDU </a:t>
            </a:r>
            <a:endParaRPr lang="fr-FR" sz="1200" b="1"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1444394133215886E-2"/>
          <c:y val="1.9314773106018517E-2"/>
          <c:w val="0.90097655694611134"/>
          <c:h val="0.64857162335498075"/>
        </c:manualLayout>
      </c:layout>
      <c:barChart>
        <c:barDir val="col"/>
        <c:grouping val="clustered"/>
        <c:varyColors val="0"/>
        <c:ser>
          <c:idx val="0"/>
          <c:order val="0"/>
          <c:tx>
            <c:strRef>
              <c:f>'Graphiques CDU'!$L$174</c:f>
              <c:strCache>
                <c:ptCount val="1"/>
                <c:pt idx="0">
                  <c:v>2019</c:v>
                </c:pt>
              </c:strCache>
              <c:extLst xmlns:c15="http://schemas.microsoft.com/office/drawing/2012/chart"/>
            </c:strRef>
          </c:tx>
          <c:spPr>
            <a:solidFill>
              <a:srgbClr val="1641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CDU'!$M$173:$S$173</c:f>
              <c:strCache>
                <c:ptCount val="7"/>
                <c:pt idx="0">
                  <c:v>Secrétariat</c:v>
                </c:pt>
                <c:pt idx="1">
                  <c:v>Matériel (ordinateur, téléphone etc)</c:v>
                </c:pt>
                <c:pt idx="2">
                  <c:v>Permanence téléphonique</c:v>
                </c:pt>
                <c:pt idx="3">
                  <c:v>Local dédié</c:v>
                </c:pt>
                <c:pt idx="4">
                  <c:v>Remboursement frais déplacement des RU</c:v>
                </c:pt>
                <c:pt idx="5">
                  <c:v>Indémnisation des congés de représentation</c:v>
                </c:pt>
                <c:pt idx="6">
                  <c:v>Adresse mail spécifique</c:v>
                </c:pt>
              </c:strCache>
              <c:extLst xmlns:c15="http://schemas.microsoft.com/office/drawing/2012/chart"/>
            </c:strRef>
          </c:cat>
          <c:val>
            <c:numRef>
              <c:f>'Graphiques CDU'!$M$174:$S$174</c:f>
              <c:numCache>
                <c:formatCode>0%</c:formatCode>
                <c:ptCount val="7"/>
                <c:pt idx="0">
                  <c:v>0.71102661596958172</c:v>
                </c:pt>
                <c:pt idx="1">
                  <c:v>0.53992395437262353</c:v>
                </c:pt>
                <c:pt idx="2">
                  <c:v>0.46007604562737642</c:v>
                </c:pt>
                <c:pt idx="3">
                  <c:v>0.44866920152091255</c:v>
                </c:pt>
                <c:pt idx="4">
                  <c:v>0.47908745247148288</c:v>
                </c:pt>
                <c:pt idx="5">
                  <c:v>2.2813688212927757E-2</c:v>
                </c:pt>
                <c:pt idx="6">
                  <c:v>0.27756653992395436</c:v>
                </c:pt>
              </c:numCache>
              <c:extLst xmlns:c15="http://schemas.microsoft.com/office/drawing/2012/chart"/>
            </c:numRef>
          </c:val>
          <c:extLst xmlns:c15="http://schemas.microsoft.com/office/drawing/2012/chart">
            <c:ext xmlns:c16="http://schemas.microsoft.com/office/drawing/2014/chart" uri="{C3380CC4-5D6E-409C-BE32-E72D297353CC}">
              <c16:uniqueId val="{00000006-3492-48AD-87AC-F2D8BE4E47C8}"/>
            </c:ext>
          </c:extLst>
        </c:ser>
        <c:ser>
          <c:idx val="3"/>
          <c:order val="3"/>
          <c:tx>
            <c:strRef>
              <c:f>'Graphiques CDU'!$L$177</c:f>
              <c:strCache>
                <c:ptCount val="1"/>
                <c:pt idx="0">
                  <c:v>2022</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CDU'!$M$173:$S$173</c:f>
              <c:strCache>
                <c:ptCount val="7"/>
                <c:pt idx="0">
                  <c:v>Secrétariat</c:v>
                </c:pt>
                <c:pt idx="1">
                  <c:v>Matériel (ordinateur, téléphone etc)</c:v>
                </c:pt>
                <c:pt idx="2">
                  <c:v>Permanence téléphonique</c:v>
                </c:pt>
                <c:pt idx="3">
                  <c:v>Local dédié</c:v>
                </c:pt>
                <c:pt idx="4">
                  <c:v>Remboursement frais déplacement des RU</c:v>
                </c:pt>
                <c:pt idx="5">
                  <c:v>Indémnisation des congés de représentation</c:v>
                </c:pt>
                <c:pt idx="6">
                  <c:v>Adresse mail spécifique</c:v>
                </c:pt>
              </c:strCache>
            </c:strRef>
          </c:cat>
          <c:val>
            <c:numRef>
              <c:f>'Graphiques CDU'!$M$177:$S$177</c:f>
              <c:numCache>
                <c:formatCode>0%</c:formatCode>
                <c:ptCount val="7"/>
                <c:pt idx="0">
                  <c:v>0.72413793103448276</c:v>
                </c:pt>
                <c:pt idx="1">
                  <c:v>0.53017241379310343</c:v>
                </c:pt>
                <c:pt idx="2">
                  <c:v>0.45689655172413796</c:v>
                </c:pt>
                <c:pt idx="3">
                  <c:v>0.47844827586206895</c:v>
                </c:pt>
                <c:pt idx="4">
                  <c:v>0.53879310344827591</c:v>
                </c:pt>
                <c:pt idx="5">
                  <c:v>1.7241379310344827E-2</c:v>
                </c:pt>
                <c:pt idx="6">
                  <c:v>0.42241379310344829</c:v>
                </c:pt>
              </c:numCache>
            </c:numRef>
          </c:val>
          <c:extLst>
            <c:ext xmlns:c16="http://schemas.microsoft.com/office/drawing/2014/chart" uri="{C3380CC4-5D6E-409C-BE32-E72D297353CC}">
              <c16:uniqueId val="{00000005-3492-48AD-87AC-F2D8BE4E47C8}"/>
            </c:ext>
          </c:extLst>
        </c:ser>
        <c:dLbls>
          <c:dLblPos val="outEnd"/>
          <c:showLegendKey val="0"/>
          <c:showVal val="1"/>
          <c:showCatName val="0"/>
          <c:showSerName val="0"/>
          <c:showPercent val="0"/>
          <c:showBubbleSize val="0"/>
        </c:dLbls>
        <c:gapWidth val="100"/>
        <c:overlap val="-27"/>
        <c:axId val="579874480"/>
        <c:axId val="579870872"/>
        <c:extLst>
          <c:ext xmlns:c15="http://schemas.microsoft.com/office/drawing/2012/chart" uri="{02D57815-91ED-43cb-92C2-25804820EDAC}">
            <c15:filteredBarSeries>
              <c15:ser>
                <c:idx val="1"/>
                <c:order val="1"/>
                <c:tx>
                  <c:strRef>
                    <c:extLst>
                      <c:ext uri="{02D57815-91ED-43cb-92C2-25804820EDAC}">
                        <c15:formulaRef>
                          <c15:sqref>'Graphiques CDU'!$L$175</c15:sqref>
                        </c15:formulaRef>
                      </c:ext>
                    </c:extLst>
                    <c:strCache>
                      <c:ptCount val="1"/>
                      <c:pt idx="0">
                        <c:v>2020</c:v>
                      </c:pt>
                    </c:strCache>
                  </c:strRef>
                </c:tx>
                <c:spPr>
                  <a:solidFill>
                    <a:schemeClr val="tx2"/>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3492-48AD-87AC-F2D8BE4E47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'Graphiques CDU'!$M$173:$S$173</c15:sqref>
                        </c15:formulaRef>
                      </c:ext>
                    </c:extLst>
                    <c:strCache>
                      <c:ptCount val="7"/>
                      <c:pt idx="0">
                        <c:v>Secrétariat</c:v>
                      </c:pt>
                      <c:pt idx="1">
                        <c:v>Matériel (ordinateur, téléphone etc)</c:v>
                      </c:pt>
                      <c:pt idx="2">
                        <c:v>Permanence téléphonique</c:v>
                      </c:pt>
                      <c:pt idx="3">
                        <c:v>Local dédié</c:v>
                      </c:pt>
                      <c:pt idx="4">
                        <c:v>Remboursement frais déplacement des RU</c:v>
                      </c:pt>
                      <c:pt idx="5">
                        <c:v>Indémnisation des congés de représentation</c:v>
                      </c:pt>
                      <c:pt idx="6">
                        <c:v>Adresse mail spécifique</c:v>
                      </c:pt>
                    </c:strCache>
                  </c:strRef>
                </c:cat>
                <c:val>
                  <c:numRef>
                    <c:extLst>
                      <c:ext uri="{02D57815-91ED-43cb-92C2-25804820EDAC}">
                        <c15:formulaRef>
                          <c15:sqref>'Graphiques CDU'!$M$175:$S$175</c15:sqref>
                        </c15:formulaRef>
                      </c:ext>
                    </c:extLst>
                    <c:numCache>
                      <c:formatCode>0%</c:formatCode>
                      <c:ptCount val="7"/>
                      <c:pt idx="0">
                        <c:v>0.7245283018867924</c:v>
                      </c:pt>
                      <c:pt idx="1">
                        <c:v>0.54716981132075471</c:v>
                      </c:pt>
                      <c:pt idx="2">
                        <c:v>0.45660377358490567</c:v>
                      </c:pt>
                      <c:pt idx="3">
                        <c:v>0.43773584905660379</c:v>
                      </c:pt>
                      <c:pt idx="4">
                        <c:v>0.50188679245283019</c:v>
                      </c:pt>
                      <c:pt idx="5">
                        <c:v>1.8867924528301886E-2</c:v>
                      </c:pt>
                      <c:pt idx="6">
                        <c:v>0.30566037735849055</c:v>
                      </c:pt>
                    </c:numCache>
                  </c:numRef>
                </c:val>
                <c:extLst>
                  <c:ext xmlns:c16="http://schemas.microsoft.com/office/drawing/2014/chart" uri="{C3380CC4-5D6E-409C-BE32-E72D297353CC}">
                    <c16:uniqueId val="{00000001-3492-48AD-87AC-F2D8BE4E47C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'Graphiques CDU'!$L$176</c15:sqref>
                        </c15:formulaRef>
                      </c:ext>
                    </c:extLst>
                    <c:strCache>
                      <c:ptCount val="1"/>
                      <c:pt idx="0">
                        <c:v>2021</c:v>
                      </c:pt>
                    </c:strCache>
                  </c:strRef>
                </c:tx>
                <c:spPr>
                  <a:solidFill>
                    <a:schemeClr val="accent1"/>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xmlns:c15="http://schemas.microsoft.com/office/drawing/2012/chart">
                      <c:ext xmlns:c16="http://schemas.microsoft.com/office/drawing/2014/chart" uri="{C3380CC4-5D6E-409C-BE32-E72D297353CC}">
                        <c16:uniqueId val="{00000002-3492-48AD-87AC-F2D8BE4E47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'Graphiques CDU'!$M$173:$S$173</c15:sqref>
                        </c15:formulaRef>
                      </c:ext>
                    </c:extLst>
                    <c:strCache>
                      <c:ptCount val="7"/>
                      <c:pt idx="0">
                        <c:v>Secrétariat</c:v>
                      </c:pt>
                      <c:pt idx="1">
                        <c:v>Matériel (ordinateur, téléphone etc)</c:v>
                      </c:pt>
                      <c:pt idx="2">
                        <c:v>Permanence téléphonique</c:v>
                      </c:pt>
                      <c:pt idx="3">
                        <c:v>Local dédié</c:v>
                      </c:pt>
                      <c:pt idx="4">
                        <c:v>Remboursement frais déplacement des RU</c:v>
                      </c:pt>
                      <c:pt idx="5">
                        <c:v>Indémnisation des congés de représentation</c:v>
                      </c:pt>
                      <c:pt idx="6">
                        <c:v>Adresse mail spécifique</c:v>
                      </c:pt>
                    </c:strCache>
                  </c:strRef>
                </c:cat>
                <c:val>
                  <c:numRef>
                    <c:extLst xmlns:c15="http://schemas.microsoft.com/office/drawing/2012/chart">
                      <c:ext xmlns:c15="http://schemas.microsoft.com/office/drawing/2012/chart" uri="{02D57815-91ED-43cb-92C2-25804820EDAC}">
                        <c15:formulaRef>
                          <c15:sqref>'Graphiques CDU'!$M$176:$S$176</c15:sqref>
                        </c15:formulaRef>
                      </c:ext>
                    </c:extLst>
                    <c:numCache>
                      <c:formatCode>0%</c:formatCode>
                      <c:ptCount val="7"/>
                      <c:pt idx="0">
                        <c:v>0.72727272727272729</c:v>
                      </c:pt>
                      <c:pt idx="1">
                        <c:v>0.56198347107438018</c:v>
                      </c:pt>
                      <c:pt idx="2">
                        <c:v>0.45867768595041325</c:v>
                      </c:pt>
                      <c:pt idx="3">
                        <c:v>0.45867768595041325</c:v>
                      </c:pt>
                      <c:pt idx="4">
                        <c:v>0.49586776859504134</c:v>
                      </c:pt>
                      <c:pt idx="5">
                        <c:v>1.6528925619834711E-2</c:v>
                      </c:pt>
                      <c:pt idx="6">
                        <c:v>0.35537190082644626</c:v>
                      </c:pt>
                    </c:numCache>
                  </c:numRef>
                </c:val>
                <c:extLst xmlns:c15="http://schemas.microsoft.com/office/drawing/2012/chart">
                  <c:ext xmlns:c16="http://schemas.microsoft.com/office/drawing/2014/chart" uri="{C3380CC4-5D6E-409C-BE32-E72D297353CC}">
                    <c16:uniqueId val="{00000003-3492-48AD-87AC-F2D8BE4E47C8}"/>
                  </c:ext>
                </c:extLst>
              </c15:ser>
            </c15:filteredBarSeries>
          </c:ext>
        </c:extLst>
      </c:barChart>
      <c:catAx>
        <c:axId val="57987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579870872"/>
        <c:crosses val="autoZero"/>
        <c:auto val="1"/>
        <c:lblAlgn val="ctr"/>
        <c:lblOffset val="100"/>
        <c:noMultiLvlLbl val="0"/>
      </c:catAx>
      <c:valAx>
        <c:axId val="57987087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9874480"/>
        <c:crosses val="autoZero"/>
        <c:crossBetween val="between"/>
      </c:valAx>
      <c:spPr>
        <a:noFill/>
        <a:ln>
          <a:noFill/>
        </a:ln>
        <a:effectLst/>
      </c:spPr>
    </c:plotArea>
    <c:legend>
      <c:legendPos val="b"/>
      <c:layout>
        <c:manualLayout>
          <c:xMode val="edge"/>
          <c:yMode val="edge"/>
          <c:x val="0.72218997038764787"/>
          <c:y val="0.15998922812641875"/>
          <c:w val="0.18460261050368562"/>
          <c:h val="5.19478693675208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Répartition en % du nombre d’établissement répondeurs selon le nb de réunions organisées*</a:t>
            </a:r>
            <a:r>
              <a:rPr lang="fr-FR" b="1" baseline="0" dirty="0"/>
              <a:t> </a:t>
            </a:r>
            <a:endParaRPr lang="fr-FR" b="1" dirty="0"/>
          </a:p>
        </c:rich>
      </c:tx>
      <c:layout>
        <c:manualLayout>
          <c:xMode val="edge"/>
          <c:yMode val="edge"/>
          <c:x val="0.10565041004517341"/>
          <c:y val="1.4024380451500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553152094492613"/>
          <c:y val="0.20257864381860596"/>
          <c:w val="0.85105598507448366"/>
          <c:h val="0.61803184398486477"/>
        </c:manualLayout>
      </c:layout>
      <c:barChart>
        <c:barDir val="col"/>
        <c:grouping val="clustered"/>
        <c:varyColors val="0"/>
        <c:ser>
          <c:idx val="3"/>
          <c:order val="3"/>
          <c:tx>
            <c:strRef>
              <c:f>Donnée_2020!$E$22</c:f>
              <c:strCache>
                <c:ptCount val="1"/>
                <c:pt idx="0">
                  <c:v>2020</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Donnée_2020!$A$23:$A$27</c:f>
              <c:strCache>
                <c:ptCount val="5"/>
                <c:pt idx="0">
                  <c:v>0 ou 1 réunions</c:v>
                </c:pt>
                <c:pt idx="1">
                  <c:v>2 réunions</c:v>
                </c:pt>
                <c:pt idx="2">
                  <c:v>3 réunions</c:v>
                </c:pt>
                <c:pt idx="3">
                  <c:v>4 réunions</c:v>
                </c:pt>
                <c:pt idx="4">
                  <c:v>plus de 4 réunions</c:v>
                </c:pt>
              </c:strCache>
            </c:strRef>
          </c:cat>
          <c:val>
            <c:numRef>
              <c:f>Donnée_2020!$E$23:$E$27</c:f>
              <c:numCache>
                <c:formatCode>0%</c:formatCode>
                <c:ptCount val="5"/>
                <c:pt idx="0">
                  <c:v>0.16862745098039217</c:v>
                </c:pt>
                <c:pt idx="1">
                  <c:v>0.21176470588235294</c:v>
                </c:pt>
                <c:pt idx="2">
                  <c:v>0.20784313725490197</c:v>
                </c:pt>
                <c:pt idx="3">
                  <c:v>0.36470588235294116</c:v>
                </c:pt>
                <c:pt idx="4">
                  <c:v>4.7058823529411764E-2</c:v>
                </c:pt>
              </c:numCache>
            </c:numRef>
          </c:val>
          <c:extLst>
            <c:ext xmlns:c16="http://schemas.microsoft.com/office/drawing/2014/chart" uri="{C3380CC4-5D6E-409C-BE32-E72D297353CC}">
              <c16:uniqueId val="{00000000-7937-43E8-B0CC-20B53EF5550D}"/>
            </c:ext>
          </c:extLst>
        </c:ser>
        <c:ser>
          <c:idx val="4"/>
          <c:order val="4"/>
          <c:tx>
            <c:strRef>
              <c:f>Donnée_2020!$F$22</c:f>
              <c:strCache>
                <c:ptCount val="1"/>
                <c:pt idx="0">
                  <c:v>2021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Donnée_2020!$A$23:$A$27</c:f>
              <c:strCache>
                <c:ptCount val="5"/>
                <c:pt idx="0">
                  <c:v>0 ou 1 réunions</c:v>
                </c:pt>
                <c:pt idx="1">
                  <c:v>2 réunions</c:v>
                </c:pt>
                <c:pt idx="2">
                  <c:v>3 réunions</c:v>
                </c:pt>
                <c:pt idx="3">
                  <c:v>4 réunions</c:v>
                </c:pt>
                <c:pt idx="4">
                  <c:v>plus de 4 réunions</c:v>
                </c:pt>
              </c:strCache>
            </c:strRef>
          </c:cat>
          <c:val>
            <c:numRef>
              <c:f>Donnée_2020!$F$23:$F$27</c:f>
              <c:numCache>
                <c:formatCode>0%</c:formatCode>
                <c:ptCount val="5"/>
                <c:pt idx="0">
                  <c:v>9.2436974789915971E-2</c:v>
                </c:pt>
                <c:pt idx="1">
                  <c:v>0.1134453781512605</c:v>
                </c:pt>
                <c:pt idx="2">
                  <c:v>0.20168067226890757</c:v>
                </c:pt>
                <c:pt idx="3">
                  <c:v>0.54621848739495793</c:v>
                </c:pt>
                <c:pt idx="4">
                  <c:v>4.6218487394957986E-2</c:v>
                </c:pt>
              </c:numCache>
            </c:numRef>
          </c:val>
          <c:extLst>
            <c:ext xmlns:c16="http://schemas.microsoft.com/office/drawing/2014/chart" uri="{C3380CC4-5D6E-409C-BE32-E72D297353CC}">
              <c16:uniqueId val="{00000001-7937-43E8-B0CC-20B53EF5550D}"/>
            </c:ext>
          </c:extLst>
        </c:ser>
        <c:ser>
          <c:idx val="5"/>
          <c:order val="5"/>
          <c:tx>
            <c:strRef>
              <c:f>Donnée_2020!$G$22</c:f>
              <c:strCache>
                <c:ptCount val="1"/>
                <c:pt idx="0">
                  <c:v>2022</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Donnée_2020!$A$23:$A$27</c:f>
              <c:strCache>
                <c:ptCount val="5"/>
                <c:pt idx="0">
                  <c:v>0 ou 1 réunions</c:v>
                </c:pt>
                <c:pt idx="1">
                  <c:v>2 réunions</c:v>
                </c:pt>
                <c:pt idx="2">
                  <c:v>3 réunions</c:v>
                </c:pt>
                <c:pt idx="3">
                  <c:v>4 réunions</c:v>
                </c:pt>
                <c:pt idx="4">
                  <c:v>plus de 4 réunions</c:v>
                </c:pt>
              </c:strCache>
            </c:strRef>
          </c:cat>
          <c:val>
            <c:numRef>
              <c:f>Donnée_2020!$G$23:$G$27</c:f>
              <c:numCache>
                <c:formatCode>0%</c:formatCode>
                <c:ptCount val="5"/>
                <c:pt idx="0">
                  <c:v>4.8672566371681415E-2</c:v>
                </c:pt>
                <c:pt idx="1">
                  <c:v>7.9646017699115043E-2</c:v>
                </c:pt>
                <c:pt idx="2">
                  <c:v>0.17256637168141592</c:v>
                </c:pt>
                <c:pt idx="3">
                  <c:v>0.63274336283185839</c:v>
                </c:pt>
                <c:pt idx="4">
                  <c:v>6.637168141592921E-2</c:v>
                </c:pt>
              </c:numCache>
            </c:numRef>
          </c:val>
          <c:extLst>
            <c:ext xmlns:c16="http://schemas.microsoft.com/office/drawing/2014/chart" uri="{C3380CC4-5D6E-409C-BE32-E72D297353CC}">
              <c16:uniqueId val="{00000002-7937-43E8-B0CC-20B53EF5550D}"/>
            </c:ext>
          </c:extLst>
        </c:ser>
        <c:dLbls>
          <c:dLblPos val="outEnd"/>
          <c:showLegendKey val="0"/>
          <c:showVal val="1"/>
          <c:showCatName val="0"/>
          <c:showSerName val="0"/>
          <c:showPercent val="0"/>
          <c:showBubbleSize val="0"/>
        </c:dLbls>
        <c:gapWidth val="58"/>
        <c:axId val="672263104"/>
        <c:axId val="672261136"/>
        <c:extLst>
          <c:ext xmlns:c15="http://schemas.microsoft.com/office/drawing/2012/chart" uri="{02D57815-91ED-43cb-92C2-25804820EDAC}">
            <c15:filteredBarSeries>
              <c15:ser>
                <c:idx val="0"/>
                <c:order val="0"/>
                <c:tx>
                  <c:strRef>
                    <c:extLst>
                      <c:ext uri="{02D57815-91ED-43cb-92C2-25804820EDAC}">
                        <c15:formulaRef>
                          <c15:sqref>Donnée_2020!$B$22</c15:sqref>
                        </c15:formulaRef>
                      </c:ext>
                    </c:extLst>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Donnée_2020!$A$23:$A$27</c15:sqref>
                        </c15:formulaRef>
                      </c:ext>
                    </c:extLst>
                    <c:strCache>
                      <c:ptCount val="5"/>
                      <c:pt idx="0">
                        <c:v>0 ou 1 réunions</c:v>
                      </c:pt>
                      <c:pt idx="1">
                        <c:v>2 réunions</c:v>
                      </c:pt>
                      <c:pt idx="2">
                        <c:v>3 réunions</c:v>
                      </c:pt>
                      <c:pt idx="3">
                        <c:v>4 réunions</c:v>
                      </c:pt>
                      <c:pt idx="4">
                        <c:v>plus de 4 réunions</c:v>
                      </c:pt>
                    </c:strCache>
                  </c:strRef>
                </c:cat>
                <c:val>
                  <c:numRef>
                    <c:extLst>
                      <c:ext uri="{02D57815-91ED-43cb-92C2-25804820EDAC}">
                        <c15:formulaRef>
                          <c15:sqref>Donnée_2020!$B$23:$B$27</c15:sqref>
                        </c15:formulaRef>
                      </c:ext>
                    </c:extLst>
                    <c:numCache>
                      <c:formatCode>General</c:formatCode>
                      <c:ptCount val="5"/>
                      <c:pt idx="0">
                        <c:v>43</c:v>
                      </c:pt>
                      <c:pt idx="1">
                        <c:v>54</c:v>
                      </c:pt>
                      <c:pt idx="2">
                        <c:v>53</c:v>
                      </c:pt>
                      <c:pt idx="3">
                        <c:v>93</c:v>
                      </c:pt>
                      <c:pt idx="4">
                        <c:v>12</c:v>
                      </c:pt>
                    </c:numCache>
                  </c:numRef>
                </c:val>
                <c:extLst>
                  <c:ext xmlns:c16="http://schemas.microsoft.com/office/drawing/2014/chart" uri="{C3380CC4-5D6E-409C-BE32-E72D297353CC}">
                    <c16:uniqueId val="{00000003-7937-43E8-B0CC-20B53EF5550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Donnée_2020!$C$22</c15:sqref>
                        </c15:formulaRef>
                      </c:ext>
                    </c:extLst>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Donnée_2020!$A$23:$A$27</c15:sqref>
                        </c15:formulaRef>
                      </c:ext>
                    </c:extLst>
                    <c:strCache>
                      <c:ptCount val="5"/>
                      <c:pt idx="0">
                        <c:v>0 ou 1 réunions</c:v>
                      </c:pt>
                      <c:pt idx="1">
                        <c:v>2 réunions</c:v>
                      </c:pt>
                      <c:pt idx="2">
                        <c:v>3 réunions</c:v>
                      </c:pt>
                      <c:pt idx="3">
                        <c:v>4 réunions</c:v>
                      </c:pt>
                      <c:pt idx="4">
                        <c:v>plus de 4 réunions</c:v>
                      </c:pt>
                    </c:strCache>
                  </c:strRef>
                </c:cat>
                <c:val>
                  <c:numRef>
                    <c:extLst xmlns:c15="http://schemas.microsoft.com/office/drawing/2012/chart">
                      <c:ext xmlns:c15="http://schemas.microsoft.com/office/drawing/2012/chart" uri="{02D57815-91ED-43cb-92C2-25804820EDAC}">
                        <c15:formulaRef>
                          <c15:sqref>Donnée_2020!$C$23:$C$27</c15:sqref>
                        </c15:formulaRef>
                      </c:ext>
                    </c:extLst>
                    <c:numCache>
                      <c:formatCode>General</c:formatCode>
                      <c:ptCount val="5"/>
                      <c:pt idx="0">
                        <c:v>22</c:v>
                      </c:pt>
                      <c:pt idx="1">
                        <c:v>27</c:v>
                      </c:pt>
                      <c:pt idx="2">
                        <c:v>48</c:v>
                      </c:pt>
                      <c:pt idx="3">
                        <c:v>130</c:v>
                      </c:pt>
                      <c:pt idx="4">
                        <c:v>11</c:v>
                      </c:pt>
                    </c:numCache>
                  </c:numRef>
                </c:val>
                <c:extLst xmlns:c15="http://schemas.microsoft.com/office/drawing/2012/chart">
                  <c:ext xmlns:c16="http://schemas.microsoft.com/office/drawing/2014/chart" uri="{C3380CC4-5D6E-409C-BE32-E72D297353CC}">
                    <c16:uniqueId val="{00000004-7937-43E8-B0CC-20B53EF5550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Donnée_2020!$D$22</c15:sqref>
                        </c15:formulaRef>
                      </c:ext>
                    </c:extLst>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Donnée_2020!$A$23:$A$27</c15:sqref>
                        </c15:formulaRef>
                      </c:ext>
                    </c:extLst>
                    <c:strCache>
                      <c:ptCount val="5"/>
                      <c:pt idx="0">
                        <c:v>0 ou 1 réunions</c:v>
                      </c:pt>
                      <c:pt idx="1">
                        <c:v>2 réunions</c:v>
                      </c:pt>
                      <c:pt idx="2">
                        <c:v>3 réunions</c:v>
                      </c:pt>
                      <c:pt idx="3">
                        <c:v>4 réunions</c:v>
                      </c:pt>
                      <c:pt idx="4">
                        <c:v>plus de 4 réunions</c:v>
                      </c:pt>
                    </c:strCache>
                  </c:strRef>
                </c:cat>
                <c:val>
                  <c:numRef>
                    <c:extLst xmlns:c15="http://schemas.microsoft.com/office/drawing/2012/chart">
                      <c:ext xmlns:c15="http://schemas.microsoft.com/office/drawing/2012/chart" uri="{02D57815-91ED-43cb-92C2-25804820EDAC}">
                        <c15:formulaRef>
                          <c15:sqref>Donnée_2020!$D$23:$D$27</c15:sqref>
                        </c15:formulaRef>
                      </c:ext>
                    </c:extLst>
                    <c:numCache>
                      <c:formatCode>General</c:formatCode>
                      <c:ptCount val="5"/>
                      <c:pt idx="0">
                        <c:v>11</c:v>
                      </c:pt>
                      <c:pt idx="1">
                        <c:v>18</c:v>
                      </c:pt>
                      <c:pt idx="2">
                        <c:v>39</c:v>
                      </c:pt>
                      <c:pt idx="3">
                        <c:v>143</c:v>
                      </c:pt>
                      <c:pt idx="4">
                        <c:v>15</c:v>
                      </c:pt>
                    </c:numCache>
                  </c:numRef>
                </c:val>
                <c:extLst xmlns:c15="http://schemas.microsoft.com/office/drawing/2012/chart">
                  <c:ext xmlns:c16="http://schemas.microsoft.com/office/drawing/2014/chart" uri="{C3380CC4-5D6E-409C-BE32-E72D297353CC}">
                    <c16:uniqueId val="{00000005-7937-43E8-B0CC-20B53EF5550D}"/>
                  </c:ext>
                </c:extLst>
              </c15:ser>
            </c15:filteredBarSeries>
          </c:ext>
        </c:extLst>
      </c:barChart>
      <c:catAx>
        <c:axId val="67226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2261136"/>
        <c:crosses val="autoZero"/>
        <c:auto val="1"/>
        <c:lblAlgn val="ctr"/>
        <c:lblOffset val="100"/>
        <c:noMultiLvlLbl val="0"/>
      </c:catAx>
      <c:valAx>
        <c:axId val="67226113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2263104"/>
        <c:crosses val="autoZero"/>
        <c:crossBetween val="between"/>
      </c:valAx>
      <c:spPr>
        <a:noFill/>
        <a:ln>
          <a:noFill/>
        </a:ln>
        <a:effectLst/>
      </c:spPr>
    </c:plotArea>
    <c:legend>
      <c:legendPos val="b"/>
      <c:layout>
        <c:manualLayout>
          <c:xMode val="edge"/>
          <c:yMode val="edge"/>
          <c:x val="0.2944809679661653"/>
          <c:y val="0.91931377074335463"/>
          <c:w val="0.268575303716105"/>
          <c:h val="6.09483816071523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Thèmes traités</a:t>
            </a:r>
            <a:r>
              <a:rPr lang="fr-FR" baseline="0" dirty="0"/>
              <a:t> lors des réunions de CDU en 2022</a:t>
            </a:r>
            <a:endParaRPr lang="fr-FR" dirty="0"/>
          </a:p>
        </c:rich>
      </c:tx>
      <c:layout>
        <c:manualLayout>
          <c:xMode val="edge"/>
          <c:yMode val="edge"/>
          <c:x val="0.15741666666666668"/>
          <c:y val="6.66146512893475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3233814523184596E-2"/>
          <c:y val="0.22474150761544465"/>
          <c:w val="0.92730274232962262"/>
          <c:h val="0.51655039699971805"/>
        </c:manualLayout>
      </c:layout>
      <c:barChart>
        <c:barDir val="col"/>
        <c:grouping val="clustered"/>
        <c:varyColors val="0"/>
        <c:ser>
          <c:idx val="2"/>
          <c:order val="2"/>
          <c:tx>
            <c:strRef>
              <c:f>'Graphiques CDU'!$H$389</c:f>
              <c:strCache>
                <c:ptCount val="1"/>
              </c:strCache>
            </c:strRef>
          </c:tx>
          <c:spPr>
            <a:solidFill>
              <a:srgbClr val="4CC2F1">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CDU'!$D$390:$E$393</c:f>
              <c:strCache>
                <c:ptCount val="4"/>
                <c:pt idx="0">
                  <c:v>Amélioration de la qualité de la prise en charge</c:v>
                </c:pt>
                <c:pt idx="1">
                  <c:v>Examens des plaintes</c:v>
                </c:pt>
                <c:pt idx="2">
                  <c:v>Réalisation du rapport CDU</c:v>
                </c:pt>
                <c:pt idx="3">
                  <c:v>Liste des évènements indésirables graves survenus et mise en place des actions correctives</c:v>
                </c:pt>
              </c:strCache>
            </c:strRef>
          </c:cat>
          <c:val>
            <c:numRef>
              <c:f>'Graphiques CDU'!$H$390:$H$393</c:f>
              <c:numCache>
                <c:formatCode>0%</c:formatCode>
                <c:ptCount val="4"/>
                <c:pt idx="0">
                  <c:v>0.9568965517241379</c:v>
                </c:pt>
                <c:pt idx="1">
                  <c:v>0.94396551724137934</c:v>
                </c:pt>
                <c:pt idx="2">
                  <c:v>0.89655172413793105</c:v>
                </c:pt>
                <c:pt idx="3">
                  <c:v>0.89224137931034486</c:v>
                </c:pt>
              </c:numCache>
            </c:numRef>
          </c:val>
          <c:extLst>
            <c:ext xmlns:c16="http://schemas.microsoft.com/office/drawing/2014/chart" uri="{C3380CC4-5D6E-409C-BE32-E72D297353CC}">
              <c16:uniqueId val="{00000000-0A65-4964-B6AD-F88C76475F18}"/>
            </c:ext>
          </c:extLst>
        </c:ser>
        <c:dLbls>
          <c:dLblPos val="outEnd"/>
          <c:showLegendKey val="0"/>
          <c:showVal val="1"/>
          <c:showCatName val="0"/>
          <c:showSerName val="0"/>
          <c:showPercent val="0"/>
          <c:showBubbleSize val="0"/>
        </c:dLbls>
        <c:gapWidth val="150"/>
        <c:axId val="598479344"/>
        <c:axId val="598480000"/>
        <c:extLst>
          <c:ext xmlns:c15="http://schemas.microsoft.com/office/drawing/2012/chart" uri="{02D57815-91ED-43cb-92C2-25804820EDAC}">
            <c15:filteredBarSeries>
              <c15:ser>
                <c:idx val="0"/>
                <c:order val="0"/>
                <c:tx>
                  <c:strRef>
                    <c:extLst>
                      <c:ext uri="{02D57815-91ED-43cb-92C2-25804820EDAC}">
                        <c15:formulaRef>
                          <c15:sqref>'Graphiques CDU'!$F$389</c15:sqref>
                        </c15:formulaRef>
                      </c:ext>
                    </c:extLst>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'Graphiques CDU'!$D$390:$E$393</c15:sqref>
                        </c15:formulaRef>
                      </c:ext>
                    </c:extLst>
                    <c:strCache>
                      <c:ptCount val="4"/>
                      <c:pt idx="0">
                        <c:v>Amélioration de la qualité de la prise en charge</c:v>
                      </c:pt>
                      <c:pt idx="1">
                        <c:v>Examens des plaintes</c:v>
                      </c:pt>
                      <c:pt idx="2">
                        <c:v>Réalisation du rapport CDU</c:v>
                      </c:pt>
                      <c:pt idx="3">
                        <c:v>Liste des évènements indésirables graves survenus et mise en place des actions correctives</c:v>
                      </c:pt>
                    </c:strCache>
                  </c:strRef>
                </c:cat>
                <c:val>
                  <c:numRef>
                    <c:extLst>
                      <c:ext uri="{02D57815-91ED-43cb-92C2-25804820EDAC}">
                        <c15:formulaRef>
                          <c15:sqref>'Graphiques CDU'!$F$390:$F$393</c15:sqref>
                        </c15:formulaRef>
                      </c:ext>
                    </c:extLst>
                    <c:numCache>
                      <c:formatCode>General</c:formatCode>
                      <c:ptCount val="4"/>
                      <c:pt idx="0">
                        <c:v>222</c:v>
                      </c:pt>
                      <c:pt idx="1">
                        <c:v>219</c:v>
                      </c:pt>
                      <c:pt idx="2">
                        <c:v>208</c:v>
                      </c:pt>
                      <c:pt idx="3">
                        <c:v>207</c:v>
                      </c:pt>
                    </c:numCache>
                  </c:numRef>
                </c:val>
                <c:extLst>
                  <c:ext xmlns:c16="http://schemas.microsoft.com/office/drawing/2014/chart" uri="{C3380CC4-5D6E-409C-BE32-E72D297353CC}">
                    <c16:uniqueId val="{00000001-0A65-4964-B6AD-F88C76475F1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'Graphiques CDU'!$G$389</c15:sqref>
                        </c15:formulaRef>
                      </c:ext>
                    </c:extLst>
                    <c:strCache>
                      <c:ptCount val="1"/>
                      <c:pt idx="0">
                        <c:v>Non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'Graphiques CDU'!$D$390:$E$393</c15:sqref>
                        </c15:formulaRef>
                      </c:ext>
                    </c:extLst>
                    <c:strCache>
                      <c:ptCount val="4"/>
                      <c:pt idx="0">
                        <c:v>Amélioration de la qualité de la prise en charge</c:v>
                      </c:pt>
                      <c:pt idx="1">
                        <c:v>Examens des plaintes</c:v>
                      </c:pt>
                      <c:pt idx="2">
                        <c:v>Réalisation du rapport CDU</c:v>
                      </c:pt>
                      <c:pt idx="3">
                        <c:v>Liste des évènements indésirables graves survenus et mise en place des actions correctives</c:v>
                      </c:pt>
                    </c:strCache>
                  </c:strRef>
                </c:cat>
                <c:val>
                  <c:numRef>
                    <c:extLst xmlns:c15="http://schemas.microsoft.com/office/drawing/2012/chart">
                      <c:ext xmlns:c15="http://schemas.microsoft.com/office/drawing/2012/chart" uri="{02D57815-91ED-43cb-92C2-25804820EDAC}">
                        <c15:formulaRef>
                          <c15:sqref>'Graphiques CDU'!$G$390:$G$393</c15:sqref>
                        </c15:formulaRef>
                      </c:ext>
                    </c:extLst>
                    <c:numCache>
                      <c:formatCode>General</c:formatCode>
                      <c:ptCount val="4"/>
                      <c:pt idx="0">
                        <c:v>10</c:v>
                      </c:pt>
                      <c:pt idx="1">
                        <c:v>13</c:v>
                      </c:pt>
                      <c:pt idx="2">
                        <c:v>24</c:v>
                      </c:pt>
                      <c:pt idx="3">
                        <c:v>25</c:v>
                      </c:pt>
                    </c:numCache>
                  </c:numRef>
                </c:val>
                <c:extLst xmlns:c15="http://schemas.microsoft.com/office/drawing/2012/chart">
                  <c:ext xmlns:c16="http://schemas.microsoft.com/office/drawing/2014/chart" uri="{C3380CC4-5D6E-409C-BE32-E72D297353CC}">
                    <c16:uniqueId val="{00000002-0A65-4964-B6AD-F88C76475F18}"/>
                  </c:ext>
                </c:extLst>
              </c15:ser>
            </c15:filteredBarSeries>
          </c:ext>
        </c:extLst>
      </c:barChart>
      <c:catAx>
        <c:axId val="598479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8480000"/>
        <c:crosses val="autoZero"/>
        <c:auto val="1"/>
        <c:lblAlgn val="ctr"/>
        <c:lblOffset val="100"/>
        <c:noMultiLvlLbl val="0"/>
      </c:catAx>
      <c:valAx>
        <c:axId val="598480000"/>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847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err="1"/>
              <a:t>Nb</a:t>
            </a:r>
            <a:r>
              <a:rPr lang="en-US" sz="1200" b="1" dirty="0"/>
              <a:t> </a:t>
            </a:r>
            <a:r>
              <a:rPr lang="en-US" sz="1200" b="1" dirty="0" err="1"/>
              <a:t>moyen</a:t>
            </a:r>
            <a:r>
              <a:rPr lang="en-US" sz="1200" b="1" dirty="0"/>
              <a:t> de formations </a:t>
            </a:r>
            <a:r>
              <a:rPr lang="en-US" sz="1200" b="1" dirty="0" err="1"/>
              <a:t>proposées</a:t>
            </a:r>
            <a:r>
              <a:rPr lang="en-US" sz="1200" b="1" dirty="0"/>
              <a:t> aux RU par établissements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3"/>
          <c:order val="3"/>
          <c:tx>
            <c:strRef>
              <c:f>'Graphiques CDU'!$A$532</c:f>
              <c:strCache>
                <c:ptCount val="1"/>
                <c:pt idx="0">
                  <c:v>Nb moyen de formations proposé aux RU</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CDU'!$B$528:$E$528</c:f>
              <c:numCache>
                <c:formatCode>General</c:formatCode>
                <c:ptCount val="4"/>
                <c:pt idx="0">
                  <c:v>2019</c:v>
                </c:pt>
                <c:pt idx="1">
                  <c:v>2020</c:v>
                </c:pt>
                <c:pt idx="2">
                  <c:v>2021</c:v>
                </c:pt>
                <c:pt idx="3">
                  <c:v>2022</c:v>
                </c:pt>
              </c:numCache>
            </c:numRef>
          </c:cat>
          <c:val>
            <c:numRef>
              <c:f>'Graphiques CDU'!$B$532:$E$532</c:f>
              <c:numCache>
                <c:formatCode>0.00</c:formatCode>
                <c:ptCount val="4"/>
                <c:pt idx="0">
                  <c:v>1.4828897338403042</c:v>
                </c:pt>
                <c:pt idx="1">
                  <c:v>0.99622641509433962</c:v>
                </c:pt>
                <c:pt idx="2">
                  <c:v>1.0578512396694215</c:v>
                </c:pt>
                <c:pt idx="3">
                  <c:v>1.2327586206896552</c:v>
                </c:pt>
              </c:numCache>
            </c:numRef>
          </c:val>
          <c:extLst>
            <c:ext xmlns:c16="http://schemas.microsoft.com/office/drawing/2014/chart" uri="{C3380CC4-5D6E-409C-BE32-E72D297353CC}">
              <c16:uniqueId val="{00000000-F95B-487F-BB2E-59180A395784}"/>
            </c:ext>
          </c:extLst>
        </c:ser>
        <c:dLbls>
          <c:dLblPos val="outEnd"/>
          <c:showLegendKey val="0"/>
          <c:showVal val="1"/>
          <c:showCatName val="0"/>
          <c:showSerName val="0"/>
          <c:showPercent val="0"/>
          <c:showBubbleSize val="0"/>
        </c:dLbls>
        <c:gapWidth val="219"/>
        <c:overlap val="-27"/>
        <c:axId val="529382208"/>
        <c:axId val="529378272"/>
        <c:extLst>
          <c:ext xmlns:c15="http://schemas.microsoft.com/office/drawing/2012/chart" uri="{02D57815-91ED-43cb-92C2-25804820EDAC}">
            <c15:filteredBarSeries>
              <c15:ser>
                <c:idx val="0"/>
                <c:order val="0"/>
                <c:tx>
                  <c:strRef>
                    <c:extLst>
                      <c:ext uri="{02D57815-91ED-43cb-92C2-25804820EDAC}">
                        <c15:formulaRef>
                          <c15:sqref>'Graphiques CDU'!$A$529</c15:sqref>
                        </c15:formulaRef>
                      </c:ext>
                    </c:extLst>
                    <c:strCache>
                      <c:ptCount val="1"/>
                      <c:pt idx="0">
                        <c:v>Formation proposées aux RU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'Graphiques CDU'!$B$528:$E$528</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'Graphiques CDU'!$B$529:$E$529</c15:sqref>
                        </c15:formulaRef>
                      </c:ext>
                    </c:extLst>
                    <c:numCache>
                      <c:formatCode>General</c:formatCode>
                      <c:ptCount val="4"/>
                      <c:pt idx="0">
                        <c:v>390</c:v>
                      </c:pt>
                      <c:pt idx="1">
                        <c:v>264</c:v>
                      </c:pt>
                      <c:pt idx="2">
                        <c:v>256</c:v>
                      </c:pt>
                      <c:pt idx="3">
                        <c:v>286</c:v>
                      </c:pt>
                    </c:numCache>
                  </c:numRef>
                </c:val>
                <c:extLst>
                  <c:ext xmlns:c16="http://schemas.microsoft.com/office/drawing/2014/chart" uri="{C3380CC4-5D6E-409C-BE32-E72D297353CC}">
                    <c16:uniqueId val="{00000001-F95B-487F-BB2E-59180A39578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'Graphiques CDU'!$A$530</c15:sqref>
                        </c15:formulaRef>
                      </c:ext>
                    </c:extLst>
                    <c:strCache>
                      <c:ptCount val="1"/>
                      <c:pt idx="0">
                        <c:v>Formations Suivies par les RU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'Graphiques CDU'!$B$528:$E$528</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'Graphiques CDU'!$B$530:$E$530</c15:sqref>
                        </c15:formulaRef>
                      </c:ext>
                    </c:extLst>
                    <c:numCache>
                      <c:formatCode>General</c:formatCode>
                      <c:ptCount val="4"/>
                      <c:pt idx="0">
                        <c:v>156</c:v>
                      </c:pt>
                      <c:pt idx="1">
                        <c:v>137</c:v>
                      </c:pt>
                      <c:pt idx="2">
                        <c:v>135</c:v>
                      </c:pt>
                      <c:pt idx="3">
                        <c:v>160</c:v>
                      </c:pt>
                    </c:numCache>
                  </c:numRef>
                </c:val>
                <c:extLst xmlns:c15="http://schemas.microsoft.com/office/drawing/2012/chart">
                  <c:ext xmlns:c16="http://schemas.microsoft.com/office/drawing/2014/chart" uri="{C3380CC4-5D6E-409C-BE32-E72D297353CC}">
                    <c16:uniqueId val="{00000002-F95B-487F-BB2E-59180A39578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'Graphiques CDU'!$A$531</c15:sqref>
                        </c15:formulaRef>
                      </c:ext>
                    </c:extLst>
                    <c:strCache>
                      <c:ptCount val="1"/>
                      <c:pt idx="0">
                        <c:v>Taux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'Graphiques CDU'!$B$528:$E$528</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'Graphiques CDU'!$B$531:$E$531</c15:sqref>
                        </c15:formulaRef>
                      </c:ext>
                    </c:extLst>
                    <c:numCache>
                      <c:formatCode>0%</c:formatCode>
                      <c:ptCount val="4"/>
                      <c:pt idx="0">
                        <c:v>0.4</c:v>
                      </c:pt>
                      <c:pt idx="1">
                        <c:v>0.51893939393939392</c:v>
                      </c:pt>
                      <c:pt idx="2">
                        <c:v>0.52734375</c:v>
                      </c:pt>
                      <c:pt idx="3">
                        <c:v>0.55944055944055948</c:v>
                      </c:pt>
                    </c:numCache>
                  </c:numRef>
                </c:val>
                <c:extLst xmlns:c15="http://schemas.microsoft.com/office/drawing/2012/chart">
                  <c:ext xmlns:c16="http://schemas.microsoft.com/office/drawing/2014/chart" uri="{C3380CC4-5D6E-409C-BE32-E72D297353CC}">
                    <c16:uniqueId val="{00000003-F95B-487F-BB2E-59180A395784}"/>
                  </c:ext>
                </c:extLst>
              </c15:ser>
            </c15:filteredBarSeries>
          </c:ext>
        </c:extLst>
      </c:barChart>
      <c:catAx>
        <c:axId val="52938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29378272"/>
        <c:crosses val="autoZero"/>
        <c:auto val="1"/>
        <c:lblAlgn val="ctr"/>
        <c:lblOffset val="100"/>
        <c:noMultiLvlLbl val="0"/>
      </c:catAx>
      <c:valAx>
        <c:axId val="52937827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29382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err="1"/>
              <a:t>Nombre</a:t>
            </a:r>
            <a:r>
              <a:rPr lang="en-US" sz="1200" b="1" dirty="0"/>
              <a:t> de formations </a:t>
            </a:r>
            <a:r>
              <a:rPr lang="en-US" sz="1200" b="1" dirty="0" err="1"/>
              <a:t>proposées</a:t>
            </a:r>
            <a:r>
              <a:rPr lang="en-US" sz="1200" b="1" dirty="0"/>
              <a:t> et </a:t>
            </a:r>
            <a:r>
              <a:rPr lang="en-US" sz="1200" b="1" dirty="0" err="1"/>
              <a:t>suivies</a:t>
            </a:r>
            <a:r>
              <a:rPr lang="en-US" sz="1200" b="1" dirty="0"/>
              <a:t> </a:t>
            </a:r>
          </a:p>
        </c:rich>
      </c:tx>
      <c:layout>
        <c:manualLayout>
          <c:xMode val="edge"/>
          <c:yMode val="edge"/>
          <c:x val="0.15577890027394323"/>
          <c:y val="9.3498165760889321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6593221059087136E-2"/>
          <c:y val="7.035810975717699E-2"/>
          <c:w val="0.82553781913095525"/>
          <c:h val="0.71053846620406091"/>
        </c:manualLayout>
      </c:layout>
      <c:barChart>
        <c:barDir val="col"/>
        <c:grouping val="clustered"/>
        <c:varyColors val="0"/>
        <c:ser>
          <c:idx val="0"/>
          <c:order val="0"/>
          <c:tx>
            <c:strRef>
              <c:f>'Graphiques CDU'!$A$529</c:f>
              <c:strCache>
                <c:ptCount val="1"/>
                <c:pt idx="0">
                  <c:v>Formation proposées aux RU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CDU'!$B$528:$E$528</c:f>
              <c:numCache>
                <c:formatCode>General</c:formatCode>
                <c:ptCount val="4"/>
                <c:pt idx="0">
                  <c:v>2019</c:v>
                </c:pt>
                <c:pt idx="1">
                  <c:v>2020</c:v>
                </c:pt>
                <c:pt idx="2">
                  <c:v>2021</c:v>
                </c:pt>
                <c:pt idx="3">
                  <c:v>2022</c:v>
                </c:pt>
              </c:numCache>
            </c:numRef>
          </c:cat>
          <c:val>
            <c:numRef>
              <c:f>'Graphiques CDU'!$B$529:$E$529</c:f>
              <c:numCache>
                <c:formatCode>General</c:formatCode>
                <c:ptCount val="4"/>
                <c:pt idx="0">
                  <c:v>390</c:v>
                </c:pt>
                <c:pt idx="1">
                  <c:v>264</c:v>
                </c:pt>
                <c:pt idx="2">
                  <c:v>256</c:v>
                </c:pt>
                <c:pt idx="3">
                  <c:v>286</c:v>
                </c:pt>
              </c:numCache>
            </c:numRef>
          </c:val>
          <c:extLst>
            <c:ext xmlns:c16="http://schemas.microsoft.com/office/drawing/2014/chart" uri="{C3380CC4-5D6E-409C-BE32-E72D297353CC}">
              <c16:uniqueId val="{00000000-B152-46FB-9C71-2B5E94CEB900}"/>
            </c:ext>
          </c:extLst>
        </c:ser>
        <c:ser>
          <c:idx val="1"/>
          <c:order val="1"/>
          <c:tx>
            <c:strRef>
              <c:f>'Graphiques CDU'!$A$530</c:f>
              <c:strCache>
                <c:ptCount val="1"/>
                <c:pt idx="0">
                  <c:v>Formations Suivies par les RU</c:v>
                </c:pt>
              </c:strCache>
            </c:strRef>
          </c:tx>
          <c:spPr>
            <a:solidFill>
              <a:srgbClr val="E83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CDU'!$B$528:$E$528</c:f>
              <c:numCache>
                <c:formatCode>General</c:formatCode>
                <c:ptCount val="4"/>
                <c:pt idx="0">
                  <c:v>2019</c:v>
                </c:pt>
                <c:pt idx="1">
                  <c:v>2020</c:v>
                </c:pt>
                <c:pt idx="2">
                  <c:v>2021</c:v>
                </c:pt>
                <c:pt idx="3">
                  <c:v>2022</c:v>
                </c:pt>
              </c:numCache>
            </c:numRef>
          </c:cat>
          <c:val>
            <c:numRef>
              <c:f>'Graphiques CDU'!$B$530:$E$530</c:f>
              <c:numCache>
                <c:formatCode>General</c:formatCode>
                <c:ptCount val="4"/>
                <c:pt idx="0">
                  <c:v>156</c:v>
                </c:pt>
                <c:pt idx="1">
                  <c:v>137</c:v>
                </c:pt>
                <c:pt idx="2">
                  <c:v>135</c:v>
                </c:pt>
                <c:pt idx="3">
                  <c:v>160</c:v>
                </c:pt>
              </c:numCache>
            </c:numRef>
          </c:val>
          <c:extLst>
            <c:ext xmlns:c16="http://schemas.microsoft.com/office/drawing/2014/chart" uri="{C3380CC4-5D6E-409C-BE32-E72D297353CC}">
              <c16:uniqueId val="{00000001-B152-46FB-9C71-2B5E94CEB900}"/>
            </c:ext>
          </c:extLst>
        </c:ser>
        <c:dLbls>
          <c:showLegendKey val="0"/>
          <c:showVal val="1"/>
          <c:showCatName val="0"/>
          <c:showSerName val="0"/>
          <c:showPercent val="0"/>
          <c:showBubbleSize val="0"/>
        </c:dLbls>
        <c:gapWidth val="219"/>
        <c:axId val="615076592"/>
        <c:axId val="615076920"/>
      </c:barChart>
      <c:lineChart>
        <c:grouping val="stacked"/>
        <c:varyColors val="0"/>
        <c:ser>
          <c:idx val="2"/>
          <c:order val="2"/>
          <c:tx>
            <c:strRef>
              <c:f>'Graphiques CDU'!$A$531</c:f>
              <c:strCache>
                <c:ptCount val="1"/>
                <c:pt idx="0">
                  <c:v>Taux de formations suivies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8408736997855373E-2"/>
                  <c:y val="-6.8156036128169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52-46FB-9C71-2B5E94CEB900}"/>
                </c:ext>
              </c:extLst>
            </c:dLbl>
            <c:dLbl>
              <c:idx val="1"/>
              <c:layout>
                <c:manualLayout>
                  <c:x val="-2.1341204352797526E-2"/>
                  <c:y val="-4.6042434318684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52-46FB-9C71-2B5E94CEB900}"/>
                </c:ext>
              </c:extLst>
            </c:dLbl>
            <c:dLbl>
              <c:idx val="2"/>
              <c:layout>
                <c:manualLayout>
                  <c:x val="-9.6113349330289102E-3"/>
                  <c:y val="-4.6042434318684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52-46FB-9C71-2B5E94CEB900}"/>
                </c:ext>
              </c:extLst>
            </c:dLbl>
            <c:dLbl>
              <c:idx val="3"/>
              <c:layout>
                <c:manualLayout>
                  <c:x val="-1.2543802287971173E-2"/>
                  <c:y val="-6.4470435826588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52-46FB-9C71-2B5E94CEB9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'Graphiques CDU'!$B$528:$E$528</c:f>
              <c:numCache>
                <c:formatCode>General</c:formatCode>
                <c:ptCount val="4"/>
                <c:pt idx="0">
                  <c:v>2019</c:v>
                </c:pt>
                <c:pt idx="1">
                  <c:v>2020</c:v>
                </c:pt>
                <c:pt idx="2">
                  <c:v>2021</c:v>
                </c:pt>
                <c:pt idx="3">
                  <c:v>2022</c:v>
                </c:pt>
              </c:numCache>
            </c:numRef>
          </c:cat>
          <c:val>
            <c:numRef>
              <c:f>'Graphiques CDU'!$B$531:$E$531</c:f>
              <c:numCache>
                <c:formatCode>0%</c:formatCode>
                <c:ptCount val="4"/>
                <c:pt idx="0">
                  <c:v>0.4</c:v>
                </c:pt>
                <c:pt idx="1">
                  <c:v>0.51893939393939392</c:v>
                </c:pt>
                <c:pt idx="2">
                  <c:v>0.52734375</c:v>
                </c:pt>
                <c:pt idx="3">
                  <c:v>0.55944055944055948</c:v>
                </c:pt>
              </c:numCache>
            </c:numRef>
          </c:val>
          <c:smooth val="0"/>
          <c:extLst>
            <c:ext xmlns:c16="http://schemas.microsoft.com/office/drawing/2014/chart" uri="{C3380CC4-5D6E-409C-BE32-E72D297353CC}">
              <c16:uniqueId val="{00000002-B152-46FB-9C71-2B5E94CEB900}"/>
            </c:ext>
          </c:extLst>
        </c:ser>
        <c:dLbls>
          <c:showLegendKey val="0"/>
          <c:showVal val="1"/>
          <c:showCatName val="0"/>
          <c:showSerName val="0"/>
          <c:showPercent val="0"/>
          <c:showBubbleSize val="0"/>
        </c:dLbls>
        <c:marker val="1"/>
        <c:smooth val="0"/>
        <c:axId val="589805768"/>
        <c:axId val="589805440"/>
      </c:lineChart>
      <c:catAx>
        <c:axId val="61507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5076920"/>
        <c:crosses val="autoZero"/>
        <c:auto val="1"/>
        <c:lblAlgn val="ctr"/>
        <c:lblOffset val="100"/>
        <c:noMultiLvlLbl val="0"/>
      </c:catAx>
      <c:valAx>
        <c:axId val="615076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5076592"/>
        <c:crosses val="autoZero"/>
        <c:crossBetween val="between"/>
      </c:valAx>
      <c:valAx>
        <c:axId val="589805440"/>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589805768"/>
        <c:crosses val="max"/>
        <c:crossBetween val="between"/>
      </c:valAx>
      <c:catAx>
        <c:axId val="589805768"/>
        <c:scaling>
          <c:orientation val="minMax"/>
        </c:scaling>
        <c:delete val="1"/>
        <c:axPos val="b"/>
        <c:numFmt formatCode="General" sourceLinked="1"/>
        <c:majorTickMark val="out"/>
        <c:minorTickMark val="none"/>
        <c:tickLblPos val="nextTo"/>
        <c:crossAx val="589805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solidFill>
                <a:latin typeface="+mn-lt"/>
                <a:ea typeface="+mn-ea"/>
                <a:cs typeface="+mn-cs"/>
              </a:defRPr>
            </a:pPr>
            <a:r>
              <a:rPr lang="en-US" sz="1050" b="1" dirty="0">
                <a:solidFill>
                  <a:schemeClr val="tx1"/>
                </a:solidFill>
              </a:rPr>
              <a:t>Evolution du </a:t>
            </a:r>
            <a:r>
              <a:rPr lang="en-US" sz="1050" b="1" dirty="0" err="1">
                <a:solidFill>
                  <a:schemeClr val="tx1"/>
                </a:solidFill>
              </a:rPr>
              <a:t>nombre</a:t>
            </a:r>
            <a:r>
              <a:rPr lang="en-US" sz="1050" b="1" dirty="0">
                <a:solidFill>
                  <a:schemeClr val="tx1"/>
                </a:solidFill>
              </a:rPr>
              <a:t> de formations aux droits des usagers </a:t>
            </a:r>
          </a:p>
          <a:p>
            <a:pPr>
              <a:defRPr sz="1050" b="1">
                <a:solidFill>
                  <a:schemeClr val="tx1"/>
                </a:solidFill>
              </a:defRPr>
            </a:pPr>
            <a:r>
              <a:rPr lang="en-US" sz="1050" b="1" dirty="0" err="1">
                <a:solidFill>
                  <a:schemeClr val="tx1"/>
                </a:solidFill>
              </a:rPr>
              <a:t>proposées</a:t>
            </a:r>
            <a:r>
              <a:rPr lang="en-US" sz="1050" b="1" dirty="0">
                <a:solidFill>
                  <a:schemeClr val="tx1"/>
                </a:solidFill>
              </a:rPr>
              <a:t>/</a:t>
            </a:r>
            <a:r>
              <a:rPr lang="en-US" sz="1050" b="1" dirty="0" err="1">
                <a:solidFill>
                  <a:schemeClr val="tx1"/>
                </a:solidFill>
              </a:rPr>
              <a:t>réalisées</a:t>
            </a:r>
            <a:r>
              <a:rPr lang="en-US" sz="1050" b="1" dirty="0">
                <a:solidFill>
                  <a:schemeClr val="tx1"/>
                </a:solidFill>
              </a:rPr>
              <a:t>* par les </a:t>
            </a:r>
            <a:r>
              <a:rPr lang="en-US" sz="1050" b="1" dirty="0" err="1">
                <a:solidFill>
                  <a:schemeClr val="tx1"/>
                </a:solidFill>
              </a:rPr>
              <a:t>personnels</a:t>
            </a:r>
            <a:r>
              <a:rPr lang="en-US" sz="1050" b="1" dirty="0">
                <a:solidFill>
                  <a:schemeClr val="tx1"/>
                </a:solidFill>
              </a:rPr>
              <a:t> des établissements</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'Graphiques CDU'!$AA$51</c:f>
              <c:strCache>
                <c:ptCount val="1"/>
                <c:pt idx="0">
                  <c:v>Nombre de formations proposées aux personnels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CDU'!$Z$52:$Z$55</c:f>
              <c:numCache>
                <c:formatCode>General</c:formatCode>
                <c:ptCount val="2"/>
                <c:pt idx="0">
                  <c:v>2019</c:v>
                </c:pt>
                <c:pt idx="1">
                  <c:v>2022</c:v>
                </c:pt>
              </c:numCache>
            </c:numRef>
          </c:cat>
          <c:val>
            <c:numRef>
              <c:f>'Graphiques CDU'!$AA$52:$AA$55</c:f>
              <c:numCache>
                <c:formatCode>#,##0</c:formatCode>
                <c:ptCount val="2"/>
                <c:pt idx="0">
                  <c:v>3777</c:v>
                </c:pt>
                <c:pt idx="1">
                  <c:v>4465</c:v>
                </c:pt>
              </c:numCache>
            </c:numRef>
          </c:val>
          <c:extLst>
            <c:ext xmlns:c16="http://schemas.microsoft.com/office/drawing/2014/chart" uri="{C3380CC4-5D6E-409C-BE32-E72D297353CC}">
              <c16:uniqueId val="{00000000-9160-467C-A467-4587F1EEE668}"/>
            </c:ext>
          </c:extLst>
        </c:ser>
        <c:ser>
          <c:idx val="1"/>
          <c:order val="1"/>
          <c:tx>
            <c:strRef>
              <c:f>'Graphiques CDU'!$AB$51</c:f>
              <c:strCache>
                <c:ptCount val="1"/>
                <c:pt idx="0">
                  <c:v>Nombre de formations réalisées</c:v>
                </c:pt>
              </c:strCache>
            </c:strRef>
          </c:tx>
          <c:spPr>
            <a:solidFill>
              <a:srgbClr val="E83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CDU'!$Z$52:$Z$55</c:f>
              <c:numCache>
                <c:formatCode>General</c:formatCode>
                <c:ptCount val="2"/>
                <c:pt idx="0">
                  <c:v>2019</c:v>
                </c:pt>
                <c:pt idx="1">
                  <c:v>2022</c:v>
                </c:pt>
              </c:numCache>
            </c:numRef>
          </c:cat>
          <c:val>
            <c:numRef>
              <c:f>'Graphiques CDU'!$AB$52:$AB$55</c:f>
              <c:numCache>
                <c:formatCode>General</c:formatCode>
                <c:ptCount val="2"/>
                <c:pt idx="0">
                  <c:v>3627</c:v>
                </c:pt>
                <c:pt idx="1">
                  <c:v>4299</c:v>
                </c:pt>
              </c:numCache>
            </c:numRef>
          </c:val>
          <c:extLst>
            <c:ext xmlns:c16="http://schemas.microsoft.com/office/drawing/2014/chart" uri="{C3380CC4-5D6E-409C-BE32-E72D297353CC}">
              <c16:uniqueId val="{00000001-9160-467C-A467-4587F1EEE668}"/>
            </c:ext>
          </c:extLst>
        </c:ser>
        <c:dLbls>
          <c:showLegendKey val="0"/>
          <c:showVal val="0"/>
          <c:showCatName val="0"/>
          <c:showSerName val="0"/>
          <c:showPercent val="0"/>
          <c:showBubbleSize val="0"/>
        </c:dLbls>
        <c:gapWidth val="219"/>
        <c:overlap val="-27"/>
        <c:axId val="453803792"/>
        <c:axId val="453796248"/>
      </c:barChart>
      <c:lineChart>
        <c:grouping val="standard"/>
        <c:varyColors val="0"/>
        <c:dLbls>
          <c:showLegendKey val="0"/>
          <c:showVal val="0"/>
          <c:showCatName val="0"/>
          <c:showSerName val="0"/>
          <c:showPercent val="0"/>
          <c:showBubbleSize val="0"/>
        </c:dLbls>
        <c:marker val="1"/>
        <c:smooth val="0"/>
        <c:axId val="453798872"/>
        <c:axId val="453806088"/>
        <c:extLst>
          <c:ext xmlns:c15="http://schemas.microsoft.com/office/drawing/2012/chart" uri="{02D57815-91ED-43cb-92C2-25804820EDAC}">
            <c15:filteredLineSeries>
              <c15:ser>
                <c:idx val="2"/>
                <c:order val="2"/>
                <c:tx>
                  <c:strRef>
                    <c:extLst>
                      <c:ext uri="{02D57815-91ED-43cb-92C2-25804820EDAC}">
                        <c15:formulaRef>
                          <c15:sqref>'Graphiques CDU'!$AC$51</c15:sqref>
                        </c15:formulaRef>
                      </c:ext>
                    </c:extLst>
                    <c:strCache>
                      <c:ptCount val="1"/>
                      <c:pt idx="0">
                        <c:v>Taux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'Graphiques CDU'!$Z$52:$Z$55</c15:sqref>
                        </c15:formulaRef>
                      </c:ext>
                    </c:extLst>
                    <c:numCache>
                      <c:formatCode>General</c:formatCode>
                      <c:ptCount val="2"/>
                      <c:pt idx="0">
                        <c:v>2019</c:v>
                      </c:pt>
                      <c:pt idx="1">
                        <c:v>2022</c:v>
                      </c:pt>
                    </c:numCache>
                  </c:numRef>
                </c:cat>
                <c:val>
                  <c:numRef>
                    <c:extLst>
                      <c:ext uri="{02D57815-91ED-43cb-92C2-25804820EDAC}">
                        <c15:formulaRef>
                          <c15:sqref>'Graphiques CDU'!$AC$52:$AC$55</c15:sqref>
                        </c15:formulaRef>
                      </c:ext>
                    </c:extLst>
                    <c:numCache>
                      <c:formatCode>0%</c:formatCode>
                      <c:ptCount val="2"/>
                      <c:pt idx="0">
                        <c:v>0.960285941223193</c:v>
                      </c:pt>
                      <c:pt idx="1">
                        <c:v>0.96282194848824187</c:v>
                      </c:pt>
                    </c:numCache>
                  </c:numRef>
                </c:val>
                <c:smooth val="0"/>
                <c:extLst>
                  <c:ext xmlns:c16="http://schemas.microsoft.com/office/drawing/2014/chart" uri="{C3380CC4-5D6E-409C-BE32-E72D297353CC}">
                    <c16:uniqueId val="{00000002-9160-467C-A467-4587F1EEE668}"/>
                  </c:ext>
                </c:extLst>
              </c15:ser>
            </c15:filteredLineSeries>
          </c:ext>
        </c:extLst>
      </c:lineChart>
      <c:catAx>
        <c:axId val="45380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796248"/>
        <c:crosses val="autoZero"/>
        <c:auto val="1"/>
        <c:lblAlgn val="ctr"/>
        <c:lblOffset val="100"/>
        <c:noMultiLvlLbl val="0"/>
      </c:catAx>
      <c:valAx>
        <c:axId val="4537962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803792"/>
        <c:crosses val="autoZero"/>
        <c:crossBetween val="between"/>
      </c:valAx>
      <c:valAx>
        <c:axId val="45380608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453798872"/>
        <c:crosses val="max"/>
        <c:crossBetween val="between"/>
      </c:valAx>
      <c:catAx>
        <c:axId val="453798872"/>
        <c:scaling>
          <c:orientation val="minMax"/>
        </c:scaling>
        <c:delete val="1"/>
        <c:axPos val="b"/>
        <c:numFmt formatCode="General" sourceLinked="1"/>
        <c:majorTickMark val="none"/>
        <c:minorTickMark val="none"/>
        <c:tickLblPos val="nextTo"/>
        <c:crossAx val="4538060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0.16639</cdr:x>
      <cdr:y>0.17778</cdr:y>
    </cdr:from>
    <cdr:to>
      <cdr:x>0.44018</cdr:x>
      <cdr:y>0.29267</cdr:y>
    </cdr:to>
    <cdr:sp macro="" textlink="">
      <cdr:nvSpPr>
        <cdr:cNvPr id="2" name="ZoneTexte 2"/>
        <cdr:cNvSpPr txBox="1"/>
      </cdr:nvSpPr>
      <cdr:spPr>
        <a:xfrm xmlns:a="http://schemas.openxmlformats.org/drawingml/2006/main">
          <a:off x="648072" y="576064"/>
          <a:ext cx="1066408" cy="3722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FR" sz="800" dirty="0">
              <a:solidFill>
                <a:srgbClr val="FF0000"/>
              </a:solidFill>
            </a:rPr>
            <a:t>97% de demandes traitées</a:t>
          </a:r>
        </a:p>
      </cdr:txBody>
    </cdr:sp>
  </cdr:relSizeAnchor>
  <cdr:relSizeAnchor xmlns:cdr="http://schemas.openxmlformats.org/drawingml/2006/chartDrawing">
    <cdr:from>
      <cdr:x>0.612</cdr:x>
      <cdr:y>0.44778</cdr:y>
    </cdr:from>
    <cdr:to>
      <cdr:x>0.82137</cdr:x>
      <cdr:y>0.55222</cdr:y>
    </cdr:to>
    <cdr:sp macro="" textlink="">
      <cdr:nvSpPr>
        <cdr:cNvPr id="3" name="ZoneTexte 2"/>
        <cdr:cNvSpPr txBox="1"/>
      </cdr:nvSpPr>
      <cdr:spPr>
        <a:xfrm xmlns:a="http://schemas.openxmlformats.org/drawingml/2006/main">
          <a:off x="2736304" y="1716299"/>
          <a:ext cx="936103" cy="4003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FR" sz="700" dirty="0">
              <a:solidFill>
                <a:srgbClr val="FF0000"/>
              </a:solidFill>
            </a:rPr>
            <a:t>98% de demandes traitées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C6CAE-A0BF-445D-A71E-5AAECCF334AD}" type="datetimeFigureOut">
              <a:rPr lang="fr-FR" smtClean="0"/>
              <a:t>02/12/2024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9D366-DC57-4C90-8367-046E33C85FC4}" type="slidenum">
              <a:rPr lang="fr-FR" smtClean="0"/>
              <a:t>‹N°›</a:t>
            </a:fld>
            <a:endParaRPr lang="fr-FR"/>
          </a:p>
        </p:txBody>
      </p:sp>
    </p:spTree>
    <p:extLst>
      <p:ext uri="{BB962C8B-B14F-4D97-AF65-F5344CB8AC3E}">
        <p14:creationId xmlns:p14="http://schemas.microsoft.com/office/powerpoint/2010/main" val="402090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B9D366-DC57-4C90-8367-046E33C85FC4}" type="slidenum">
              <a:rPr lang="fr-FR" smtClean="0"/>
              <a:t>5</a:t>
            </a:fld>
            <a:endParaRPr lang="fr-FR" dirty="0"/>
          </a:p>
        </p:txBody>
      </p:sp>
    </p:spTree>
    <p:extLst>
      <p:ext uri="{BB962C8B-B14F-4D97-AF65-F5344CB8AC3E}">
        <p14:creationId xmlns:p14="http://schemas.microsoft.com/office/powerpoint/2010/main" val="1105577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0" y="1268760"/>
            <a:ext cx="9144000" cy="5040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685800" y="2130425"/>
            <a:ext cx="7772400" cy="1470025"/>
          </a:xfrm>
        </p:spPr>
        <p:txBody>
          <a:bodyPr/>
          <a:lstStyle>
            <a:lvl1pPr>
              <a:defRPr>
                <a:solidFill>
                  <a:schemeClr val="bg1"/>
                </a:solidFill>
              </a:defRPr>
            </a:lvl1pPr>
          </a:lstStyle>
          <a:p>
            <a:r>
              <a:rPr lang="fr-FR" dirty="0"/>
              <a:t>Titre de la slide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6" name="Espace réservé du numéro de diapositive 5"/>
          <p:cNvSpPr>
            <a:spLocks noGrp="1"/>
          </p:cNvSpPr>
          <p:nvPr>
            <p:ph type="sldNum" sz="quarter" idx="12"/>
          </p:nvPr>
        </p:nvSpPr>
        <p:spPr>
          <a:xfrm>
            <a:off x="394060" y="6356350"/>
            <a:ext cx="577540" cy="365125"/>
          </a:xfrm>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7049" y="202897"/>
            <a:ext cx="2876951" cy="790685"/>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9925" r="51575"/>
          <a:stretch/>
        </p:blipFill>
        <p:spPr>
          <a:xfrm>
            <a:off x="-36512" y="796954"/>
            <a:ext cx="1691680" cy="5508835"/>
          </a:xfrm>
          <a:prstGeom prst="rect">
            <a:avLst/>
          </a:prstGeom>
        </p:spPr>
      </p:pic>
    </p:spTree>
    <p:extLst>
      <p:ext uri="{BB962C8B-B14F-4D97-AF65-F5344CB8AC3E}">
        <p14:creationId xmlns:p14="http://schemas.microsoft.com/office/powerpoint/2010/main" val="407486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BAA69D7E-08EA-4657-A657-2289EA00C45F}" type="slidenum">
              <a:rPr lang="fr-FR" smtClean="0"/>
              <a:t>‹N°›</a:t>
            </a:fld>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156283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9" name="Espace réservé du numéro de diapositive 8"/>
          <p:cNvSpPr>
            <a:spLocks noGrp="1"/>
          </p:cNvSpPr>
          <p:nvPr>
            <p:ph type="sldNum" sz="quarter" idx="12"/>
          </p:nvPr>
        </p:nvSpPr>
        <p:spPr/>
        <p:txBody>
          <a:bodyPr/>
          <a:lstStyle/>
          <a:p>
            <a:fld id="{BAA69D7E-08EA-4657-A657-2289EA00C45F}" type="slidenum">
              <a:rPr lang="fr-FR" smtClean="0"/>
              <a:t>‹N°›</a:t>
            </a:fld>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2" name="Espace réservé pour une image  2"/>
          <p:cNvSpPr>
            <a:spLocks noGrp="1"/>
          </p:cNvSpPr>
          <p:nvPr>
            <p:ph type="pic" idx="13"/>
          </p:nvPr>
        </p:nvSpPr>
        <p:spPr>
          <a:xfrm>
            <a:off x="4644008" y="2204864"/>
            <a:ext cx="4032448" cy="4032448"/>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92700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BAA69D7E-08EA-4657-A657-2289EA00C45F}"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47503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BAA69D7E-08EA-4657-A657-2289EA00C45F}"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1491441"/>
            <a:ext cx="4572000" cy="4776216"/>
          </a:xfrm>
          <a:prstGeom prst="rect">
            <a:avLst/>
          </a:prstGeom>
        </p:spPr>
      </p:pic>
      <p:sp>
        <p:nvSpPr>
          <p:cNvPr id="8" name="Espace réservé pour une image  2"/>
          <p:cNvSpPr>
            <a:spLocks noGrp="1"/>
          </p:cNvSpPr>
          <p:nvPr>
            <p:ph type="pic" idx="1"/>
          </p:nvPr>
        </p:nvSpPr>
        <p:spPr>
          <a:xfrm>
            <a:off x="1792288" y="1844824"/>
            <a:ext cx="5486400" cy="4032448"/>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68473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AA69D7E-08EA-4657-A657-2289EA00C45F}" type="slidenum">
              <a:rPr lang="fr-FR" smtClean="0"/>
              <a:t>‹N°›</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1343803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21211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600" y="1340768"/>
            <a:ext cx="4572000" cy="4776216"/>
          </a:xfrm>
          <a:prstGeom prst="rect">
            <a:avLst/>
          </a:prstGeom>
        </p:spPr>
      </p:pic>
      <p:sp>
        <p:nvSpPr>
          <p:cNvPr id="2" name="Titre 1"/>
          <p:cNvSpPr>
            <a:spLocks noGrp="1"/>
          </p:cNvSpPr>
          <p:nvPr>
            <p:ph type="title"/>
          </p:nvPr>
        </p:nvSpPr>
        <p:spPr>
          <a:xfrm>
            <a:off x="3131840" y="4509120"/>
            <a:ext cx="5486400" cy="566738"/>
          </a:xfrm>
          <a:solidFill>
            <a:schemeClr val="bg1"/>
          </a:solidFill>
        </p:spPr>
        <p:txBody>
          <a:bodyPr anchor="b"/>
          <a:lstStyle>
            <a:lvl1pPr algn="l">
              <a:defRPr sz="2000" b="1"/>
            </a:lvl1pPr>
          </a:lstStyle>
          <a:p>
            <a:r>
              <a:rPr lang="fr-FR" dirty="0"/>
              <a:t>Modifiez le style du titre</a:t>
            </a:r>
          </a:p>
        </p:txBody>
      </p:sp>
      <p:sp>
        <p:nvSpPr>
          <p:cNvPr id="3" name="Espace réservé pour une image  2"/>
          <p:cNvSpPr>
            <a:spLocks noGrp="1"/>
          </p:cNvSpPr>
          <p:nvPr>
            <p:ph type="pic" idx="1"/>
          </p:nvPr>
        </p:nvSpPr>
        <p:spPr>
          <a:xfrm>
            <a:off x="1792288" y="612775"/>
            <a:ext cx="5486400" cy="3824337"/>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3131840" y="5157192"/>
            <a:ext cx="5486400" cy="86409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418783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5" name="Rectangle 4"/>
          <p:cNvSpPr/>
          <p:nvPr userDrawn="1"/>
        </p:nvSpPr>
        <p:spPr>
          <a:xfrm>
            <a:off x="971600" y="1340768"/>
            <a:ext cx="4572000" cy="4776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3131840" y="4509120"/>
            <a:ext cx="5486400" cy="566738"/>
          </a:xfrm>
          <a:solidFill>
            <a:schemeClr val="bg1"/>
          </a:solidFill>
        </p:spPr>
        <p:txBody>
          <a:bodyPr anchor="b"/>
          <a:lstStyle>
            <a:lvl1pPr algn="l">
              <a:defRPr sz="2000" b="1"/>
            </a:lvl1pPr>
          </a:lstStyle>
          <a:p>
            <a:r>
              <a:rPr lang="fr-FR" dirty="0"/>
              <a:t>Modifiez le style du titre</a:t>
            </a:r>
          </a:p>
        </p:txBody>
      </p:sp>
      <p:sp>
        <p:nvSpPr>
          <p:cNvPr id="12" name="Espace réservé pour une image  2"/>
          <p:cNvSpPr>
            <a:spLocks noGrp="1"/>
          </p:cNvSpPr>
          <p:nvPr>
            <p:ph type="pic" idx="1"/>
          </p:nvPr>
        </p:nvSpPr>
        <p:spPr>
          <a:xfrm>
            <a:off x="1792288" y="612775"/>
            <a:ext cx="5486400" cy="3824337"/>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3" name="Espace réservé du texte 3"/>
          <p:cNvSpPr>
            <a:spLocks noGrp="1"/>
          </p:cNvSpPr>
          <p:nvPr>
            <p:ph type="body" sz="half" idx="2"/>
          </p:nvPr>
        </p:nvSpPr>
        <p:spPr>
          <a:xfrm>
            <a:off x="3131840" y="5157192"/>
            <a:ext cx="5486400" cy="86409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134736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5" name="Rectangle 4"/>
          <p:cNvSpPr/>
          <p:nvPr userDrawn="1"/>
        </p:nvSpPr>
        <p:spPr>
          <a:xfrm>
            <a:off x="971600" y="1340768"/>
            <a:ext cx="4572000" cy="477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3131840" y="4509120"/>
            <a:ext cx="5486400" cy="566738"/>
          </a:xfrm>
          <a:solidFill>
            <a:schemeClr val="bg1"/>
          </a:solidFill>
        </p:spPr>
        <p:txBody>
          <a:bodyPr anchor="b"/>
          <a:lstStyle>
            <a:lvl1pPr algn="l">
              <a:defRPr sz="2000" b="1"/>
            </a:lvl1pPr>
          </a:lstStyle>
          <a:p>
            <a:r>
              <a:rPr lang="fr-FR" dirty="0"/>
              <a:t>Modifiez le style du titre</a:t>
            </a:r>
          </a:p>
        </p:txBody>
      </p:sp>
      <p:sp>
        <p:nvSpPr>
          <p:cNvPr id="11" name="Espace réservé pour une image  2"/>
          <p:cNvSpPr>
            <a:spLocks noGrp="1"/>
          </p:cNvSpPr>
          <p:nvPr>
            <p:ph type="pic" idx="1"/>
          </p:nvPr>
        </p:nvSpPr>
        <p:spPr>
          <a:xfrm>
            <a:off x="1792288" y="612775"/>
            <a:ext cx="5486400" cy="3824337"/>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2" name="Espace réservé du texte 3"/>
          <p:cNvSpPr>
            <a:spLocks noGrp="1"/>
          </p:cNvSpPr>
          <p:nvPr>
            <p:ph type="body" sz="half" idx="2"/>
          </p:nvPr>
        </p:nvSpPr>
        <p:spPr>
          <a:xfrm>
            <a:off x="3131840" y="5157192"/>
            <a:ext cx="5486400" cy="86409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2401841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600" y="1340768"/>
            <a:ext cx="4572000" cy="4776216"/>
          </a:xfrm>
          <a:prstGeom prst="rect">
            <a:avLst/>
          </a:prstGeom>
        </p:spPr>
      </p:pic>
      <p:sp>
        <p:nvSpPr>
          <p:cNvPr id="3" name="Espace réservé pour une image  2"/>
          <p:cNvSpPr>
            <a:spLocks noGrp="1"/>
          </p:cNvSpPr>
          <p:nvPr>
            <p:ph type="pic" idx="1"/>
          </p:nvPr>
        </p:nvSpPr>
        <p:spPr>
          <a:xfrm>
            <a:off x="971600" y="612775"/>
            <a:ext cx="7632848" cy="281622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39752" y="4293096"/>
            <a:ext cx="6264696" cy="158417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2325960" y="3582342"/>
            <a:ext cx="6278488" cy="566738"/>
          </a:xfrm>
          <a:solidFill>
            <a:schemeClr val="bg1"/>
          </a:solidFill>
        </p:spPr>
        <p:txBody>
          <a:bodyPr anchor="b"/>
          <a:lstStyle>
            <a:lvl1pPr algn="l">
              <a:defRPr sz="2000" b="1"/>
            </a:lvl1pPr>
          </a:lstStyle>
          <a:p>
            <a:r>
              <a:rPr lang="fr-FR" dirty="0"/>
              <a:t>Modifiez le style du titre</a:t>
            </a:r>
          </a:p>
        </p:txBody>
      </p:sp>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250498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7" name="Rectangle 6"/>
          <p:cNvSpPr/>
          <p:nvPr userDrawn="1"/>
        </p:nvSpPr>
        <p:spPr>
          <a:xfrm>
            <a:off x="0" y="1268760"/>
            <a:ext cx="9144000" cy="504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85800" y="2130425"/>
            <a:ext cx="7772400" cy="1470025"/>
          </a:xfrm>
        </p:spPr>
        <p:txBody>
          <a:bodyPr/>
          <a:lstStyle>
            <a:lvl1pPr>
              <a:defRPr>
                <a:solidFill>
                  <a:schemeClr val="tx2"/>
                </a:solidFill>
              </a:defRPr>
            </a:lvl1p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33056"/>
            <a:ext cx="1408179" cy="2337821"/>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176" y="241340"/>
            <a:ext cx="2876951" cy="790685"/>
          </a:xfrm>
          <a:prstGeom prst="rect">
            <a:avLst/>
          </a:prstGeom>
        </p:spPr>
      </p:pic>
    </p:spTree>
    <p:extLst>
      <p:ext uri="{BB962C8B-B14F-4D97-AF65-F5344CB8AC3E}">
        <p14:creationId xmlns:p14="http://schemas.microsoft.com/office/powerpoint/2010/main" val="270385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mage avec légende">
    <p:spTree>
      <p:nvGrpSpPr>
        <p:cNvPr id="1" name=""/>
        <p:cNvGrpSpPr/>
        <p:nvPr/>
      </p:nvGrpSpPr>
      <p:grpSpPr>
        <a:xfrm>
          <a:off x="0" y="0"/>
          <a:ext cx="0" cy="0"/>
          <a:chOff x="0" y="0"/>
          <a:chExt cx="0" cy="0"/>
        </a:xfrm>
      </p:grpSpPr>
      <p:sp>
        <p:nvSpPr>
          <p:cNvPr id="2" name="Rectangle 1"/>
          <p:cNvSpPr/>
          <p:nvPr userDrawn="1"/>
        </p:nvSpPr>
        <p:spPr>
          <a:xfrm>
            <a:off x="971600" y="3429000"/>
            <a:ext cx="4572000" cy="268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p:cNvSpPr>
            <a:spLocks noGrp="1"/>
          </p:cNvSpPr>
          <p:nvPr>
            <p:ph type="pic" idx="1"/>
          </p:nvPr>
        </p:nvSpPr>
        <p:spPr>
          <a:xfrm>
            <a:off x="971600" y="612775"/>
            <a:ext cx="7632848" cy="281622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39752" y="4293096"/>
            <a:ext cx="6264696" cy="158417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2325960" y="3582342"/>
            <a:ext cx="6278488" cy="566738"/>
          </a:xfrm>
          <a:solidFill>
            <a:schemeClr val="bg1"/>
          </a:solidFill>
        </p:spPr>
        <p:txBody>
          <a:bodyPr anchor="b"/>
          <a:lstStyle>
            <a:lvl1pPr algn="l">
              <a:defRPr sz="2000" b="1"/>
            </a:lvl1pPr>
          </a:lstStyle>
          <a:p>
            <a:r>
              <a:rPr lang="fr-FR" dirty="0"/>
              <a:t>Modifiez le style du titre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963365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sp>
        <p:nvSpPr>
          <p:cNvPr id="2" name="Rectangle 1"/>
          <p:cNvSpPr/>
          <p:nvPr userDrawn="1"/>
        </p:nvSpPr>
        <p:spPr>
          <a:xfrm>
            <a:off x="971600" y="3429000"/>
            <a:ext cx="4572000" cy="2687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p:cNvSpPr>
            <a:spLocks noGrp="1"/>
          </p:cNvSpPr>
          <p:nvPr>
            <p:ph type="pic" idx="1"/>
          </p:nvPr>
        </p:nvSpPr>
        <p:spPr>
          <a:xfrm>
            <a:off x="971600" y="612775"/>
            <a:ext cx="7632848" cy="281622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39752" y="4293096"/>
            <a:ext cx="6264696" cy="158417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2325960" y="3582342"/>
            <a:ext cx="6278488" cy="566738"/>
          </a:xfrm>
          <a:solidFill>
            <a:schemeClr val="bg1"/>
          </a:solidFill>
        </p:spPr>
        <p:txBody>
          <a:bodyPr anchor="b"/>
          <a:lstStyle>
            <a:lvl1pPr algn="l">
              <a:defRPr sz="2000" b="1"/>
            </a:lvl1pPr>
          </a:lstStyle>
          <a:p>
            <a:r>
              <a:rPr lang="fr-FR" dirty="0"/>
              <a:t>Modifiez le style du titre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22463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7" name="Rectangle 6"/>
          <p:cNvSpPr/>
          <p:nvPr userDrawn="1"/>
        </p:nvSpPr>
        <p:spPr>
          <a:xfrm>
            <a:off x="0" y="1268760"/>
            <a:ext cx="9144000" cy="5040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3347864" y="5229200"/>
            <a:ext cx="5472608" cy="1076589"/>
          </a:xfrm>
        </p:spPr>
        <p:txBody>
          <a:bodyPr>
            <a:normAutofit/>
          </a:bodyPr>
          <a:lstStyle>
            <a:lvl1pPr algn="r">
              <a:defRPr sz="3200">
                <a:solidFill>
                  <a:schemeClr val="bg1"/>
                </a:solidFill>
              </a:defRPr>
            </a:lvl1pPr>
          </a:lstStyle>
          <a:p>
            <a:r>
              <a:rPr lang="fr-FR" dirty="0"/>
              <a:t>Une mission : votre santé.</a:t>
            </a:r>
          </a:p>
        </p:txBody>
      </p:sp>
      <p:sp>
        <p:nvSpPr>
          <p:cNvPr id="6" name="Espace réservé du numéro de diapositive 5"/>
          <p:cNvSpPr>
            <a:spLocks noGrp="1"/>
          </p:cNvSpPr>
          <p:nvPr>
            <p:ph type="sldNum" sz="quarter" idx="12"/>
          </p:nvPr>
        </p:nvSpPr>
        <p:spPr>
          <a:xfrm>
            <a:off x="394060" y="6356350"/>
            <a:ext cx="577540" cy="365125"/>
          </a:xfrm>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7049" y="202897"/>
            <a:ext cx="2876951" cy="790685"/>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9925" r="51575"/>
          <a:stretch/>
        </p:blipFill>
        <p:spPr>
          <a:xfrm>
            <a:off x="-36512" y="796954"/>
            <a:ext cx="1691680" cy="5508835"/>
          </a:xfrm>
          <a:prstGeom prst="rect">
            <a:avLst/>
          </a:prstGeom>
        </p:spPr>
      </p:pic>
    </p:spTree>
    <p:extLst>
      <p:ext uri="{BB962C8B-B14F-4D97-AF65-F5344CB8AC3E}">
        <p14:creationId xmlns:p14="http://schemas.microsoft.com/office/powerpoint/2010/main" val="134833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14" name="Rectangle 13"/>
          <p:cNvSpPr/>
          <p:nvPr userDrawn="1"/>
        </p:nvSpPr>
        <p:spPr>
          <a:xfrm>
            <a:off x="0" y="6309320"/>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11" name="Rectangle 10"/>
          <p:cNvSpPr/>
          <p:nvPr userDrawn="1"/>
        </p:nvSpPr>
        <p:spPr>
          <a:xfrm>
            <a:off x="0" y="0"/>
            <a:ext cx="914400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3" name="Sous-titre 2"/>
          <p:cNvSpPr>
            <a:spLocks noGrp="1"/>
          </p:cNvSpPr>
          <p:nvPr>
            <p:ph type="subTitle" idx="1"/>
          </p:nvPr>
        </p:nvSpPr>
        <p:spPr>
          <a:xfrm>
            <a:off x="1371600" y="3886200"/>
            <a:ext cx="6400800" cy="1126976"/>
          </a:xfrm>
          <a:solidFill>
            <a:schemeClr val="bg1"/>
          </a:solidFill>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sp>
        <p:nvSpPr>
          <p:cNvPr id="2" name="Titre 1"/>
          <p:cNvSpPr>
            <a:spLocks noGrp="1"/>
          </p:cNvSpPr>
          <p:nvPr>
            <p:ph type="ctrTitle"/>
          </p:nvPr>
        </p:nvSpPr>
        <p:spPr>
          <a:xfrm>
            <a:off x="685800" y="2130425"/>
            <a:ext cx="7772400" cy="1470025"/>
          </a:xfrm>
          <a:solidFill>
            <a:schemeClr val="bg1"/>
          </a:solidFill>
        </p:spPr>
        <p:txBody>
          <a:bodyPr/>
          <a:lstStyle>
            <a:lvl1pPr>
              <a:defRPr>
                <a:solidFill>
                  <a:schemeClr val="tx2"/>
                </a:solidFill>
              </a:defRPr>
            </a:lvl1pPr>
          </a:lstStyle>
          <a:p>
            <a:r>
              <a:rPr lang="fr-FR" dirty="0"/>
              <a:t>Modifiez le style du titre</a:t>
            </a:r>
          </a:p>
        </p:txBody>
      </p:sp>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659"/>
          <a:stretch/>
        </p:blipFill>
        <p:spPr>
          <a:xfrm>
            <a:off x="-36512" y="0"/>
            <a:ext cx="1879104" cy="7379651"/>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9382" y="225608"/>
            <a:ext cx="2876951" cy="790685"/>
          </a:xfrm>
          <a:prstGeom prst="rect">
            <a:avLst/>
          </a:prstGeom>
        </p:spPr>
      </p:pic>
    </p:spTree>
    <p:extLst>
      <p:ext uri="{BB962C8B-B14F-4D97-AF65-F5344CB8AC3E}">
        <p14:creationId xmlns:p14="http://schemas.microsoft.com/office/powerpoint/2010/main" val="202795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Sommaire</a:t>
            </a:r>
          </a:p>
        </p:txBody>
      </p:sp>
      <p:sp>
        <p:nvSpPr>
          <p:cNvPr id="3" name="Espace réservé du contenu 2"/>
          <p:cNvSpPr>
            <a:spLocks noGrp="1"/>
          </p:cNvSpPr>
          <p:nvPr>
            <p:ph sz="half" idx="1" hasCustomPrompt="1"/>
          </p:nvPr>
        </p:nvSpPr>
        <p:spPr>
          <a:xfrm>
            <a:off x="1835696" y="1600200"/>
            <a:ext cx="6851104" cy="4525963"/>
          </a:xfrm>
          <a:solidFill>
            <a:schemeClr val="bg2"/>
          </a:solidFill>
        </p:spPr>
        <p:txBody>
          <a:bodyPr>
            <a:normAutofit/>
          </a:bodyPr>
          <a:lstStyle>
            <a:lvl1pPr marL="0" marR="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sz="2800" baseline="0"/>
            </a:lvl1pPr>
            <a:lvl2pPr>
              <a:defRPr sz="2400"/>
            </a:lvl2pPr>
            <a:lvl3pPr marL="9144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vl3pPr>
            <a:lvl4pPr>
              <a:defRPr sz="1800"/>
            </a:lvl4pPr>
            <a:lvl5pPr>
              <a:defRPr sz="1800"/>
            </a:lvl5pPr>
            <a:lvl6pPr>
              <a:defRPr sz="1800"/>
            </a:lvl6pPr>
            <a:lvl7pPr>
              <a:defRPr sz="1800"/>
            </a:lvl7pPr>
            <a:lvl8pPr>
              <a:defRPr sz="1800"/>
            </a:lvl8pPr>
            <a:lvl9pPr>
              <a:defRPr sz="1800"/>
            </a:lvl9pPr>
          </a:lstStyle>
          <a:p>
            <a:pPr lvl="0"/>
            <a:r>
              <a:rPr lang="fr-FR" dirty="0"/>
              <a:t>01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02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03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04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05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06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07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08 / Titre chapitre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2362"/>
          <a:stretch/>
        </p:blipFill>
        <p:spPr>
          <a:xfrm>
            <a:off x="-3992686" y="0"/>
            <a:ext cx="5835278" cy="737965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4490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43840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53650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6237312"/>
            <a:ext cx="1473708" cy="528828"/>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Tree>
    <p:extLst>
      <p:ext uri="{BB962C8B-B14F-4D97-AF65-F5344CB8AC3E}">
        <p14:creationId xmlns:p14="http://schemas.microsoft.com/office/powerpoint/2010/main" val="273599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651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Espace réservé pour une image  2"/>
          <p:cNvSpPr>
            <a:spLocks noGrp="1"/>
          </p:cNvSpPr>
          <p:nvPr>
            <p:ph type="pic" idx="13"/>
          </p:nvPr>
        </p:nvSpPr>
        <p:spPr>
          <a:xfrm>
            <a:off x="4644008" y="1628800"/>
            <a:ext cx="4032448" cy="4536504"/>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217352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solidFill>
            <a:schemeClr val="bg2"/>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a:solidFill>
            <a:schemeClr val="bg2"/>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00090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467544" y="6356350"/>
            <a:ext cx="514400" cy="365125"/>
          </a:xfrm>
          <a:prstGeom prst="rect">
            <a:avLst/>
          </a:prstGeom>
        </p:spPr>
        <p:txBody>
          <a:bodyPr vert="horz" lIns="91440" tIns="45720" rIns="91440" bIns="45720" rtlCol="0" anchor="ctr"/>
          <a:lstStyle>
            <a:lvl1pPr algn="r">
              <a:defRPr sz="1200">
                <a:solidFill>
                  <a:schemeClr val="tx2"/>
                </a:solidFill>
              </a:defRPr>
            </a:lvl1pPr>
          </a:lstStyle>
          <a:p>
            <a:fld id="{BAA69D7E-08EA-4657-A657-2289EA00C45F}" type="slidenum">
              <a:rPr lang="fr-FR" smtClean="0"/>
              <a:pPr/>
              <a:t>‹N°›</a:t>
            </a:fld>
            <a:endParaRPr lang="fr-FR" dirty="0"/>
          </a:p>
        </p:txBody>
      </p:sp>
    </p:spTree>
    <p:extLst>
      <p:ext uri="{BB962C8B-B14F-4D97-AF65-F5344CB8AC3E}">
        <p14:creationId xmlns:p14="http://schemas.microsoft.com/office/powerpoint/2010/main" val="1788675834"/>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3" r:id="rId3"/>
    <p:sldLayoutId id="2147483685" r:id="rId4"/>
    <p:sldLayoutId id="2147483674" r:id="rId5"/>
    <p:sldLayoutId id="2147483686" r:id="rId6"/>
    <p:sldLayoutId id="2147483676" r:id="rId7"/>
    <p:sldLayoutId id="2147483689" r:id="rId8"/>
    <p:sldLayoutId id="2147483684" r:id="rId9"/>
    <p:sldLayoutId id="2147483677" r:id="rId10"/>
    <p:sldLayoutId id="2147483688" r:id="rId11"/>
    <p:sldLayoutId id="2147483678" r:id="rId12"/>
    <p:sldLayoutId id="2147483687" r:id="rId13"/>
    <p:sldLayoutId id="2147483679" r:id="rId14"/>
    <p:sldLayoutId id="2147483680" r:id="rId15"/>
    <p:sldLayoutId id="2147483681" r:id="rId16"/>
    <p:sldLayoutId id="2147483691" r:id="rId17"/>
    <p:sldLayoutId id="2147483692" r:id="rId18"/>
    <p:sldLayoutId id="2147483690" r:id="rId19"/>
    <p:sldLayoutId id="2147483693" r:id="rId20"/>
    <p:sldLayoutId id="2147483694" r:id="rId21"/>
    <p:sldLayoutId id="2147483695" r:id="rId2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chart" Target="../charts/chart11.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276872"/>
            <a:ext cx="8280920" cy="1512168"/>
          </a:xfrm>
        </p:spPr>
        <p:txBody>
          <a:bodyPr>
            <a:normAutofit fontScale="90000"/>
          </a:bodyPr>
          <a:lstStyle/>
          <a:p>
            <a:r>
              <a:rPr lang="fr-FR" sz="3200" dirty="0"/>
              <a:t>Rapport d’activité 2023 de la Commission     des Usagers(CDU) &gt; recommandations et observations CSDU</a:t>
            </a:r>
            <a:r>
              <a:rPr lang="fr-FR" sz="3200" dirty="0">
                <a:solidFill>
                  <a:schemeClr val="tx2"/>
                </a:solidFill>
              </a:rPr>
              <a:t> Usager</a:t>
            </a:r>
            <a:endParaRPr lang="fr-FR" sz="3200" dirty="0"/>
          </a:p>
        </p:txBody>
      </p:sp>
      <p:sp>
        <p:nvSpPr>
          <p:cNvPr id="4" name="ZoneTexte 3"/>
          <p:cNvSpPr txBox="1"/>
          <p:nvPr/>
        </p:nvSpPr>
        <p:spPr>
          <a:xfrm>
            <a:off x="1685002" y="3789040"/>
            <a:ext cx="5904656" cy="400110"/>
          </a:xfrm>
          <a:prstGeom prst="rect">
            <a:avLst/>
          </a:prstGeom>
          <a:noFill/>
        </p:spPr>
        <p:txBody>
          <a:bodyPr wrap="square" rtlCol="0">
            <a:spAutoFit/>
          </a:bodyPr>
          <a:lstStyle/>
          <a:p>
            <a:pPr algn="ctr"/>
            <a:r>
              <a:rPr lang="fr-FR" sz="2000" dirty="0">
                <a:solidFill>
                  <a:schemeClr val="bg1"/>
                </a:solidFill>
              </a:rPr>
              <a:t>Données 2020 – 2021 -2022</a:t>
            </a:r>
          </a:p>
        </p:txBody>
      </p:sp>
      <p:sp>
        <p:nvSpPr>
          <p:cNvPr id="5" name="ZoneTexte 4"/>
          <p:cNvSpPr txBox="1"/>
          <p:nvPr/>
        </p:nvSpPr>
        <p:spPr>
          <a:xfrm>
            <a:off x="1685002" y="5373216"/>
            <a:ext cx="6559406" cy="400110"/>
          </a:xfrm>
          <a:prstGeom prst="rect">
            <a:avLst/>
          </a:prstGeom>
          <a:noFill/>
        </p:spPr>
        <p:txBody>
          <a:bodyPr wrap="square" rtlCol="0">
            <a:spAutoFit/>
          </a:bodyPr>
          <a:lstStyle/>
          <a:p>
            <a:pPr algn="ctr"/>
            <a:r>
              <a:rPr lang="fr-FR" sz="2000" i="1" dirty="0">
                <a:solidFill>
                  <a:schemeClr val="accent2">
                    <a:lumMod val="20000"/>
                    <a:lumOff val="80000"/>
                  </a:schemeClr>
                </a:solidFill>
              </a:rPr>
              <a:t>Présentation à la CRSA plénière du 03/12/2024</a:t>
            </a:r>
          </a:p>
        </p:txBody>
      </p:sp>
    </p:spTree>
    <p:extLst>
      <p:ext uri="{BB962C8B-B14F-4D97-AF65-F5344CB8AC3E}">
        <p14:creationId xmlns:p14="http://schemas.microsoft.com/office/powerpoint/2010/main" val="380314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562074"/>
          </a:xfrm>
        </p:spPr>
        <p:txBody>
          <a:bodyPr>
            <a:normAutofit/>
          </a:bodyPr>
          <a:lstStyle/>
          <a:p>
            <a:r>
              <a:rPr lang="fr-FR" sz="2800" dirty="0"/>
              <a:t>Eloges et plaintes* sur la période 2020-2022</a:t>
            </a:r>
            <a:endParaRPr lang="fr-FR" sz="4800" dirty="0"/>
          </a:p>
        </p:txBody>
      </p:sp>
      <p:graphicFrame>
        <p:nvGraphicFramePr>
          <p:cNvPr id="6" name="Graphique 5"/>
          <p:cNvGraphicFramePr>
            <a:graphicFrameLocks/>
          </p:cNvGraphicFramePr>
          <p:nvPr/>
        </p:nvGraphicFramePr>
        <p:xfrm>
          <a:off x="179512" y="2569865"/>
          <a:ext cx="4200663" cy="3595439"/>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611560" y="908720"/>
            <a:ext cx="8314438" cy="1477328"/>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Ø"/>
            </a:pPr>
            <a:r>
              <a:rPr lang="fr-FR" sz="1400" b="1" dirty="0">
                <a:solidFill>
                  <a:schemeClr val="tx2">
                    <a:lumMod val="75000"/>
                  </a:schemeClr>
                </a:solidFill>
              </a:rPr>
              <a:t>Le nombre d’éloges a augmenté de 33% sur la période 2020-2022, malgré un nb de répondeurs plus faible</a:t>
            </a:r>
          </a:p>
          <a:p>
            <a:pPr marL="742950" lvl="1" indent="-285750" algn="just">
              <a:buFont typeface="Arial" panose="020B0604020202020204" pitchFamily="34" charset="0"/>
              <a:buChar char="•"/>
            </a:pPr>
            <a:r>
              <a:rPr lang="fr-FR" sz="1200" dirty="0">
                <a:solidFill>
                  <a:schemeClr val="tx2"/>
                </a:solidFill>
              </a:rPr>
              <a:t>Un nombre moyen d’éloges par établissement nettement plus important en 2021 et 2022 comparativement à 2020.</a:t>
            </a:r>
          </a:p>
          <a:p>
            <a:pPr marL="285750" indent="-285750" algn="just">
              <a:spcBef>
                <a:spcPts val="1200"/>
              </a:spcBef>
              <a:buFont typeface="Wingdings" panose="05000000000000000000" pitchFamily="2" charset="2"/>
              <a:buChar char="Ø"/>
            </a:pPr>
            <a:r>
              <a:rPr lang="fr-FR" sz="1400" b="1" dirty="0">
                <a:solidFill>
                  <a:schemeClr val="tx2">
                    <a:lumMod val="75000"/>
                  </a:schemeClr>
                </a:solidFill>
              </a:rPr>
              <a:t>Un nombre de plaintes en légère hausse 2020-2022 </a:t>
            </a:r>
            <a:r>
              <a:rPr lang="fr-FR" sz="1400" dirty="0">
                <a:solidFill>
                  <a:schemeClr val="tx2"/>
                </a:solidFill>
              </a:rPr>
              <a:t>malgré un nombre de répondeurs en baisse, ce qui se traduit par un nb moyen de plaintes/établissement légèrement en hausse</a:t>
            </a:r>
          </a:p>
        </p:txBody>
      </p:sp>
      <p:graphicFrame>
        <p:nvGraphicFramePr>
          <p:cNvPr id="4" name="Objet 3"/>
          <p:cNvGraphicFramePr>
            <a:graphicFrameLocks noChangeAspect="1"/>
          </p:cNvGraphicFramePr>
          <p:nvPr/>
        </p:nvGraphicFramePr>
        <p:xfrm>
          <a:off x="707672" y="6349121"/>
          <a:ext cx="3144341" cy="459964"/>
        </p:xfrm>
        <a:graphic>
          <a:graphicData uri="http://schemas.openxmlformats.org/presentationml/2006/ole">
            <mc:AlternateContent xmlns:mc="http://schemas.openxmlformats.org/markup-compatibility/2006">
              <mc:Choice xmlns:v="urn:schemas-microsoft-com:vml" Requires="v">
                <p:oleObj name="Feuille de calcul" r:id="rId3" imgW="3971805" imgH="581068" progId="Excel.Sheet.12">
                  <p:embed/>
                </p:oleObj>
              </mc:Choice>
              <mc:Fallback>
                <p:oleObj name="Feuille de calcul" r:id="rId3" imgW="3971805" imgH="581068" progId="Excel.Sheet.12">
                  <p:embed/>
                  <p:pic>
                    <p:nvPicPr>
                      <p:cNvPr id="4" name="Objet 3"/>
                      <p:cNvPicPr/>
                      <p:nvPr/>
                    </p:nvPicPr>
                    <p:blipFill>
                      <a:blip r:embed="rId4"/>
                      <a:stretch>
                        <a:fillRect/>
                      </a:stretch>
                    </p:blipFill>
                    <p:spPr>
                      <a:xfrm>
                        <a:off x="707672" y="6349121"/>
                        <a:ext cx="3144341" cy="459964"/>
                      </a:xfrm>
                      <a:prstGeom prst="rect">
                        <a:avLst/>
                      </a:prstGeom>
                    </p:spPr>
                  </p:pic>
                </p:oleObj>
              </mc:Fallback>
            </mc:AlternateContent>
          </a:graphicData>
        </a:graphic>
      </p:graphicFrame>
      <p:graphicFrame>
        <p:nvGraphicFramePr>
          <p:cNvPr id="7" name="Graphique 6"/>
          <p:cNvGraphicFramePr>
            <a:graphicFrameLocks/>
          </p:cNvGraphicFramePr>
          <p:nvPr/>
        </p:nvGraphicFramePr>
        <p:xfrm>
          <a:off x="4547344" y="2569866"/>
          <a:ext cx="4572000" cy="35954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680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512696" cy="792088"/>
          </a:xfrm>
        </p:spPr>
        <p:txBody>
          <a:bodyPr>
            <a:normAutofit fontScale="90000"/>
          </a:bodyPr>
          <a:lstStyle/>
          <a:p>
            <a:r>
              <a:rPr lang="fr-FR" sz="2400" dirty="0"/>
              <a:t>Formulation et Accusé de réception /réponses aux plaintes et réclamations en 2022</a:t>
            </a:r>
          </a:p>
        </p:txBody>
      </p:sp>
      <p:graphicFrame>
        <p:nvGraphicFramePr>
          <p:cNvPr id="3" name="Graphique 2"/>
          <p:cNvGraphicFramePr>
            <a:graphicFrameLocks/>
          </p:cNvGraphicFramePr>
          <p:nvPr>
            <p:extLst>
              <p:ext uri="{D42A27DB-BD31-4B8C-83A1-F6EECF244321}">
                <p14:modId xmlns:p14="http://schemas.microsoft.com/office/powerpoint/2010/main" val="2314655011"/>
              </p:ext>
            </p:extLst>
          </p:nvPr>
        </p:nvGraphicFramePr>
        <p:xfrm>
          <a:off x="755576" y="3501008"/>
          <a:ext cx="6984776" cy="3351375"/>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611560" y="1017310"/>
            <a:ext cx="8358336" cy="2031325"/>
          </a:xfrm>
          <a:prstGeom prst="rect">
            <a:avLst/>
          </a:prstGeom>
          <a:noFill/>
        </p:spPr>
        <p:txBody>
          <a:bodyPr wrap="square" rtlCol="0">
            <a:spAutoFit/>
          </a:bodyPr>
          <a:lstStyle/>
          <a:p>
            <a:pPr indent="-285750" algn="just">
              <a:spcBef>
                <a:spcPts val="1200"/>
              </a:spcBef>
              <a:buFont typeface="Wingdings" panose="05000000000000000000" pitchFamily="2" charset="2"/>
              <a:buChar char="Ø"/>
            </a:pPr>
            <a:r>
              <a:rPr lang="fr-FR" sz="1600" dirty="0">
                <a:solidFill>
                  <a:srgbClr val="00B050"/>
                </a:solidFill>
              </a:rPr>
              <a:t>87% des plaintes ont été formulées par écrit et 13% par oral (stabilité versus 2021)</a:t>
            </a:r>
          </a:p>
          <a:p>
            <a:pPr indent="-285750" algn="just">
              <a:spcBef>
                <a:spcPts val="1200"/>
              </a:spcBef>
              <a:buFont typeface="Wingdings" panose="05000000000000000000" pitchFamily="2" charset="2"/>
              <a:buChar char="Ø"/>
            </a:pPr>
            <a:r>
              <a:rPr lang="fr-FR" sz="1600" dirty="0">
                <a:solidFill>
                  <a:srgbClr val="00B050"/>
                </a:solidFill>
              </a:rPr>
              <a:t>25% des établissements avaient un délai d’ un jour pour accuser réception d’une plainte et 5 jours pour apporter une réponse aux plaintes</a:t>
            </a:r>
          </a:p>
          <a:p>
            <a:pPr indent="-285750" algn="just">
              <a:spcBef>
                <a:spcPts val="1200"/>
              </a:spcBef>
              <a:buFont typeface="Wingdings" panose="05000000000000000000" pitchFamily="2" charset="2"/>
              <a:buChar char="Ø"/>
            </a:pPr>
            <a:r>
              <a:rPr lang="fr-FR" sz="1600" dirty="0">
                <a:solidFill>
                  <a:srgbClr val="00B050"/>
                </a:solidFill>
              </a:rPr>
              <a:t>50% avaient un délai de 2 jrs pour accuser réception d’une plainte et 7 jours pour apporter une réponse aux plaintes</a:t>
            </a:r>
          </a:p>
          <a:p>
            <a:pPr algn="just">
              <a:spcBef>
                <a:spcPts val="1200"/>
              </a:spcBef>
            </a:pPr>
            <a:endParaRPr lang="fr-FR" sz="1600" dirty="0">
              <a:solidFill>
                <a:schemeClr val="tx2"/>
              </a:solidFill>
            </a:endParaRPr>
          </a:p>
        </p:txBody>
      </p:sp>
    </p:spTree>
    <p:extLst>
      <p:ext uri="{BB962C8B-B14F-4D97-AF65-F5344CB8AC3E}">
        <p14:creationId xmlns:p14="http://schemas.microsoft.com/office/powerpoint/2010/main" val="162002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043608" y="2780928"/>
            <a:ext cx="7488832" cy="1470025"/>
          </a:xfrm>
        </p:spPr>
        <p:txBody>
          <a:bodyPr>
            <a:noAutofit/>
          </a:bodyPr>
          <a:lstStyle/>
          <a:p>
            <a:r>
              <a:rPr lang="fr-FR" sz="3200" dirty="0"/>
              <a:t>Focus </a:t>
            </a:r>
            <a:br>
              <a:rPr lang="fr-FR" sz="3200" dirty="0"/>
            </a:br>
            <a:r>
              <a:rPr lang="fr-FR" sz="3200" dirty="0"/>
              <a:t>Satisfaction via questionnaire de sortie et enquête de satisfaction</a:t>
            </a:r>
          </a:p>
        </p:txBody>
      </p:sp>
    </p:spTree>
    <p:extLst>
      <p:ext uri="{BB962C8B-B14F-4D97-AF65-F5344CB8AC3E}">
        <p14:creationId xmlns:p14="http://schemas.microsoft.com/office/powerpoint/2010/main" val="169607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418058"/>
          </a:xfrm>
        </p:spPr>
        <p:txBody>
          <a:bodyPr>
            <a:noAutofit/>
          </a:bodyPr>
          <a:lstStyle/>
          <a:p>
            <a:r>
              <a:rPr lang="fr-FR" sz="2400" dirty="0"/>
              <a:t>Enquête de satisfaction en 2022</a:t>
            </a:r>
          </a:p>
        </p:txBody>
      </p:sp>
      <p:graphicFrame>
        <p:nvGraphicFramePr>
          <p:cNvPr id="3" name="Graphique 2"/>
          <p:cNvGraphicFramePr>
            <a:graphicFrameLocks/>
          </p:cNvGraphicFramePr>
          <p:nvPr/>
        </p:nvGraphicFramePr>
        <p:xfrm>
          <a:off x="0" y="3068960"/>
          <a:ext cx="3995936" cy="30221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3"/>
          <p:cNvGraphicFramePr>
            <a:graphicFrameLocks noGrp="1"/>
          </p:cNvGraphicFramePr>
          <p:nvPr/>
        </p:nvGraphicFramePr>
        <p:xfrm>
          <a:off x="31086" y="6139539"/>
          <a:ext cx="4716017" cy="638175"/>
        </p:xfrm>
        <a:graphic>
          <a:graphicData uri="http://schemas.openxmlformats.org/drawingml/2006/table">
            <a:tbl>
              <a:tblPr>
                <a:tableStyleId>{5C22544A-7EE6-4342-B048-85BDC9FD1C3A}</a:tableStyleId>
              </a:tblPr>
              <a:tblGrid>
                <a:gridCol w="3195638">
                  <a:extLst>
                    <a:ext uri="{9D8B030D-6E8A-4147-A177-3AD203B41FA5}">
                      <a16:colId xmlns:a16="http://schemas.microsoft.com/office/drawing/2014/main" val="3084530444"/>
                    </a:ext>
                  </a:extLst>
                </a:gridCol>
                <a:gridCol w="463135">
                  <a:extLst>
                    <a:ext uri="{9D8B030D-6E8A-4147-A177-3AD203B41FA5}">
                      <a16:colId xmlns:a16="http://schemas.microsoft.com/office/drawing/2014/main" val="2029708893"/>
                    </a:ext>
                  </a:extLst>
                </a:gridCol>
                <a:gridCol w="528622">
                  <a:extLst>
                    <a:ext uri="{9D8B030D-6E8A-4147-A177-3AD203B41FA5}">
                      <a16:colId xmlns:a16="http://schemas.microsoft.com/office/drawing/2014/main" val="1738724798"/>
                    </a:ext>
                  </a:extLst>
                </a:gridCol>
                <a:gridCol w="528622">
                  <a:extLst>
                    <a:ext uri="{9D8B030D-6E8A-4147-A177-3AD203B41FA5}">
                      <a16:colId xmlns:a16="http://schemas.microsoft.com/office/drawing/2014/main" val="917506731"/>
                    </a:ext>
                  </a:extLst>
                </a:gridCol>
              </a:tblGrid>
              <a:tr h="140601">
                <a:tc>
                  <a:txBody>
                    <a:bodyPr/>
                    <a:lstStyle/>
                    <a:p>
                      <a:pPr algn="l" fontAlgn="b"/>
                      <a:endParaRPr lang="fr-FR"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a:effectLst/>
                        </a:rPr>
                        <a:t>2020</a:t>
                      </a:r>
                      <a:endParaRPr lang="fr-FR"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a:effectLst/>
                        </a:rPr>
                        <a:t>2021</a:t>
                      </a:r>
                      <a:endParaRPr lang="fr-FR"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a:effectLst/>
                        </a:rPr>
                        <a:t>2022</a:t>
                      </a:r>
                      <a:endParaRPr lang="fr-FR"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7585538"/>
                  </a:ext>
                </a:extLst>
              </a:tr>
              <a:tr h="140601">
                <a:tc>
                  <a:txBody>
                    <a:bodyPr/>
                    <a:lstStyle/>
                    <a:p>
                      <a:pPr algn="l" fontAlgn="b"/>
                      <a:r>
                        <a:rPr lang="fr-FR" sz="1000" u="none" strike="noStrike" dirty="0">
                          <a:effectLst/>
                        </a:rPr>
                        <a:t>Nb répondeurs « personnes enquêtées »</a:t>
                      </a:r>
                      <a:endParaRPr lang="fr-FR"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a:effectLst/>
                        </a:rPr>
                        <a:t>226</a:t>
                      </a:r>
                      <a:endParaRPr lang="fr-FR"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a:effectLst/>
                        </a:rPr>
                        <a:t>213</a:t>
                      </a:r>
                      <a:endParaRPr lang="fr-FR"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a:effectLst/>
                        </a:rPr>
                        <a:t>209</a:t>
                      </a:r>
                      <a:endParaRPr lang="fr-FR"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5304737"/>
                  </a:ext>
                </a:extLst>
              </a:tr>
              <a:tr h="273643">
                <a:tc>
                  <a:txBody>
                    <a:bodyPr/>
                    <a:lstStyle/>
                    <a:p>
                      <a:pPr algn="l" fontAlgn="b"/>
                      <a:r>
                        <a:rPr lang="fr-FR" sz="1000" u="none" strike="noStrike" dirty="0">
                          <a:effectLst/>
                        </a:rPr>
                        <a:t>Nb répondeurs « enquêtes de satisfaction réalisées dans l'année »</a:t>
                      </a:r>
                      <a:endParaRPr lang="fr-FR"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a:effectLst/>
                        </a:rPr>
                        <a:t>234</a:t>
                      </a:r>
                      <a:endParaRPr lang="fr-FR"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a:effectLst/>
                        </a:rPr>
                        <a:t>221</a:t>
                      </a:r>
                      <a:endParaRPr lang="fr-FR"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000" u="none" strike="noStrike" dirty="0">
                          <a:effectLst/>
                        </a:rPr>
                        <a:t>210</a:t>
                      </a:r>
                      <a:endParaRPr lang="fr-FR"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8252307"/>
                  </a:ext>
                </a:extLst>
              </a:tr>
            </a:tbl>
          </a:graphicData>
        </a:graphic>
      </p:graphicFrame>
      <p:graphicFrame>
        <p:nvGraphicFramePr>
          <p:cNvPr id="5" name="Graphique 4"/>
          <p:cNvGraphicFramePr>
            <a:graphicFrameLocks/>
          </p:cNvGraphicFramePr>
          <p:nvPr/>
        </p:nvGraphicFramePr>
        <p:xfrm>
          <a:off x="3512343" y="2981340"/>
          <a:ext cx="5631657"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873932" y="1101881"/>
            <a:ext cx="8018548" cy="1708160"/>
          </a:xfrm>
          <a:prstGeom prst="rect">
            <a:avLst/>
          </a:prstGeom>
          <a:noFill/>
        </p:spPr>
        <p:txBody>
          <a:bodyPr wrap="square" rtlCol="0">
            <a:spAutoFit/>
          </a:bodyPr>
          <a:lstStyle/>
          <a:p>
            <a:pPr marL="285750" indent="-285750">
              <a:buFont typeface="Wingdings" panose="05000000000000000000" pitchFamily="2" charset="2"/>
              <a:buChar char="Ø"/>
            </a:pPr>
            <a:r>
              <a:rPr lang="fr-FR" sz="1400" dirty="0">
                <a:solidFill>
                  <a:srgbClr val="00B050"/>
                </a:solidFill>
              </a:rPr>
              <a:t>Sur la période 2020-2022 malgré la baisse du nombre de répondeurs :</a:t>
            </a:r>
          </a:p>
          <a:p>
            <a:pPr marL="742950" lvl="1" indent="-285750">
              <a:buFont typeface="Wingdings" panose="05000000000000000000" pitchFamily="2" charset="2"/>
              <a:buChar char="§"/>
            </a:pPr>
            <a:r>
              <a:rPr lang="fr-FR" sz="1200" dirty="0">
                <a:solidFill>
                  <a:srgbClr val="00B050"/>
                </a:solidFill>
              </a:rPr>
              <a:t>Le nombre de personne enquêtée a augmenté de 64%</a:t>
            </a:r>
          </a:p>
          <a:p>
            <a:pPr marL="742950" lvl="1" indent="-285750">
              <a:buFont typeface="Wingdings" panose="05000000000000000000" pitchFamily="2" charset="2"/>
              <a:buChar char="§"/>
            </a:pPr>
            <a:r>
              <a:rPr lang="fr-FR" sz="1200" dirty="0">
                <a:solidFill>
                  <a:srgbClr val="00B050"/>
                </a:solidFill>
              </a:rPr>
              <a:t>Le nombre d’enquêtes de satisfaction réalisées dans l’année a augmenté de 25%</a:t>
            </a:r>
            <a:endParaRPr lang="fr-FR" sz="1400" dirty="0">
              <a:solidFill>
                <a:srgbClr val="00B050"/>
              </a:solidFill>
            </a:endParaRPr>
          </a:p>
          <a:p>
            <a:pPr indent="-285750">
              <a:spcBef>
                <a:spcPts val="600"/>
              </a:spcBef>
              <a:buFont typeface="Wingdings" panose="05000000000000000000" pitchFamily="2" charset="2"/>
              <a:buChar char="Ø"/>
            </a:pPr>
            <a:r>
              <a:rPr lang="fr-FR" sz="1400" dirty="0">
                <a:solidFill>
                  <a:schemeClr val="tx2"/>
                </a:solidFill>
              </a:rPr>
              <a:t>Les thèmes principaux des enquêtes de satisfaction en 2022 sont identiques à ceux des années antérieures à savoir </a:t>
            </a:r>
            <a:r>
              <a:rPr lang="fr-FR" sz="1600" b="1" dirty="0">
                <a:solidFill>
                  <a:schemeClr val="tx2"/>
                </a:solidFill>
              </a:rPr>
              <a:t>l’hôtellerie et restauration, le respect des droits des usagers, l’information du patient, la prise en charge globale du patient, l’attitude des personnels et la communication des patients avec les professionnels de santé.</a:t>
            </a:r>
          </a:p>
        </p:txBody>
      </p:sp>
    </p:spTree>
    <p:extLst>
      <p:ext uri="{BB962C8B-B14F-4D97-AF65-F5344CB8AC3E}">
        <p14:creationId xmlns:p14="http://schemas.microsoft.com/office/powerpoint/2010/main" val="420692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827584" y="2708920"/>
            <a:ext cx="7772400" cy="1470025"/>
          </a:xfrm>
        </p:spPr>
        <p:txBody>
          <a:bodyPr/>
          <a:lstStyle/>
          <a:p>
            <a:r>
              <a:rPr lang="fr-FR" dirty="0"/>
              <a:t>Focus </a:t>
            </a:r>
            <a:br>
              <a:rPr lang="fr-FR" dirty="0"/>
            </a:br>
            <a:r>
              <a:rPr lang="fr-FR" dirty="0"/>
              <a:t>Accès au dossier médical</a:t>
            </a:r>
          </a:p>
        </p:txBody>
      </p:sp>
    </p:spTree>
    <p:extLst>
      <p:ext uri="{BB962C8B-B14F-4D97-AF65-F5344CB8AC3E}">
        <p14:creationId xmlns:p14="http://schemas.microsoft.com/office/powerpoint/2010/main" val="424757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796"/>
            <a:ext cx="8229600" cy="600891"/>
          </a:xfrm>
        </p:spPr>
        <p:txBody>
          <a:bodyPr>
            <a:normAutofit fontScale="90000"/>
          </a:bodyPr>
          <a:lstStyle/>
          <a:p>
            <a:r>
              <a:rPr lang="fr-FR" sz="2400" dirty="0"/>
              <a:t>Demande d’accès au dossier médical de la part des usagers en 2022</a:t>
            </a:r>
          </a:p>
        </p:txBody>
      </p:sp>
      <p:sp>
        <p:nvSpPr>
          <p:cNvPr id="5" name="ZoneTexte 4"/>
          <p:cNvSpPr txBox="1"/>
          <p:nvPr/>
        </p:nvSpPr>
        <p:spPr>
          <a:xfrm>
            <a:off x="827584" y="880965"/>
            <a:ext cx="8496944" cy="2139047"/>
          </a:xfrm>
          <a:prstGeom prst="rect">
            <a:avLst/>
          </a:prstGeom>
          <a:noFill/>
        </p:spPr>
        <p:txBody>
          <a:bodyPr wrap="square" rtlCol="0">
            <a:spAutoFit/>
          </a:bodyPr>
          <a:lstStyle/>
          <a:p>
            <a:pPr indent="-285750">
              <a:buFont typeface="Wingdings" panose="05000000000000000000" pitchFamily="2" charset="2"/>
              <a:buChar char="Ø"/>
            </a:pPr>
            <a:r>
              <a:rPr lang="fr-FR" sz="1400" dirty="0">
                <a:solidFill>
                  <a:srgbClr val="00B050"/>
                </a:solidFill>
              </a:rPr>
              <a:t>97% des établissements ont une procédure sur la communication du dossier du malade</a:t>
            </a:r>
          </a:p>
          <a:p>
            <a:pPr indent="-285750">
              <a:spcBef>
                <a:spcPts val="600"/>
              </a:spcBef>
              <a:buFont typeface="Wingdings" panose="05000000000000000000" pitchFamily="2" charset="2"/>
              <a:buChar char="Ø"/>
            </a:pPr>
            <a:r>
              <a:rPr lang="fr-FR" sz="1400" dirty="0">
                <a:solidFill>
                  <a:schemeClr val="tx2"/>
                </a:solidFill>
              </a:rPr>
              <a:t>Sur la période 2020-2022 le nombre de demande d’accès au dossier médical fait par:</a:t>
            </a:r>
          </a:p>
          <a:p>
            <a:pPr lvl="1" indent="-285750">
              <a:buFont typeface="Wingdings" panose="05000000000000000000" pitchFamily="2" charset="2"/>
              <a:buChar char="§"/>
            </a:pPr>
            <a:r>
              <a:rPr lang="fr-FR" sz="1200" dirty="0">
                <a:solidFill>
                  <a:schemeClr val="tx2"/>
                </a:solidFill>
              </a:rPr>
              <a:t>Les patients a légèrement baissé de 9%</a:t>
            </a:r>
          </a:p>
          <a:p>
            <a:pPr lvl="1" indent="-285750">
              <a:buFont typeface="Wingdings" panose="05000000000000000000" pitchFamily="2" charset="2"/>
              <a:buChar char="§"/>
            </a:pPr>
            <a:r>
              <a:rPr lang="fr-FR" sz="1200" dirty="0">
                <a:solidFill>
                  <a:schemeClr val="tx2"/>
                </a:solidFill>
              </a:rPr>
              <a:t>Les ayants droits (tiers) a aussi légèrement baissé de 7%</a:t>
            </a:r>
          </a:p>
          <a:p>
            <a:pPr indent="-285750">
              <a:spcBef>
                <a:spcPts val="600"/>
              </a:spcBef>
              <a:buFont typeface="Wingdings" panose="05000000000000000000" pitchFamily="2" charset="2"/>
              <a:buChar char="Ø"/>
            </a:pPr>
            <a:r>
              <a:rPr lang="fr-FR" sz="1400" dirty="0">
                <a:solidFill>
                  <a:schemeClr val="tx2"/>
                </a:solidFill>
              </a:rPr>
              <a:t>La quasi-totalité des demandes reçues des patients et des ayants droits ont été traitées en 2022 (respectivement 97% et 98%).</a:t>
            </a:r>
          </a:p>
          <a:p>
            <a:pPr indent="-285750">
              <a:spcBef>
                <a:spcPts val="600"/>
              </a:spcBef>
              <a:buFont typeface="Wingdings" panose="05000000000000000000" pitchFamily="2" charset="2"/>
              <a:buChar char="Ø"/>
            </a:pPr>
            <a:r>
              <a:rPr lang="fr-FR" sz="1400" dirty="0">
                <a:solidFill>
                  <a:schemeClr val="tx2"/>
                </a:solidFill>
              </a:rPr>
              <a:t>1 865 demandes d’accès au dossier médical ont été rejetées dont 429 datent de plus de 5 ans.</a:t>
            </a:r>
          </a:p>
          <a:p>
            <a:pPr lvl="1" indent="-285750">
              <a:buFont typeface="Wingdings" panose="05000000000000000000" pitchFamily="2" charset="2"/>
              <a:buChar char="§"/>
            </a:pPr>
            <a:r>
              <a:rPr lang="fr-FR" sz="1200" dirty="0">
                <a:solidFill>
                  <a:schemeClr val="tx2"/>
                </a:solidFill>
              </a:rPr>
              <a:t>la majorité des demandes rejetées relève principalement d’une absence de suites de la part du patient ou de la non justification de l’identité (idem années précédentes).</a:t>
            </a:r>
            <a:endParaRPr lang="fr-FR" sz="1400" dirty="0">
              <a:solidFill>
                <a:schemeClr val="tx2"/>
              </a:solidFill>
            </a:endParaRPr>
          </a:p>
        </p:txBody>
      </p:sp>
      <p:graphicFrame>
        <p:nvGraphicFramePr>
          <p:cNvPr id="7" name="Graphique 6"/>
          <p:cNvGraphicFramePr>
            <a:graphicFrameLocks/>
          </p:cNvGraphicFramePr>
          <p:nvPr/>
        </p:nvGraphicFramePr>
        <p:xfrm>
          <a:off x="4860032" y="3140968"/>
          <a:ext cx="3894986"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p:cNvGraphicFramePr>
          <p:nvPr/>
        </p:nvGraphicFramePr>
        <p:xfrm>
          <a:off x="-10589" y="3280290"/>
          <a:ext cx="4150541" cy="3495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67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685800" y="2130425"/>
            <a:ext cx="8278688" cy="1946647"/>
          </a:xfrm>
        </p:spPr>
        <p:txBody>
          <a:bodyPr>
            <a:normAutofit/>
          </a:bodyPr>
          <a:lstStyle/>
          <a:p>
            <a:r>
              <a:rPr lang="fr-FR" sz="3200" dirty="0"/>
              <a:t>Focus</a:t>
            </a:r>
            <a:br>
              <a:rPr lang="fr-FR" sz="3200" dirty="0"/>
            </a:br>
            <a:r>
              <a:rPr lang="fr-FR" sz="3200" dirty="0"/>
              <a:t>Délivrance des informations aux usagers sur leurs droits</a:t>
            </a:r>
          </a:p>
        </p:txBody>
      </p:sp>
    </p:spTree>
    <p:extLst>
      <p:ext uri="{BB962C8B-B14F-4D97-AF65-F5344CB8AC3E}">
        <p14:creationId xmlns:p14="http://schemas.microsoft.com/office/powerpoint/2010/main" val="307811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title"/>
          </p:nvPr>
        </p:nvSpPr>
        <p:spPr>
          <a:xfrm>
            <a:off x="518864" y="32665"/>
            <a:ext cx="8229600" cy="863600"/>
          </a:xfrm>
        </p:spPr>
        <p:txBody>
          <a:bodyPr>
            <a:noAutofit/>
          </a:bodyPr>
          <a:lstStyle/>
          <a:p>
            <a:r>
              <a:rPr lang="fr-FR" sz="2000" dirty="0"/>
              <a:t>Informations sur les frais de prise en charge et la charte de la personne hospitalisée en 2022</a:t>
            </a:r>
          </a:p>
        </p:txBody>
      </p:sp>
      <p:sp>
        <p:nvSpPr>
          <p:cNvPr id="9" name="ZoneTexte 8"/>
          <p:cNvSpPr txBox="1"/>
          <p:nvPr/>
        </p:nvSpPr>
        <p:spPr>
          <a:xfrm>
            <a:off x="601216" y="1124744"/>
            <a:ext cx="8435280" cy="1615827"/>
          </a:xfrm>
          <a:prstGeom prst="rect">
            <a:avLst/>
          </a:prstGeom>
          <a:noFill/>
        </p:spPr>
        <p:txBody>
          <a:bodyPr wrap="square" rtlCol="0">
            <a:spAutoFit/>
          </a:bodyPr>
          <a:lstStyle/>
          <a:p>
            <a:pPr marL="0" lvl="1" indent="-171450">
              <a:buFont typeface="Wingdings" panose="05000000000000000000" pitchFamily="2" charset="2"/>
              <a:buChar char="Ø"/>
            </a:pPr>
            <a:r>
              <a:rPr lang="fr-FR" sz="1200" dirty="0">
                <a:solidFill>
                  <a:schemeClr val="tx2"/>
                </a:solidFill>
              </a:rPr>
              <a:t>La part d’établissements qui affiche leurs tarifs dans les lieux de consultations est relativement élevée </a:t>
            </a:r>
            <a:r>
              <a:rPr lang="fr-FR" sz="1200" b="1" dirty="0">
                <a:solidFill>
                  <a:schemeClr val="tx2"/>
                </a:solidFill>
              </a:rPr>
              <a:t>(73% en 2022)</a:t>
            </a:r>
          </a:p>
          <a:p>
            <a:pPr marL="0" lvl="1" indent="-171450">
              <a:spcBef>
                <a:spcPts val="600"/>
              </a:spcBef>
              <a:buFont typeface="Wingdings" panose="05000000000000000000" pitchFamily="2" charset="2"/>
              <a:buChar char="Ø"/>
            </a:pPr>
            <a:r>
              <a:rPr lang="fr-FR" sz="1200" dirty="0">
                <a:solidFill>
                  <a:srgbClr val="FF0000"/>
                </a:solidFill>
              </a:rPr>
              <a:t>Seuls 29% des établissements fournissent des informations sur le montant des dépassements d’honoraires lorsqu’ils sont supérieurs à 70 euros et seuls 30% fournissent des devis lors de la fourniture d’un dispositif médical ou en cas de chirurgie esthétique</a:t>
            </a:r>
          </a:p>
          <a:p>
            <a:pPr marL="0" lvl="1" indent="-171450">
              <a:spcBef>
                <a:spcPts val="600"/>
              </a:spcBef>
              <a:buFont typeface="Wingdings" panose="05000000000000000000" pitchFamily="2" charset="2"/>
              <a:buChar char="Ø"/>
            </a:pPr>
            <a:r>
              <a:rPr lang="fr-FR" sz="1200" dirty="0">
                <a:solidFill>
                  <a:schemeClr val="tx2"/>
                </a:solidFill>
              </a:rPr>
              <a:t>La charte du patient hospitalisé est quasi-systématiquement disponible dans les espaces communs de l’établissement, mais peu dans les chambres des patients</a:t>
            </a:r>
          </a:p>
          <a:p>
            <a:pPr marL="0" lvl="1" indent="-171450">
              <a:spcBef>
                <a:spcPts val="600"/>
              </a:spcBef>
              <a:buFont typeface="Wingdings" panose="05000000000000000000" pitchFamily="2" charset="2"/>
              <a:buChar char="Ø"/>
            </a:pPr>
            <a:r>
              <a:rPr lang="fr-FR" sz="1200" dirty="0">
                <a:solidFill>
                  <a:schemeClr val="tx2"/>
                </a:solidFill>
              </a:rPr>
              <a:t>Tous ces résultats sont restés stables sur la période 2020-2022</a:t>
            </a:r>
          </a:p>
        </p:txBody>
      </p:sp>
      <p:graphicFrame>
        <p:nvGraphicFramePr>
          <p:cNvPr id="10" name="Graphique 9"/>
          <p:cNvGraphicFramePr>
            <a:graphicFrameLocks/>
          </p:cNvGraphicFramePr>
          <p:nvPr/>
        </p:nvGraphicFramePr>
        <p:xfrm>
          <a:off x="0" y="3284984"/>
          <a:ext cx="4161335" cy="3336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a:graphicFrameLocks/>
          </p:cNvGraphicFramePr>
          <p:nvPr/>
        </p:nvGraphicFramePr>
        <p:xfrm>
          <a:off x="4355976" y="3212976"/>
          <a:ext cx="4557192" cy="3024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914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11828"/>
            <a:ext cx="8229600" cy="706090"/>
          </a:xfrm>
        </p:spPr>
        <p:txBody>
          <a:bodyPr>
            <a:normAutofit fontScale="90000"/>
          </a:bodyPr>
          <a:lstStyle/>
          <a:p>
            <a:r>
              <a:rPr lang="fr-FR" sz="2400" dirty="0"/>
              <a:t>Délivrance de l’information médicale au patient et recueil de consentement en 2022</a:t>
            </a:r>
          </a:p>
        </p:txBody>
      </p:sp>
      <p:sp>
        <p:nvSpPr>
          <p:cNvPr id="4" name="Espace réservé du contenu 3"/>
          <p:cNvSpPr>
            <a:spLocks noGrp="1"/>
          </p:cNvSpPr>
          <p:nvPr>
            <p:ph idx="1"/>
          </p:nvPr>
        </p:nvSpPr>
        <p:spPr>
          <a:xfrm>
            <a:off x="539552" y="1019802"/>
            <a:ext cx="8464842" cy="2047761"/>
          </a:xfrm>
        </p:spPr>
        <p:txBody>
          <a:bodyPr>
            <a:normAutofit/>
          </a:bodyPr>
          <a:lstStyle/>
          <a:p>
            <a:pPr marL="0" algn="just">
              <a:spcBef>
                <a:spcPts val="600"/>
              </a:spcBef>
              <a:buFont typeface="Wingdings" panose="05000000000000000000" pitchFamily="2" charset="2"/>
              <a:buChar char="Ø"/>
            </a:pPr>
            <a:r>
              <a:rPr lang="fr-FR" sz="1400" dirty="0"/>
              <a:t>Dans la quasi-totalité des établissements, il existe un protocole sur l’organisation de la délivrance des informations médicales aux patients et à leurs proches (92%). </a:t>
            </a:r>
          </a:p>
          <a:p>
            <a:pPr marL="0" algn="just">
              <a:spcBef>
                <a:spcPts val="600"/>
              </a:spcBef>
              <a:buFont typeface="Wingdings" panose="05000000000000000000" pitchFamily="2" charset="2"/>
              <a:buChar char="Ø"/>
            </a:pPr>
            <a:r>
              <a:rPr lang="fr-FR" sz="1400" dirty="0">
                <a:solidFill>
                  <a:srgbClr val="00B050"/>
                </a:solidFill>
              </a:rPr>
              <a:t>Dans le même temps , 93% des établissements disposent d’un protocole permettant de tracer le consentement du patient aux actes proposés. </a:t>
            </a:r>
          </a:p>
          <a:p>
            <a:pPr marL="0" algn="just">
              <a:spcBef>
                <a:spcPts val="600"/>
              </a:spcBef>
              <a:buFont typeface="Wingdings" panose="05000000000000000000" pitchFamily="2" charset="2"/>
              <a:buChar char="Ø"/>
            </a:pPr>
            <a:r>
              <a:rPr lang="fr-FR" sz="1400" dirty="0"/>
              <a:t>185 plaintes/réclamations traitant des défauts d'information au patient ont été enregistré en 2022 ce qui représente en moyenne 1 plainte/réclamation par établissement répondeurs (</a:t>
            </a:r>
            <a:r>
              <a:rPr lang="fr-FR" sz="1400" dirty="0">
                <a:solidFill>
                  <a:srgbClr val="00B050"/>
                </a:solidFill>
              </a:rPr>
              <a:t>baisse de 15% sur la période 2020-2022).</a:t>
            </a:r>
          </a:p>
          <a:p>
            <a:pPr marL="0" indent="0" algn="just">
              <a:spcBef>
                <a:spcPts val="600"/>
              </a:spcBef>
              <a:buNone/>
            </a:pPr>
            <a:endParaRPr lang="fr-FR" sz="1400" dirty="0"/>
          </a:p>
        </p:txBody>
      </p:sp>
      <p:graphicFrame>
        <p:nvGraphicFramePr>
          <p:cNvPr id="6" name="Graphique 5"/>
          <p:cNvGraphicFramePr>
            <a:graphicFrameLocks/>
          </p:cNvGraphicFramePr>
          <p:nvPr/>
        </p:nvGraphicFramePr>
        <p:xfrm>
          <a:off x="225860" y="3067563"/>
          <a:ext cx="8712968" cy="3334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au 1"/>
          <p:cNvGraphicFramePr>
            <a:graphicFrameLocks noGrp="1"/>
          </p:cNvGraphicFramePr>
          <p:nvPr/>
        </p:nvGraphicFramePr>
        <p:xfrm>
          <a:off x="17267" y="6381328"/>
          <a:ext cx="3114573" cy="381000"/>
        </p:xfrm>
        <a:graphic>
          <a:graphicData uri="http://schemas.openxmlformats.org/drawingml/2006/table">
            <a:tbl>
              <a:tblPr>
                <a:tableStyleId>{5C22544A-7EE6-4342-B048-85BDC9FD1C3A}</a:tableStyleId>
              </a:tblPr>
              <a:tblGrid>
                <a:gridCol w="1602405">
                  <a:extLst>
                    <a:ext uri="{9D8B030D-6E8A-4147-A177-3AD203B41FA5}">
                      <a16:colId xmlns:a16="http://schemas.microsoft.com/office/drawing/2014/main" val="2181423255"/>
                    </a:ext>
                  </a:extLst>
                </a:gridCol>
                <a:gridCol w="504056">
                  <a:extLst>
                    <a:ext uri="{9D8B030D-6E8A-4147-A177-3AD203B41FA5}">
                      <a16:colId xmlns:a16="http://schemas.microsoft.com/office/drawing/2014/main" val="1343680345"/>
                    </a:ext>
                  </a:extLst>
                </a:gridCol>
                <a:gridCol w="432048">
                  <a:extLst>
                    <a:ext uri="{9D8B030D-6E8A-4147-A177-3AD203B41FA5}">
                      <a16:colId xmlns:a16="http://schemas.microsoft.com/office/drawing/2014/main" val="2699797288"/>
                    </a:ext>
                  </a:extLst>
                </a:gridCol>
                <a:gridCol w="576064">
                  <a:extLst>
                    <a:ext uri="{9D8B030D-6E8A-4147-A177-3AD203B41FA5}">
                      <a16:colId xmlns:a16="http://schemas.microsoft.com/office/drawing/2014/main" val="2624178385"/>
                    </a:ext>
                  </a:extLst>
                </a:gridCol>
              </a:tblGrid>
              <a:tr h="190500">
                <a:tc>
                  <a:txBody>
                    <a:bodyPr/>
                    <a:lstStyle/>
                    <a:p>
                      <a:pPr algn="l" fontAlgn="b"/>
                      <a:endParaRPr lang="fr-FR" sz="7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700" u="none" strike="noStrike" dirty="0">
                          <a:effectLst/>
                        </a:rPr>
                        <a:t>2020</a:t>
                      </a:r>
                      <a:endParaRPr lang="fr-FR" sz="7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700" u="none" strike="noStrike" dirty="0">
                          <a:effectLst/>
                        </a:rPr>
                        <a:t>2021</a:t>
                      </a:r>
                      <a:endParaRPr lang="fr-FR" sz="7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700" u="none" strike="noStrike" dirty="0">
                          <a:effectLst/>
                        </a:rPr>
                        <a:t>2022</a:t>
                      </a:r>
                      <a:endParaRPr lang="fr-FR" sz="7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6147261"/>
                  </a:ext>
                </a:extLst>
              </a:tr>
              <a:tr h="190500">
                <a:tc>
                  <a:txBody>
                    <a:bodyPr/>
                    <a:lstStyle/>
                    <a:p>
                      <a:pPr algn="l" fontAlgn="b"/>
                      <a:r>
                        <a:rPr lang="fr-FR" sz="700" u="none" strike="noStrike" dirty="0">
                          <a:effectLst/>
                        </a:rPr>
                        <a:t>Nombre répondeurs "Nb de plaintes"</a:t>
                      </a:r>
                      <a:endParaRPr lang="fr-FR" sz="7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700" u="none" strike="noStrike" dirty="0">
                          <a:effectLst/>
                        </a:rPr>
                        <a:t>241</a:t>
                      </a:r>
                      <a:endParaRPr lang="fr-FR" sz="7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700" u="none" strike="noStrike" dirty="0">
                          <a:effectLst/>
                        </a:rPr>
                        <a:t>220</a:t>
                      </a:r>
                      <a:endParaRPr lang="fr-FR" sz="7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700" u="none" strike="noStrike" dirty="0">
                          <a:effectLst/>
                        </a:rPr>
                        <a:t>209</a:t>
                      </a:r>
                      <a:endParaRPr lang="fr-FR" sz="7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0120441"/>
                  </a:ext>
                </a:extLst>
              </a:tr>
            </a:tbl>
          </a:graphicData>
        </a:graphic>
      </p:graphicFrame>
    </p:spTree>
    <p:extLst>
      <p:ext uri="{BB962C8B-B14F-4D97-AF65-F5344CB8AC3E}">
        <p14:creationId xmlns:p14="http://schemas.microsoft.com/office/powerpoint/2010/main" val="291091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BD9092-4BDA-338F-80A6-ED0BDEE2AC06}"/>
              </a:ext>
            </a:extLst>
          </p:cNvPr>
          <p:cNvSpPr>
            <a:spLocks noGrp="1"/>
          </p:cNvSpPr>
          <p:nvPr>
            <p:ph type="title"/>
          </p:nvPr>
        </p:nvSpPr>
        <p:spPr/>
        <p:txBody>
          <a:bodyPr/>
          <a:lstStyle/>
          <a:p>
            <a:r>
              <a:rPr lang="fr-FR" dirty="0"/>
              <a:t>Observations de la CSDU</a:t>
            </a:r>
          </a:p>
        </p:txBody>
      </p:sp>
      <p:sp>
        <p:nvSpPr>
          <p:cNvPr id="3" name="Espace réservé du contenu 2">
            <a:extLst>
              <a:ext uri="{FF2B5EF4-FFF2-40B4-BE49-F238E27FC236}">
                <a16:creationId xmlns:a16="http://schemas.microsoft.com/office/drawing/2014/main" id="{F826174D-BF99-AD4A-7126-4E5A3D2334E6}"/>
              </a:ext>
            </a:extLst>
          </p:cNvPr>
          <p:cNvSpPr>
            <a:spLocks noGrp="1"/>
          </p:cNvSpPr>
          <p:nvPr>
            <p:ph sz="half" idx="1"/>
          </p:nvPr>
        </p:nvSpPr>
        <p:spPr>
          <a:xfrm>
            <a:off x="457200" y="1340768"/>
            <a:ext cx="8075240" cy="5400600"/>
          </a:xfrm>
        </p:spPr>
        <p:txBody>
          <a:bodyPr>
            <a:normAutofit fontScale="70000" lnSpcReduction="20000"/>
          </a:bodyPr>
          <a:lstStyle/>
          <a:p>
            <a:pPr marL="0" indent="0">
              <a:buNone/>
            </a:pPr>
            <a:r>
              <a:rPr lang="fr-FR" b="1" dirty="0"/>
              <a:t>La représentation des usagers dans les établissements est un processus de plus en plus maîtrisé : </a:t>
            </a:r>
          </a:p>
          <a:p>
            <a:pPr marL="0" indent="0">
              <a:buNone/>
            </a:pPr>
            <a:endParaRPr lang="fr-FR" dirty="0"/>
          </a:p>
          <a:p>
            <a:pPr>
              <a:buFont typeface="Wingdings" panose="05000000000000000000" pitchFamily="2" charset="2"/>
              <a:buChar char="Ø"/>
            </a:pPr>
            <a:r>
              <a:rPr lang="fr-FR" dirty="0"/>
              <a:t>Des CDU de plus en plus opérationnelles :</a:t>
            </a:r>
          </a:p>
          <a:p>
            <a:r>
              <a:rPr lang="fr-FR" dirty="0"/>
              <a:t>Un taux de désignation en augmentation des membres professionnels</a:t>
            </a:r>
          </a:p>
          <a:p>
            <a:r>
              <a:rPr lang="fr-FR" dirty="0"/>
              <a:t>Un nombre de réunion proche de quatre par an</a:t>
            </a:r>
          </a:p>
          <a:p>
            <a:pPr marL="0" indent="0">
              <a:buNone/>
            </a:pPr>
            <a:endParaRPr lang="fr-FR" dirty="0"/>
          </a:p>
          <a:p>
            <a:pPr>
              <a:buFont typeface="Wingdings" panose="05000000000000000000" pitchFamily="2" charset="2"/>
              <a:buChar char="Ø"/>
            </a:pPr>
            <a:r>
              <a:rPr lang="fr-FR" dirty="0"/>
              <a:t>RU de mieux en mieux formés </a:t>
            </a:r>
          </a:p>
          <a:p>
            <a:pPr marL="0" indent="0">
              <a:buNone/>
            </a:pPr>
            <a:endParaRPr lang="fr-FR" dirty="0"/>
          </a:p>
          <a:p>
            <a:pPr>
              <a:buFont typeface="Wingdings" panose="05000000000000000000" pitchFamily="2" charset="2"/>
              <a:buChar char="Ø"/>
            </a:pPr>
            <a:r>
              <a:rPr lang="fr-FR" dirty="0"/>
              <a:t>Des moyens humains et matériels en augmentation (vigilance: remboursement des frais de déplacement des RU) </a:t>
            </a:r>
          </a:p>
          <a:p>
            <a:pPr marL="0" indent="0">
              <a:buNone/>
            </a:pPr>
            <a:endParaRPr lang="fr-FR" dirty="0"/>
          </a:p>
          <a:p>
            <a:pPr>
              <a:buFont typeface="Wingdings" panose="05000000000000000000" pitchFamily="2" charset="2"/>
              <a:buChar char="Ø"/>
            </a:pPr>
            <a:r>
              <a:rPr lang="fr-FR" dirty="0"/>
              <a:t>Un processus déclaratif des plaintes et réclamations de mieux</a:t>
            </a:r>
          </a:p>
          <a:p>
            <a:pPr marL="0" indent="0">
              <a:buNone/>
            </a:pPr>
            <a:r>
              <a:rPr lang="fr-FR" dirty="0"/>
              <a:t> en mieux connu </a:t>
            </a:r>
          </a:p>
          <a:p>
            <a:pPr marL="0" indent="0" algn="ctr">
              <a:buNone/>
            </a:pPr>
            <a:endParaRPr lang="fr-FR" b="1" dirty="0"/>
          </a:p>
          <a:p>
            <a:pPr marL="0" indent="0" algn="ctr">
              <a:buNone/>
            </a:pPr>
            <a:r>
              <a:rPr lang="fr-FR" b="1" dirty="0"/>
              <a:t>L’expérience patient est de plus en plus prise en compte au sein des établissements</a:t>
            </a:r>
          </a:p>
          <a:p>
            <a:pPr marL="0" indent="0">
              <a:buNone/>
            </a:pPr>
            <a:endParaRPr lang="fr-FR" dirty="0"/>
          </a:p>
        </p:txBody>
      </p:sp>
    </p:spTree>
    <p:extLst>
      <p:ext uri="{BB962C8B-B14F-4D97-AF65-F5344CB8AC3E}">
        <p14:creationId xmlns:p14="http://schemas.microsoft.com/office/powerpoint/2010/main" val="328459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850106"/>
          </a:xfrm>
        </p:spPr>
        <p:txBody>
          <a:bodyPr>
            <a:normAutofit/>
          </a:bodyPr>
          <a:lstStyle/>
          <a:p>
            <a:r>
              <a:rPr lang="fr-FR" sz="3200" dirty="0"/>
              <a:t>Remarques préliminaires</a:t>
            </a:r>
          </a:p>
        </p:txBody>
      </p:sp>
      <p:sp>
        <p:nvSpPr>
          <p:cNvPr id="4" name="ZoneTexte 3"/>
          <p:cNvSpPr txBox="1"/>
          <p:nvPr/>
        </p:nvSpPr>
        <p:spPr>
          <a:xfrm>
            <a:off x="251520" y="1628800"/>
            <a:ext cx="8568952" cy="2800767"/>
          </a:xfrm>
          <a:prstGeom prst="rect">
            <a:avLst/>
          </a:prstGeom>
          <a:noFill/>
        </p:spPr>
        <p:txBody>
          <a:bodyPr wrap="square" rtlCol="0">
            <a:spAutoFit/>
          </a:bodyPr>
          <a:lstStyle/>
          <a:p>
            <a:pPr marL="274320" indent="-274320" algn="just">
              <a:spcBef>
                <a:spcPts val="1200"/>
              </a:spcBef>
              <a:spcAft>
                <a:spcPts val="600"/>
              </a:spcAft>
              <a:buClr>
                <a:srgbClr val="0F6FC6"/>
              </a:buClr>
              <a:buSzPct val="100000"/>
              <a:buFont typeface="Wingdings" panose="05000000000000000000" pitchFamily="2" charset="2"/>
              <a:buChar char="Ø"/>
              <a:defRPr/>
            </a:pPr>
            <a:r>
              <a:rPr lang="fr-FR" dirty="0">
                <a:solidFill>
                  <a:schemeClr val="tx2"/>
                </a:solidFill>
              </a:rPr>
              <a:t>Chaque année les établissements de santé (MCO/ Psychiatrie/SMR/ HAD) en PACA ont l’obligation de renseigner et de transmettre à l’ARS un questionnaire sur les activités de leur Commission des Usagers (CDU)</a:t>
            </a:r>
          </a:p>
          <a:p>
            <a:pPr marL="274320" indent="-274320" algn="just">
              <a:spcBef>
                <a:spcPts val="1200"/>
              </a:spcBef>
              <a:spcAft>
                <a:spcPts val="600"/>
              </a:spcAft>
              <a:buClr>
                <a:srgbClr val="0F6FC6"/>
              </a:buClr>
              <a:buSzPct val="100000"/>
              <a:buFont typeface="Wingdings" panose="05000000000000000000" pitchFamily="2" charset="2"/>
              <a:buChar char="Ø"/>
              <a:defRPr/>
            </a:pPr>
            <a:r>
              <a:rPr lang="fr-FR" dirty="0">
                <a:solidFill>
                  <a:srgbClr val="164194"/>
                </a:solidFill>
              </a:rPr>
              <a:t>Analyse ici des premiers résultats des remontées des enquêtes pour les années 2020, 2021, 2022 et éventuellement 2019 si disponible</a:t>
            </a:r>
          </a:p>
          <a:p>
            <a:pPr marL="274320" marR="0" lvl="0" indent="-274320" algn="just" defTabSz="914400" rtl="0" eaLnBrk="1" fontAlgn="auto" latinLnBrk="0" hangingPunct="1">
              <a:lnSpc>
                <a:spcPct val="100000"/>
              </a:lnSpc>
              <a:spcBef>
                <a:spcPts val="1200"/>
              </a:spcBef>
              <a:spcAft>
                <a:spcPts val="600"/>
              </a:spcAft>
              <a:buClr>
                <a:srgbClr val="0F6FC6"/>
              </a:buClr>
              <a:buSzPct val="100000"/>
              <a:buFont typeface="Wingdings" panose="05000000000000000000" pitchFamily="2" charset="2"/>
              <a:buChar char="Ø"/>
              <a:tabLst/>
              <a:defRPr/>
            </a:pPr>
            <a:r>
              <a:rPr kumimoji="0" lang="fr-FR" sz="1800" b="0" i="0" u="none" strike="noStrike" kern="1200" cap="none" spc="0" normalizeH="0" baseline="0" noProof="0" dirty="0">
                <a:ln>
                  <a:noFill/>
                </a:ln>
                <a:solidFill>
                  <a:srgbClr val="164194"/>
                </a:solidFill>
                <a:effectLst/>
                <a:uLnTx/>
                <a:uFillTx/>
                <a:latin typeface="Arial Regular"/>
                <a:ea typeface="+mn-ea"/>
                <a:cs typeface="+mn-cs"/>
              </a:rPr>
              <a:t>Méthodologie :</a:t>
            </a:r>
          </a:p>
          <a:p>
            <a:pPr marL="742950" marR="0" lvl="1" indent="-285750" algn="just" defTabSz="914400" rtl="0" eaLnBrk="1" fontAlgn="auto" latinLnBrk="0" hangingPunct="1">
              <a:lnSpc>
                <a:spcPct val="100000"/>
              </a:lnSpc>
              <a:spcBef>
                <a:spcPts val="600"/>
              </a:spcBef>
              <a:spcAft>
                <a:spcPts val="0"/>
              </a:spcAft>
              <a:buClr>
                <a:srgbClr val="0F6FC6"/>
              </a:buClr>
              <a:buSzPct val="100000"/>
              <a:buFont typeface="Wingdings" panose="05000000000000000000" pitchFamily="2" charset="2"/>
              <a:buChar char="§"/>
              <a:tabLst/>
              <a:defRPr/>
            </a:pPr>
            <a:r>
              <a:rPr kumimoji="0" lang="fr-FR" sz="1400" b="0" i="0" u="none" strike="noStrike" kern="1200" cap="none" spc="0" normalizeH="0" baseline="0" noProof="0" dirty="0">
                <a:ln>
                  <a:noFill/>
                </a:ln>
                <a:solidFill>
                  <a:srgbClr val="164194"/>
                </a:solidFill>
                <a:effectLst/>
                <a:uLnTx/>
                <a:uFillTx/>
                <a:latin typeface="Arial Regular"/>
                <a:ea typeface="+mn-ea"/>
                <a:cs typeface="+mn-cs"/>
              </a:rPr>
              <a:t>les taux </a:t>
            </a:r>
            <a:r>
              <a:rPr lang="fr-FR" sz="1400" dirty="0">
                <a:solidFill>
                  <a:srgbClr val="164194"/>
                </a:solidFill>
                <a:latin typeface="Arial Regular"/>
              </a:rPr>
              <a:t>de réponses et autres taux</a:t>
            </a:r>
            <a:r>
              <a:rPr kumimoji="0" lang="fr-FR" sz="1400" b="0" i="0" u="none" strike="noStrike" kern="1200" cap="none" spc="0" normalizeH="0" baseline="0" noProof="0" dirty="0">
                <a:ln>
                  <a:noFill/>
                </a:ln>
                <a:solidFill>
                  <a:srgbClr val="164194"/>
                </a:solidFill>
                <a:effectLst/>
                <a:uLnTx/>
                <a:uFillTx/>
                <a:latin typeface="Arial Regular"/>
                <a:ea typeface="+mn-ea"/>
                <a:cs typeface="+mn-cs"/>
              </a:rPr>
              <a:t> sont calculés par rapport au nombre de répondeurs à chacune des questions considérées.</a:t>
            </a:r>
          </a:p>
        </p:txBody>
      </p:sp>
    </p:spTree>
    <p:extLst>
      <p:ext uri="{BB962C8B-B14F-4D97-AF65-F5344CB8AC3E}">
        <p14:creationId xmlns:p14="http://schemas.microsoft.com/office/powerpoint/2010/main" val="119336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F37EE-ABCA-94BC-FF02-C8D2BDF50364}"/>
              </a:ext>
            </a:extLst>
          </p:cNvPr>
          <p:cNvSpPr>
            <a:spLocks noGrp="1"/>
          </p:cNvSpPr>
          <p:nvPr>
            <p:ph type="title"/>
          </p:nvPr>
        </p:nvSpPr>
        <p:spPr/>
        <p:txBody>
          <a:bodyPr>
            <a:normAutofit fontScale="90000"/>
          </a:bodyPr>
          <a:lstStyle/>
          <a:p>
            <a:r>
              <a:rPr lang="fr-FR" dirty="0"/>
              <a:t>Recommandations de la CSDU du 18/11/24</a:t>
            </a:r>
          </a:p>
        </p:txBody>
      </p:sp>
      <p:sp>
        <p:nvSpPr>
          <p:cNvPr id="3" name="Espace réservé du contenu 2">
            <a:extLst>
              <a:ext uri="{FF2B5EF4-FFF2-40B4-BE49-F238E27FC236}">
                <a16:creationId xmlns:a16="http://schemas.microsoft.com/office/drawing/2014/main" id="{1116FA71-2597-AED0-6843-6E06DFB4E836}"/>
              </a:ext>
            </a:extLst>
          </p:cNvPr>
          <p:cNvSpPr>
            <a:spLocks noGrp="1"/>
          </p:cNvSpPr>
          <p:nvPr>
            <p:ph sz="half" idx="1"/>
          </p:nvPr>
        </p:nvSpPr>
        <p:spPr>
          <a:xfrm>
            <a:off x="0" y="1600200"/>
            <a:ext cx="8892480" cy="4983162"/>
          </a:xfrm>
        </p:spPr>
        <p:txBody>
          <a:bodyPr>
            <a:normAutofit/>
          </a:bodyPr>
          <a:lstStyle/>
          <a:p>
            <a:pPr algn="just"/>
            <a:r>
              <a:rPr lang="fr-FR" sz="2400" dirty="0"/>
              <a:t>Le questionnaire CDU transmis par les établissements de santé au service démocratie en santé doit systématiquement  être validé lors d’une CDU en amont </a:t>
            </a:r>
          </a:p>
          <a:p>
            <a:pPr marL="0" indent="0" algn="just">
              <a:buNone/>
            </a:pPr>
            <a:endParaRPr lang="fr-FR" sz="2400" dirty="0"/>
          </a:p>
          <a:p>
            <a:pPr algn="just"/>
            <a:r>
              <a:rPr lang="fr-FR" sz="2400" dirty="0"/>
              <a:t>Ajouter un filtre sur le nombre de plaintes et réclamations reçues pour les ES Psy afin de regarder s’il existe un taux différent pour ces établissements &gt; faciliter l’expression des usagers </a:t>
            </a:r>
          </a:p>
          <a:p>
            <a:pPr algn="just"/>
            <a:r>
              <a:rPr lang="fr-FR" sz="2400" dirty="0"/>
              <a:t>Demande permanente de la commission d’actualiser le questionnaire national transmis aux établissements (nécessité d’un allègement et de nouveaux indicateurs) </a:t>
            </a:r>
          </a:p>
        </p:txBody>
      </p:sp>
    </p:spTree>
    <p:extLst>
      <p:ext uri="{BB962C8B-B14F-4D97-AF65-F5344CB8AC3E}">
        <p14:creationId xmlns:p14="http://schemas.microsoft.com/office/powerpoint/2010/main" val="2981067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Une mission : votre santé.</a:t>
            </a:r>
          </a:p>
        </p:txBody>
      </p:sp>
    </p:spTree>
    <p:extLst>
      <p:ext uri="{BB962C8B-B14F-4D97-AF65-F5344CB8AC3E}">
        <p14:creationId xmlns:p14="http://schemas.microsoft.com/office/powerpoint/2010/main" val="177038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76603" y="13103"/>
            <a:ext cx="8352927" cy="463569"/>
          </a:xfrm>
        </p:spPr>
        <p:txBody>
          <a:bodyPr>
            <a:normAutofit/>
          </a:bodyPr>
          <a:lstStyle/>
          <a:p>
            <a:r>
              <a:rPr lang="fr-FR" sz="2400" dirty="0"/>
              <a:t>Taux de répondeurs en 2022 selon les départements</a:t>
            </a:r>
          </a:p>
        </p:txBody>
      </p:sp>
      <p:sp>
        <p:nvSpPr>
          <p:cNvPr id="15" name="ZoneTexte 14"/>
          <p:cNvSpPr txBox="1"/>
          <p:nvPr/>
        </p:nvSpPr>
        <p:spPr>
          <a:xfrm>
            <a:off x="649947" y="791270"/>
            <a:ext cx="8279583" cy="12241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Regular"/>
              <a:ea typeface="+mn-ea"/>
              <a:cs typeface="+mn-cs"/>
            </a:endParaRPr>
          </a:p>
        </p:txBody>
      </p:sp>
      <p:sp>
        <p:nvSpPr>
          <p:cNvPr id="16" name="ZoneTexte 15"/>
          <p:cNvSpPr txBox="1"/>
          <p:nvPr/>
        </p:nvSpPr>
        <p:spPr>
          <a:xfrm>
            <a:off x="649946" y="855418"/>
            <a:ext cx="8423489" cy="1323439"/>
          </a:xfrm>
          <a:prstGeom prst="rect">
            <a:avLst/>
          </a:prstGeom>
          <a:noFill/>
        </p:spPr>
        <p:txBody>
          <a:bodyPr wrap="square" rtlCol="0">
            <a:spAutoFit/>
          </a:bodyPr>
          <a:lstStyle/>
          <a:p>
            <a:pPr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solidFill>
                  <a:srgbClr val="164194"/>
                </a:solidFill>
                <a:effectLst/>
                <a:uLnTx/>
                <a:uFillTx/>
                <a:latin typeface="Arial Regular"/>
              </a:rPr>
              <a:t>Un taux de répondeur régional qui reste élevé (87% en 2022),</a:t>
            </a:r>
            <a:r>
              <a:rPr kumimoji="0" lang="fr-FR" sz="1400" b="0" i="0" u="none" strike="noStrike" kern="1200" cap="none" spc="0" normalizeH="0" noProof="0" dirty="0">
                <a:ln>
                  <a:noFill/>
                </a:ln>
                <a:solidFill>
                  <a:srgbClr val="164194"/>
                </a:solidFill>
                <a:effectLst/>
                <a:uLnTx/>
                <a:uFillTx/>
                <a:latin typeface="Arial Regular"/>
              </a:rPr>
              <a:t> malgré une légère baisse</a:t>
            </a:r>
            <a:endParaRPr kumimoji="0" lang="fr-FR" sz="1400" b="0" i="0" u="none" strike="noStrike" kern="1200" cap="none" spc="0" normalizeH="0" baseline="0" noProof="0" dirty="0">
              <a:ln>
                <a:noFill/>
              </a:ln>
              <a:solidFill>
                <a:srgbClr val="164194"/>
              </a:solidFill>
              <a:effectLst/>
              <a:uLnTx/>
              <a:uFillTx/>
              <a:latin typeface="Arial Regular"/>
            </a:endParaRPr>
          </a:p>
          <a:p>
            <a:pPr lvl="0" indent="-285750">
              <a:spcBef>
                <a:spcPts val="1200"/>
              </a:spcBef>
              <a:buFont typeface="Wingdings" panose="05000000000000000000" pitchFamily="2" charset="2"/>
              <a:buChar char="Ø"/>
              <a:defRPr/>
            </a:pPr>
            <a:r>
              <a:rPr lang="fr-FR" sz="1400" dirty="0">
                <a:solidFill>
                  <a:srgbClr val="164194"/>
                </a:solidFill>
              </a:rPr>
              <a:t>Entre 2021 et 2022</a:t>
            </a:r>
          </a:p>
          <a:p>
            <a:pPr lvl="1" indent="-285750">
              <a:buFont typeface="Wingdings" panose="05000000000000000000" pitchFamily="2" charset="2"/>
              <a:buChar char="§"/>
              <a:defRPr/>
            </a:pPr>
            <a:r>
              <a:rPr lang="fr-FR" sz="1400" dirty="0">
                <a:solidFill>
                  <a:srgbClr val="164194"/>
                </a:solidFill>
              </a:rPr>
              <a:t>la baisse du taux de répondeurs concerne </a:t>
            </a:r>
            <a:r>
              <a:rPr kumimoji="0" lang="fr-FR" sz="1400" b="0" i="0" u="none" strike="noStrike" kern="1200" cap="none" spc="0" normalizeH="0" noProof="0" dirty="0">
                <a:ln>
                  <a:noFill/>
                </a:ln>
                <a:solidFill>
                  <a:srgbClr val="164194"/>
                </a:solidFill>
                <a:effectLst/>
                <a:uLnTx/>
                <a:uFillTx/>
                <a:latin typeface="Arial Regular"/>
              </a:rPr>
              <a:t>les départements 06 et le 13</a:t>
            </a:r>
          </a:p>
          <a:p>
            <a:pPr lvl="1" indent="-285750">
              <a:buFont typeface="Wingdings" panose="05000000000000000000" pitchFamily="2" charset="2"/>
              <a:buChar char="§"/>
              <a:defRPr/>
            </a:pPr>
            <a:r>
              <a:rPr kumimoji="0" lang="fr-FR" sz="1400" b="0" i="0" u="none" strike="noStrike" kern="1200" cap="none" spc="0" normalizeH="0" noProof="0" dirty="0">
                <a:ln>
                  <a:noFill/>
                </a:ln>
                <a:solidFill>
                  <a:srgbClr val="164194"/>
                </a:solidFill>
                <a:effectLst/>
                <a:uLnTx/>
                <a:uFillTx/>
                <a:latin typeface="Arial Regular"/>
              </a:rPr>
              <a:t>stabilité dans les départements 04 et 84,</a:t>
            </a:r>
          </a:p>
          <a:p>
            <a:pPr lvl="1" indent="-285750">
              <a:buFont typeface="Wingdings" panose="05000000000000000000" pitchFamily="2" charset="2"/>
              <a:buChar char="§"/>
              <a:defRPr/>
            </a:pPr>
            <a:r>
              <a:rPr kumimoji="0" lang="fr-FR" sz="1400" b="0" i="0" u="none" strike="noStrike" kern="1200" cap="none" spc="0" normalizeH="0" noProof="0" dirty="0">
                <a:ln>
                  <a:noFill/>
                </a:ln>
                <a:solidFill>
                  <a:srgbClr val="164194"/>
                </a:solidFill>
                <a:effectLst/>
                <a:uLnTx/>
                <a:uFillTx/>
                <a:latin typeface="Arial Regular"/>
              </a:rPr>
              <a:t>augmentation dans les 2 autres départements</a:t>
            </a:r>
          </a:p>
        </p:txBody>
      </p:sp>
      <p:graphicFrame>
        <p:nvGraphicFramePr>
          <p:cNvPr id="13" name="Graphique 12"/>
          <p:cNvGraphicFramePr>
            <a:graphicFrameLocks/>
          </p:cNvGraphicFramePr>
          <p:nvPr/>
        </p:nvGraphicFramePr>
        <p:xfrm>
          <a:off x="-180528" y="2510718"/>
          <a:ext cx="4617782" cy="3802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nvGraphicFramePr>
        <p:xfrm>
          <a:off x="4361748" y="2366619"/>
          <a:ext cx="4782251" cy="401470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Connecteur droit 2"/>
          <p:cNvCxnSpPr/>
          <p:nvPr/>
        </p:nvCxnSpPr>
        <p:spPr>
          <a:xfrm>
            <a:off x="5364088" y="2852936"/>
            <a:ext cx="0" cy="308690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25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3"/>
            <a:ext cx="8229600" cy="721841"/>
          </a:xfrm>
        </p:spPr>
        <p:txBody>
          <a:bodyPr>
            <a:normAutofit fontScale="90000"/>
          </a:bodyPr>
          <a:lstStyle/>
          <a:p>
            <a:r>
              <a:rPr lang="fr-FR" sz="2400" dirty="0"/>
              <a:t>Participation des représentants d’usagers (RU) et moyens mis à disposition (2022 vs 2019)</a:t>
            </a:r>
          </a:p>
        </p:txBody>
      </p:sp>
      <p:graphicFrame>
        <p:nvGraphicFramePr>
          <p:cNvPr id="5" name="Graphique 4"/>
          <p:cNvGraphicFramePr>
            <a:graphicFrameLocks/>
          </p:cNvGraphicFramePr>
          <p:nvPr/>
        </p:nvGraphicFramePr>
        <p:xfrm>
          <a:off x="-17828" y="2492896"/>
          <a:ext cx="4445812" cy="396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Espace réservé du contenu 6"/>
          <p:cNvGraphicFramePr>
            <a:graphicFrameLocks noGrp="1"/>
          </p:cNvGraphicFramePr>
          <p:nvPr>
            <p:ph idx="1"/>
          </p:nvPr>
        </p:nvGraphicFramePr>
        <p:xfrm>
          <a:off x="4499992" y="2492896"/>
          <a:ext cx="4644008" cy="4125559"/>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contenu 2"/>
          <p:cNvSpPr txBox="1">
            <a:spLocks/>
          </p:cNvSpPr>
          <p:nvPr/>
        </p:nvSpPr>
        <p:spPr>
          <a:xfrm>
            <a:off x="683568" y="980728"/>
            <a:ext cx="82296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85750" algn="just">
              <a:spcBef>
                <a:spcPts val="600"/>
              </a:spcBef>
              <a:buFont typeface="Wingdings" panose="05000000000000000000" pitchFamily="2" charset="2"/>
              <a:buChar char="Ø"/>
            </a:pPr>
            <a:r>
              <a:rPr lang="fr-FR" sz="1200" dirty="0"/>
              <a:t>taux de participation élevés aux GT « certification » et « qualité », taux plus faibles pour les GT « livret d’accueil » et « projet d’établissement », mais en augmentation marquée (+10 pts et + 8 pts)</a:t>
            </a:r>
          </a:p>
          <a:p>
            <a:pPr indent="-285750" algn="just">
              <a:spcBef>
                <a:spcPts val="600"/>
              </a:spcBef>
              <a:buFont typeface="Wingdings" panose="05000000000000000000" pitchFamily="2" charset="2"/>
              <a:buChar char="Ø"/>
            </a:pPr>
            <a:r>
              <a:rPr lang="fr-FR" sz="1200" dirty="0"/>
              <a:t>72% des établissements mettent à disposition un secrétariat dédié, </a:t>
            </a:r>
            <a:r>
              <a:rPr lang="fr-FR" sz="1200" dirty="0">
                <a:solidFill>
                  <a:srgbClr val="FF0000"/>
                </a:solidFill>
              </a:rPr>
              <a:t>54% remboursent les frais de déplacement </a:t>
            </a:r>
            <a:r>
              <a:rPr lang="fr-FR" sz="1200" dirty="0"/>
              <a:t>(+6 pts) et  48% mettent à disposition des locaux (+3 pts)</a:t>
            </a:r>
          </a:p>
          <a:p>
            <a:pPr indent="-285750" algn="just">
              <a:spcBef>
                <a:spcPts val="600"/>
              </a:spcBef>
              <a:buFont typeface="Wingdings" panose="05000000000000000000" pitchFamily="2" charset="2"/>
              <a:buChar char="Ø"/>
            </a:pPr>
            <a:r>
              <a:rPr lang="fr-FR" sz="1200" dirty="0"/>
              <a:t>La mise à disposition d’adresse mail spécifique reste encore minoritaire mais progresse de façon notable (+14 pts)</a:t>
            </a:r>
          </a:p>
        </p:txBody>
      </p:sp>
    </p:spTree>
    <p:extLst>
      <p:ext uri="{BB962C8B-B14F-4D97-AF65-F5344CB8AC3E}">
        <p14:creationId xmlns:p14="http://schemas.microsoft.com/office/powerpoint/2010/main" val="42622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302" y="5796"/>
            <a:ext cx="8556064" cy="576064"/>
          </a:xfrm>
        </p:spPr>
        <p:txBody>
          <a:bodyPr>
            <a:noAutofit/>
          </a:bodyPr>
          <a:lstStyle/>
          <a:p>
            <a:r>
              <a:rPr lang="fr-FR" sz="2400" dirty="0"/>
              <a:t>Une augmentation du nombre de CDU</a:t>
            </a:r>
          </a:p>
        </p:txBody>
      </p:sp>
      <p:graphicFrame>
        <p:nvGraphicFramePr>
          <p:cNvPr id="7" name="Espace réservé du contenu 6"/>
          <p:cNvGraphicFramePr>
            <a:graphicFrameLocks noGrp="1"/>
          </p:cNvGraphicFramePr>
          <p:nvPr>
            <p:ph sz="half" idx="2"/>
          </p:nvPr>
        </p:nvGraphicFramePr>
        <p:xfrm>
          <a:off x="67353" y="2780928"/>
          <a:ext cx="4499992" cy="3583630"/>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611560" y="1268760"/>
            <a:ext cx="8085584" cy="369332"/>
          </a:xfrm>
          <a:prstGeom prst="rect">
            <a:avLst/>
          </a:prstGeom>
          <a:noFill/>
        </p:spPr>
        <p:txBody>
          <a:bodyPr wrap="square" rtlCol="0">
            <a:spAutoFit/>
          </a:bodyPr>
          <a:lstStyle/>
          <a:p>
            <a:pPr marL="285750" indent="-285750">
              <a:buFont typeface="Wingdings" panose="05000000000000000000" pitchFamily="2" charset="2"/>
              <a:buChar char="Ø"/>
            </a:pPr>
            <a:endParaRPr lang="fr-FR" dirty="0"/>
          </a:p>
        </p:txBody>
      </p:sp>
      <p:sp>
        <p:nvSpPr>
          <p:cNvPr id="9" name="ZoneTexte 8"/>
          <p:cNvSpPr txBox="1"/>
          <p:nvPr/>
        </p:nvSpPr>
        <p:spPr>
          <a:xfrm>
            <a:off x="899592" y="609672"/>
            <a:ext cx="8021074" cy="1954381"/>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Ø"/>
            </a:pPr>
            <a:r>
              <a:rPr lang="fr-FR" sz="1400" dirty="0">
                <a:solidFill>
                  <a:schemeClr val="tx2"/>
                </a:solidFill>
              </a:rPr>
              <a:t>Augmentation continue du nombre moyen de réunions par an et par établissement :</a:t>
            </a:r>
          </a:p>
          <a:p>
            <a:pPr marL="742950" lvl="1" indent="-285750" algn="just">
              <a:spcBef>
                <a:spcPts val="600"/>
              </a:spcBef>
              <a:buFont typeface="Arial" panose="020B0604020202020204" pitchFamily="34" charset="0"/>
              <a:buChar char="•"/>
            </a:pPr>
            <a:r>
              <a:rPr lang="fr-FR" sz="1200" dirty="0">
                <a:solidFill>
                  <a:schemeClr val="tx2"/>
                </a:solidFill>
              </a:rPr>
              <a:t>3,6 réunions/ an en moyenne en 2022 versus sont 3,4 en 2021 et 2,9 en 2020 (impact crise COVID-19?)</a:t>
            </a:r>
          </a:p>
          <a:p>
            <a:pPr marL="742950" lvl="1" indent="-285750" algn="just">
              <a:spcBef>
                <a:spcPts val="600"/>
              </a:spcBef>
              <a:buFont typeface="Arial" panose="020B0604020202020204" pitchFamily="34" charset="0"/>
              <a:buChar char="•"/>
            </a:pPr>
            <a:r>
              <a:rPr lang="fr-FR" sz="1200" dirty="0">
                <a:solidFill>
                  <a:srgbClr val="00B050"/>
                </a:solidFill>
              </a:rPr>
              <a:t>de plus en plus d’établissements organisent au moins 4 réunions : 70% en 2022 </a:t>
            </a:r>
            <a:r>
              <a:rPr lang="fr-FR" sz="1200" dirty="0">
                <a:solidFill>
                  <a:schemeClr val="tx2"/>
                </a:solidFill>
              </a:rPr>
              <a:t>versus 41% en 2020</a:t>
            </a:r>
          </a:p>
          <a:p>
            <a:pPr marL="742950" lvl="1" indent="-285750" algn="just">
              <a:spcBef>
                <a:spcPts val="600"/>
              </a:spcBef>
              <a:buFont typeface="Arial" panose="020B0604020202020204" pitchFamily="34" charset="0"/>
              <a:buChar char="•"/>
            </a:pPr>
            <a:r>
              <a:rPr lang="fr-FR" sz="1200" dirty="0">
                <a:solidFill>
                  <a:schemeClr val="tx2"/>
                </a:solidFill>
              </a:rPr>
              <a:t>seulement 5% des établissements ont organisés 0 ou 1 réunion en 2022</a:t>
            </a:r>
          </a:p>
          <a:p>
            <a:pPr marL="285750" lvl="0" indent="-285750">
              <a:spcBef>
                <a:spcPts val="1200"/>
              </a:spcBef>
              <a:buFont typeface="Wingdings" panose="05000000000000000000" pitchFamily="2" charset="2"/>
              <a:buChar char="Ø"/>
            </a:pPr>
            <a:r>
              <a:rPr lang="fr-FR" sz="1400" dirty="0">
                <a:solidFill>
                  <a:srgbClr val="164194"/>
                </a:solidFill>
              </a:rPr>
              <a:t>Les principaux thèmes traités lors des réunions de la CDU restent l’amélioration de la qualité de la prise en charge, l’examen des plaintes, la réalisation du rapport CDU, liste des événements graves indésirables.</a:t>
            </a:r>
            <a:endParaRPr lang="fr-FR" sz="1200" dirty="0">
              <a:solidFill>
                <a:schemeClr val="tx2"/>
              </a:solidFill>
            </a:endParaRPr>
          </a:p>
        </p:txBody>
      </p:sp>
      <p:grpSp>
        <p:nvGrpSpPr>
          <p:cNvPr id="4" name="Groupe 3"/>
          <p:cNvGrpSpPr/>
          <p:nvPr/>
        </p:nvGrpSpPr>
        <p:grpSpPr>
          <a:xfrm>
            <a:off x="94897" y="6452832"/>
            <a:ext cx="2358956" cy="360040"/>
            <a:chOff x="94897" y="6452832"/>
            <a:chExt cx="2358956" cy="360040"/>
          </a:xfrm>
        </p:grpSpPr>
        <p:graphicFrame>
          <p:nvGraphicFramePr>
            <p:cNvPr id="5" name="Objet 4"/>
            <p:cNvGraphicFramePr>
              <a:graphicFrameLocks noChangeAspect="1"/>
            </p:cNvGraphicFramePr>
            <p:nvPr/>
          </p:nvGraphicFramePr>
          <p:xfrm>
            <a:off x="323528" y="6452832"/>
            <a:ext cx="2130325" cy="360040"/>
          </p:xfrm>
          <a:graphic>
            <a:graphicData uri="http://schemas.openxmlformats.org/presentationml/2006/ole">
              <mc:AlternateContent xmlns:mc="http://schemas.openxmlformats.org/markup-compatibility/2006">
                <mc:Choice xmlns:v="urn:schemas-microsoft-com:vml" Requires="v">
                  <p:oleObj name="Feuille de calcul" r:id="rId4" imgW="4019462" imgH="581068" progId="Excel.Sheet.12">
                    <p:embed/>
                  </p:oleObj>
                </mc:Choice>
                <mc:Fallback>
                  <p:oleObj name="Feuille de calcul" r:id="rId4" imgW="4019462" imgH="581068" progId="Excel.Sheet.12">
                    <p:embed/>
                    <p:pic>
                      <p:nvPicPr>
                        <p:cNvPr id="5" name="Objet 4"/>
                        <p:cNvPicPr/>
                        <p:nvPr/>
                      </p:nvPicPr>
                      <p:blipFill>
                        <a:blip r:embed="rId5"/>
                        <a:stretch>
                          <a:fillRect/>
                        </a:stretch>
                      </p:blipFill>
                      <p:spPr>
                        <a:xfrm>
                          <a:off x="323528" y="6452832"/>
                          <a:ext cx="2130325" cy="360040"/>
                        </a:xfrm>
                        <a:prstGeom prst="rect">
                          <a:avLst/>
                        </a:prstGeom>
                      </p:spPr>
                    </p:pic>
                  </p:oleObj>
                </mc:Fallback>
              </mc:AlternateContent>
            </a:graphicData>
          </a:graphic>
        </p:graphicFrame>
        <p:sp>
          <p:nvSpPr>
            <p:cNvPr id="3" name="ZoneTexte 2"/>
            <p:cNvSpPr txBox="1"/>
            <p:nvPr/>
          </p:nvSpPr>
          <p:spPr>
            <a:xfrm>
              <a:off x="94897" y="6452832"/>
              <a:ext cx="228631" cy="276999"/>
            </a:xfrm>
            <a:prstGeom prst="rect">
              <a:avLst/>
            </a:prstGeom>
            <a:noFill/>
          </p:spPr>
          <p:txBody>
            <a:bodyPr wrap="square" rtlCol="0">
              <a:spAutoFit/>
            </a:bodyPr>
            <a:lstStyle/>
            <a:p>
              <a:r>
                <a:rPr lang="fr-FR" sz="1200" dirty="0"/>
                <a:t>*</a:t>
              </a:r>
            </a:p>
          </p:txBody>
        </p:sp>
      </p:grpSp>
      <p:graphicFrame>
        <p:nvGraphicFramePr>
          <p:cNvPr id="11" name="Graphique 10"/>
          <p:cNvGraphicFramePr>
            <a:graphicFrameLocks/>
          </p:cNvGraphicFramePr>
          <p:nvPr/>
        </p:nvGraphicFramePr>
        <p:xfrm>
          <a:off x="4492996" y="2764586"/>
          <a:ext cx="4572000" cy="36882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779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043608" y="2780928"/>
            <a:ext cx="7772400" cy="1470025"/>
          </a:xfrm>
        </p:spPr>
        <p:txBody>
          <a:bodyPr>
            <a:normAutofit/>
          </a:bodyPr>
          <a:lstStyle/>
          <a:p>
            <a:r>
              <a:rPr lang="fr-FR" sz="4000" dirty="0"/>
              <a:t>Focus  Formation </a:t>
            </a:r>
            <a:br>
              <a:rPr lang="fr-FR" sz="4000" dirty="0"/>
            </a:br>
            <a:endParaRPr lang="fr-FR" sz="4000" dirty="0"/>
          </a:p>
        </p:txBody>
      </p:sp>
    </p:spTree>
    <p:extLst>
      <p:ext uri="{BB962C8B-B14F-4D97-AF65-F5344CB8AC3E}">
        <p14:creationId xmlns:p14="http://schemas.microsoft.com/office/powerpoint/2010/main" val="85080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192"/>
            <a:ext cx="8229600" cy="634082"/>
          </a:xfrm>
        </p:spPr>
        <p:txBody>
          <a:bodyPr>
            <a:normAutofit fontScale="90000"/>
          </a:bodyPr>
          <a:lstStyle/>
          <a:p>
            <a:r>
              <a:rPr lang="fr-FR" sz="2400" dirty="0"/>
              <a:t>Formations </a:t>
            </a:r>
            <a:r>
              <a:rPr lang="fr-FR" sz="2400" dirty="0">
                <a:solidFill>
                  <a:srgbClr val="00B0F0"/>
                </a:solidFill>
              </a:rPr>
              <a:t>des représentants d’usagers (RU) </a:t>
            </a:r>
            <a:r>
              <a:rPr lang="fr-FR" sz="2400" dirty="0"/>
              <a:t>: nombre de formations proposées/suivies en 2022</a:t>
            </a:r>
          </a:p>
        </p:txBody>
      </p:sp>
      <p:sp>
        <p:nvSpPr>
          <p:cNvPr id="6" name="ZoneTexte 5"/>
          <p:cNvSpPr txBox="1"/>
          <p:nvPr/>
        </p:nvSpPr>
        <p:spPr>
          <a:xfrm>
            <a:off x="611560" y="836712"/>
            <a:ext cx="8532440" cy="2277547"/>
          </a:xfrm>
          <a:prstGeom prst="rect">
            <a:avLst/>
          </a:prstGeom>
          <a:noFill/>
        </p:spPr>
        <p:txBody>
          <a:bodyPr wrap="square" rtlCol="0">
            <a:spAutoFit/>
          </a:bodyPr>
          <a:lstStyle/>
          <a:p>
            <a:pPr marL="285750" indent="-285750">
              <a:spcBef>
                <a:spcPts val="1200"/>
              </a:spcBef>
              <a:buFont typeface="Wingdings" panose="05000000000000000000" pitchFamily="2" charset="2"/>
              <a:buChar char="Ø"/>
            </a:pPr>
            <a:r>
              <a:rPr lang="fr-FR" sz="1400" dirty="0">
                <a:solidFill>
                  <a:schemeClr val="tx2"/>
                </a:solidFill>
              </a:rPr>
              <a:t>46% des établissements répondeurs (n=228) ont proposé des formations à leurs RU</a:t>
            </a:r>
          </a:p>
          <a:p>
            <a:pPr marL="285750" indent="-285750">
              <a:spcBef>
                <a:spcPts val="1200"/>
              </a:spcBef>
              <a:buFont typeface="Wingdings" panose="05000000000000000000" pitchFamily="2" charset="2"/>
              <a:buChar char="Ø"/>
            </a:pPr>
            <a:r>
              <a:rPr lang="fr-FR" sz="1400" dirty="0">
                <a:solidFill>
                  <a:schemeClr val="tx2"/>
                </a:solidFill>
              </a:rPr>
              <a:t>286 formations ont été </a:t>
            </a:r>
            <a:r>
              <a:rPr lang="fr-FR" sz="1400" u="sng" dirty="0">
                <a:solidFill>
                  <a:schemeClr val="tx2"/>
                </a:solidFill>
              </a:rPr>
              <a:t>proposées</a:t>
            </a:r>
            <a:r>
              <a:rPr lang="fr-FR" sz="1400" dirty="0">
                <a:solidFill>
                  <a:schemeClr val="tx2"/>
                </a:solidFill>
              </a:rPr>
              <a:t> aux RU en 2022, hausse par rapport à 2021 (256), mais plus faible qu’en 2019. Cela représente en moyenne 1,23 formations proposées par établissement en 2022 et 1,06 en 2021.</a:t>
            </a:r>
            <a:endParaRPr lang="fr-FR" sz="1400" dirty="0">
              <a:solidFill>
                <a:srgbClr val="00B050"/>
              </a:solidFill>
            </a:endParaRPr>
          </a:p>
          <a:p>
            <a:pPr marL="285750" indent="-285750">
              <a:spcBef>
                <a:spcPts val="1200"/>
              </a:spcBef>
              <a:buFont typeface="Wingdings" panose="05000000000000000000" pitchFamily="2" charset="2"/>
              <a:buChar char="Ø"/>
            </a:pPr>
            <a:r>
              <a:rPr lang="fr-FR" sz="1400" dirty="0">
                <a:solidFill>
                  <a:srgbClr val="00B050"/>
                </a:solidFill>
              </a:rPr>
              <a:t>160 formations ont été </a:t>
            </a:r>
            <a:r>
              <a:rPr lang="fr-FR" sz="1400" u="sng" dirty="0">
                <a:solidFill>
                  <a:srgbClr val="00B050"/>
                </a:solidFill>
              </a:rPr>
              <a:t>suivies</a:t>
            </a:r>
            <a:r>
              <a:rPr lang="fr-FR" sz="1400" dirty="0">
                <a:solidFill>
                  <a:srgbClr val="00B050"/>
                </a:solidFill>
              </a:rPr>
              <a:t> par les RU soit 56% des formations proposées, une proportion plus forte qu’en 2019 (40%).</a:t>
            </a:r>
          </a:p>
          <a:p>
            <a:pPr marL="285750" indent="-285750">
              <a:spcBef>
                <a:spcPts val="1200"/>
              </a:spcBef>
              <a:buFont typeface="Wingdings" panose="05000000000000000000" pitchFamily="2" charset="2"/>
              <a:buChar char="Ø"/>
            </a:pPr>
            <a:r>
              <a:rPr lang="fr-FR" sz="1400" dirty="0">
                <a:solidFill>
                  <a:schemeClr val="tx2"/>
                </a:solidFill>
              </a:rPr>
              <a:t>2 principaux motifs invoqués pour refuser une formation sont : le manque de temps, le fait d’avoir déjà suivi cette formation</a:t>
            </a:r>
          </a:p>
        </p:txBody>
      </p:sp>
      <p:graphicFrame>
        <p:nvGraphicFramePr>
          <p:cNvPr id="12" name="Graphique 11"/>
          <p:cNvGraphicFramePr>
            <a:graphicFrameLocks/>
          </p:cNvGraphicFramePr>
          <p:nvPr>
            <p:extLst>
              <p:ext uri="{D42A27DB-BD31-4B8C-83A1-F6EECF244321}">
                <p14:modId xmlns:p14="http://schemas.microsoft.com/office/powerpoint/2010/main" val="1080814928"/>
              </p:ext>
            </p:extLst>
          </p:nvPr>
        </p:nvGraphicFramePr>
        <p:xfrm>
          <a:off x="4644008" y="3212976"/>
          <a:ext cx="4572000" cy="2987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Espace réservé du contenu 6"/>
          <p:cNvGraphicFramePr>
            <a:graphicFrameLocks noGrp="1"/>
          </p:cNvGraphicFramePr>
          <p:nvPr>
            <p:ph idx="1"/>
            <p:extLst>
              <p:ext uri="{D42A27DB-BD31-4B8C-83A1-F6EECF244321}">
                <p14:modId xmlns:p14="http://schemas.microsoft.com/office/powerpoint/2010/main" val="2356526165"/>
              </p:ext>
            </p:extLst>
          </p:nvPr>
        </p:nvGraphicFramePr>
        <p:xfrm>
          <a:off x="230805" y="3212976"/>
          <a:ext cx="4330824" cy="3445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571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231" y="98462"/>
            <a:ext cx="8604769" cy="926889"/>
          </a:xfrm>
        </p:spPr>
        <p:txBody>
          <a:bodyPr>
            <a:noAutofit/>
          </a:bodyPr>
          <a:lstStyle/>
          <a:p>
            <a:r>
              <a:rPr lang="fr-FR" sz="2000" dirty="0"/>
              <a:t>Formation des </a:t>
            </a:r>
            <a:r>
              <a:rPr lang="fr-FR" sz="2000" dirty="0">
                <a:solidFill>
                  <a:srgbClr val="00B0F0"/>
                </a:solidFill>
              </a:rPr>
              <a:t>membres du personnel </a:t>
            </a:r>
            <a:r>
              <a:rPr lang="fr-FR" sz="2000" dirty="0"/>
              <a:t>aux droits des usagers : </a:t>
            </a:r>
            <a:r>
              <a:rPr lang="fr-FR" sz="2000" i="1" dirty="0"/>
              <a:t>Nombre de formations et personnels formés (2022 vs 2019)</a:t>
            </a:r>
            <a:br>
              <a:rPr lang="fr-FR" sz="2000" i="1" dirty="0"/>
            </a:br>
            <a:endParaRPr lang="fr-FR" sz="2000" i="1" dirty="0"/>
          </a:p>
        </p:txBody>
      </p:sp>
      <p:sp>
        <p:nvSpPr>
          <p:cNvPr id="5" name="ZoneTexte 4"/>
          <p:cNvSpPr txBox="1"/>
          <p:nvPr/>
        </p:nvSpPr>
        <p:spPr>
          <a:xfrm>
            <a:off x="629146" y="1128762"/>
            <a:ext cx="8424937" cy="1107996"/>
          </a:xfrm>
          <a:prstGeom prst="rect">
            <a:avLst/>
          </a:prstGeom>
          <a:noFill/>
        </p:spPr>
        <p:txBody>
          <a:bodyPr wrap="square" rtlCol="0">
            <a:spAutoFit/>
          </a:bodyPr>
          <a:lstStyle/>
          <a:p>
            <a:pPr indent="-285750" algn="just">
              <a:spcBef>
                <a:spcPts val="1200"/>
              </a:spcBef>
              <a:buFont typeface="Wingdings" panose="05000000000000000000" pitchFamily="2" charset="2"/>
              <a:buChar char="Ø"/>
            </a:pPr>
            <a:r>
              <a:rPr lang="fr-FR" sz="1400" dirty="0">
                <a:solidFill>
                  <a:schemeClr val="tx2"/>
                </a:solidFill>
              </a:rPr>
              <a:t>4 465 formations au total ont été proposées aux personnels médicaux, paramédicaux et administratifs (+ 688 formations proposées).</a:t>
            </a:r>
          </a:p>
          <a:p>
            <a:pPr indent="-285750" algn="just">
              <a:spcBef>
                <a:spcPts val="1200"/>
              </a:spcBef>
              <a:buFont typeface="Wingdings" panose="05000000000000000000" pitchFamily="2" charset="2"/>
              <a:buChar char="Ø"/>
            </a:pPr>
            <a:r>
              <a:rPr lang="fr-FR" sz="1400" b="1" dirty="0">
                <a:solidFill>
                  <a:schemeClr val="tx2">
                    <a:lumMod val="75000"/>
                  </a:schemeClr>
                </a:solidFill>
              </a:rPr>
              <a:t>13 550 personnels ont été formés (- 26% par rapport à 2019), soit environ 3,15 personnes par formation suivie</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745410357"/>
              </p:ext>
            </p:extLst>
          </p:nvPr>
        </p:nvGraphicFramePr>
        <p:xfrm>
          <a:off x="0" y="2924944"/>
          <a:ext cx="4427984"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Espace réservé du contenu 6"/>
          <p:cNvGraphicFramePr>
            <a:graphicFrameLocks/>
          </p:cNvGraphicFramePr>
          <p:nvPr/>
        </p:nvGraphicFramePr>
        <p:xfrm>
          <a:off x="5397045" y="3068960"/>
          <a:ext cx="3351098"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107504" y="6550223"/>
            <a:ext cx="6624736" cy="307777"/>
          </a:xfrm>
          <a:prstGeom prst="rect">
            <a:avLst/>
          </a:prstGeom>
          <a:noFill/>
        </p:spPr>
        <p:txBody>
          <a:bodyPr wrap="square" rtlCol="0">
            <a:spAutoFit/>
          </a:bodyPr>
          <a:lstStyle/>
          <a:p>
            <a:r>
              <a:rPr lang="fr-FR" sz="700" i="1" dirty="0"/>
              <a:t>* Prudence dans l’interprétation de la comparaison du nombre de formations proposées versus réalisées sur une même année en raison du décalage temporel entre le moment où une formation et proposée et le moment où elle est réalisée</a:t>
            </a:r>
          </a:p>
        </p:txBody>
      </p:sp>
    </p:spTree>
    <p:extLst>
      <p:ext uri="{BB962C8B-B14F-4D97-AF65-F5344CB8AC3E}">
        <p14:creationId xmlns:p14="http://schemas.microsoft.com/office/powerpoint/2010/main" val="115817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043608" y="2780928"/>
            <a:ext cx="7772400" cy="1470025"/>
          </a:xfrm>
        </p:spPr>
        <p:txBody>
          <a:bodyPr>
            <a:normAutofit fontScale="90000"/>
          </a:bodyPr>
          <a:lstStyle/>
          <a:p>
            <a:r>
              <a:rPr lang="fr-FR" sz="4000" dirty="0"/>
              <a:t>Focus </a:t>
            </a:r>
            <a:br>
              <a:rPr lang="fr-FR" sz="4000" dirty="0"/>
            </a:br>
            <a:r>
              <a:rPr lang="fr-FR" sz="4000" dirty="0"/>
              <a:t>Eloges, plaintes et réclamations</a:t>
            </a:r>
          </a:p>
        </p:txBody>
      </p:sp>
    </p:spTree>
    <p:extLst>
      <p:ext uri="{BB962C8B-B14F-4D97-AF65-F5344CB8AC3E}">
        <p14:creationId xmlns:p14="http://schemas.microsoft.com/office/powerpoint/2010/main" val="3368063417"/>
      </p:ext>
    </p:extLst>
  </p:cSld>
  <p:clrMapOvr>
    <a:masterClrMapping/>
  </p:clrMapOvr>
</p:sld>
</file>

<file path=ppt/theme/theme1.xml><?xml version="1.0" encoding="utf-8"?>
<a:theme xmlns:a="http://schemas.openxmlformats.org/drawingml/2006/main" name="Thème Office">
  <a:themeElements>
    <a:clrScheme name="ARS PACA">
      <a:dk1>
        <a:srgbClr val="000000"/>
      </a:dk1>
      <a:lt1>
        <a:sysClr val="window" lastClr="FFFFFF"/>
      </a:lt1>
      <a:dk2>
        <a:srgbClr val="164194"/>
      </a:dk2>
      <a:lt2>
        <a:srgbClr val="C2E1CD"/>
      </a:lt2>
      <a:accent1>
        <a:srgbClr val="8F96CB"/>
      </a:accent1>
      <a:accent2>
        <a:srgbClr val="E8318A"/>
      </a:accent2>
      <a:accent3>
        <a:srgbClr val="85BE4B"/>
      </a:accent3>
      <a:accent4>
        <a:srgbClr val="6E368C"/>
      </a:accent4>
      <a:accent5>
        <a:srgbClr val="4CC2F1"/>
      </a:accent5>
      <a:accent6>
        <a:srgbClr val="F9B330"/>
      </a:accent6>
      <a:hlink>
        <a:srgbClr val="4CC2F1"/>
      </a:hlink>
      <a:folHlink>
        <a:srgbClr val="EA5436"/>
      </a:folHlink>
    </a:clrScheme>
    <a:fontScheme name="ARS PACA">
      <a:majorFont>
        <a:latin typeface="Marianne ExtraBold"/>
        <a:ea typeface=""/>
        <a:cs typeface=""/>
      </a:majorFont>
      <a:minorFont>
        <a:latin typeface="Arial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1183</TotalTime>
  <Words>1650</Words>
  <Application>Microsoft Office PowerPoint</Application>
  <PresentationFormat>Affichage à l'écran (4:3)</PresentationFormat>
  <Paragraphs>132</Paragraphs>
  <Slides>21</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8" baseType="lpstr">
      <vt:lpstr>Arial</vt:lpstr>
      <vt:lpstr>Arial Regular</vt:lpstr>
      <vt:lpstr>Calibri</vt:lpstr>
      <vt:lpstr>Marianne ExtraBold</vt:lpstr>
      <vt:lpstr>Wingdings</vt:lpstr>
      <vt:lpstr>Thème Office</vt:lpstr>
      <vt:lpstr>Feuille de calcul</vt:lpstr>
      <vt:lpstr>Rapport d’activité 2023 de la Commission     des Usagers(CDU) &gt; recommandations et observations CSDU Usager</vt:lpstr>
      <vt:lpstr>Remarques préliminaires</vt:lpstr>
      <vt:lpstr>Taux de répondeurs en 2022 selon les départements</vt:lpstr>
      <vt:lpstr>Participation des représentants d’usagers (RU) et moyens mis à disposition (2022 vs 2019)</vt:lpstr>
      <vt:lpstr>Une augmentation du nombre de CDU</vt:lpstr>
      <vt:lpstr>Focus  Formation  </vt:lpstr>
      <vt:lpstr>Formations des représentants d’usagers (RU) : nombre de formations proposées/suivies en 2022</vt:lpstr>
      <vt:lpstr>Formation des membres du personnel aux droits des usagers : Nombre de formations et personnels formés (2022 vs 2019) </vt:lpstr>
      <vt:lpstr>Focus  Eloges, plaintes et réclamations</vt:lpstr>
      <vt:lpstr>Eloges et plaintes* sur la période 2020-2022</vt:lpstr>
      <vt:lpstr>Formulation et Accusé de réception /réponses aux plaintes et réclamations en 2022</vt:lpstr>
      <vt:lpstr>Focus  Satisfaction via questionnaire de sortie et enquête de satisfaction</vt:lpstr>
      <vt:lpstr>Enquête de satisfaction en 2022</vt:lpstr>
      <vt:lpstr>Focus  Accès au dossier médical</vt:lpstr>
      <vt:lpstr>Demande d’accès au dossier médical de la part des usagers en 2022</vt:lpstr>
      <vt:lpstr>Focus Délivrance des informations aux usagers sur leurs droits</vt:lpstr>
      <vt:lpstr>Informations sur les frais de prise en charge et la charte de la personne hospitalisée en 2022</vt:lpstr>
      <vt:lpstr>Délivrance de l’information médicale au patient et recueil de consentement en 2022</vt:lpstr>
      <vt:lpstr>Observations de la CSDU</vt:lpstr>
      <vt:lpstr>Recommandations de la CSDU du 18/11/24</vt:lpstr>
      <vt:lpstr>Une mission : votre santé.</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Marianne</dc:title>
  <dc:creator>TACITURNO LAURA (CPAM BOUCHES-DU-RHONE)</dc:creator>
  <cp:lastModifiedBy>EYMEOUD, Camille (ARS-PACA/DPRS)</cp:lastModifiedBy>
  <cp:revision>68</cp:revision>
  <dcterms:created xsi:type="dcterms:W3CDTF">2023-03-06T09:28:05Z</dcterms:created>
  <dcterms:modified xsi:type="dcterms:W3CDTF">2024-12-02T13:41:49Z</dcterms:modified>
</cp:coreProperties>
</file>