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5"/>
    <p:sldMasterId id="2147483822" r:id="rId6"/>
    <p:sldMasterId id="2147483863" r:id="rId7"/>
    <p:sldMasterId id="2147483880" r:id="rId8"/>
    <p:sldMasterId id="2147483901" r:id="rId9"/>
    <p:sldMasterId id="2147483907" r:id="rId10"/>
    <p:sldMasterId id="2147483912" r:id="rId11"/>
    <p:sldMasterId id="2147483921" r:id="rId12"/>
    <p:sldMasterId id="2147483933" r:id="rId13"/>
    <p:sldMasterId id="2147483938" r:id="rId14"/>
  </p:sldMasterIdLst>
  <p:notesMasterIdLst>
    <p:notesMasterId r:id="rId56"/>
  </p:notesMasterIdLst>
  <p:sldIdLst>
    <p:sldId id="3017" r:id="rId15"/>
    <p:sldId id="2986" r:id="rId16"/>
    <p:sldId id="427" r:id="rId17"/>
    <p:sldId id="2933" r:id="rId18"/>
    <p:sldId id="495" r:id="rId19"/>
    <p:sldId id="2970" r:id="rId20"/>
    <p:sldId id="2995" r:id="rId21"/>
    <p:sldId id="2987" r:id="rId22"/>
    <p:sldId id="2988" r:id="rId23"/>
    <p:sldId id="2989" r:id="rId24"/>
    <p:sldId id="2990" r:id="rId25"/>
    <p:sldId id="2991" r:id="rId26"/>
    <p:sldId id="3006" r:id="rId27"/>
    <p:sldId id="3004" r:id="rId28"/>
    <p:sldId id="2993" r:id="rId29"/>
    <p:sldId id="3024" r:id="rId30"/>
    <p:sldId id="3018" r:id="rId31"/>
    <p:sldId id="3019" r:id="rId32"/>
    <p:sldId id="3020" r:id="rId33"/>
    <p:sldId id="2713" r:id="rId34"/>
    <p:sldId id="2996" r:id="rId35"/>
    <p:sldId id="3021" r:id="rId36"/>
    <p:sldId id="3016" r:id="rId37"/>
    <p:sldId id="3022" r:id="rId38"/>
    <p:sldId id="2972" r:id="rId39"/>
    <p:sldId id="3012" r:id="rId40"/>
    <p:sldId id="2971" r:id="rId41"/>
    <p:sldId id="3013" r:id="rId42"/>
    <p:sldId id="3015" r:id="rId43"/>
    <p:sldId id="2998" r:id="rId44"/>
    <p:sldId id="3035" r:id="rId45"/>
    <p:sldId id="435" r:id="rId46"/>
    <p:sldId id="2981" r:id="rId47"/>
    <p:sldId id="2982" r:id="rId48"/>
    <p:sldId id="3029" r:id="rId49"/>
    <p:sldId id="2934" r:id="rId50"/>
    <p:sldId id="3023" r:id="rId51"/>
    <p:sldId id="3025" r:id="rId52"/>
    <p:sldId id="3026" r:id="rId53"/>
    <p:sldId id="3027" r:id="rId54"/>
    <p:sldId id="3028" r:id="rId55"/>
  </p:sldIdLst>
  <p:sldSz cx="9144000" cy="5143500" type="screen16x9"/>
  <p:notesSz cx="7104063" cy="10234613"/>
  <p:custDataLst>
    <p:tags r:id="rId5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ndice.leportier" initials="c" lastIdx="4" clrIdx="2"/>
  <p:cmAuthor id="1" name="BELLANGER-MAUFFRET, Claire-Lise (DGOS/SOUS-DIR REGULATION OFFRE SOINS/R)" initials="BC(ROS" lastIdx="5" clrIdx="0">
    <p:extLst>
      <p:ext uri="{19B8F6BF-5375-455C-9EA6-DF929625EA0E}">
        <p15:presenceInfo xmlns:p15="http://schemas.microsoft.com/office/powerpoint/2012/main" userId="S-1-5-21-27022435-3177379373-3347635678-75052" providerId="AD"/>
      </p:ext>
    </p:extLst>
  </p:cmAuthor>
  <p:cmAuthor id="8" name="Marie-Caroline CLEMENT" initials="MCC" lastIdx="3" clrIdx="3">
    <p:extLst>
      <p:ext uri="{19B8F6BF-5375-455C-9EA6-DF929625EA0E}">
        <p15:presenceInfo xmlns:p15="http://schemas.microsoft.com/office/powerpoint/2012/main" userId="S::marie-caroline.clement@atih.sante.fr::b6706ecf-0da9-4b50-abaa-c35c850566e5" providerId="AD"/>
      </p:ext>
    </p:extLst>
  </p:cmAuthor>
  <p:cmAuthor id="2" name="RUIZ, Camille (DGOS/SOUS-DIR REGULATION OFFRE SOINS/R5)" initials="RC(ROS" lastIdx="13" clrIdx="1">
    <p:extLst>
      <p:ext uri="{19B8F6BF-5375-455C-9EA6-DF929625EA0E}">
        <p15:presenceInfo xmlns:p15="http://schemas.microsoft.com/office/powerpoint/2012/main" userId="S-1-5-21-27022435-3177379373-3347635678-3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946"/>
    <a:srgbClr val="04A6D5"/>
    <a:srgbClr val="55AA35"/>
    <a:srgbClr val="E0E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343" autoAdjust="0"/>
  </p:normalViewPr>
  <p:slideViewPr>
    <p:cSldViewPr showGuides="1">
      <p:cViewPr varScale="1">
        <p:scale>
          <a:sx n="92" d="100"/>
          <a:sy n="92" d="100"/>
        </p:scale>
        <p:origin x="702" y="78"/>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tranet.atih.sante.fr\sasintra\partage\fae\campagne\psy\2022\output\qualite_du_codage\repartition_etab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45229282237159E-2"/>
          <c:y val="0.13800829600385237"/>
          <c:w val="0.89674675280974492"/>
          <c:h val="0.75588965184393686"/>
        </c:manualLayout>
      </c:layout>
      <c:barChart>
        <c:barDir val="bar"/>
        <c:grouping val="percentStacked"/>
        <c:varyColors val="0"/>
        <c:ser>
          <c:idx val="0"/>
          <c:order val="0"/>
          <c:tx>
            <c:strRef>
              <c:f>Feuil1!$C$7:$C$8</c:f>
              <c:strCache>
                <c:ptCount val="2"/>
                <c:pt idx="0">
                  <c:v>0%</c:v>
                </c:pt>
              </c:strCache>
            </c:strRef>
          </c:tx>
          <c:spPr>
            <a:solidFill>
              <a:schemeClr val="bg1">
                <a:lumMod val="85000"/>
              </a:schemeClr>
            </a:solidFill>
            <a:ln>
              <a:noFill/>
            </a:ln>
            <a:effectLst/>
          </c:spPr>
          <c:invertIfNegative val="0"/>
          <c:dLbls>
            <c:dLbl>
              <c:idx val="12"/>
              <c:layout>
                <c:manualLayout>
                  <c:x val="0"/>
                  <c:y val="5.263157894736851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8A-4595-95A3-B8FC97ADD8D0}"/>
                </c:ext>
              </c:extLst>
            </c:dLbl>
            <c:dLbl>
              <c:idx val="13"/>
              <c:layout>
                <c:manualLayout>
                  <c:x val="0"/>
                  <c:y val="-4.511278195488721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98A-4595-95A3-B8FC97ADD8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Feuil1!$A$34:$B$51</c:f>
              <c:multiLvlStrCache>
                <c:ptCount val="18"/>
                <c:lvl>
                  <c:pt idx="0">
                    <c:v>2021</c:v>
                  </c:pt>
                  <c:pt idx="1">
                    <c:v>2022</c:v>
                  </c:pt>
                  <c:pt idx="4">
                    <c:v>2021</c:v>
                  </c:pt>
                  <c:pt idx="5">
                    <c:v>2022</c:v>
                  </c:pt>
                  <c:pt idx="8">
                    <c:v>2021</c:v>
                  </c:pt>
                  <c:pt idx="9">
                    <c:v>2022</c:v>
                  </c:pt>
                  <c:pt idx="12">
                    <c:v>2021</c:v>
                  </c:pt>
                  <c:pt idx="13">
                    <c:v>2022</c:v>
                  </c:pt>
                  <c:pt idx="16">
                    <c:v>2021</c:v>
                  </c:pt>
                  <c:pt idx="17">
                    <c:v>2022</c:v>
                  </c:pt>
                </c:lvl>
                <c:lvl>
                  <c:pt idx="0">
                    <c:v>ch_gr2</c:v>
                  </c:pt>
                  <c:pt idx="3">
                    <c:v>ch_gr1</c:v>
                  </c:pt>
                  <c:pt idx="7">
                    <c:v>dp</c:v>
                  </c:pt>
                  <c:pt idx="11">
                    <c:v>cp</c:v>
                  </c:pt>
                  <c:pt idx="15">
                    <c:v>coher</c:v>
                  </c:pt>
                </c:lvl>
              </c:multiLvlStrCache>
            </c:multiLvlStrRef>
          </c:cat>
          <c:val>
            <c:numRef>
              <c:f>Feuil1!$C$34:$C$51</c:f>
              <c:numCache>
                <c:formatCode>0%</c:formatCode>
                <c:ptCount val="18"/>
                <c:pt idx="0">
                  <c:v>1.6100178890876567E-2</c:v>
                </c:pt>
                <c:pt idx="1">
                  <c:v>1.5929203539823009E-2</c:v>
                </c:pt>
                <c:pt idx="4">
                  <c:v>0.40127388535031849</c:v>
                </c:pt>
                <c:pt idx="5">
                  <c:v>0.32698412698412699</c:v>
                </c:pt>
                <c:pt idx="8">
                  <c:v>3.5211267605633804E-2</c:v>
                </c:pt>
                <c:pt idx="9">
                  <c:v>3.3101045296167246E-2</c:v>
                </c:pt>
                <c:pt idx="12">
                  <c:v>5.2816901408450703E-3</c:v>
                </c:pt>
                <c:pt idx="13">
                  <c:v>8.7108013937282226E-3</c:v>
                </c:pt>
                <c:pt idx="16">
                  <c:v>0.27906976744186046</c:v>
                </c:pt>
                <c:pt idx="17">
                  <c:v>0.16872427983539096</c:v>
                </c:pt>
              </c:numCache>
            </c:numRef>
          </c:val>
          <c:extLst>
            <c:ext xmlns:c16="http://schemas.microsoft.com/office/drawing/2014/chart" uri="{C3380CC4-5D6E-409C-BE32-E72D297353CC}">
              <c16:uniqueId val="{00000002-098A-4595-95A3-B8FC97ADD8D0}"/>
            </c:ext>
          </c:extLst>
        </c:ser>
        <c:ser>
          <c:idx val="1"/>
          <c:order val="1"/>
          <c:tx>
            <c:strRef>
              <c:f>Feuil1!$D$7:$D$8</c:f>
              <c:strCache>
                <c:ptCount val="2"/>
                <c:pt idx="0">
                  <c:v>30%</c:v>
                </c:pt>
              </c:strCache>
            </c:strRef>
          </c:tx>
          <c:spPr>
            <a:solidFill>
              <a:schemeClr val="accent1">
                <a:lumMod val="20000"/>
                <a:lumOff val="8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98A-4595-95A3-B8FC97ADD8D0}"/>
                </c:ext>
              </c:extLst>
            </c:dLbl>
            <c:dLbl>
              <c:idx val="1"/>
              <c:delete val="1"/>
              <c:extLst>
                <c:ext xmlns:c15="http://schemas.microsoft.com/office/drawing/2012/chart" uri="{CE6537A1-D6FC-4f65-9D91-7224C49458BB}"/>
                <c:ext xmlns:c16="http://schemas.microsoft.com/office/drawing/2014/chart" uri="{C3380CC4-5D6E-409C-BE32-E72D297353CC}">
                  <c16:uniqueId val="{00000004-098A-4595-95A3-B8FC97ADD8D0}"/>
                </c:ext>
              </c:extLst>
            </c:dLbl>
            <c:dLbl>
              <c:idx val="12"/>
              <c:delete val="1"/>
              <c:extLst>
                <c:ext xmlns:c15="http://schemas.microsoft.com/office/drawing/2012/chart" uri="{CE6537A1-D6FC-4f65-9D91-7224C49458BB}"/>
                <c:ext xmlns:c16="http://schemas.microsoft.com/office/drawing/2014/chart" uri="{C3380CC4-5D6E-409C-BE32-E72D297353CC}">
                  <c16:uniqueId val="{00000005-098A-4595-95A3-B8FC97ADD8D0}"/>
                </c:ext>
              </c:extLst>
            </c:dLbl>
            <c:dLbl>
              <c:idx val="13"/>
              <c:delete val="1"/>
              <c:extLst>
                <c:ext xmlns:c15="http://schemas.microsoft.com/office/drawing/2012/chart" uri="{CE6537A1-D6FC-4f65-9D91-7224C49458BB}"/>
                <c:ext xmlns:c16="http://schemas.microsoft.com/office/drawing/2014/chart" uri="{C3380CC4-5D6E-409C-BE32-E72D297353CC}">
                  <c16:uniqueId val="{00000006-098A-4595-95A3-B8FC97ADD8D0}"/>
                </c:ext>
              </c:extLst>
            </c:dLbl>
            <c:dLbl>
              <c:idx val="16"/>
              <c:delete val="1"/>
              <c:extLst>
                <c:ext xmlns:c15="http://schemas.microsoft.com/office/drawing/2012/chart" uri="{CE6537A1-D6FC-4f65-9D91-7224C49458BB}"/>
                <c:ext xmlns:c16="http://schemas.microsoft.com/office/drawing/2014/chart" uri="{C3380CC4-5D6E-409C-BE32-E72D297353CC}">
                  <c16:uniqueId val="{00000007-098A-4595-95A3-B8FC97ADD8D0}"/>
                </c:ext>
              </c:extLst>
            </c:dLbl>
            <c:dLbl>
              <c:idx val="17"/>
              <c:delete val="1"/>
              <c:extLst>
                <c:ext xmlns:c15="http://schemas.microsoft.com/office/drawing/2012/chart" uri="{CE6537A1-D6FC-4f65-9D91-7224C49458BB}"/>
                <c:ext xmlns:c16="http://schemas.microsoft.com/office/drawing/2014/chart" uri="{C3380CC4-5D6E-409C-BE32-E72D297353CC}">
                  <c16:uniqueId val="{00000008-098A-4595-95A3-B8FC97ADD8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Feuil1!$A$34:$B$51</c:f>
              <c:multiLvlStrCache>
                <c:ptCount val="18"/>
                <c:lvl>
                  <c:pt idx="0">
                    <c:v>2021</c:v>
                  </c:pt>
                  <c:pt idx="1">
                    <c:v>2022</c:v>
                  </c:pt>
                  <c:pt idx="4">
                    <c:v>2021</c:v>
                  </c:pt>
                  <c:pt idx="5">
                    <c:v>2022</c:v>
                  </c:pt>
                  <c:pt idx="8">
                    <c:v>2021</c:v>
                  </c:pt>
                  <c:pt idx="9">
                    <c:v>2022</c:v>
                  </c:pt>
                  <c:pt idx="12">
                    <c:v>2021</c:v>
                  </c:pt>
                  <c:pt idx="13">
                    <c:v>2022</c:v>
                  </c:pt>
                  <c:pt idx="16">
                    <c:v>2021</c:v>
                  </c:pt>
                  <c:pt idx="17">
                    <c:v>2022</c:v>
                  </c:pt>
                </c:lvl>
                <c:lvl>
                  <c:pt idx="0">
                    <c:v>ch_gr2</c:v>
                  </c:pt>
                  <c:pt idx="3">
                    <c:v>ch_gr1</c:v>
                  </c:pt>
                  <c:pt idx="7">
                    <c:v>dp</c:v>
                  </c:pt>
                  <c:pt idx="11">
                    <c:v>cp</c:v>
                  </c:pt>
                  <c:pt idx="15">
                    <c:v>coher</c:v>
                  </c:pt>
                </c:lvl>
              </c:multiLvlStrCache>
            </c:multiLvlStrRef>
          </c:cat>
          <c:val>
            <c:numRef>
              <c:f>Feuil1!$D$34:$D$51</c:f>
              <c:numCache>
                <c:formatCode>0%</c:formatCode>
                <c:ptCount val="18"/>
                <c:pt idx="0">
                  <c:v>0</c:v>
                </c:pt>
                <c:pt idx="1">
                  <c:v>0</c:v>
                </c:pt>
                <c:pt idx="4">
                  <c:v>0.12420382165605096</c:v>
                </c:pt>
                <c:pt idx="5">
                  <c:v>0.15555555555555556</c:v>
                </c:pt>
                <c:pt idx="8">
                  <c:v>0.10035211267605634</c:v>
                </c:pt>
                <c:pt idx="9">
                  <c:v>8.7108013937282236E-2</c:v>
                </c:pt>
                <c:pt idx="12">
                  <c:v>0</c:v>
                </c:pt>
                <c:pt idx="13">
                  <c:v>0</c:v>
                </c:pt>
                <c:pt idx="16">
                  <c:v>0</c:v>
                </c:pt>
                <c:pt idx="17">
                  <c:v>0</c:v>
                </c:pt>
              </c:numCache>
            </c:numRef>
          </c:val>
          <c:extLst>
            <c:ext xmlns:c16="http://schemas.microsoft.com/office/drawing/2014/chart" uri="{C3380CC4-5D6E-409C-BE32-E72D297353CC}">
              <c16:uniqueId val="{00000009-098A-4595-95A3-B8FC97ADD8D0}"/>
            </c:ext>
          </c:extLst>
        </c:ser>
        <c:ser>
          <c:idx val="2"/>
          <c:order val="2"/>
          <c:tx>
            <c:strRef>
              <c:f>Feuil1!$E$7:$E$8</c:f>
              <c:strCache>
                <c:ptCount val="2"/>
                <c:pt idx="0">
                  <c:v>50%</c:v>
                </c:pt>
              </c:strCache>
            </c:strRef>
          </c:tx>
          <c:spPr>
            <a:solidFill>
              <a:schemeClr val="accent1">
                <a:lumMod val="60000"/>
                <a:lumOff val="40000"/>
              </a:schemeClr>
            </a:solidFill>
            <a:ln>
              <a:no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A-098A-4595-95A3-B8FC97ADD8D0}"/>
                </c:ext>
              </c:extLst>
            </c:dLbl>
            <c:dLbl>
              <c:idx val="13"/>
              <c:delete val="1"/>
              <c:extLst>
                <c:ext xmlns:c15="http://schemas.microsoft.com/office/drawing/2012/chart" uri="{CE6537A1-D6FC-4f65-9D91-7224C49458BB}"/>
                <c:ext xmlns:c16="http://schemas.microsoft.com/office/drawing/2014/chart" uri="{C3380CC4-5D6E-409C-BE32-E72D297353CC}">
                  <c16:uniqueId val="{0000000B-098A-4595-95A3-B8FC97ADD8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Feuil1!$A$34:$B$51</c:f>
              <c:multiLvlStrCache>
                <c:ptCount val="18"/>
                <c:lvl>
                  <c:pt idx="0">
                    <c:v>2021</c:v>
                  </c:pt>
                  <c:pt idx="1">
                    <c:v>2022</c:v>
                  </c:pt>
                  <c:pt idx="4">
                    <c:v>2021</c:v>
                  </c:pt>
                  <c:pt idx="5">
                    <c:v>2022</c:v>
                  </c:pt>
                  <c:pt idx="8">
                    <c:v>2021</c:v>
                  </c:pt>
                  <c:pt idx="9">
                    <c:v>2022</c:v>
                  </c:pt>
                  <c:pt idx="12">
                    <c:v>2021</c:v>
                  </c:pt>
                  <c:pt idx="13">
                    <c:v>2022</c:v>
                  </c:pt>
                  <c:pt idx="16">
                    <c:v>2021</c:v>
                  </c:pt>
                  <c:pt idx="17">
                    <c:v>2022</c:v>
                  </c:pt>
                </c:lvl>
                <c:lvl>
                  <c:pt idx="0">
                    <c:v>ch_gr2</c:v>
                  </c:pt>
                  <c:pt idx="3">
                    <c:v>ch_gr1</c:v>
                  </c:pt>
                  <c:pt idx="7">
                    <c:v>dp</c:v>
                  </c:pt>
                  <c:pt idx="11">
                    <c:v>cp</c:v>
                  </c:pt>
                  <c:pt idx="15">
                    <c:v>coher</c:v>
                  </c:pt>
                </c:lvl>
              </c:multiLvlStrCache>
            </c:multiLvlStrRef>
          </c:cat>
          <c:val>
            <c:numRef>
              <c:f>Feuil1!$E$34:$E$51</c:f>
              <c:numCache>
                <c:formatCode>0%</c:formatCode>
                <c:ptCount val="18"/>
                <c:pt idx="0">
                  <c:v>0.11806797853309481</c:v>
                </c:pt>
                <c:pt idx="1">
                  <c:v>0.10442477876106195</c:v>
                </c:pt>
                <c:pt idx="4">
                  <c:v>0.17834394904458598</c:v>
                </c:pt>
                <c:pt idx="5">
                  <c:v>0.16825396825396827</c:v>
                </c:pt>
                <c:pt idx="8">
                  <c:v>0.14788732394366197</c:v>
                </c:pt>
                <c:pt idx="9">
                  <c:v>0.13937282229965156</c:v>
                </c:pt>
                <c:pt idx="12">
                  <c:v>0</c:v>
                </c:pt>
                <c:pt idx="13">
                  <c:v>0</c:v>
                </c:pt>
                <c:pt idx="16">
                  <c:v>6.13107822410148E-2</c:v>
                </c:pt>
                <c:pt idx="17">
                  <c:v>6.3786008230452676E-2</c:v>
                </c:pt>
              </c:numCache>
            </c:numRef>
          </c:val>
          <c:extLst>
            <c:ext xmlns:c16="http://schemas.microsoft.com/office/drawing/2014/chart" uri="{C3380CC4-5D6E-409C-BE32-E72D297353CC}">
              <c16:uniqueId val="{0000000C-098A-4595-95A3-B8FC97ADD8D0}"/>
            </c:ext>
          </c:extLst>
        </c:ser>
        <c:ser>
          <c:idx val="3"/>
          <c:order val="3"/>
          <c:tx>
            <c:strRef>
              <c:f>Feuil1!$F$7:$F$8</c:f>
              <c:strCache>
                <c:ptCount val="2"/>
                <c:pt idx="0">
                  <c:v>100%</c:v>
                </c:pt>
              </c:strCache>
            </c:strRef>
          </c:tx>
          <c:spPr>
            <a:solidFill>
              <a:schemeClr val="accent1">
                <a:lumMod val="75000"/>
              </a:schemeClr>
            </a:solidFill>
            <a:ln>
              <a:noFill/>
            </a:ln>
            <a:effectLst/>
          </c:spPr>
          <c:invertIfNegative val="0"/>
          <c:dLbls>
            <c:dLbl>
              <c:idx val="0"/>
              <c:layout/>
              <c:tx>
                <c:rich>
                  <a:bodyPr/>
                  <a:lstStyle/>
                  <a:p>
                    <a:fld id="{04F9A66D-9536-4A41-A60E-9CCCFBE689E1}" type="VALUE">
                      <a:rPr lang="en-US" smtClean="0"/>
                      <a:pPr/>
                      <a:t>[VALEUR]</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4E8-4C18-B7AA-EC594CA25CF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Feuil1!$A$34:$B$51</c:f>
              <c:multiLvlStrCache>
                <c:ptCount val="18"/>
                <c:lvl>
                  <c:pt idx="0">
                    <c:v>2021</c:v>
                  </c:pt>
                  <c:pt idx="1">
                    <c:v>2022</c:v>
                  </c:pt>
                  <c:pt idx="4">
                    <c:v>2021</c:v>
                  </c:pt>
                  <c:pt idx="5">
                    <c:v>2022</c:v>
                  </c:pt>
                  <c:pt idx="8">
                    <c:v>2021</c:v>
                  </c:pt>
                  <c:pt idx="9">
                    <c:v>2022</c:v>
                  </c:pt>
                  <c:pt idx="12">
                    <c:v>2021</c:v>
                  </c:pt>
                  <c:pt idx="13">
                    <c:v>2022</c:v>
                  </c:pt>
                  <c:pt idx="16">
                    <c:v>2021</c:v>
                  </c:pt>
                  <c:pt idx="17">
                    <c:v>2022</c:v>
                  </c:pt>
                </c:lvl>
                <c:lvl>
                  <c:pt idx="0">
                    <c:v>ch_gr2</c:v>
                  </c:pt>
                  <c:pt idx="3">
                    <c:v>ch_gr1</c:v>
                  </c:pt>
                  <c:pt idx="7">
                    <c:v>dp</c:v>
                  </c:pt>
                  <c:pt idx="11">
                    <c:v>cp</c:v>
                  </c:pt>
                  <c:pt idx="15">
                    <c:v>coher</c:v>
                  </c:pt>
                </c:lvl>
              </c:multiLvlStrCache>
            </c:multiLvlStrRef>
          </c:cat>
          <c:val>
            <c:numRef>
              <c:f>Feuil1!$F$34:$F$51</c:f>
              <c:numCache>
                <c:formatCode>0%</c:formatCode>
                <c:ptCount val="18"/>
                <c:pt idx="0">
                  <c:v>0.86583184257602863</c:v>
                </c:pt>
                <c:pt idx="1">
                  <c:v>0.87964601769911499</c:v>
                </c:pt>
                <c:pt idx="4">
                  <c:v>0.29617834394904458</c:v>
                </c:pt>
                <c:pt idx="5">
                  <c:v>0.34920634920634919</c:v>
                </c:pt>
                <c:pt idx="8">
                  <c:v>0.71654929577464788</c:v>
                </c:pt>
                <c:pt idx="9">
                  <c:v>0.74041811846689898</c:v>
                </c:pt>
                <c:pt idx="12">
                  <c:v>0.99471830985915488</c:v>
                </c:pt>
                <c:pt idx="13">
                  <c:v>0.99128919860627174</c:v>
                </c:pt>
                <c:pt idx="16">
                  <c:v>0.65961945031712477</c:v>
                </c:pt>
                <c:pt idx="17">
                  <c:v>0.76748971193415638</c:v>
                </c:pt>
              </c:numCache>
            </c:numRef>
          </c:val>
          <c:extLst>
            <c:ext xmlns:c16="http://schemas.microsoft.com/office/drawing/2014/chart" uri="{C3380CC4-5D6E-409C-BE32-E72D297353CC}">
              <c16:uniqueId val="{0000000D-098A-4595-95A3-B8FC97ADD8D0}"/>
            </c:ext>
          </c:extLst>
        </c:ser>
        <c:dLbls>
          <c:showLegendKey val="0"/>
          <c:showVal val="0"/>
          <c:showCatName val="0"/>
          <c:showSerName val="0"/>
          <c:showPercent val="0"/>
          <c:showBubbleSize val="0"/>
        </c:dLbls>
        <c:gapWidth val="10"/>
        <c:overlap val="100"/>
        <c:axId val="1071409888"/>
        <c:axId val="1071396992"/>
      </c:barChart>
      <c:catAx>
        <c:axId val="1071409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71396992"/>
        <c:crosses val="autoZero"/>
        <c:auto val="1"/>
        <c:lblAlgn val="ctr"/>
        <c:lblOffset val="100"/>
        <c:noMultiLvlLbl val="0"/>
      </c:catAx>
      <c:valAx>
        <c:axId val="1071396992"/>
        <c:scaling>
          <c:orientation val="minMax"/>
        </c:scaling>
        <c:delete val="1"/>
        <c:axPos val="t"/>
        <c:numFmt formatCode="0%" sourceLinked="1"/>
        <c:majorTickMark val="none"/>
        <c:minorTickMark val="none"/>
        <c:tickLblPos val="nextTo"/>
        <c:crossAx val="1071409888"/>
        <c:crosses val="autoZero"/>
        <c:crossBetween val="between"/>
      </c:valAx>
      <c:spPr>
        <a:noFill/>
        <a:ln>
          <a:noFill/>
        </a:ln>
        <a:effectLst/>
      </c:spPr>
    </c:plotArea>
    <c:legend>
      <c:legendPos val="t"/>
      <c:layout>
        <c:manualLayout>
          <c:xMode val="edge"/>
          <c:yMode val="edge"/>
          <c:x val="0.22665636576680864"/>
          <c:y val="2.0707399552807131E-2"/>
          <c:w val="0.3005924011138208"/>
          <c:h val="6.2698581787706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atin typeface="Arial" pitchFamily="34" charset="0"/>
              </a:defRPr>
            </a:lvl1pPr>
          </a:lstStyle>
          <a:p>
            <a:fld id="{D680E798-53FF-4C51-A981-953463752515}" type="datetimeFigureOut">
              <a:rPr lang="fr-FR" smtClean="0"/>
              <a:pPr/>
              <a:t>16/11/2023</a:t>
            </a:fld>
            <a:endParaRPr lang="fr-FR" dirty="0"/>
          </a:p>
        </p:txBody>
      </p:sp>
      <p:sp>
        <p:nvSpPr>
          <p:cNvPr id="4" name="Espace réservé de l'image des diapositives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fr-FR" dirty="0"/>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Travail conjoint DGOS/ATIH pour pré identifier les ES qui exercent ces </a:t>
            </a:r>
            <a:r>
              <a:rPr lang="fr-FR" dirty="0" err="1"/>
              <a:t>PeC</a:t>
            </a:r>
            <a:r>
              <a:rPr lang="fr-FR" dirty="0"/>
              <a:t> et processus de validation des ARS  pour confirmer pré-ciblage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B1A8E2-DA3F-41FA-9BFE-17D6FE9282A5}"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9047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16/11/2023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p>
            <a:r>
              <a:rPr lang="en-US" dirty="0"/>
              <a:t>Click to edit Master title style</a:t>
            </a:r>
          </a:p>
        </p:txBody>
      </p:sp>
      <p:sp>
        <p:nvSpPr>
          <p:cNvPr id="7" name="Subtitle"/>
          <p:cNvSpPr>
            <a:spLocks noGrp="1"/>
          </p:cNvSpPr>
          <p:nvPr>
            <p:ph type="body" sz="quarter" idx="13" hasCustomPrompt="1"/>
          </p:nvPr>
        </p:nvSpPr>
        <p:spPr bwMode="gray">
          <a:xfrm>
            <a:off x="405052" y="729000"/>
            <a:ext cx="8333285" cy="405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Date"/>
          <p:cNvSpPr>
            <a:spLocks noGrp="1"/>
          </p:cNvSpPr>
          <p:nvPr>
            <p:ph type="dt" sz="half" idx="10"/>
          </p:nvPr>
        </p:nvSpPr>
        <p:spPr bwMode="gray"/>
        <p:txBody>
          <a:bodyPr/>
          <a:lstStyle/>
          <a:p>
            <a:fld id="{219BBEDD-7CAE-47FF-A3D0-21F60B03E99E}" type="datetime1">
              <a:rPr lang="en-US" smtClean="0"/>
              <a:t>11/16/2023</a:t>
            </a:fld>
            <a:endParaRPr lang="en-US"/>
          </a:p>
        </p:txBody>
      </p:sp>
      <p:sp>
        <p:nvSpPr>
          <p:cNvPr id="4" name="Footer"/>
          <p:cNvSpPr>
            <a:spLocks noGrp="1"/>
          </p:cNvSpPr>
          <p:nvPr>
            <p:ph type="ftr" sz="quarter" idx="11"/>
          </p:nvPr>
        </p:nvSpPr>
        <p:spPr bwMode="gray"/>
        <p:txBody>
          <a:bodyPr/>
          <a:lstStyle/>
          <a:p>
            <a:r>
              <a:rPr lang="en-US"/>
              <a:t>Footer</a:t>
            </a:r>
          </a:p>
        </p:txBody>
      </p:sp>
      <p:sp>
        <p:nvSpPr>
          <p:cNvPr id="5" name="Slide Number"/>
          <p:cNvSpPr>
            <a:spLocks noGrp="1"/>
          </p:cNvSpPr>
          <p:nvPr>
            <p:ph type="sldNum" sz="quarter" idx="12"/>
          </p:nvPr>
        </p:nvSpPr>
        <p:spPr bwMode="gray"/>
        <p:txBody>
          <a:bodyPr/>
          <a:lstStyle/>
          <a:p>
            <a:fld id="{02CEFE82-39F2-4F47-8A0C-D5AB3496FA5C}" type="slidenum">
              <a:rPr lang="en-US" smtClean="0"/>
              <a:t>‹N°›</a:t>
            </a:fld>
            <a:endParaRPr lang="en-US"/>
          </a:p>
        </p:txBody>
      </p:sp>
    </p:spTree>
    <p:extLst>
      <p:ext uri="{BB962C8B-B14F-4D97-AF65-F5344CB8AC3E}">
        <p14:creationId xmlns:p14="http://schemas.microsoft.com/office/powerpoint/2010/main" val="10436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p:bg bwMode="gray">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lvl1pPr>
              <a:defRPr>
                <a:solidFill>
                  <a:schemeClr val="bg1"/>
                </a:solidFill>
              </a:defRPr>
            </a:lvl1pPr>
          </a:lstStyle>
          <a:p>
            <a:r>
              <a:rPr lang="en-US" dirty="0"/>
              <a:t>Click to edit Master title style</a:t>
            </a:r>
          </a:p>
        </p:txBody>
      </p:sp>
      <p:sp>
        <p:nvSpPr>
          <p:cNvPr id="7" name="Subtitle"/>
          <p:cNvSpPr>
            <a:spLocks noGrp="1"/>
          </p:cNvSpPr>
          <p:nvPr>
            <p:ph type="body" sz="quarter" idx="13" hasCustomPrompt="1"/>
          </p:nvPr>
        </p:nvSpPr>
        <p:spPr bwMode="gray">
          <a:xfrm>
            <a:off x="405052" y="729000"/>
            <a:ext cx="8333285" cy="405000"/>
          </a:xfrm>
        </p:spPr>
        <p:txBody>
          <a:bodyPr/>
          <a:lstStyle>
            <a:lvl1pPr marL="0" indent="0">
              <a:buNone/>
              <a:defRPr baseline="0">
                <a:solidFill>
                  <a:schemeClr val="accent1">
                    <a:lumMod val="40000"/>
                    <a:lumOff val="60000"/>
                  </a:schemeClr>
                </a:solidFill>
              </a:defRPr>
            </a:lvl1pPr>
          </a:lstStyle>
          <a:p>
            <a:pPr lvl="0"/>
            <a:r>
              <a:rPr lang="en-US" dirty="0"/>
              <a:t>Enter your subtitle here</a:t>
            </a:r>
          </a:p>
        </p:txBody>
      </p:sp>
      <p:sp>
        <p:nvSpPr>
          <p:cNvPr id="3" name="Date"/>
          <p:cNvSpPr>
            <a:spLocks noGrp="1"/>
          </p:cNvSpPr>
          <p:nvPr>
            <p:ph type="dt" sz="half" idx="10"/>
          </p:nvPr>
        </p:nvSpPr>
        <p:spPr bwMode="gray"/>
        <p:txBody>
          <a:bodyPr/>
          <a:lstStyle>
            <a:lvl1pPr>
              <a:defRPr>
                <a:solidFill>
                  <a:schemeClr val="accent1">
                    <a:lumMod val="40000"/>
                    <a:lumOff val="60000"/>
                  </a:schemeClr>
                </a:solidFill>
              </a:defRPr>
            </a:lvl1pPr>
          </a:lstStyle>
          <a:p>
            <a:fld id="{CBD4F0B1-79CF-46F6-ACBE-AB1DBCC6260A}" type="datetime1">
              <a:rPr lang="en-US" smtClean="0"/>
              <a:t>11/16/2023</a:t>
            </a:fld>
            <a:endParaRPr lang="en-US"/>
          </a:p>
        </p:txBody>
      </p:sp>
      <p:sp>
        <p:nvSpPr>
          <p:cNvPr id="4" name="Footer"/>
          <p:cNvSpPr>
            <a:spLocks noGrp="1"/>
          </p:cNvSpPr>
          <p:nvPr>
            <p:ph type="ftr" sz="quarter" idx="11"/>
          </p:nvPr>
        </p:nvSpPr>
        <p:spPr bwMode="gray"/>
        <p:txBody>
          <a:bodyPr/>
          <a:lstStyle>
            <a:lvl1pPr>
              <a:defRPr>
                <a:solidFill>
                  <a:schemeClr val="accent1">
                    <a:lumMod val="40000"/>
                    <a:lumOff val="60000"/>
                  </a:schemeClr>
                </a:solidFill>
              </a:defRPr>
            </a:lvl1pPr>
          </a:lstStyle>
          <a:p>
            <a:r>
              <a:rPr lang="en-US"/>
              <a:t>Footer</a:t>
            </a:r>
          </a:p>
        </p:txBody>
      </p:sp>
      <p:sp>
        <p:nvSpPr>
          <p:cNvPr id="5" name="Slide Number"/>
          <p:cNvSpPr>
            <a:spLocks noGrp="1"/>
          </p:cNvSpPr>
          <p:nvPr>
            <p:ph type="sldNum" sz="quarter" idx="12"/>
          </p:nvPr>
        </p:nvSpPr>
        <p:spPr bwMode="gray"/>
        <p:txBody>
          <a:bodyPr/>
          <a:lstStyle>
            <a:lvl1pPr>
              <a:defRPr>
                <a:solidFill>
                  <a:schemeClr val="accent1">
                    <a:lumMod val="40000"/>
                    <a:lumOff val="60000"/>
                  </a:schemeClr>
                </a:solidFill>
              </a:defRPr>
            </a:lvl1pPr>
          </a:lstStyle>
          <a:p>
            <a:fld id="{02CEFE82-39F2-4F47-8A0C-D5AB3496FA5C}" type="slidenum">
              <a:rPr lang="en-US" smtClean="0"/>
              <a:pPr/>
              <a:t>‹N°›</a:t>
            </a:fld>
            <a:endParaRPr lang="en-US"/>
          </a:p>
        </p:txBody>
      </p:sp>
    </p:spTree>
    <p:extLst>
      <p:ext uri="{BB962C8B-B14F-4D97-AF65-F5344CB8AC3E}">
        <p14:creationId xmlns:p14="http://schemas.microsoft.com/office/powerpoint/2010/main" val="20744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bwMode="gray"/>
        <p:txBody>
          <a:bodyPr/>
          <a:lstStyle/>
          <a:p>
            <a:fld id="{1290B191-D74A-4FA4-A353-5A82134757A0}" type="datetime1">
              <a:rPr lang="en-US" smtClean="0"/>
              <a:t>11/16/2023</a:t>
            </a:fld>
            <a:endParaRPr lang="en-US"/>
          </a:p>
        </p:txBody>
      </p:sp>
      <p:sp>
        <p:nvSpPr>
          <p:cNvPr id="3" name="Footer"/>
          <p:cNvSpPr>
            <a:spLocks noGrp="1"/>
          </p:cNvSpPr>
          <p:nvPr>
            <p:ph type="ftr" sz="quarter" idx="11"/>
          </p:nvPr>
        </p:nvSpPr>
        <p:spPr bwMode="gray"/>
        <p:txBody>
          <a:bodyPr/>
          <a:lstStyle/>
          <a:p>
            <a:r>
              <a:rPr lang="en-US"/>
              <a:t>Footer</a:t>
            </a:r>
          </a:p>
        </p:txBody>
      </p:sp>
      <p:sp>
        <p:nvSpPr>
          <p:cNvPr id="4" name="Slide Number"/>
          <p:cNvSpPr>
            <a:spLocks noGrp="1"/>
          </p:cNvSpPr>
          <p:nvPr>
            <p:ph type="sldNum" sz="quarter" idx="12"/>
          </p:nvPr>
        </p:nvSpPr>
        <p:spPr bwMode="gray"/>
        <p:txBody>
          <a:bodyPr/>
          <a:lstStyle/>
          <a:p>
            <a:fld id="{02CEFE82-39F2-4F47-8A0C-D5AB3496FA5C}" type="slidenum">
              <a:rPr lang="en-US" smtClean="0"/>
              <a:t>‹N°›</a:t>
            </a:fld>
            <a:endParaRPr lang="en-US"/>
          </a:p>
        </p:txBody>
      </p:sp>
    </p:spTree>
    <p:extLst>
      <p:ext uri="{BB962C8B-B14F-4D97-AF65-F5344CB8AC3E}">
        <p14:creationId xmlns:p14="http://schemas.microsoft.com/office/powerpoint/2010/main" val="3450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_RECOMMENDATION">
    <p:bg bwMode="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405053" y="324000"/>
            <a:ext cx="8333285" cy="810000"/>
          </a:xfrm>
        </p:spPr>
        <p:txBody>
          <a:bodyPr/>
          <a:lstStyle>
            <a:lvl1pPr>
              <a:defRPr>
                <a:solidFill>
                  <a:schemeClr val="bg1"/>
                </a:solidFill>
              </a:defRPr>
            </a:lvl1pPr>
          </a:lstStyle>
          <a:p>
            <a:r>
              <a:rPr lang="en-US" noProof="0" dirty="0"/>
              <a:t>Click to edit Master title style</a:t>
            </a:r>
          </a:p>
        </p:txBody>
      </p:sp>
      <p:sp>
        <p:nvSpPr>
          <p:cNvPr id="22" name="Text 1">
            <a:extLst>
              <a:ext uri="{FF2B5EF4-FFF2-40B4-BE49-F238E27FC236}">
                <a16:creationId xmlns:a16="http://schemas.microsoft.com/office/drawing/2014/main" id="{CB682352-50EC-4DA2-AAF5-80ED0B0DB5D3}"/>
              </a:ext>
            </a:extLst>
          </p:cNvPr>
          <p:cNvSpPr>
            <a:spLocks noGrp="1"/>
          </p:cNvSpPr>
          <p:nvPr>
            <p:ph type="body" sz="quarter" idx="13" hasCustomPrompt="1"/>
          </p:nvPr>
        </p:nvSpPr>
        <p:spPr bwMode="gray">
          <a:xfrm>
            <a:off x="384215"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a:t>Click to edit Master text styles</a:t>
            </a:r>
          </a:p>
        </p:txBody>
      </p:sp>
      <p:sp>
        <p:nvSpPr>
          <p:cNvPr id="23" name="Text 2">
            <a:extLst>
              <a:ext uri="{FF2B5EF4-FFF2-40B4-BE49-F238E27FC236}">
                <a16:creationId xmlns:a16="http://schemas.microsoft.com/office/drawing/2014/main" id="{9428620A-732F-48B6-8A2C-A7657453B5F8}"/>
              </a:ext>
            </a:extLst>
          </p:cNvPr>
          <p:cNvSpPr>
            <a:spLocks noGrp="1"/>
          </p:cNvSpPr>
          <p:nvPr>
            <p:ph type="body" sz="quarter" idx="14" hasCustomPrompt="1"/>
          </p:nvPr>
        </p:nvSpPr>
        <p:spPr bwMode="gray">
          <a:xfrm>
            <a:off x="3221520"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a:t>Click to edit Master text styles</a:t>
            </a:r>
            <a:endParaRPr lang="en-US" dirty="0"/>
          </a:p>
        </p:txBody>
      </p:sp>
      <p:sp>
        <p:nvSpPr>
          <p:cNvPr id="24" name="Text 3">
            <a:extLst>
              <a:ext uri="{FF2B5EF4-FFF2-40B4-BE49-F238E27FC236}">
                <a16:creationId xmlns:a16="http://schemas.microsoft.com/office/drawing/2014/main" id="{2A5B4010-D1EF-4D1C-B59D-F4E11D95168E}"/>
              </a:ext>
            </a:extLst>
          </p:cNvPr>
          <p:cNvSpPr>
            <a:spLocks noGrp="1"/>
          </p:cNvSpPr>
          <p:nvPr>
            <p:ph type="body" sz="quarter" idx="15" hasCustomPrompt="1"/>
          </p:nvPr>
        </p:nvSpPr>
        <p:spPr bwMode="gray">
          <a:xfrm>
            <a:off x="6037987"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a:t>Click to edit Master text styles</a:t>
            </a:r>
          </a:p>
        </p:txBody>
      </p:sp>
      <p:sp>
        <p:nvSpPr>
          <p:cNvPr id="31" name="Picture 1">
            <a:extLst>
              <a:ext uri="{FF2B5EF4-FFF2-40B4-BE49-F238E27FC236}">
                <a16:creationId xmlns:a16="http://schemas.microsoft.com/office/drawing/2014/main" id="{FDBAC1D6-F982-4CB7-A3BF-76A69CAA15BF}"/>
              </a:ext>
            </a:extLst>
          </p:cNvPr>
          <p:cNvSpPr>
            <a:spLocks noGrp="1" noChangeAspect="1"/>
          </p:cNvSpPr>
          <p:nvPr>
            <p:ph type="pic" sz="quarter" idx="17" hasCustomPrompt="1"/>
          </p:nvPr>
        </p:nvSpPr>
        <p:spPr bwMode="gray">
          <a:xfrm>
            <a:off x="405052" y="1571400"/>
            <a:ext cx="2700352" cy="15201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34" name="Picture 2">
            <a:extLst>
              <a:ext uri="{FF2B5EF4-FFF2-40B4-BE49-F238E27FC236}">
                <a16:creationId xmlns:a16="http://schemas.microsoft.com/office/drawing/2014/main" id="{3CFF6691-0D52-449F-B228-82F79CDD7BA1}"/>
              </a:ext>
            </a:extLst>
          </p:cNvPr>
          <p:cNvSpPr>
            <a:spLocks noGrp="1" noChangeAspect="1"/>
          </p:cNvSpPr>
          <p:nvPr>
            <p:ph type="pic" sz="quarter" idx="18" hasCustomPrompt="1"/>
          </p:nvPr>
        </p:nvSpPr>
        <p:spPr bwMode="gray">
          <a:xfrm>
            <a:off x="3221824" y="1571400"/>
            <a:ext cx="2700352" cy="15201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35" name="Picture 3">
            <a:extLst>
              <a:ext uri="{FF2B5EF4-FFF2-40B4-BE49-F238E27FC236}">
                <a16:creationId xmlns:a16="http://schemas.microsoft.com/office/drawing/2014/main" id="{F3B54565-3EA0-4861-8CD0-BA8870C0786E}"/>
              </a:ext>
            </a:extLst>
          </p:cNvPr>
          <p:cNvSpPr>
            <a:spLocks noGrp="1" noChangeAspect="1"/>
          </p:cNvSpPr>
          <p:nvPr>
            <p:ph type="pic" sz="quarter" idx="19" hasCustomPrompt="1"/>
          </p:nvPr>
        </p:nvSpPr>
        <p:spPr bwMode="gray">
          <a:xfrm>
            <a:off x="6037987" y="1571400"/>
            <a:ext cx="2700352" cy="1520100"/>
          </a:xfrm>
          <a:solidFill>
            <a:schemeClr val="bg1">
              <a:lumMod val="85000"/>
            </a:schemeClr>
          </a:solidFill>
        </p:spPr>
        <p:txBody>
          <a:bodyPr lIns="144000" tIns="144000" rIns="144000" bIns="144000"/>
          <a:lstStyle>
            <a:lvl1pPr marL="0" indent="0">
              <a:buNone/>
              <a:defRPr/>
            </a:lvl1pPr>
          </a:lstStyle>
          <a:p>
            <a:r>
              <a:rPr lang="en-US" dirty="0"/>
              <a:t>Picture</a:t>
            </a:r>
          </a:p>
        </p:txBody>
      </p:sp>
    </p:spTree>
    <p:extLst>
      <p:ext uri="{BB962C8B-B14F-4D97-AF65-F5344CB8AC3E}">
        <p14:creationId xmlns:p14="http://schemas.microsoft.com/office/powerpoint/2010/main" val="131739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MPFEHLUNGEN">
    <p:bg bwMode="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405053" y="324000"/>
            <a:ext cx="8333285" cy="810000"/>
          </a:xfrm>
        </p:spPr>
        <p:txBody>
          <a:bodyPr/>
          <a:lstStyle>
            <a:lvl1pPr>
              <a:defRPr>
                <a:solidFill>
                  <a:schemeClr val="bg1"/>
                </a:solidFill>
              </a:defRPr>
            </a:lvl1pPr>
          </a:lstStyle>
          <a:p>
            <a:r>
              <a:rPr lang="en-US" noProof="0"/>
              <a:t>Titelmasterformat durch Klicken bearbeiten</a:t>
            </a:r>
            <a:endParaRPr lang="en-US" noProof="0" dirty="0"/>
          </a:p>
        </p:txBody>
      </p:sp>
      <p:sp>
        <p:nvSpPr>
          <p:cNvPr id="22" name="Text 1">
            <a:extLst>
              <a:ext uri="{FF2B5EF4-FFF2-40B4-BE49-F238E27FC236}">
                <a16:creationId xmlns:a16="http://schemas.microsoft.com/office/drawing/2014/main" id="{CB682352-50EC-4DA2-AAF5-80ED0B0DB5D3}"/>
              </a:ext>
            </a:extLst>
          </p:cNvPr>
          <p:cNvSpPr>
            <a:spLocks noGrp="1"/>
          </p:cNvSpPr>
          <p:nvPr>
            <p:ph type="body" sz="quarter" idx="13" hasCustomPrompt="1"/>
          </p:nvPr>
        </p:nvSpPr>
        <p:spPr bwMode="gray">
          <a:xfrm>
            <a:off x="384215"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err="1"/>
              <a:t>Textmasterformat</a:t>
            </a:r>
            <a:r>
              <a:rPr lang="en-US" dirty="0"/>
              <a:t> </a:t>
            </a:r>
            <a:r>
              <a:rPr lang="en-US" dirty="0" err="1"/>
              <a:t>bearbeiten</a:t>
            </a:r>
            <a:endParaRPr lang="en-US" dirty="0"/>
          </a:p>
        </p:txBody>
      </p:sp>
      <p:sp>
        <p:nvSpPr>
          <p:cNvPr id="23" name="Text 2">
            <a:extLst>
              <a:ext uri="{FF2B5EF4-FFF2-40B4-BE49-F238E27FC236}">
                <a16:creationId xmlns:a16="http://schemas.microsoft.com/office/drawing/2014/main" id="{9428620A-732F-48B6-8A2C-A7657453B5F8}"/>
              </a:ext>
            </a:extLst>
          </p:cNvPr>
          <p:cNvSpPr>
            <a:spLocks noGrp="1"/>
          </p:cNvSpPr>
          <p:nvPr>
            <p:ph type="body" sz="quarter" idx="14" hasCustomPrompt="1"/>
          </p:nvPr>
        </p:nvSpPr>
        <p:spPr bwMode="gray">
          <a:xfrm>
            <a:off x="3221520"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a:t>Textmasterformat bearbeiten</a:t>
            </a:r>
          </a:p>
        </p:txBody>
      </p:sp>
      <p:sp>
        <p:nvSpPr>
          <p:cNvPr id="24" name="Text 3">
            <a:extLst>
              <a:ext uri="{FF2B5EF4-FFF2-40B4-BE49-F238E27FC236}">
                <a16:creationId xmlns:a16="http://schemas.microsoft.com/office/drawing/2014/main" id="{2A5B4010-D1EF-4D1C-B59D-F4E11D95168E}"/>
              </a:ext>
            </a:extLst>
          </p:cNvPr>
          <p:cNvSpPr>
            <a:spLocks noGrp="1"/>
          </p:cNvSpPr>
          <p:nvPr>
            <p:ph type="body" sz="quarter" idx="15" hasCustomPrompt="1"/>
          </p:nvPr>
        </p:nvSpPr>
        <p:spPr bwMode="gray">
          <a:xfrm>
            <a:off x="6037987"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err="1"/>
              <a:t>Textmasterformat</a:t>
            </a:r>
            <a:r>
              <a:rPr lang="en-US" dirty="0"/>
              <a:t> </a:t>
            </a:r>
            <a:r>
              <a:rPr lang="en-US" dirty="0" err="1"/>
              <a:t>bearbeiten</a:t>
            </a:r>
            <a:endParaRPr lang="en-US" dirty="0"/>
          </a:p>
        </p:txBody>
      </p:sp>
      <p:sp>
        <p:nvSpPr>
          <p:cNvPr id="31" name="Bild 1">
            <a:extLst>
              <a:ext uri="{FF2B5EF4-FFF2-40B4-BE49-F238E27FC236}">
                <a16:creationId xmlns:a16="http://schemas.microsoft.com/office/drawing/2014/main" id="{FDBAC1D6-F982-4CB7-A3BF-76A69CAA15BF}"/>
              </a:ext>
            </a:extLst>
          </p:cNvPr>
          <p:cNvSpPr>
            <a:spLocks noGrp="1" noChangeAspect="1"/>
          </p:cNvSpPr>
          <p:nvPr>
            <p:ph type="pic" sz="quarter" idx="17"/>
          </p:nvPr>
        </p:nvSpPr>
        <p:spPr bwMode="gray">
          <a:xfrm>
            <a:off x="405052" y="1571400"/>
            <a:ext cx="2700352" cy="1520100"/>
          </a:xfrm>
          <a:solidFill>
            <a:schemeClr val="bg1">
              <a:lumMod val="85000"/>
            </a:schemeClr>
          </a:solidFill>
        </p:spPr>
        <p:txBody>
          <a:bodyPr lIns="144000" tIns="144000" rIns="144000" bIns="144000"/>
          <a:lstStyle>
            <a:lvl1pPr marL="0" indent="0">
              <a:buNone/>
              <a:defRPr/>
            </a:lvl1pPr>
          </a:lstStyle>
          <a:p>
            <a:r>
              <a:rPr lang="en-US" dirty="0"/>
              <a:t>Bild</a:t>
            </a:r>
          </a:p>
        </p:txBody>
      </p:sp>
      <p:sp>
        <p:nvSpPr>
          <p:cNvPr id="34" name="Bild 2">
            <a:extLst>
              <a:ext uri="{FF2B5EF4-FFF2-40B4-BE49-F238E27FC236}">
                <a16:creationId xmlns:a16="http://schemas.microsoft.com/office/drawing/2014/main" id="{3CFF6691-0D52-449F-B228-82F79CDD7BA1}"/>
              </a:ext>
            </a:extLst>
          </p:cNvPr>
          <p:cNvSpPr>
            <a:spLocks noGrp="1" noChangeAspect="1"/>
          </p:cNvSpPr>
          <p:nvPr>
            <p:ph type="pic" sz="quarter" idx="18"/>
          </p:nvPr>
        </p:nvSpPr>
        <p:spPr bwMode="gray">
          <a:xfrm>
            <a:off x="3221824" y="1571400"/>
            <a:ext cx="2700352" cy="1520100"/>
          </a:xfrm>
          <a:solidFill>
            <a:schemeClr val="bg1">
              <a:lumMod val="85000"/>
            </a:schemeClr>
          </a:solidFill>
        </p:spPr>
        <p:txBody>
          <a:bodyPr lIns="144000" tIns="144000" rIns="144000" bIns="144000"/>
          <a:lstStyle>
            <a:lvl1pPr marL="0" indent="0">
              <a:buNone/>
              <a:defRPr/>
            </a:lvl1pPr>
          </a:lstStyle>
          <a:p>
            <a:r>
              <a:rPr lang="en-US" dirty="0"/>
              <a:t>Bild</a:t>
            </a:r>
          </a:p>
        </p:txBody>
      </p:sp>
      <p:sp>
        <p:nvSpPr>
          <p:cNvPr id="35" name="Bild3">
            <a:extLst>
              <a:ext uri="{FF2B5EF4-FFF2-40B4-BE49-F238E27FC236}">
                <a16:creationId xmlns:a16="http://schemas.microsoft.com/office/drawing/2014/main" id="{F3B54565-3EA0-4861-8CD0-BA8870C0786E}"/>
              </a:ext>
            </a:extLst>
          </p:cNvPr>
          <p:cNvSpPr>
            <a:spLocks noGrp="1" noChangeAspect="1"/>
          </p:cNvSpPr>
          <p:nvPr>
            <p:ph type="pic" sz="quarter" idx="19"/>
          </p:nvPr>
        </p:nvSpPr>
        <p:spPr bwMode="gray">
          <a:xfrm>
            <a:off x="6037987" y="1571400"/>
            <a:ext cx="2700352" cy="1520100"/>
          </a:xfrm>
          <a:solidFill>
            <a:schemeClr val="bg1">
              <a:lumMod val="85000"/>
            </a:schemeClr>
          </a:solidFill>
        </p:spPr>
        <p:txBody>
          <a:bodyPr lIns="144000" tIns="144000" rIns="144000" bIns="144000"/>
          <a:lstStyle>
            <a:lvl1pPr marL="0" indent="0">
              <a:buNone/>
              <a:defRPr/>
            </a:lvl1pPr>
          </a:lstStyle>
          <a:p>
            <a:r>
              <a:rPr lang="en-US" dirty="0"/>
              <a:t>Bild</a:t>
            </a:r>
          </a:p>
        </p:txBody>
      </p:sp>
    </p:spTree>
    <p:extLst>
      <p:ext uri="{BB962C8B-B14F-4D97-AF65-F5344CB8AC3E}">
        <p14:creationId xmlns:p14="http://schemas.microsoft.com/office/powerpoint/2010/main" val="296552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
    <p:spTree>
      <p:nvGrpSpPr>
        <p:cNvPr id="1" name=""/>
        <p:cNvGrpSpPr/>
        <p:nvPr/>
      </p:nvGrpSpPr>
      <p:grpSpPr>
        <a:xfrm>
          <a:off x="0" y="0"/>
          <a:ext cx="0" cy="0"/>
          <a:chOff x="0" y="0"/>
          <a:chExt cx="0" cy="0"/>
        </a:xfrm>
      </p:grpSpPr>
      <p:sp>
        <p:nvSpPr>
          <p:cNvPr id="8" name="Backgrund"/>
          <p:cNvSpPr/>
          <p:nvPr userDrawn="1"/>
        </p:nvSpPr>
        <p:spPr bwMode="gray">
          <a:xfrm>
            <a:off x="0" y="0"/>
            <a:ext cx="9144000" cy="4362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7" name="Bar"/>
          <p:cNvSpPr/>
          <p:nvPr userDrawn="1"/>
        </p:nvSpPr>
        <p:spPr bwMode="ltGray">
          <a:xfrm>
            <a:off x="0" y="4362450"/>
            <a:ext cx="9144000" cy="783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2" name="Title"/>
          <p:cNvSpPr>
            <a:spLocks noGrp="1"/>
          </p:cNvSpPr>
          <p:nvPr>
            <p:ph type="ctrTitle"/>
          </p:nvPr>
        </p:nvSpPr>
        <p:spPr bwMode="gray">
          <a:xfrm>
            <a:off x="791508" y="0"/>
            <a:ext cx="7560984" cy="2808000"/>
          </a:xfrm>
        </p:spPr>
        <p:txBody>
          <a:bodyPr anchor="b"/>
          <a:lstStyle>
            <a:lvl1pPr algn="ctr">
              <a:lnSpc>
                <a:spcPct val="80000"/>
              </a:lnSpc>
              <a:spcBef>
                <a:spcPts val="0"/>
              </a:spcBef>
              <a:spcAft>
                <a:spcPts val="750"/>
              </a:spcAft>
              <a:defRPr sz="525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8" y="2808000"/>
            <a:ext cx="7560984" cy="1552500"/>
          </a:xfrm>
        </p:spPr>
        <p:txBody>
          <a:bodyPr/>
          <a:lstStyle>
            <a:lvl1pPr marL="0" indent="0" algn="ctr">
              <a:buNone/>
              <a:defRPr sz="2400">
                <a:solidFill>
                  <a:srgbClr val="B2B2B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E7E6BEA8-66BA-41D2-BDCB-70A15959C505}" type="datetime1">
              <a:rPr lang="en-US" smtClean="0"/>
              <a:t>11/16/2023</a:t>
            </a:fld>
            <a:endParaRPr lang="en-US" dirty="0"/>
          </a:p>
        </p:txBody>
      </p:sp>
      <p:sp>
        <p:nvSpPr>
          <p:cNvPr id="5" name="Footer"/>
          <p:cNvSpPr>
            <a:spLocks noGrp="1"/>
          </p:cNvSpPr>
          <p:nvPr>
            <p:ph type="ftr" sz="quarter" idx="11"/>
          </p:nvPr>
        </p:nvSpPr>
        <p:spPr/>
        <p:txBody>
          <a:bodyPr/>
          <a:lstStyle/>
          <a:p>
            <a:r>
              <a:rPr lang="en-US" dirty="0"/>
              <a:t>Footer</a:t>
            </a:r>
          </a:p>
        </p:txBody>
      </p:sp>
      <p:sp>
        <p:nvSpPr>
          <p:cNvPr id="6"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9789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fld id="{B2B510D3-33D3-4BB5-84AB-1D8EFE048C96}" type="datetime1">
              <a:rPr lang="en-US" smtClean="0"/>
              <a:t>11/16/2023</a:t>
            </a:fld>
            <a:endParaRPr lang="en-US" dirty="0"/>
          </a:p>
        </p:txBody>
      </p:sp>
      <p:sp>
        <p:nvSpPr>
          <p:cNvPr id="3" name="Footer"/>
          <p:cNvSpPr>
            <a:spLocks noGrp="1"/>
          </p:cNvSpPr>
          <p:nvPr>
            <p:ph type="ftr" sz="quarter" idx="11"/>
          </p:nvPr>
        </p:nvSpPr>
        <p:spPr/>
        <p:txBody>
          <a:bodyPr/>
          <a:lstStyle/>
          <a:p>
            <a:r>
              <a:rPr lang="en-US" dirty="0"/>
              <a:t>Footer</a:t>
            </a:r>
          </a:p>
        </p:txBody>
      </p:sp>
      <p:sp>
        <p:nvSpPr>
          <p:cNvPr id="4"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10064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7"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3" name="Date"/>
          <p:cNvSpPr>
            <a:spLocks noGrp="1"/>
          </p:cNvSpPr>
          <p:nvPr>
            <p:ph type="dt" sz="half" idx="10"/>
          </p:nvPr>
        </p:nvSpPr>
        <p:spPr bwMode="gray"/>
        <p:txBody>
          <a:bodyPr/>
          <a:lstStyle/>
          <a:p>
            <a:fld id="{A75BEEBF-3D9C-4496-B740-7927511BBB5F}" type="datetime1">
              <a:rPr lang="en-US" smtClean="0"/>
              <a:t>11/16/2023</a:t>
            </a:fld>
            <a:endParaRPr lang="en-US" dirty="0"/>
          </a:p>
        </p:txBody>
      </p:sp>
      <p:sp>
        <p:nvSpPr>
          <p:cNvPr id="4" name="Footer"/>
          <p:cNvSpPr>
            <a:spLocks noGrp="1"/>
          </p:cNvSpPr>
          <p:nvPr>
            <p:ph type="ftr" sz="quarter" idx="11"/>
          </p:nvPr>
        </p:nvSpPr>
        <p:spPr bwMode="gray"/>
        <p:txBody>
          <a:bodyPr/>
          <a:lstStyle/>
          <a:p>
            <a:r>
              <a:rPr lang="en-US" dirty="0"/>
              <a:t>Footer</a:t>
            </a:r>
          </a:p>
        </p:txBody>
      </p:sp>
      <p:sp>
        <p:nvSpPr>
          <p:cNvPr id="5"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32765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5" name="Date"/>
          <p:cNvSpPr>
            <a:spLocks noGrp="1"/>
          </p:cNvSpPr>
          <p:nvPr>
            <p:ph type="dt" sz="half" idx="10"/>
          </p:nvPr>
        </p:nvSpPr>
        <p:spPr bwMode="gray"/>
        <p:txBody>
          <a:bodyPr/>
          <a:lstStyle/>
          <a:p>
            <a:fld id="{7160635E-9002-4F30-8A07-C613801C73DD}" type="datetime1">
              <a:rPr lang="en-US" smtClean="0"/>
              <a:t>11/16/2023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1"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4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4" name="Content 2"/>
          <p:cNvSpPr>
            <a:spLocks noGrp="1"/>
          </p:cNvSpPr>
          <p:nvPr>
            <p:ph sz="half" idx="2"/>
          </p:nvPr>
        </p:nvSpPr>
        <p:spPr bwMode="gray">
          <a:xfrm>
            <a:off x="4734000" y="1133943"/>
            <a:ext cx="4014000" cy="3223800"/>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7160635E-9002-4F30-8A07-C613801C73DD}" type="datetime1">
              <a:rPr lang="en-US" smtClean="0"/>
              <a:t>11/16/2023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42120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16/11/2023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8881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mp; CONTENT">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7273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11764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16999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
        <p:nvSpPr>
          <p:cNvPr id="10" name="Content 2"/>
          <p:cNvSpPr>
            <a:spLocks noGrp="1"/>
          </p:cNvSpPr>
          <p:nvPr>
            <p:ph sz="half" idx="2"/>
          </p:nvPr>
        </p:nvSpPr>
        <p:spPr bwMode="gray">
          <a:xfrm>
            <a:off x="4734000" y="1133943"/>
            <a:ext cx="4014000"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9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40958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BOXES">
    <p:spTree>
      <p:nvGrpSpPr>
        <p:cNvPr id="1" name=""/>
        <p:cNvGrpSpPr/>
        <p:nvPr/>
      </p:nvGrpSpPr>
      <p:grpSpPr>
        <a:xfrm>
          <a:off x="0" y="0"/>
          <a:ext cx="0" cy="0"/>
          <a:chOff x="0" y="0"/>
          <a:chExt cx="0" cy="0"/>
        </a:xfrm>
      </p:grpSpPr>
      <p:sp>
        <p:nvSpPr>
          <p:cNvPr id="10" name="Text 1"/>
          <p:cNvSpPr>
            <a:spLocks noGrp="1"/>
          </p:cNvSpPr>
          <p:nvPr>
            <p:ph type="body" idx="15"/>
          </p:nvPr>
        </p:nvSpPr>
        <p:spPr bwMode="gray">
          <a:xfrm>
            <a:off x="40505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 name="Content 1"/>
          <p:cNvSpPr>
            <a:spLocks noGrp="1"/>
          </p:cNvSpPr>
          <p:nvPr>
            <p:ph sz="half" idx="1"/>
          </p:nvPr>
        </p:nvSpPr>
        <p:spPr bwMode="gray">
          <a:xfrm>
            <a:off x="40505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2"/>
          <p:cNvSpPr>
            <a:spLocks noGrp="1"/>
          </p:cNvSpPr>
          <p:nvPr>
            <p:ph type="body" sz="quarter" idx="3"/>
          </p:nvPr>
        </p:nvSpPr>
        <p:spPr bwMode="gray">
          <a:xfrm>
            <a:off x="3289029"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7" name="Content 2"/>
          <p:cNvSpPr>
            <a:spLocks noGrp="1"/>
          </p:cNvSpPr>
          <p:nvPr>
            <p:ph sz="half" idx="14"/>
          </p:nvPr>
        </p:nvSpPr>
        <p:spPr bwMode="gray">
          <a:xfrm>
            <a:off x="3289029"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3"/>
          <p:cNvSpPr>
            <a:spLocks noGrp="1"/>
          </p:cNvSpPr>
          <p:nvPr>
            <p:ph type="body" sz="quarter" idx="16"/>
          </p:nvPr>
        </p:nvSpPr>
        <p:spPr bwMode="gray">
          <a:xfrm>
            <a:off x="617300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4" name="Content 3"/>
          <p:cNvSpPr>
            <a:spLocks noGrp="1"/>
          </p:cNvSpPr>
          <p:nvPr>
            <p:ph sz="half" idx="2"/>
          </p:nvPr>
        </p:nvSpPr>
        <p:spPr bwMode="gray">
          <a:xfrm>
            <a:off x="617300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27FC3DAB-407D-4279-8EB6-232635B61438}" type="datetimeFigureOut">
              <a:rPr lang="en-US" smtClean="0"/>
              <a:t>11/16/2023</a:t>
            </a:fld>
            <a:endParaRPr lang="en-US"/>
          </a:p>
        </p:txBody>
      </p:sp>
      <p:sp>
        <p:nvSpPr>
          <p:cNvPr id="6" name="Footer"/>
          <p:cNvSpPr>
            <a:spLocks noGrp="1"/>
          </p:cNvSpPr>
          <p:nvPr>
            <p:ph type="ftr" sz="quarter" idx="11"/>
          </p:nvPr>
        </p:nvSpPr>
        <p:spPr bwMode="gray"/>
        <p:txBody>
          <a:bodyPr/>
          <a:lstStyle/>
          <a:p>
            <a:endParaRPr lang="en-US"/>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3"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14"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39602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EXTBOXES">
    <p:bg>
      <p:bgPr>
        <a:solidFill>
          <a:schemeClr val="accent3"/>
        </a:solidFill>
        <a:effectLst/>
      </p:bgPr>
    </p:bg>
    <p:spTree>
      <p:nvGrpSpPr>
        <p:cNvPr id="1" name=""/>
        <p:cNvGrpSpPr/>
        <p:nvPr/>
      </p:nvGrpSpPr>
      <p:grpSpPr>
        <a:xfrm>
          <a:off x="0" y="0"/>
          <a:ext cx="0" cy="0"/>
          <a:chOff x="0" y="0"/>
          <a:chExt cx="0" cy="0"/>
        </a:xfrm>
      </p:grpSpPr>
      <p:sp>
        <p:nvSpPr>
          <p:cNvPr id="45" name="Content 1"/>
          <p:cNvSpPr>
            <a:spLocks noGrp="1"/>
          </p:cNvSpPr>
          <p:nvPr>
            <p:ph sz="half" idx="19"/>
          </p:nvPr>
        </p:nvSpPr>
        <p:spPr bwMode="gray">
          <a:xfrm>
            <a:off x="2416816"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9" name="Content 2"/>
          <p:cNvSpPr>
            <a:spLocks noGrp="1"/>
          </p:cNvSpPr>
          <p:nvPr>
            <p:ph sz="half" idx="23"/>
          </p:nvPr>
        </p:nvSpPr>
        <p:spPr bwMode="gray">
          <a:xfrm>
            <a:off x="6740077"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cNvSpPr>
            <a:spLocks noGrp="1"/>
          </p:cNvSpPr>
          <p:nvPr>
            <p:ph type="dt" sz="half" idx="10"/>
          </p:nvPr>
        </p:nvSpPr>
        <p:spPr bwMode="gray"/>
        <p:txBody>
          <a:bodyPr/>
          <a:lstStyle/>
          <a:p>
            <a:fld id="{27FC3DAB-407D-4279-8EB6-232635B61438}" type="datetimeFigureOut">
              <a:rPr lang="en-US" smtClean="0"/>
              <a:t>11/16/2023</a:t>
            </a:fld>
            <a:endParaRPr lang="en-US"/>
          </a:p>
        </p:txBody>
      </p:sp>
      <p:sp>
        <p:nvSpPr>
          <p:cNvPr id="6" name="Footer"/>
          <p:cNvSpPr>
            <a:spLocks noGrp="1"/>
          </p:cNvSpPr>
          <p:nvPr>
            <p:ph type="ftr" sz="quarter" idx="11"/>
          </p:nvPr>
        </p:nvSpPr>
        <p:spPr bwMode="gray"/>
        <p:txBody>
          <a:bodyPr/>
          <a:lstStyle/>
          <a:p>
            <a:endParaRPr lang="en-US"/>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15" name="Content 1"/>
          <p:cNvSpPr>
            <a:spLocks noGrp="1"/>
          </p:cNvSpPr>
          <p:nvPr>
            <p:ph sz="half" idx="26"/>
          </p:nvPr>
        </p:nvSpPr>
        <p:spPr bwMode="gray">
          <a:xfrm>
            <a:off x="405054" y="1134000"/>
            <a:ext cx="2011762" cy="1444500"/>
          </a:xfrm>
          <a:solidFill>
            <a:schemeClr val="accent3">
              <a:lumMod val="75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2"/>
          <p:cNvSpPr>
            <a:spLocks noGrp="1"/>
          </p:cNvSpPr>
          <p:nvPr>
            <p:ph sz="half" idx="27"/>
          </p:nvPr>
        </p:nvSpPr>
        <p:spPr bwMode="gray">
          <a:xfrm>
            <a:off x="4728315" y="1134000"/>
            <a:ext cx="2011762" cy="1444500"/>
          </a:xfrm>
          <a:solidFill>
            <a:schemeClr val="accent3">
              <a:lumMod val="50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2"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41234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mp; CONTENT">
    <p:spTree>
      <p:nvGrpSpPr>
        <p:cNvPr id="1" name=""/>
        <p:cNvGrpSpPr/>
        <p:nvPr/>
      </p:nvGrpSpPr>
      <p:grpSpPr>
        <a:xfrm>
          <a:off x="0" y="0"/>
          <a:ext cx="0" cy="0"/>
          <a:chOff x="0" y="0"/>
          <a:chExt cx="0" cy="0"/>
        </a:xfrm>
      </p:grpSpPr>
      <p:sp>
        <p:nvSpPr>
          <p:cNvPr id="3"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bwMode="gray">
          <a:xfrm>
            <a:off x="4728315" y="1134000"/>
            <a:ext cx="4010022"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27FC3DAB-407D-4279-8EB6-232635B61438}" type="datetimeFigureOut">
              <a:rPr lang="en-US" smtClean="0"/>
              <a:t>11/16/2023</a:t>
            </a:fld>
            <a:endParaRPr lang="en-US"/>
          </a:p>
        </p:txBody>
      </p:sp>
      <p:sp>
        <p:nvSpPr>
          <p:cNvPr id="6" name="Footer"/>
          <p:cNvSpPr>
            <a:spLocks noGrp="1"/>
          </p:cNvSpPr>
          <p:nvPr>
            <p:ph type="ftr" sz="quarter" idx="11"/>
          </p:nvPr>
        </p:nvSpPr>
        <p:spPr bwMode="gray"/>
        <p:txBody>
          <a:bodyPr/>
          <a:lstStyle/>
          <a:p>
            <a:endParaRPr lang="en-US"/>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0"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407913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mp; CONTENT">
    <p:spTree>
      <p:nvGrpSpPr>
        <p:cNvPr id="1" name=""/>
        <p:cNvGrpSpPr/>
        <p:nvPr/>
      </p:nvGrpSpPr>
      <p:grpSpPr>
        <a:xfrm>
          <a:off x="0" y="0"/>
          <a:ext cx="0" cy="0"/>
          <a:chOff x="0" y="0"/>
          <a:chExt cx="0" cy="0"/>
        </a:xfrm>
      </p:grpSpPr>
      <p:sp>
        <p:nvSpPr>
          <p:cNvPr id="10" name="Text"/>
          <p:cNvSpPr>
            <a:spLocks noGrp="1"/>
          </p:cNvSpPr>
          <p:nvPr>
            <p:ph idx="15"/>
          </p:nvPr>
        </p:nvSpPr>
        <p:spPr bwMode="gray">
          <a:xfrm>
            <a:off x="901" y="3429000"/>
            <a:ext cx="9143390" cy="1714500"/>
          </a:xfrm>
          <a:solidFill>
            <a:schemeClr val="accent6"/>
          </a:solidFill>
        </p:spPr>
        <p:txBody>
          <a:bodyPr lIns="540000" tIns="180000" rIns="540000" bIns="180000" anchor="ctr"/>
          <a:lstStyle>
            <a:lvl1pPr marL="0" indent="0">
              <a:buNone/>
              <a:defRPr>
                <a:solidFill>
                  <a:schemeClr val="bg1"/>
                </a:solidFill>
              </a:defRPr>
            </a:lvl1pPr>
            <a:lvl2pPr marL="253159" indent="0">
              <a:buNone/>
              <a:defRPr/>
            </a:lvl2pPr>
            <a:lvl3pPr marL="455686" indent="0">
              <a:buNone/>
              <a:defRPr/>
            </a:lvl3pPr>
            <a:lvl4pPr marL="658213" indent="0">
              <a:buNone/>
              <a:defRPr/>
            </a:lvl4pPr>
            <a:lvl5pPr marL="860740" indent="0">
              <a:buNone/>
              <a:defRPr/>
            </a:lvl5pPr>
          </a:lstStyle>
          <a:p>
            <a:pPr lvl="0"/>
            <a:r>
              <a:rPr lang="en-US" dirty="0"/>
              <a:t>Click to edit Master text styles</a:t>
            </a:r>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1"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14" name="Content 1"/>
          <p:cNvSpPr>
            <a:spLocks noGrp="1"/>
          </p:cNvSpPr>
          <p:nvPr>
            <p:ph sz="half" idx="16"/>
          </p:nvPr>
        </p:nvSpPr>
        <p:spPr bwMode="gray">
          <a:xfrm>
            <a:off x="396000" y="1134000"/>
            <a:ext cx="8342338" cy="22950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bwMode="gray"/>
        <p:txBody>
          <a:bodyPr/>
          <a:lstStyle/>
          <a:p>
            <a:fld id="{27FC3DAB-407D-4279-8EB6-232635B61438}" type="datetimeFigureOut">
              <a:rPr lang="en-US" smtClean="0"/>
              <a:t>11/16/2023</a:t>
            </a:fld>
            <a:endParaRPr lang="en-US"/>
          </a:p>
        </p:txBody>
      </p:sp>
      <p:sp>
        <p:nvSpPr>
          <p:cNvPr id="5" name="Footer"/>
          <p:cNvSpPr>
            <a:spLocks noGrp="1"/>
          </p:cNvSpPr>
          <p:nvPr>
            <p:ph type="ftr" sz="quarter" idx="11"/>
          </p:nvPr>
        </p:nvSpPr>
        <p:spPr bwMode="gray"/>
        <p:txBody>
          <a:bodyPr/>
          <a:lstStyle/>
          <a:p>
            <a:endParaRPr lang="en-US"/>
          </a:p>
        </p:txBody>
      </p:sp>
      <p:sp>
        <p:nvSpPr>
          <p:cNvPr id="6"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37862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Date"/>
          <p:cNvSpPr>
            <a:spLocks noGrp="1"/>
          </p:cNvSpPr>
          <p:nvPr>
            <p:ph type="dt" sz="half" idx="10"/>
          </p:nvPr>
        </p:nvSpPr>
        <p:spPr/>
        <p:txBody>
          <a:bodyPr/>
          <a:lstStyle/>
          <a:p>
            <a:fld id="{27FC3DAB-407D-4279-8EB6-232635B61438}" type="datetimeFigureOut">
              <a:rPr lang="en-US" smtClean="0"/>
              <a:t>11/16/2023</a:t>
            </a:fld>
            <a:endParaRPr lang="en-US" dirty="0"/>
          </a:p>
        </p:txBody>
      </p:sp>
      <p:sp>
        <p:nvSpPr>
          <p:cNvPr id="4" name="Footer"/>
          <p:cNvSpPr>
            <a:spLocks noGrp="1"/>
          </p:cNvSpPr>
          <p:nvPr>
            <p:ph type="ftr" sz="quarter" idx="11"/>
          </p:nvPr>
        </p:nvSpPr>
        <p:spPr/>
        <p:txBody>
          <a:bodyPr/>
          <a:lstStyle/>
          <a:p>
            <a:endParaRPr lang="en-US" dirty="0"/>
          </a:p>
        </p:txBody>
      </p:sp>
      <p:sp>
        <p:nvSpPr>
          <p:cNvPr id="5"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80482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16/11/2023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691346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16/11/2023</a:t>
            </a:fld>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1" y="195487"/>
            <a:ext cx="3566527" cy="2776991"/>
          </a:xfrm>
          <a:prstGeom prst="rect">
            <a:avLst/>
          </a:prstGeom>
        </p:spPr>
      </p:pic>
    </p:spTree>
    <p:extLst>
      <p:ext uri="{BB962C8B-B14F-4D97-AF65-F5344CB8AC3E}">
        <p14:creationId xmlns:p14="http://schemas.microsoft.com/office/powerpoint/2010/main" val="180908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
    <p:spTree>
      <p:nvGrpSpPr>
        <p:cNvPr id="1" name=""/>
        <p:cNvGrpSpPr/>
        <p:nvPr/>
      </p:nvGrpSpPr>
      <p:grpSpPr>
        <a:xfrm>
          <a:off x="0" y="0"/>
          <a:ext cx="0" cy="0"/>
          <a:chOff x="0" y="0"/>
          <a:chExt cx="0" cy="0"/>
        </a:xfrm>
      </p:grpSpPr>
      <p:sp>
        <p:nvSpPr>
          <p:cNvPr id="8" name="Backgrund"/>
          <p:cNvSpPr/>
          <p:nvPr userDrawn="1"/>
        </p:nvSpPr>
        <p:spPr bwMode="gray">
          <a:xfrm>
            <a:off x="0" y="0"/>
            <a:ext cx="9144000" cy="4362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7" name="Bar"/>
          <p:cNvSpPr/>
          <p:nvPr userDrawn="1"/>
        </p:nvSpPr>
        <p:spPr bwMode="ltGray">
          <a:xfrm>
            <a:off x="0" y="4362450"/>
            <a:ext cx="9144000" cy="783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2" name="Title"/>
          <p:cNvSpPr>
            <a:spLocks noGrp="1"/>
          </p:cNvSpPr>
          <p:nvPr>
            <p:ph type="ctrTitle"/>
          </p:nvPr>
        </p:nvSpPr>
        <p:spPr bwMode="gray">
          <a:xfrm>
            <a:off x="791508" y="0"/>
            <a:ext cx="7560984" cy="2808000"/>
          </a:xfrm>
        </p:spPr>
        <p:txBody>
          <a:bodyPr anchor="b"/>
          <a:lstStyle>
            <a:lvl1pPr algn="ctr">
              <a:lnSpc>
                <a:spcPct val="80000"/>
              </a:lnSpc>
              <a:spcBef>
                <a:spcPts val="0"/>
              </a:spcBef>
              <a:spcAft>
                <a:spcPts val="750"/>
              </a:spcAft>
              <a:defRPr sz="525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8" y="2808000"/>
            <a:ext cx="7560984" cy="1552500"/>
          </a:xfrm>
        </p:spPr>
        <p:txBody>
          <a:bodyPr/>
          <a:lstStyle>
            <a:lvl1pPr marL="0" indent="0" algn="ctr">
              <a:buNone/>
              <a:defRPr sz="2400">
                <a:solidFill>
                  <a:srgbClr val="B2B2B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4E787489-5891-4E27-93EA-3C35ED94612E}" type="datetime1">
              <a:rPr lang="en-US" smtClean="0"/>
              <a:t>11/16/2023</a:t>
            </a:fld>
            <a:endParaRPr lang="en-US" dirty="0"/>
          </a:p>
        </p:txBody>
      </p:sp>
      <p:sp>
        <p:nvSpPr>
          <p:cNvPr id="5" name="Footer"/>
          <p:cNvSpPr>
            <a:spLocks noGrp="1"/>
          </p:cNvSpPr>
          <p:nvPr>
            <p:ph type="ftr" sz="quarter" idx="11"/>
          </p:nvPr>
        </p:nvSpPr>
        <p:spPr/>
        <p:txBody>
          <a:bodyPr/>
          <a:lstStyle/>
          <a:p>
            <a:r>
              <a:rPr lang="en-US" dirty="0"/>
              <a:t>Footer</a:t>
            </a:r>
          </a:p>
        </p:txBody>
      </p:sp>
      <p:sp>
        <p:nvSpPr>
          <p:cNvPr id="6"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174634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fld id="{39D5994D-99D5-4085-ABE3-DB0597FE9049}" type="datetime1">
              <a:rPr lang="en-US" smtClean="0"/>
              <a:t>11/16/2023</a:t>
            </a:fld>
            <a:endParaRPr lang="en-US" dirty="0"/>
          </a:p>
        </p:txBody>
      </p:sp>
      <p:sp>
        <p:nvSpPr>
          <p:cNvPr id="3" name="Footer"/>
          <p:cNvSpPr>
            <a:spLocks noGrp="1"/>
          </p:cNvSpPr>
          <p:nvPr>
            <p:ph type="ftr" sz="quarter" idx="11"/>
          </p:nvPr>
        </p:nvSpPr>
        <p:spPr/>
        <p:txBody>
          <a:bodyPr/>
          <a:lstStyle/>
          <a:p>
            <a:r>
              <a:rPr lang="en-US" dirty="0"/>
              <a:t>Footer</a:t>
            </a:r>
          </a:p>
        </p:txBody>
      </p:sp>
      <p:sp>
        <p:nvSpPr>
          <p:cNvPr id="4"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3812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7"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3" name="Date"/>
          <p:cNvSpPr>
            <a:spLocks noGrp="1"/>
          </p:cNvSpPr>
          <p:nvPr>
            <p:ph type="dt" sz="half" idx="10"/>
          </p:nvPr>
        </p:nvSpPr>
        <p:spPr bwMode="gray"/>
        <p:txBody>
          <a:bodyPr/>
          <a:lstStyle/>
          <a:p>
            <a:fld id="{B1324034-8933-4506-8D32-53B4C4FAEB71}" type="datetime1">
              <a:rPr lang="en-US" smtClean="0"/>
              <a:t>11/16/2023</a:t>
            </a:fld>
            <a:endParaRPr lang="en-US" dirty="0"/>
          </a:p>
        </p:txBody>
      </p:sp>
      <p:sp>
        <p:nvSpPr>
          <p:cNvPr id="4" name="Footer"/>
          <p:cNvSpPr>
            <a:spLocks noGrp="1"/>
          </p:cNvSpPr>
          <p:nvPr>
            <p:ph type="ftr" sz="quarter" idx="11"/>
          </p:nvPr>
        </p:nvSpPr>
        <p:spPr bwMode="gray"/>
        <p:txBody>
          <a:bodyPr/>
          <a:lstStyle/>
          <a:p>
            <a:r>
              <a:rPr lang="en-US" dirty="0"/>
              <a:t>Footer</a:t>
            </a:r>
          </a:p>
        </p:txBody>
      </p:sp>
      <p:sp>
        <p:nvSpPr>
          <p:cNvPr id="5"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33186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5" name="Date"/>
          <p:cNvSpPr>
            <a:spLocks noGrp="1"/>
          </p:cNvSpPr>
          <p:nvPr>
            <p:ph type="dt" sz="half" idx="10"/>
          </p:nvPr>
        </p:nvSpPr>
        <p:spPr bwMode="gray"/>
        <p:txBody>
          <a:bodyPr/>
          <a:lstStyle/>
          <a:p>
            <a:fld id="{73824DF7-92CD-48EC-BC41-6C0631045DD9}" type="datetime1">
              <a:rPr lang="en-US" smtClean="0"/>
              <a:t>11/16/2023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1"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0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4" name="Content 2"/>
          <p:cNvSpPr>
            <a:spLocks noGrp="1"/>
          </p:cNvSpPr>
          <p:nvPr>
            <p:ph sz="half" idx="2"/>
          </p:nvPr>
        </p:nvSpPr>
        <p:spPr bwMode="gray">
          <a:xfrm>
            <a:off x="4734000" y="1133943"/>
            <a:ext cx="4014000" cy="3223800"/>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5C501178-C2F8-4128-B9F9-3EBCA21354A7}" type="datetime1">
              <a:rPr lang="en-US" smtClean="0"/>
              <a:t>11/16/2023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58950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mp; CONTENT">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86164B25-ECF2-429E-A058-586A08816E73}" type="datetime1">
              <a:rPr lang="en-US" smtClean="0"/>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67606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5AAC0D82-106A-457F-A1B5-D4C1F876C24D}" type="datetime1">
              <a:rPr lang="en-US" smtClean="0"/>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96557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2D19DB5B-275E-44F1-B623-2041CD2E83A2}" type="datetime1">
              <a:rPr lang="en-US" smtClean="0"/>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0236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AEE82CEF-C738-473D-B0C6-64CBD95B674B}" type="datetime1">
              <a:rPr lang="en-US" smtClean="0"/>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
        <p:nvSpPr>
          <p:cNvPr id="10" name="Content 2"/>
          <p:cNvSpPr>
            <a:spLocks noGrp="1"/>
          </p:cNvSpPr>
          <p:nvPr>
            <p:ph sz="half" idx="2"/>
          </p:nvPr>
        </p:nvSpPr>
        <p:spPr bwMode="gray">
          <a:xfrm>
            <a:off x="4734000" y="1133943"/>
            <a:ext cx="4014000"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5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16/11/2023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07718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838F71DB-832B-4612-822F-AF4F7B3B3360}" type="datetime1">
              <a:rPr lang="en-US" smtClean="0"/>
              <a:t>11/16/2023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230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BOXES">
    <p:spTree>
      <p:nvGrpSpPr>
        <p:cNvPr id="1" name=""/>
        <p:cNvGrpSpPr/>
        <p:nvPr/>
      </p:nvGrpSpPr>
      <p:grpSpPr>
        <a:xfrm>
          <a:off x="0" y="0"/>
          <a:ext cx="0" cy="0"/>
          <a:chOff x="0" y="0"/>
          <a:chExt cx="0" cy="0"/>
        </a:xfrm>
      </p:grpSpPr>
      <p:sp>
        <p:nvSpPr>
          <p:cNvPr id="10" name="Text 1"/>
          <p:cNvSpPr>
            <a:spLocks noGrp="1"/>
          </p:cNvSpPr>
          <p:nvPr>
            <p:ph type="body" idx="15"/>
          </p:nvPr>
        </p:nvSpPr>
        <p:spPr bwMode="gray">
          <a:xfrm>
            <a:off x="40505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 name="Content 1"/>
          <p:cNvSpPr>
            <a:spLocks noGrp="1"/>
          </p:cNvSpPr>
          <p:nvPr>
            <p:ph sz="half" idx="1"/>
          </p:nvPr>
        </p:nvSpPr>
        <p:spPr bwMode="gray">
          <a:xfrm>
            <a:off x="40505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2"/>
          <p:cNvSpPr>
            <a:spLocks noGrp="1"/>
          </p:cNvSpPr>
          <p:nvPr>
            <p:ph type="body" sz="quarter" idx="3"/>
          </p:nvPr>
        </p:nvSpPr>
        <p:spPr bwMode="gray">
          <a:xfrm>
            <a:off x="3289029"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7" name="Content 2"/>
          <p:cNvSpPr>
            <a:spLocks noGrp="1"/>
          </p:cNvSpPr>
          <p:nvPr>
            <p:ph sz="half" idx="14"/>
          </p:nvPr>
        </p:nvSpPr>
        <p:spPr bwMode="gray">
          <a:xfrm>
            <a:off x="3289029"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3"/>
          <p:cNvSpPr>
            <a:spLocks noGrp="1"/>
          </p:cNvSpPr>
          <p:nvPr>
            <p:ph type="body" sz="quarter" idx="16"/>
          </p:nvPr>
        </p:nvSpPr>
        <p:spPr bwMode="gray">
          <a:xfrm>
            <a:off x="617300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4" name="Content 3"/>
          <p:cNvSpPr>
            <a:spLocks noGrp="1"/>
          </p:cNvSpPr>
          <p:nvPr>
            <p:ph sz="half" idx="2"/>
          </p:nvPr>
        </p:nvSpPr>
        <p:spPr bwMode="gray">
          <a:xfrm>
            <a:off x="617300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6A348A66-6071-4370-A581-ECB3996399A6}" type="datetime1">
              <a:rPr lang="en-US" smtClean="0"/>
              <a:t>11/16/2023</a:t>
            </a:fld>
            <a:endParaRPr lang="en-US"/>
          </a:p>
        </p:txBody>
      </p:sp>
      <p:sp>
        <p:nvSpPr>
          <p:cNvPr id="6" name="Footer"/>
          <p:cNvSpPr>
            <a:spLocks noGrp="1"/>
          </p:cNvSpPr>
          <p:nvPr>
            <p:ph type="ftr" sz="quarter" idx="11"/>
          </p:nvPr>
        </p:nvSpPr>
        <p:spPr bwMode="gray"/>
        <p:txBody>
          <a:bodyPr/>
          <a:lstStyle/>
          <a:p>
            <a:r>
              <a:rPr lang="en-US"/>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3"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14"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82124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EXTBOXES">
    <p:bg>
      <p:bgPr>
        <a:solidFill>
          <a:schemeClr val="accent3"/>
        </a:solidFill>
        <a:effectLst/>
      </p:bgPr>
    </p:bg>
    <p:spTree>
      <p:nvGrpSpPr>
        <p:cNvPr id="1" name=""/>
        <p:cNvGrpSpPr/>
        <p:nvPr/>
      </p:nvGrpSpPr>
      <p:grpSpPr>
        <a:xfrm>
          <a:off x="0" y="0"/>
          <a:ext cx="0" cy="0"/>
          <a:chOff x="0" y="0"/>
          <a:chExt cx="0" cy="0"/>
        </a:xfrm>
      </p:grpSpPr>
      <p:sp>
        <p:nvSpPr>
          <p:cNvPr id="45" name="Content 1"/>
          <p:cNvSpPr>
            <a:spLocks noGrp="1"/>
          </p:cNvSpPr>
          <p:nvPr>
            <p:ph sz="half" idx="19"/>
          </p:nvPr>
        </p:nvSpPr>
        <p:spPr bwMode="gray">
          <a:xfrm>
            <a:off x="2416816"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9" name="Content 2"/>
          <p:cNvSpPr>
            <a:spLocks noGrp="1"/>
          </p:cNvSpPr>
          <p:nvPr>
            <p:ph sz="half" idx="23"/>
          </p:nvPr>
        </p:nvSpPr>
        <p:spPr bwMode="gray">
          <a:xfrm>
            <a:off x="6740077"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cNvSpPr>
            <a:spLocks noGrp="1"/>
          </p:cNvSpPr>
          <p:nvPr>
            <p:ph type="dt" sz="half" idx="10"/>
          </p:nvPr>
        </p:nvSpPr>
        <p:spPr bwMode="gray"/>
        <p:txBody>
          <a:bodyPr/>
          <a:lstStyle/>
          <a:p>
            <a:fld id="{26BDA53D-4419-4F78-8298-1975DCBBBD01}" type="datetime1">
              <a:rPr lang="en-US" smtClean="0"/>
              <a:t>11/16/2023</a:t>
            </a:fld>
            <a:endParaRPr lang="en-US"/>
          </a:p>
        </p:txBody>
      </p:sp>
      <p:sp>
        <p:nvSpPr>
          <p:cNvPr id="6" name="Footer"/>
          <p:cNvSpPr>
            <a:spLocks noGrp="1"/>
          </p:cNvSpPr>
          <p:nvPr>
            <p:ph type="ftr" sz="quarter" idx="11"/>
          </p:nvPr>
        </p:nvSpPr>
        <p:spPr bwMode="gray"/>
        <p:txBody>
          <a:bodyPr/>
          <a:lstStyle/>
          <a:p>
            <a:r>
              <a:rPr lang="en-US"/>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15" name="Content 1"/>
          <p:cNvSpPr>
            <a:spLocks noGrp="1"/>
          </p:cNvSpPr>
          <p:nvPr>
            <p:ph sz="half" idx="26"/>
          </p:nvPr>
        </p:nvSpPr>
        <p:spPr bwMode="gray">
          <a:xfrm>
            <a:off x="405054" y="1134000"/>
            <a:ext cx="2011762" cy="1444500"/>
          </a:xfrm>
          <a:solidFill>
            <a:schemeClr val="accent3">
              <a:lumMod val="75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2"/>
          <p:cNvSpPr>
            <a:spLocks noGrp="1"/>
          </p:cNvSpPr>
          <p:nvPr>
            <p:ph sz="half" idx="27"/>
          </p:nvPr>
        </p:nvSpPr>
        <p:spPr bwMode="gray">
          <a:xfrm>
            <a:off x="4728315" y="1134000"/>
            <a:ext cx="2011762" cy="1444500"/>
          </a:xfrm>
          <a:solidFill>
            <a:schemeClr val="accent3">
              <a:lumMod val="50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2"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1509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amp; CONTENT">
    <p:spTree>
      <p:nvGrpSpPr>
        <p:cNvPr id="1" name=""/>
        <p:cNvGrpSpPr/>
        <p:nvPr/>
      </p:nvGrpSpPr>
      <p:grpSpPr>
        <a:xfrm>
          <a:off x="0" y="0"/>
          <a:ext cx="0" cy="0"/>
          <a:chOff x="0" y="0"/>
          <a:chExt cx="0" cy="0"/>
        </a:xfrm>
      </p:grpSpPr>
      <p:sp>
        <p:nvSpPr>
          <p:cNvPr id="3"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bwMode="gray">
          <a:xfrm>
            <a:off x="4728315" y="1134000"/>
            <a:ext cx="4010022"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8F93E6CA-3D79-40C2-A708-D5053E5962A5}" type="datetime1">
              <a:rPr lang="en-US" smtClean="0"/>
              <a:t>11/16/2023</a:t>
            </a:fld>
            <a:endParaRPr lang="en-US"/>
          </a:p>
        </p:txBody>
      </p:sp>
      <p:sp>
        <p:nvSpPr>
          <p:cNvPr id="6" name="Footer"/>
          <p:cNvSpPr>
            <a:spLocks noGrp="1"/>
          </p:cNvSpPr>
          <p:nvPr>
            <p:ph type="ftr" sz="quarter" idx="11"/>
          </p:nvPr>
        </p:nvSpPr>
        <p:spPr bwMode="gray"/>
        <p:txBody>
          <a:bodyPr/>
          <a:lstStyle/>
          <a:p>
            <a:r>
              <a:rPr lang="en-US"/>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0"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133330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amp; CONTENT">
    <p:spTree>
      <p:nvGrpSpPr>
        <p:cNvPr id="1" name=""/>
        <p:cNvGrpSpPr/>
        <p:nvPr/>
      </p:nvGrpSpPr>
      <p:grpSpPr>
        <a:xfrm>
          <a:off x="0" y="0"/>
          <a:ext cx="0" cy="0"/>
          <a:chOff x="0" y="0"/>
          <a:chExt cx="0" cy="0"/>
        </a:xfrm>
      </p:grpSpPr>
      <p:sp>
        <p:nvSpPr>
          <p:cNvPr id="10" name="Text"/>
          <p:cNvSpPr>
            <a:spLocks noGrp="1"/>
          </p:cNvSpPr>
          <p:nvPr>
            <p:ph idx="15"/>
          </p:nvPr>
        </p:nvSpPr>
        <p:spPr bwMode="gray">
          <a:xfrm>
            <a:off x="901" y="3429000"/>
            <a:ext cx="9143390" cy="1714500"/>
          </a:xfrm>
          <a:solidFill>
            <a:schemeClr val="accent6"/>
          </a:solidFill>
        </p:spPr>
        <p:txBody>
          <a:bodyPr lIns="540000" tIns="180000" rIns="540000" bIns="180000" anchor="ctr"/>
          <a:lstStyle>
            <a:lvl1pPr marL="0" indent="0">
              <a:buNone/>
              <a:defRPr>
                <a:solidFill>
                  <a:schemeClr val="bg1"/>
                </a:solidFill>
              </a:defRPr>
            </a:lvl1pPr>
            <a:lvl2pPr marL="253159" indent="0">
              <a:buNone/>
              <a:defRPr/>
            </a:lvl2pPr>
            <a:lvl3pPr marL="455686" indent="0">
              <a:buNone/>
              <a:defRPr/>
            </a:lvl3pPr>
            <a:lvl4pPr marL="658213" indent="0">
              <a:buNone/>
              <a:defRPr/>
            </a:lvl4pPr>
            <a:lvl5pPr marL="860740" indent="0">
              <a:buNone/>
              <a:defRPr/>
            </a:lvl5pPr>
          </a:lstStyle>
          <a:p>
            <a:pPr lvl="0"/>
            <a:r>
              <a:rPr lang="en-US" dirty="0"/>
              <a:t>Click to edit Master text styles</a:t>
            </a:r>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1"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14" name="Content 1"/>
          <p:cNvSpPr>
            <a:spLocks noGrp="1"/>
          </p:cNvSpPr>
          <p:nvPr>
            <p:ph sz="half" idx="16"/>
          </p:nvPr>
        </p:nvSpPr>
        <p:spPr bwMode="gray">
          <a:xfrm>
            <a:off x="396000" y="1134000"/>
            <a:ext cx="8342338" cy="22950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bwMode="gray"/>
        <p:txBody>
          <a:bodyPr/>
          <a:lstStyle/>
          <a:p>
            <a:fld id="{565E21B6-7F1E-48A6-A434-C544CC78DCF6}" type="datetime1">
              <a:rPr lang="en-US" smtClean="0"/>
              <a:t>11/16/2023</a:t>
            </a:fld>
            <a:endParaRPr lang="en-US"/>
          </a:p>
        </p:txBody>
      </p:sp>
      <p:sp>
        <p:nvSpPr>
          <p:cNvPr id="5" name="Footer"/>
          <p:cNvSpPr>
            <a:spLocks noGrp="1"/>
          </p:cNvSpPr>
          <p:nvPr>
            <p:ph type="ftr" sz="quarter" idx="11"/>
          </p:nvPr>
        </p:nvSpPr>
        <p:spPr bwMode="gray"/>
        <p:txBody>
          <a:bodyPr/>
          <a:lstStyle/>
          <a:p>
            <a:r>
              <a:rPr lang="en-US"/>
              <a:t>Footer</a:t>
            </a:r>
          </a:p>
        </p:txBody>
      </p:sp>
      <p:sp>
        <p:nvSpPr>
          <p:cNvPr id="6"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6955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p:bg bwMode="gray">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lvl1pPr>
              <a:defRPr>
                <a:solidFill>
                  <a:schemeClr val="bg1"/>
                </a:solidFill>
              </a:defRPr>
            </a:lvl1pPr>
          </a:lstStyle>
          <a:p>
            <a:r>
              <a:rPr lang="en-US" dirty="0"/>
              <a:t>Click to edit Master title style</a:t>
            </a:r>
          </a:p>
        </p:txBody>
      </p:sp>
      <p:sp>
        <p:nvSpPr>
          <p:cNvPr id="7" name="Subtitle"/>
          <p:cNvSpPr>
            <a:spLocks noGrp="1"/>
          </p:cNvSpPr>
          <p:nvPr>
            <p:ph type="body" sz="quarter" idx="13" hasCustomPrompt="1"/>
          </p:nvPr>
        </p:nvSpPr>
        <p:spPr bwMode="gray">
          <a:xfrm>
            <a:off x="405052" y="729000"/>
            <a:ext cx="8333285" cy="405000"/>
          </a:xfrm>
        </p:spPr>
        <p:txBody>
          <a:bodyPr/>
          <a:lstStyle>
            <a:lvl1pPr marL="0" indent="0">
              <a:buNone/>
              <a:defRPr baseline="0">
                <a:solidFill>
                  <a:schemeClr val="accent1">
                    <a:lumMod val="40000"/>
                    <a:lumOff val="60000"/>
                  </a:schemeClr>
                </a:solidFill>
              </a:defRPr>
            </a:lvl1pPr>
          </a:lstStyle>
          <a:p>
            <a:pPr lvl="0"/>
            <a:r>
              <a:rPr lang="en-US" dirty="0"/>
              <a:t>Enter your subtitle here</a:t>
            </a:r>
          </a:p>
        </p:txBody>
      </p:sp>
      <p:sp>
        <p:nvSpPr>
          <p:cNvPr id="3" name="Date"/>
          <p:cNvSpPr>
            <a:spLocks noGrp="1"/>
          </p:cNvSpPr>
          <p:nvPr>
            <p:ph type="dt" sz="half" idx="10"/>
          </p:nvPr>
        </p:nvSpPr>
        <p:spPr bwMode="gray"/>
        <p:txBody>
          <a:bodyPr/>
          <a:lstStyle>
            <a:lvl1pPr>
              <a:defRPr>
                <a:solidFill>
                  <a:schemeClr val="accent1">
                    <a:lumMod val="40000"/>
                    <a:lumOff val="60000"/>
                  </a:schemeClr>
                </a:solidFill>
              </a:defRPr>
            </a:lvl1pPr>
          </a:lstStyle>
          <a:p>
            <a:fld id="{0E80171A-47B6-4EC8-B1FD-0151768DF8F5}" type="datetime1">
              <a:rPr lang="en-US" smtClean="0"/>
              <a:t>11/16/2023</a:t>
            </a:fld>
            <a:endParaRPr lang="en-US"/>
          </a:p>
        </p:txBody>
      </p:sp>
      <p:sp>
        <p:nvSpPr>
          <p:cNvPr id="4" name="Footer"/>
          <p:cNvSpPr>
            <a:spLocks noGrp="1"/>
          </p:cNvSpPr>
          <p:nvPr>
            <p:ph type="ftr" sz="quarter" idx="11"/>
          </p:nvPr>
        </p:nvSpPr>
        <p:spPr bwMode="gray"/>
        <p:txBody>
          <a:bodyPr/>
          <a:lstStyle>
            <a:lvl1pPr>
              <a:defRPr>
                <a:solidFill>
                  <a:schemeClr val="accent1">
                    <a:lumMod val="40000"/>
                    <a:lumOff val="60000"/>
                  </a:schemeClr>
                </a:solidFill>
              </a:defRPr>
            </a:lvl1pPr>
          </a:lstStyle>
          <a:p>
            <a:r>
              <a:rPr lang="en-US"/>
              <a:t>Footer</a:t>
            </a:r>
          </a:p>
        </p:txBody>
      </p:sp>
      <p:sp>
        <p:nvSpPr>
          <p:cNvPr id="5" name="Slide Number"/>
          <p:cNvSpPr>
            <a:spLocks noGrp="1"/>
          </p:cNvSpPr>
          <p:nvPr>
            <p:ph type="sldNum" sz="quarter" idx="12"/>
          </p:nvPr>
        </p:nvSpPr>
        <p:spPr bwMode="gray"/>
        <p:txBody>
          <a:bodyPr/>
          <a:lstStyle>
            <a:lvl1pPr>
              <a:defRPr>
                <a:solidFill>
                  <a:schemeClr val="accent1">
                    <a:lumMod val="40000"/>
                    <a:lumOff val="60000"/>
                  </a:schemeClr>
                </a:solidFill>
              </a:defRPr>
            </a:lvl1pPr>
          </a:lstStyle>
          <a:p>
            <a:fld id="{02CEFE82-39F2-4F47-8A0C-D5AB3496FA5C}" type="slidenum">
              <a:rPr lang="en-US" smtClean="0"/>
              <a:pPr/>
              <a:t>‹N°›</a:t>
            </a:fld>
            <a:endParaRPr lang="en-US"/>
          </a:p>
        </p:txBody>
      </p:sp>
    </p:spTree>
    <p:extLst>
      <p:ext uri="{BB962C8B-B14F-4D97-AF65-F5344CB8AC3E}">
        <p14:creationId xmlns:p14="http://schemas.microsoft.com/office/powerpoint/2010/main" val="20760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6"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7" name="Line 60"/>
          <p:cNvSpPr>
            <a:spLocks noChangeShapeType="1"/>
          </p:cNvSpPr>
          <p:nvPr/>
        </p:nvSpPr>
        <p:spPr bwMode="auto">
          <a:xfrm>
            <a:off x="152400" y="497205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8" name="Line 61"/>
          <p:cNvSpPr>
            <a:spLocks noChangeShapeType="1"/>
          </p:cNvSpPr>
          <p:nvPr/>
        </p:nvSpPr>
        <p:spPr bwMode="auto">
          <a:xfrm rot="16200000">
            <a:off x="6496050" y="2571750"/>
            <a:ext cx="48006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9"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1"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2"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8194" name="Rectangle 2"/>
          <p:cNvSpPr>
            <a:spLocks noGrp="1" noChangeArrowheads="1"/>
          </p:cNvSpPr>
          <p:nvPr>
            <p:ph type="ctrTitle"/>
          </p:nvPr>
        </p:nvSpPr>
        <p:spPr>
          <a:xfrm>
            <a:off x="2324100" y="1324536"/>
            <a:ext cx="4724400" cy="695885"/>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1" y="2812114"/>
            <a:ext cx="5486401" cy="959786"/>
          </a:xfrm>
        </p:spPr>
        <p:txBody>
          <a:bodyPr anchor="b"/>
          <a:lstStyle>
            <a:lvl1pPr marL="0" marR="0" indent="0" algn="l" defTabSz="685800" rtl="0" eaLnBrk="1" fontAlgn="base" latinLnBrk="0" hangingPunct="1">
              <a:lnSpc>
                <a:spcPct val="100000"/>
              </a:lnSpc>
              <a:spcBef>
                <a:spcPct val="20000"/>
              </a:spcBef>
              <a:spcAft>
                <a:spcPct val="0"/>
              </a:spcAft>
              <a:buClrTx/>
              <a:buSzTx/>
              <a:buFontTx/>
              <a:buNone/>
              <a:tabLst/>
              <a:defRPr sz="1500" b="1" baseline="0">
                <a:solidFill>
                  <a:schemeClr val="accent3"/>
                </a:solidFill>
              </a:defRPr>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7"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3"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7"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7"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7"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7"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5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6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6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6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6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64"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1906F8B4-365A-46F3-9C5C-7889764C9AFB}" type="slidenum">
              <a:rPr lang="fr-FR" smtClean="0"/>
              <a:pPr>
                <a:defRPr/>
              </a:pPr>
              <a:t>‹N°›</a:t>
            </a:fld>
            <a:endParaRPr lang="fr-FR" dirty="0"/>
          </a:p>
        </p:txBody>
      </p:sp>
      <p:sp>
        <p:nvSpPr>
          <p:cNvPr id="65"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r>
              <a:rPr lang="fr-FR"/>
              <a:t>02 octobre 2017</a:t>
            </a:r>
            <a:endParaRPr lang="fr-FR" dirty="0"/>
          </a:p>
        </p:txBody>
      </p:sp>
      <p:sp>
        <p:nvSpPr>
          <p:cNvPr id="66" name="Rectangle 39"/>
          <p:cNvSpPr>
            <a:spLocks noGrp="1" noChangeArrowheads="1"/>
          </p:cNvSpPr>
          <p:nvPr>
            <p:ph type="ftr" sz="quarter" idx="12"/>
          </p:nvPr>
        </p:nvSpPr>
        <p:spPr>
          <a:xfrm>
            <a:off x="4038600" y="4743450"/>
            <a:ext cx="2895600" cy="342900"/>
          </a:xfrm>
          <a:prstGeom prst="rect">
            <a:avLst/>
          </a:prstGeom>
        </p:spPr>
        <p:txBody>
          <a:bodyPr/>
          <a:lstStyle>
            <a:lvl1pPr>
              <a:defRPr sz="675" baseline="0">
                <a:latin typeface="+mn-lt"/>
                <a:ea typeface="ＭＳ Ｐゴシック" charset="-128"/>
                <a:cs typeface="+mn-cs"/>
              </a:defRPr>
            </a:lvl1pPr>
          </a:lstStyle>
          <a:p>
            <a:pPr>
              <a:defRPr/>
            </a:pPr>
            <a:r>
              <a:rPr>
                <a:solidFill>
                  <a:srgbClr val="4E455D"/>
                </a:solidFill>
              </a:rPr>
              <a:t>COPIL MCO - ATIH</a:t>
            </a:r>
            <a:endParaRPr dirty="0">
              <a:solidFill>
                <a:srgbClr val="4E455D"/>
              </a:solidFill>
            </a:endParaRPr>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00550"/>
            <a:ext cx="1371600" cy="45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0"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2"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3"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4"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6"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77"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1"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2"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3"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4"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6"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87"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Tree>
    <p:extLst>
      <p:ext uri="{BB962C8B-B14F-4D97-AF65-F5344CB8AC3E}">
        <p14:creationId xmlns:p14="http://schemas.microsoft.com/office/powerpoint/2010/main" val="1825519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6"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9"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1"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2"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8194" name="Rectangle 2"/>
          <p:cNvSpPr>
            <a:spLocks noGrp="1" noChangeArrowheads="1"/>
          </p:cNvSpPr>
          <p:nvPr>
            <p:ph type="ctrTitle"/>
          </p:nvPr>
        </p:nvSpPr>
        <p:spPr>
          <a:xfrm>
            <a:off x="2362200" y="1600200"/>
            <a:ext cx="4724400" cy="1314450"/>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2914650"/>
            <a:ext cx="4724400" cy="914400"/>
          </a:xfrm>
        </p:spPr>
        <p:txBody>
          <a:bodyPr anchor="b"/>
          <a:lstStyle>
            <a:lvl1pPr marL="0" indent="0">
              <a:buFontTx/>
              <a:buNone/>
              <a:defRPr sz="1500" b="1"/>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7" name="Line 50"/>
          <p:cNvSpPr>
            <a:spLocks noChangeShapeType="1"/>
          </p:cNvSpPr>
          <p:nvPr/>
        </p:nvSpPr>
        <p:spPr bwMode="auto">
          <a:xfrm rot="16200000">
            <a:off x="6725444" y="2342357"/>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3"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Grp="1" noChangeArrowheads="1"/>
          </p:cNvSpPr>
          <p:nvPr>
            <p:ph type="sldNum" sz="quarter" idx="10"/>
          </p:nvPr>
        </p:nvSpPr>
        <p:spPr>
          <a:xfrm>
            <a:off x="7010400" y="4827933"/>
            <a:ext cx="1676400" cy="215555"/>
          </a:xfrm>
        </p:spPr>
        <p:txBody>
          <a:bodyPr/>
          <a:lstStyle>
            <a:lvl1pPr algn="ctr">
              <a:defRPr sz="600" b="1"/>
            </a:lvl1pPr>
          </a:lstStyle>
          <a:p>
            <a:pPr fontAlgn="base">
              <a:spcBef>
                <a:spcPct val="0"/>
              </a:spcBef>
              <a:spcAft>
                <a:spcPct val="0"/>
              </a:spcAft>
              <a:defRPr/>
            </a:pPr>
            <a:fld id="{B5C39F5B-77B0-45ED-8295-9E1E43319FDE}" type="slidenum">
              <a:rPr lang="fr-FR" smtClean="0"/>
              <a:pPr fontAlgn="base">
                <a:spcBef>
                  <a:spcPct val="0"/>
                </a:spcBef>
                <a:spcAft>
                  <a:spcPct val="0"/>
                </a:spcAft>
                <a:defRPr/>
              </a:pPr>
              <a:t>‹N°›</a:t>
            </a:fld>
            <a:endParaRPr lang="fr-FR"/>
          </a:p>
        </p:txBody>
      </p:sp>
      <p:sp>
        <p:nvSpPr>
          <p:cNvPr id="20" name="Rectangle 38"/>
          <p:cNvSpPr>
            <a:spLocks noGrp="1" noChangeArrowheads="1"/>
          </p:cNvSpPr>
          <p:nvPr>
            <p:ph type="dt" sz="half" idx="11"/>
          </p:nvPr>
        </p:nvSpPr>
        <p:spPr>
          <a:xfrm>
            <a:off x="239688" y="4840002"/>
            <a:ext cx="1524000" cy="246348"/>
          </a:xfrm>
        </p:spPr>
        <p:txBody>
          <a:bodyPr/>
          <a:lstStyle>
            <a:lvl1pPr algn="ctr">
              <a:defRPr sz="600" b="1">
                <a:solidFill>
                  <a:srgbClr val="433E4F"/>
                </a:solidFill>
                <a:latin typeface="+mn-lt"/>
              </a:defRPr>
            </a:lvl1pPr>
          </a:lstStyle>
          <a:p>
            <a:pPr>
              <a:defRPr/>
            </a:pPr>
            <a:r>
              <a:rPr lang="fr-FR"/>
              <a:t>02 octobre 2017</a:t>
            </a:r>
            <a:endParaRPr lang="fr-FR" dirty="0"/>
          </a:p>
        </p:txBody>
      </p:sp>
      <p:sp>
        <p:nvSpPr>
          <p:cNvPr id="25" name="Rectangle 39"/>
          <p:cNvSpPr>
            <a:spLocks noGrp="1" noChangeArrowheads="1"/>
          </p:cNvSpPr>
          <p:nvPr>
            <p:ph type="ftr" sz="quarter" idx="12"/>
          </p:nvPr>
        </p:nvSpPr>
        <p:spPr>
          <a:xfrm>
            <a:off x="3131840" y="4840002"/>
            <a:ext cx="2895600" cy="246348"/>
          </a:xfrm>
          <a:prstGeom prst="rect">
            <a:avLst/>
          </a:prstGeom>
        </p:spPr>
        <p:txBody>
          <a:bodyPr/>
          <a:lstStyle>
            <a:lvl1pPr algn="ctr">
              <a:defRPr sz="600" b="1" baseline="0">
                <a:latin typeface="+mn-lt"/>
                <a:ea typeface="ＭＳ Ｐゴシック" charset="-128"/>
                <a:cs typeface="+mn-cs"/>
              </a:defRPr>
            </a:lvl1pPr>
          </a:lstStyle>
          <a:p>
            <a:pPr>
              <a:defRPr/>
            </a:pPr>
            <a:r>
              <a:rPr>
                <a:solidFill>
                  <a:srgbClr val="4E455D"/>
                </a:solidFill>
              </a:rPr>
              <a:t>COPIL MCO - ATIH</a:t>
            </a:r>
            <a:endParaRPr dirty="0">
              <a:solidFill>
                <a:srgbClr val="4E455D"/>
              </a:solidFill>
            </a:endParaRPr>
          </a:p>
        </p:txBody>
      </p:sp>
    </p:spTree>
    <p:extLst>
      <p:ext uri="{BB962C8B-B14F-4D97-AF65-F5344CB8AC3E}">
        <p14:creationId xmlns:p14="http://schemas.microsoft.com/office/powerpoint/2010/main" val="419056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6"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7" name="Line 40"/>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3" name="Espace réservé du contenu 2"/>
          <p:cNvSpPr>
            <a:spLocks noGrp="1"/>
          </p:cNvSpPr>
          <p:nvPr>
            <p:ph idx="1"/>
          </p:nvPr>
        </p:nvSpPr>
        <p:spPr/>
        <p:txBody>
          <a:bodyPr/>
          <a:lstStyle>
            <a:lvl1pPr marL="334566" indent="-196454">
              <a:defRPr sz="1800" b="1"/>
            </a:lvl1pPr>
            <a:lvl2pPr>
              <a:defRPr sz="15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3"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4"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5"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8"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9"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3"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8"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29"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1" name="Rectangle 6"/>
          <p:cNvSpPr>
            <a:spLocks noGrp="1" noChangeArrowheads="1"/>
          </p:cNvSpPr>
          <p:nvPr>
            <p:ph type="sldNum" sz="quarter" idx="10"/>
          </p:nvPr>
        </p:nvSpPr>
        <p:spPr>
          <a:xfrm>
            <a:off x="7360096" y="4901698"/>
            <a:ext cx="1676400" cy="174443"/>
          </a:xfrm>
        </p:spPr>
        <p:txBody>
          <a:bodyPr/>
          <a:lstStyle>
            <a:lvl1pPr algn="r">
              <a:defRPr sz="600" b="0"/>
            </a:lvl1pPr>
          </a:lstStyle>
          <a:p>
            <a:pPr>
              <a:defRPr/>
            </a:pPr>
            <a:fld id="{DCF0FE79-DE73-43CB-BCBB-32A609205783}" type="slidenum">
              <a:rPr lang="fr-FR" smtClean="0"/>
              <a:pPr>
                <a:defRPr/>
              </a:pPr>
              <a:t>‹N°›</a:t>
            </a:fld>
            <a:endParaRPr lang="fr-FR"/>
          </a:p>
        </p:txBody>
      </p:sp>
      <p:sp>
        <p:nvSpPr>
          <p:cNvPr id="32" name="Rectangle 38"/>
          <p:cNvSpPr>
            <a:spLocks noGrp="1" noChangeArrowheads="1"/>
          </p:cNvSpPr>
          <p:nvPr>
            <p:ph type="dt" sz="half" idx="11"/>
          </p:nvPr>
        </p:nvSpPr>
        <p:spPr>
          <a:xfrm>
            <a:off x="239688" y="4910670"/>
            <a:ext cx="1524000" cy="199362"/>
          </a:xfrm>
        </p:spPr>
        <p:txBody>
          <a:bodyPr/>
          <a:lstStyle>
            <a:lvl1pPr algn="l">
              <a:defRPr sz="600" b="0">
                <a:solidFill>
                  <a:srgbClr val="433E4F"/>
                </a:solidFill>
                <a:latin typeface="+mn-lt"/>
              </a:defRPr>
            </a:lvl1pPr>
          </a:lstStyle>
          <a:p>
            <a:pPr>
              <a:defRPr/>
            </a:pPr>
            <a:r>
              <a:rPr lang="fr-FR"/>
              <a:t>02 octobre 2017</a:t>
            </a:r>
            <a:endParaRPr lang="fr-FR" dirty="0"/>
          </a:p>
        </p:txBody>
      </p:sp>
      <p:sp>
        <p:nvSpPr>
          <p:cNvPr id="33" name="Rectangle 39"/>
          <p:cNvSpPr>
            <a:spLocks noGrp="1" noChangeArrowheads="1"/>
          </p:cNvSpPr>
          <p:nvPr>
            <p:ph type="ftr" sz="quarter" idx="12"/>
          </p:nvPr>
        </p:nvSpPr>
        <p:spPr>
          <a:xfrm>
            <a:off x="3131840" y="4910670"/>
            <a:ext cx="3456384" cy="199362"/>
          </a:xfrm>
          <a:prstGeom prst="rect">
            <a:avLst/>
          </a:prstGeom>
        </p:spPr>
        <p:txBody>
          <a:bodyPr/>
          <a:lstStyle>
            <a:lvl1pPr algn="ctr">
              <a:defRPr sz="600" b="0" baseline="0">
                <a:latin typeface="+mn-lt"/>
                <a:ea typeface="ＭＳ Ｐゴシック" charset="-128"/>
                <a:cs typeface="+mn-cs"/>
              </a:defRPr>
            </a:lvl1pPr>
          </a:lstStyle>
          <a:p>
            <a:pPr>
              <a:defRPr/>
            </a:pPr>
            <a:r>
              <a:rPr>
                <a:solidFill>
                  <a:srgbClr val="4E455D"/>
                </a:solidFill>
              </a:rPr>
              <a:t>COPIL MCO - ATIH</a:t>
            </a:r>
            <a:endParaRPr dirty="0">
              <a:solidFill>
                <a:srgbClr val="4E455D"/>
              </a:solidFill>
            </a:endParaRPr>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3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40"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Tree>
    <p:extLst>
      <p:ext uri="{BB962C8B-B14F-4D97-AF65-F5344CB8AC3E}">
        <p14:creationId xmlns:p14="http://schemas.microsoft.com/office/powerpoint/2010/main" val="2786561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057400" y="228600"/>
            <a:ext cx="6096000" cy="744141"/>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1" y="1600200"/>
            <a:ext cx="7416800" cy="2743200"/>
          </a:xfrm>
        </p:spPr>
        <p:txBody>
          <a:bodyPr/>
          <a:lstStyle>
            <a:lvl1pPr marL="138113" indent="0">
              <a:buFontTx/>
              <a:buNone/>
              <a:defRPr/>
            </a:lvl1pPr>
          </a:lstStyle>
          <a:p>
            <a:pPr lvl="0"/>
            <a:r>
              <a:rPr lang="fr-FR"/>
              <a:t>Cliquez pour modifier les styles du texte du masque</a:t>
            </a:r>
          </a:p>
        </p:txBody>
      </p:sp>
      <p:sp>
        <p:nvSpPr>
          <p:cNvPr id="8" name="Rectangle 6"/>
          <p:cNvSpPr>
            <a:spLocks noGrp="1" noChangeArrowheads="1"/>
          </p:cNvSpPr>
          <p:nvPr>
            <p:ph type="sldNum" sz="quarter" idx="10"/>
          </p:nvPr>
        </p:nvSpPr>
        <p:spPr>
          <a:xfrm>
            <a:off x="7010400" y="4743450"/>
            <a:ext cx="1676400" cy="300038"/>
          </a:xfrm>
        </p:spPr>
        <p:txBody>
          <a:bodyPr/>
          <a:lstStyle>
            <a:lvl1pPr>
              <a:defRPr/>
            </a:lvl1pPr>
          </a:lstStyle>
          <a:p>
            <a:pPr fontAlgn="base">
              <a:spcBef>
                <a:spcPct val="0"/>
              </a:spcBef>
              <a:spcAft>
                <a:spcPct val="0"/>
              </a:spcAft>
              <a:defRPr/>
            </a:pPr>
            <a:fld id="{B5C39F5B-77B0-45ED-8295-9E1E43319FDE}" type="slidenum">
              <a:rPr lang="fr-FR" smtClean="0"/>
              <a:pPr fontAlgn="base">
                <a:spcBef>
                  <a:spcPct val="0"/>
                </a:spcBef>
                <a:spcAft>
                  <a:spcPct val="0"/>
                </a:spcAft>
                <a:defRPr/>
              </a:pPr>
              <a:t>‹N°›</a:t>
            </a:fld>
            <a:endParaRPr lang="fr-FR"/>
          </a:p>
        </p:txBody>
      </p:sp>
      <p:sp>
        <p:nvSpPr>
          <p:cNvPr id="9"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r>
              <a:rPr lang="fr-FR"/>
              <a:t>02 octobre 2017</a:t>
            </a:r>
            <a:endParaRPr lang="fr-FR" dirty="0"/>
          </a:p>
        </p:txBody>
      </p:sp>
      <p:sp>
        <p:nvSpPr>
          <p:cNvPr id="10" name="Rectangle 39"/>
          <p:cNvSpPr>
            <a:spLocks noGrp="1" noChangeArrowheads="1"/>
          </p:cNvSpPr>
          <p:nvPr>
            <p:ph type="ftr" sz="quarter" idx="12"/>
          </p:nvPr>
        </p:nvSpPr>
        <p:spPr>
          <a:xfrm>
            <a:off x="4038600" y="4743450"/>
            <a:ext cx="2895600" cy="342900"/>
          </a:xfrm>
          <a:prstGeom prst="rect">
            <a:avLst/>
          </a:prstGeom>
        </p:spPr>
        <p:txBody>
          <a:bodyPr/>
          <a:lstStyle>
            <a:lvl1pPr>
              <a:defRPr sz="750" baseline="0">
                <a:latin typeface="+mn-lt"/>
                <a:ea typeface="ＭＳ Ｐゴシック" charset="-128"/>
                <a:cs typeface="+mn-cs"/>
              </a:defRPr>
            </a:lvl1pPr>
          </a:lstStyle>
          <a:p>
            <a:pPr>
              <a:defRPr/>
            </a:pPr>
            <a:r>
              <a:rPr>
                <a:solidFill>
                  <a:srgbClr val="4E455D"/>
                </a:solidFill>
              </a:rPr>
              <a:t>COPIL MCO - ATIH</a:t>
            </a:r>
            <a:endParaRPr dirty="0">
              <a:solidFill>
                <a:srgbClr val="4E455D"/>
              </a:solidFill>
            </a:endParaRPr>
          </a:p>
        </p:txBody>
      </p:sp>
    </p:spTree>
    <p:extLst>
      <p:ext uri="{BB962C8B-B14F-4D97-AF65-F5344CB8AC3E}">
        <p14:creationId xmlns:p14="http://schemas.microsoft.com/office/powerpoint/2010/main" val="9375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16/11/2023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044116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LIDE 6">
    <p:spTree>
      <p:nvGrpSpPr>
        <p:cNvPr id="1" name=""/>
        <p:cNvGrpSpPr/>
        <p:nvPr/>
      </p:nvGrpSpPr>
      <p:grpSpPr>
        <a:xfrm>
          <a:off x="0" y="0"/>
          <a:ext cx="0" cy="0"/>
          <a:chOff x="0" y="0"/>
          <a:chExt cx="0" cy="0"/>
        </a:xfrm>
      </p:grpSpPr>
      <p:sp>
        <p:nvSpPr>
          <p:cNvPr id="2" name="Titel 1"/>
          <p:cNvSpPr>
            <a:spLocks noGrp="1"/>
          </p:cNvSpPr>
          <p:nvPr>
            <p:ph type="title"/>
          </p:nvPr>
        </p:nvSpPr>
        <p:spPr>
          <a:xfrm>
            <a:off x="415584" y="308122"/>
            <a:ext cx="8323552" cy="804842"/>
          </a:xfrm>
        </p:spPr>
        <p:txBody>
          <a:bodyPr/>
          <a:lstStyle/>
          <a:p>
            <a:r>
              <a:rPr lang="fr-FR"/>
              <a:t>Modifiez le style du titre</a:t>
            </a:r>
            <a:endParaRPr lang="en-US" dirty="0"/>
          </a:p>
        </p:txBody>
      </p:sp>
      <p:sp>
        <p:nvSpPr>
          <p:cNvPr id="4" name="Fußzeilenplatzhalter 3"/>
          <p:cNvSpPr>
            <a:spLocks noGrp="1"/>
          </p:cNvSpPr>
          <p:nvPr>
            <p:ph type="ftr" sz="quarter" idx="11"/>
          </p:nvPr>
        </p:nvSpPr>
        <p:spPr/>
        <p:txBody>
          <a:bodyPr/>
          <a:lstStyle/>
          <a:p>
            <a:r>
              <a:rPr lang="en-US">
                <a:solidFill>
                  <a:srgbClr val="4E455D"/>
                </a:solidFill>
              </a:rPr>
              <a:t>COPIL MCO - ATIH</a:t>
            </a:r>
          </a:p>
        </p:txBody>
      </p:sp>
      <p:sp>
        <p:nvSpPr>
          <p:cNvPr id="5" name="Foliennummernplatzhalter 4"/>
          <p:cNvSpPr>
            <a:spLocks noGrp="1"/>
          </p:cNvSpPr>
          <p:nvPr>
            <p:ph type="sldNum" sz="quarter" idx="12"/>
          </p:nvPr>
        </p:nvSpPr>
        <p:spPr/>
        <p:txBody>
          <a:bodyPr/>
          <a:lstStyle/>
          <a:p>
            <a:fld id="{75A4F164-3A46-4CEE-A25C-CA523D5E42F3}" type="slidenum">
              <a:rPr lang="en-US" smtClean="0"/>
              <a:pPr/>
              <a:t>‹N°›</a:t>
            </a:fld>
            <a:endParaRPr lang="en-US" dirty="0"/>
          </a:p>
        </p:txBody>
      </p:sp>
      <p:sp>
        <p:nvSpPr>
          <p:cNvPr id="6" name="Textplatzhalter 12"/>
          <p:cNvSpPr>
            <a:spLocks noGrp="1"/>
          </p:cNvSpPr>
          <p:nvPr>
            <p:ph type="body" sz="quarter" idx="13" hasCustomPrompt="1"/>
          </p:nvPr>
        </p:nvSpPr>
        <p:spPr>
          <a:xfrm>
            <a:off x="415582" y="706858"/>
            <a:ext cx="8323394" cy="406106"/>
          </a:xfrm>
        </p:spPr>
        <p:txBody>
          <a:bodyPr lIns="10800" anchor="t" anchorCtr="0"/>
          <a:lstStyle>
            <a:lvl1pPr marL="0" indent="0">
              <a:buNone/>
              <a:defRPr>
                <a:solidFill>
                  <a:srgbClr val="808080"/>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353250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5"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6" name="Line 60"/>
          <p:cNvSpPr>
            <a:spLocks noChangeShapeType="1"/>
          </p:cNvSpPr>
          <p:nvPr/>
        </p:nvSpPr>
        <p:spPr bwMode="auto">
          <a:xfrm>
            <a:off x="152400" y="497205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7" name="Line 61"/>
          <p:cNvSpPr>
            <a:spLocks noChangeShapeType="1"/>
          </p:cNvSpPr>
          <p:nvPr/>
        </p:nvSpPr>
        <p:spPr bwMode="auto">
          <a:xfrm rot="16200000">
            <a:off x="6496050" y="2571750"/>
            <a:ext cx="48006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8"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0"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1"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2"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3"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4"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5"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6"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8"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9"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pic>
        <p:nvPicPr>
          <p:cNvPr id="20" name="Image 41"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2"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3"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4"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5"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6"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7"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8"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9"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0"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1"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2"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3"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4"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5"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7"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8"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9"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0"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1"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2"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3"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4"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5"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6"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7"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8"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49"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1"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pic>
        <p:nvPicPr>
          <p:cNvPr id="5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1"/>
          <p:cNvPicPr>
            <a:picLocks noChangeArrowheads="1"/>
          </p:cNvPicPr>
          <p:nvPr/>
        </p:nvPicPr>
        <p:blipFill>
          <a:blip r:embed="rId3"/>
          <a:srcRect/>
          <a:stretch>
            <a:fillRect/>
          </a:stretch>
        </p:blipFill>
        <p:spPr bwMode="auto">
          <a:xfrm>
            <a:off x="304800" y="4400550"/>
            <a:ext cx="1371600" cy="45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6"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7"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8"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59"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1"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pic>
        <p:nvPicPr>
          <p:cNvPr id="6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5"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6"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7"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8"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6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70"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71"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8194" name="Rectangle 2"/>
          <p:cNvSpPr>
            <a:spLocks noGrp="1" noChangeArrowheads="1"/>
          </p:cNvSpPr>
          <p:nvPr>
            <p:ph type="ctrTitle"/>
          </p:nvPr>
        </p:nvSpPr>
        <p:spPr>
          <a:xfrm>
            <a:off x="2324100" y="1324535"/>
            <a:ext cx="4724400" cy="695885"/>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1" y="2812114"/>
            <a:ext cx="5486401" cy="959786"/>
          </a:xfrm>
        </p:spPr>
        <p:txBody>
          <a:bodyPr anchor="b"/>
          <a:lstStyle>
            <a:lvl1pPr marL="0" marR="0" indent="0" algn="l" defTabSz="685800" rtl="0" eaLnBrk="1" fontAlgn="base" latinLnBrk="0" hangingPunct="1">
              <a:lnSpc>
                <a:spcPct val="100000"/>
              </a:lnSpc>
              <a:spcBef>
                <a:spcPct val="20000"/>
              </a:spcBef>
              <a:spcAft>
                <a:spcPct val="0"/>
              </a:spcAft>
              <a:buClrTx/>
              <a:buSzTx/>
              <a:buFontTx/>
              <a:buNone/>
              <a:tabLst/>
              <a:defRPr sz="1500" b="1" baseline="0">
                <a:solidFill>
                  <a:schemeClr val="accent3"/>
                </a:solidFill>
              </a:defRPr>
            </a:lvl1pPr>
          </a:lstStyle>
          <a:p>
            <a:pPr lvl="0"/>
            <a:r>
              <a:rPr lang="fr-FR" noProof="0"/>
              <a:t>Modifiez le style des sous-titres du masque</a:t>
            </a:r>
            <a:endParaRPr lang="fr-FR" noProof="0" dirty="0"/>
          </a:p>
        </p:txBody>
      </p:sp>
      <p:sp>
        <p:nvSpPr>
          <p:cNvPr id="72"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FD19A5E9-5B72-407E-9425-C5B7710B91ED}" type="slidenum">
              <a:rPr lang="fr-FR"/>
              <a:pPr>
                <a:defRPr/>
              </a:pPr>
              <a:t>‹N°›</a:t>
            </a:fld>
            <a:endParaRPr lang="fr-FR" dirty="0"/>
          </a:p>
        </p:txBody>
      </p:sp>
      <p:sp>
        <p:nvSpPr>
          <p:cNvPr id="73"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a:p>
        </p:txBody>
      </p:sp>
      <p:sp>
        <p:nvSpPr>
          <p:cNvPr id="74" name="Rectangle 39"/>
          <p:cNvSpPr>
            <a:spLocks noGrp="1" noChangeArrowheads="1"/>
          </p:cNvSpPr>
          <p:nvPr>
            <p:ph type="ftr" sz="quarter" idx="12"/>
          </p:nvPr>
        </p:nvSpPr>
        <p:spPr>
          <a:xfrm>
            <a:off x="4038600" y="4743450"/>
            <a:ext cx="2895600" cy="342900"/>
          </a:xfrm>
        </p:spPr>
        <p:txBody>
          <a:bodyPr/>
          <a:lstStyle>
            <a:lvl1pPr>
              <a:defRPr sz="675" baseline="0">
                <a:latin typeface="+mn-lt"/>
                <a:ea typeface="ＭＳ Ｐゴシック" charset="-128"/>
                <a:cs typeface="+mn-cs"/>
              </a:defRPr>
            </a:lvl1pPr>
          </a:lstStyle>
          <a:p>
            <a:pPr>
              <a:defRPr/>
            </a:pPr>
            <a:r>
              <a:rPr>
                <a:solidFill>
                  <a:srgbClr val="4E455D"/>
                </a:solidFill>
              </a:rPr>
              <a:t>document de Travail</a:t>
            </a:r>
          </a:p>
        </p:txBody>
      </p:sp>
    </p:spTree>
    <p:extLst>
      <p:ext uri="{BB962C8B-B14F-4D97-AF65-F5344CB8AC3E}">
        <p14:creationId xmlns:p14="http://schemas.microsoft.com/office/powerpoint/2010/main" val="2244381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5"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6"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8"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9"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0"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1"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2"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3"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4"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pic>
        <p:nvPicPr>
          <p:cNvPr id="15"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2362200" y="1600200"/>
            <a:ext cx="4724400" cy="1314450"/>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2914650"/>
            <a:ext cx="4724400" cy="914400"/>
          </a:xfrm>
        </p:spPr>
        <p:txBody>
          <a:bodyPr anchor="b"/>
          <a:lstStyle>
            <a:lvl1pPr marL="0" indent="0">
              <a:buFontTx/>
              <a:buNone/>
              <a:defRPr sz="1500" b="1"/>
            </a:lvl1pPr>
          </a:lstStyle>
          <a:p>
            <a:pPr lvl="0"/>
            <a:r>
              <a:rPr lang="fr-FR" noProof="0"/>
              <a:t>Modifiez le style des sous-titres du masque</a:t>
            </a:r>
            <a:endParaRPr lang="fr-FR" noProof="0" dirty="0"/>
          </a:p>
        </p:txBody>
      </p:sp>
      <p:sp>
        <p:nvSpPr>
          <p:cNvPr id="16"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DBD0BDA9-F1F9-4A07-BBCE-80EBBF30CFBC}" type="slidenum">
              <a:rPr lang="fr-FR"/>
              <a:pPr>
                <a:defRPr/>
              </a:pPr>
              <a:t>‹N°›</a:t>
            </a:fld>
            <a:endParaRPr lang="fr-FR"/>
          </a:p>
        </p:txBody>
      </p:sp>
      <p:sp>
        <p:nvSpPr>
          <p:cNvPr id="17" name="Rectangle 16"/>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a:p>
        </p:txBody>
      </p:sp>
      <p:sp>
        <p:nvSpPr>
          <p:cNvPr id="18" name="Rectangle 17"/>
          <p:cNvSpPr>
            <a:spLocks noGrp="1" noChangeArrowheads="1"/>
          </p:cNvSpPr>
          <p:nvPr>
            <p:ph type="ftr" sz="quarter" idx="12"/>
          </p:nvPr>
        </p:nvSpPr>
        <p:spPr>
          <a:xfrm>
            <a:off x="4038600" y="4743450"/>
            <a:ext cx="2895600" cy="342900"/>
          </a:xfrm>
        </p:spPr>
        <p:txBody>
          <a:bodyPr/>
          <a:lstStyle>
            <a:lvl1pPr>
              <a:defRPr sz="675" baseline="0">
                <a:latin typeface="+mn-lt"/>
                <a:ea typeface="ＭＳ Ｐゴシック" charset="-128"/>
                <a:cs typeface="+mn-cs"/>
              </a:defRPr>
            </a:lvl1pPr>
          </a:lstStyle>
          <a:p>
            <a:pPr>
              <a:defRPr/>
            </a:pPr>
            <a:r>
              <a:rPr>
                <a:solidFill>
                  <a:srgbClr val="4E455D"/>
                </a:solidFill>
              </a:rPr>
              <a:t>document de Travail</a:t>
            </a:r>
          </a:p>
        </p:txBody>
      </p:sp>
    </p:spTree>
    <p:extLst>
      <p:ext uri="{BB962C8B-B14F-4D97-AF65-F5344CB8AC3E}">
        <p14:creationId xmlns:p14="http://schemas.microsoft.com/office/powerpoint/2010/main" val="4056605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5"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6" name="Line 40"/>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7"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8"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9"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3"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4"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5"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6"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8"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pic>
        <p:nvPicPr>
          <p:cNvPr id="19"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7229"/>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8"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30"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 name="Titre 1"/>
          <p:cNvSpPr>
            <a:spLocks noGrp="1"/>
          </p:cNvSpPr>
          <p:nvPr>
            <p:ph type="title"/>
          </p:nvPr>
        </p:nvSpPr>
        <p:spPr/>
        <p:txBody>
          <a:bodyPr/>
          <a:lstStyle>
            <a:lvl1pPr>
              <a:defRPr b="1"/>
            </a:lvl1pPr>
          </a:lstStyle>
          <a:p>
            <a:r>
              <a:rPr lang="fr-FR" dirty="0"/>
              <a:t>Modifiez le style du titre</a:t>
            </a:r>
          </a:p>
        </p:txBody>
      </p:sp>
      <p:sp>
        <p:nvSpPr>
          <p:cNvPr id="3" name="Espace réservé du contenu 2"/>
          <p:cNvSpPr>
            <a:spLocks noGrp="1"/>
          </p:cNvSpPr>
          <p:nvPr>
            <p:ph idx="1"/>
          </p:nvPr>
        </p:nvSpPr>
        <p:spPr/>
        <p:txBody>
          <a:bodyPr/>
          <a:lstStyle>
            <a:lvl1pPr marL="334566" indent="-196454">
              <a:defRPr/>
            </a:lvl1pPr>
          </a:lstStyle>
          <a:p>
            <a:pPr lvl="0"/>
            <a:r>
              <a:rPr lang="fr-FR"/>
              <a:t>Modifiez les styles du texte du masque</a:t>
            </a:r>
          </a:p>
        </p:txBody>
      </p:sp>
      <p:sp>
        <p:nvSpPr>
          <p:cNvPr id="31"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EC4C1428-991A-4C69-91DB-AC183FC15C12}" type="slidenum">
              <a:rPr lang="fr-FR"/>
              <a:pPr>
                <a:defRPr/>
              </a:pPr>
              <a:t>‹N°›</a:t>
            </a:fld>
            <a:endParaRPr lang="fr-FR"/>
          </a:p>
        </p:txBody>
      </p:sp>
      <p:sp>
        <p:nvSpPr>
          <p:cNvPr id="32"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a:p>
        </p:txBody>
      </p:sp>
      <p:sp>
        <p:nvSpPr>
          <p:cNvPr id="33" name="Rectangle 39"/>
          <p:cNvSpPr>
            <a:spLocks noGrp="1" noChangeArrowheads="1"/>
          </p:cNvSpPr>
          <p:nvPr>
            <p:ph type="ftr" sz="quarter" idx="12"/>
          </p:nvPr>
        </p:nvSpPr>
        <p:spPr>
          <a:xfrm>
            <a:off x="4038600" y="4743450"/>
            <a:ext cx="2895600" cy="342900"/>
          </a:xfrm>
        </p:spPr>
        <p:txBody>
          <a:bodyPr/>
          <a:lstStyle>
            <a:lvl1pPr>
              <a:defRPr sz="675" baseline="0">
                <a:latin typeface="+mn-lt"/>
                <a:ea typeface="ＭＳ Ｐゴシック" charset="-128"/>
                <a:cs typeface="+mn-cs"/>
              </a:defRPr>
            </a:lvl1pPr>
          </a:lstStyle>
          <a:p>
            <a:pPr>
              <a:defRPr/>
            </a:pPr>
            <a:r>
              <a:rPr>
                <a:solidFill>
                  <a:srgbClr val="4E455D"/>
                </a:solidFill>
              </a:rPr>
              <a:t>document de Travail</a:t>
            </a:r>
          </a:p>
        </p:txBody>
      </p:sp>
    </p:spTree>
    <p:extLst>
      <p:ext uri="{BB962C8B-B14F-4D97-AF65-F5344CB8AC3E}">
        <p14:creationId xmlns:p14="http://schemas.microsoft.com/office/powerpoint/2010/main" val="563344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057400" y="228600"/>
            <a:ext cx="6096000" cy="744141"/>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0" y="1600200"/>
            <a:ext cx="7416800" cy="2743200"/>
          </a:xfrm>
        </p:spPr>
        <p:txBody>
          <a:bodyPr/>
          <a:lstStyle>
            <a:lvl1pPr marL="138113" indent="0">
              <a:buFontTx/>
              <a:buNone/>
              <a:defRPr/>
            </a:lvl1pPr>
          </a:lstStyle>
          <a:p>
            <a:pPr lvl="0"/>
            <a:r>
              <a:rPr lang="fr-FR"/>
              <a:t>Modifiez les styles du texte du masque</a:t>
            </a:r>
          </a:p>
        </p:txBody>
      </p:sp>
      <p:sp>
        <p:nvSpPr>
          <p:cNvPr id="4"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FF660185-DCD5-4228-A009-E763055ED50A}" type="slidenum">
              <a:rPr lang="fr-FR"/>
              <a:pPr>
                <a:defRPr/>
              </a:pPr>
              <a:t>‹N°›</a:t>
            </a:fld>
            <a:endParaRPr lang="fr-FR"/>
          </a:p>
        </p:txBody>
      </p:sp>
      <p:sp>
        <p:nvSpPr>
          <p:cNvPr id="5"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a:p>
        </p:txBody>
      </p:sp>
      <p:sp>
        <p:nvSpPr>
          <p:cNvPr id="8" name="Rectangle 39"/>
          <p:cNvSpPr>
            <a:spLocks noGrp="1" noChangeArrowheads="1"/>
          </p:cNvSpPr>
          <p:nvPr>
            <p:ph type="ftr" sz="quarter" idx="12"/>
          </p:nvPr>
        </p:nvSpPr>
        <p:spPr>
          <a:xfrm>
            <a:off x="4038600" y="4743450"/>
            <a:ext cx="2895600" cy="342900"/>
          </a:xfrm>
        </p:spPr>
        <p:txBody>
          <a:bodyPr/>
          <a:lstStyle>
            <a:lvl1pPr>
              <a:defRPr sz="750" baseline="0">
                <a:latin typeface="+mn-lt"/>
                <a:ea typeface="ＭＳ Ｐゴシック" charset="-128"/>
                <a:cs typeface="+mn-cs"/>
              </a:defRPr>
            </a:lvl1pPr>
          </a:lstStyle>
          <a:p>
            <a:pPr>
              <a:defRPr/>
            </a:pPr>
            <a:r>
              <a:rPr>
                <a:solidFill>
                  <a:srgbClr val="4E455D"/>
                </a:solidFill>
              </a:rPr>
              <a:t>document de Travail</a:t>
            </a:r>
          </a:p>
        </p:txBody>
      </p:sp>
    </p:spTree>
    <p:extLst>
      <p:ext uri="{BB962C8B-B14F-4D97-AF65-F5344CB8AC3E}">
        <p14:creationId xmlns:p14="http://schemas.microsoft.com/office/powerpoint/2010/main" val="24344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16/11/2023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999468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16/11/2023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388594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16/11/2023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455734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16/11/2023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386551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16/11/2023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42592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16/11/2023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23478"/>
            <a:ext cx="2015735" cy="1569504"/>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78581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16/11/2023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23478"/>
            <a:ext cx="2015735" cy="1569504"/>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255801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16/11/2023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647988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16/11/2023</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0" y="195486"/>
            <a:ext cx="3566527" cy="2776991"/>
          </a:xfrm>
          <a:prstGeom prst="rect">
            <a:avLst/>
          </a:prstGeom>
        </p:spPr>
      </p:pic>
    </p:spTree>
    <p:extLst>
      <p:ext uri="{BB962C8B-B14F-4D97-AF65-F5344CB8AC3E}">
        <p14:creationId xmlns:p14="http://schemas.microsoft.com/office/powerpoint/2010/main" val="1134445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16/11/2023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2180326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16/11/2023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3993224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16/11/2023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493346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16/11/2023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3843483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16/11/2023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593208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16/11/2023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23478"/>
            <a:ext cx="2015735" cy="1569504"/>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955667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16/11/2023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366342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16/11/2023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076546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16/11/2023</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0" y="195486"/>
            <a:ext cx="3566527" cy="2776991"/>
          </a:xfrm>
          <a:prstGeom prst="rect">
            <a:avLst/>
          </a:prstGeom>
        </p:spPr>
      </p:pic>
    </p:spTree>
    <p:extLst>
      <p:ext uri="{BB962C8B-B14F-4D97-AF65-F5344CB8AC3E}">
        <p14:creationId xmlns:p14="http://schemas.microsoft.com/office/powerpoint/2010/main" val="3554982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5"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6" name="Line 60"/>
          <p:cNvSpPr>
            <a:spLocks noChangeShapeType="1"/>
          </p:cNvSpPr>
          <p:nvPr/>
        </p:nvSpPr>
        <p:spPr bwMode="auto">
          <a:xfrm>
            <a:off x="152400" y="497205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7" name="Line 61"/>
          <p:cNvSpPr>
            <a:spLocks noChangeShapeType="1"/>
          </p:cNvSpPr>
          <p:nvPr/>
        </p:nvSpPr>
        <p:spPr bwMode="auto">
          <a:xfrm rot="16200000">
            <a:off x="6496050" y="2571750"/>
            <a:ext cx="48006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8"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10"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11"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endParaRPr>
          </a:p>
        </p:txBody>
      </p:sp>
      <p:sp>
        <p:nvSpPr>
          <p:cNvPr id="12"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3"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4"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5"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6"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8"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19"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pic>
        <p:nvPicPr>
          <p:cNvPr id="20" name="Image 41"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2"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3"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4"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5"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6"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7"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8"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29"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0"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1"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2"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3"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4"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5"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7"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8"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39"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0"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1"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2"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3"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4"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5"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6"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7"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8"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49"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1"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pic>
        <p:nvPicPr>
          <p:cNvPr id="5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1"/>
          <p:cNvPicPr>
            <a:picLocks noChangeArrowheads="1"/>
          </p:cNvPicPr>
          <p:nvPr/>
        </p:nvPicPr>
        <p:blipFill>
          <a:blip r:embed="rId3"/>
          <a:srcRect/>
          <a:stretch>
            <a:fillRect/>
          </a:stretch>
        </p:blipFill>
        <p:spPr bwMode="auto">
          <a:xfrm>
            <a:off x="304800" y="4400550"/>
            <a:ext cx="1371600" cy="45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6"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7"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8"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59"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1"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pic>
        <p:nvPicPr>
          <p:cNvPr id="6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5"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6"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7"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8"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6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70"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71"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fr-FR" sz="1350">
              <a:solidFill>
                <a:srgbClr val="4E455D"/>
              </a:solidFill>
              <a:cs typeface="ＭＳ Ｐゴシック" charset="0"/>
            </a:endParaRPr>
          </a:p>
        </p:txBody>
      </p:sp>
      <p:sp>
        <p:nvSpPr>
          <p:cNvPr id="8194" name="Rectangle 2"/>
          <p:cNvSpPr>
            <a:spLocks noGrp="1" noChangeArrowheads="1"/>
          </p:cNvSpPr>
          <p:nvPr>
            <p:ph type="ctrTitle"/>
          </p:nvPr>
        </p:nvSpPr>
        <p:spPr>
          <a:xfrm>
            <a:off x="2324100" y="1324535"/>
            <a:ext cx="4724400" cy="695885"/>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1" y="2812114"/>
            <a:ext cx="5486401" cy="959786"/>
          </a:xfrm>
        </p:spPr>
        <p:txBody>
          <a:bodyPr anchor="b"/>
          <a:lstStyle>
            <a:lvl1pPr marL="0" marR="0" indent="0" algn="l" defTabSz="685800" rtl="0" eaLnBrk="1" fontAlgn="base" latinLnBrk="0" hangingPunct="1">
              <a:lnSpc>
                <a:spcPct val="100000"/>
              </a:lnSpc>
              <a:spcBef>
                <a:spcPct val="20000"/>
              </a:spcBef>
              <a:spcAft>
                <a:spcPct val="0"/>
              </a:spcAft>
              <a:buClrTx/>
              <a:buSzTx/>
              <a:buFontTx/>
              <a:buNone/>
              <a:tabLst/>
              <a:defRPr sz="1500" b="1" baseline="0">
                <a:solidFill>
                  <a:schemeClr val="accent3"/>
                </a:solidFill>
              </a:defRPr>
            </a:lvl1pPr>
          </a:lstStyle>
          <a:p>
            <a:pPr lvl="0"/>
            <a:r>
              <a:rPr lang="fr-FR" noProof="0"/>
              <a:t>Modifiez le style des sous-titres du masque</a:t>
            </a:r>
            <a:endParaRPr lang="fr-FR" noProof="0" dirty="0"/>
          </a:p>
        </p:txBody>
      </p:sp>
      <p:sp>
        <p:nvSpPr>
          <p:cNvPr id="72"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FD19A5E9-5B72-407E-9425-C5B7710B91ED}" type="slidenum">
              <a:rPr lang="fr-FR"/>
              <a:pPr>
                <a:defRPr/>
              </a:pPr>
              <a:t>‹N°›</a:t>
            </a:fld>
            <a:endParaRPr lang="fr-FR" dirty="0"/>
          </a:p>
        </p:txBody>
      </p:sp>
      <p:sp>
        <p:nvSpPr>
          <p:cNvPr id="73"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a:p>
        </p:txBody>
      </p:sp>
      <p:sp>
        <p:nvSpPr>
          <p:cNvPr id="74" name="Rectangle 39"/>
          <p:cNvSpPr>
            <a:spLocks noGrp="1" noChangeArrowheads="1"/>
          </p:cNvSpPr>
          <p:nvPr>
            <p:ph type="ftr" sz="quarter" idx="12"/>
          </p:nvPr>
        </p:nvSpPr>
        <p:spPr>
          <a:xfrm>
            <a:off x="4038600" y="4743450"/>
            <a:ext cx="2895600" cy="342900"/>
          </a:xfrm>
        </p:spPr>
        <p:txBody>
          <a:bodyPr/>
          <a:lstStyle>
            <a:lvl1pPr>
              <a:defRPr sz="675" baseline="0">
                <a:latin typeface="+mn-lt"/>
                <a:ea typeface="ＭＳ Ｐゴシック" charset="-128"/>
                <a:cs typeface="+mn-cs"/>
              </a:defRPr>
            </a:lvl1pPr>
          </a:lstStyle>
          <a:p>
            <a:pPr>
              <a:defRPr/>
            </a:pPr>
            <a:r>
              <a:rPr>
                <a:solidFill>
                  <a:srgbClr val="4E455D"/>
                </a:solidFill>
              </a:rPr>
              <a:t>document de Travail</a:t>
            </a:r>
          </a:p>
        </p:txBody>
      </p:sp>
    </p:spTree>
    <p:extLst>
      <p:ext uri="{BB962C8B-B14F-4D97-AF65-F5344CB8AC3E}">
        <p14:creationId xmlns:p14="http://schemas.microsoft.com/office/powerpoint/2010/main" val="814373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6"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60"/>
          <p:cNvSpPr>
            <a:spLocks noChangeShapeType="1"/>
          </p:cNvSpPr>
          <p:nvPr/>
        </p:nvSpPr>
        <p:spPr bwMode="auto">
          <a:xfrm>
            <a:off x="152400" y="497205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 name="Line 61"/>
          <p:cNvSpPr>
            <a:spLocks noChangeShapeType="1"/>
          </p:cNvSpPr>
          <p:nvPr/>
        </p:nvSpPr>
        <p:spPr bwMode="auto">
          <a:xfrm rot="16200000">
            <a:off x="6496050" y="2571750"/>
            <a:ext cx="48006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9"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1"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2"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194" name="Rectangle 2"/>
          <p:cNvSpPr>
            <a:spLocks noGrp="1" noChangeArrowheads="1"/>
          </p:cNvSpPr>
          <p:nvPr>
            <p:ph type="ctrTitle"/>
          </p:nvPr>
        </p:nvSpPr>
        <p:spPr>
          <a:xfrm>
            <a:off x="2324100" y="1324535"/>
            <a:ext cx="4724400" cy="695885"/>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1" y="2812114"/>
            <a:ext cx="5486401" cy="959786"/>
          </a:xfrm>
        </p:spPr>
        <p:txBody>
          <a:bodyPr anchor="b"/>
          <a:lstStyle>
            <a:lvl1pPr marL="0" marR="0" indent="0" algn="l" defTabSz="685800" rtl="0" eaLnBrk="1" fontAlgn="base" latinLnBrk="0" hangingPunct="1">
              <a:lnSpc>
                <a:spcPct val="100000"/>
              </a:lnSpc>
              <a:spcBef>
                <a:spcPct val="20000"/>
              </a:spcBef>
              <a:spcAft>
                <a:spcPct val="0"/>
              </a:spcAft>
              <a:buClrTx/>
              <a:buSzTx/>
              <a:buFontTx/>
              <a:buNone/>
              <a:tabLst/>
              <a:defRPr sz="1500" b="1" baseline="0">
                <a:solidFill>
                  <a:schemeClr val="accent3"/>
                </a:solidFill>
              </a:defRPr>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4"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7"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7"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7"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7"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8"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9"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0"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3"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1906F8B4-365A-46F3-9C5C-7889764C9AFB}" type="slidenum">
              <a:rPr lang="fr-FR" smtClean="0"/>
              <a:pPr>
                <a:defRPr/>
              </a:pPr>
              <a:t>‹N°›</a:t>
            </a:fld>
            <a:endParaRPr lang="fr-FR" dirty="0"/>
          </a:p>
        </p:txBody>
      </p:sp>
      <p:sp>
        <p:nvSpPr>
          <p:cNvPr id="65"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dirty="0"/>
          </a:p>
        </p:txBody>
      </p:sp>
      <p:sp>
        <p:nvSpPr>
          <p:cNvPr id="66" name="Rectangle 39"/>
          <p:cNvSpPr>
            <a:spLocks noGrp="1" noChangeArrowheads="1"/>
          </p:cNvSpPr>
          <p:nvPr>
            <p:ph type="ftr" sz="quarter" idx="12"/>
          </p:nvPr>
        </p:nvSpPr>
        <p:spPr>
          <a:xfrm>
            <a:off x="4038600" y="4743450"/>
            <a:ext cx="2895600" cy="342900"/>
          </a:xfrm>
          <a:prstGeom prst="rect">
            <a:avLst/>
          </a:prstGeom>
        </p:spPr>
        <p:txBody>
          <a:bodyPr/>
          <a:lstStyle>
            <a:lvl1pPr>
              <a:defRPr sz="675" baseline="0">
                <a:latin typeface="+mn-lt"/>
                <a:ea typeface="ＭＳ Ｐゴシック" charset="-128"/>
                <a:cs typeface="+mn-cs"/>
              </a:defRPr>
            </a:lvl1pPr>
          </a:lstStyle>
          <a:p>
            <a:pPr>
              <a:defRPr/>
            </a:pPr>
            <a:endParaRPr lang="fr-FR" dirty="0"/>
          </a:p>
        </p:txBody>
      </p:sp>
      <p:pic>
        <p:nvPicPr>
          <p:cNvPr id="6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00550"/>
            <a:ext cx="1371600" cy="45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0"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2"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3"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4"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6"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7"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78"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1"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2" name="Line 60"/>
          <p:cNvSpPr>
            <a:spLocks noChangeShapeType="1"/>
          </p:cNvSpPr>
          <p:nvPr/>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3" name="Line 61"/>
          <p:cNvSpPr>
            <a:spLocks noChangeShapeType="1"/>
          </p:cNvSpPr>
          <p:nvPr/>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4" name="Line 62"/>
          <p:cNvSpPr>
            <a:spLocks noChangeShapeType="1"/>
          </p:cNvSpPr>
          <p:nvPr/>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6"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7"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88" name="Image 19"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8"/>
          <p:cNvSpPr>
            <a:spLocks noChangeShapeType="1"/>
          </p:cNvSpPr>
          <p:nvPr userDrawn="1"/>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0" name="Line 50"/>
          <p:cNvSpPr>
            <a:spLocks noChangeShapeType="1"/>
          </p:cNvSpPr>
          <p:nvPr userDrawn="1"/>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1" name="Line 60"/>
          <p:cNvSpPr>
            <a:spLocks noChangeShapeType="1"/>
          </p:cNvSpPr>
          <p:nvPr userDrawn="1"/>
        </p:nvSpPr>
        <p:spPr bwMode="auto">
          <a:xfrm>
            <a:off x="152400" y="497205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2" name="Line 61"/>
          <p:cNvSpPr>
            <a:spLocks noChangeShapeType="1"/>
          </p:cNvSpPr>
          <p:nvPr userDrawn="1"/>
        </p:nvSpPr>
        <p:spPr bwMode="auto">
          <a:xfrm rot="16200000">
            <a:off x="6496050" y="2571750"/>
            <a:ext cx="48006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3" name="Line 62"/>
          <p:cNvSpPr>
            <a:spLocks noChangeShapeType="1"/>
          </p:cNvSpPr>
          <p:nvPr userDrawn="1"/>
        </p:nvSpPr>
        <p:spPr bwMode="auto">
          <a:xfrm>
            <a:off x="228600" y="50292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4" name="Line 63"/>
          <p:cNvSpPr>
            <a:spLocks noChangeShapeType="1"/>
          </p:cNvSpPr>
          <p:nvPr userDrawn="1"/>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5" name="Line 64"/>
          <p:cNvSpPr>
            <a:spLocks noChangeShapeType="1"/>
          </p:cNvSpPr>
          <p:nvPr userDrawn="1"/>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6" name="Line 65"/>
          <p:cNvSpPr>
            <a:spLocks noChangeShapeType="1"/>
          </p:cNvSpPr>
          <p:nvPr userDrawn="1"/>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1903176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6"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9" name="Line 62"/>
          <p:cNvSpPr>
            <a:spLocks noChangeShapeType="1"/>
          </p:cNvSpPr>
          <p:nvPr/>
        </p:nvSpPr>
        <p:spPr bwMode="auto">
          <a:xfrm>
            <a:off x="228600" y="50292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1" name="Line 64"/>
          <p:cNvSpPr>
            <a:spLocks noChangeShapeType="1"/>
          </p:cNvSpPr>
          <p:nvPr/>
        </p:nvSpPr>
        <p:spPr bwMode="auto">
          <a:xfrm rot="16200000">
            <a:off x="6572250" y="2628900"/>
            <a:ext cx="48006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2"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194" name="Rectangle 2"/>
          <p:cNvSpPr>
            <a:spLocks noGrp="1" noChangeArrowheads="1"/>
          </p:cNvSpPr>
          <p:nvPr>
            <p:ph type="ctrTitle"/>
          </p:nvPr>
        </p:nvSpPr>
        <p:spPr>
          <a:xfrm>
            <a:off x="2362200" y="1600200"/>
            <a:ext cx="4724400" cy="1314450"/>
          </a:xfrm>
        </p:spPr>
        <p:txBody>
          <a:bodyPr/>
          <a:lstStyle>
            <a:lvl1pPr>
              <a:defRPr sz="21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2914650"/>
            <a:ext cx="4724400" cy="914400"/>
          </a:xfrm>
        </p:spPr>
        <p:txBody>
          <a:bodyPr anchor="b"/>
          <a:lstStyle>
            <a:lvl1pPr marL="0" indent="0">
              <a:buFontTx/>
              <a:buNone/>
              <a:defRPr sz="1500" b="1"/>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2362200" y="928688"/>
            <a:ext cx="5791200" cy="1191"/>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50"/>
          <p:cNvSpPr>
            <a:spLocks noChangeShapeType="1"/>
          </p:cNvSpPr>
          <p:nvPr/>
        </p:nvSpPr>
        <p:spPr bwMode="auto">
          <a:xfrm rot="16200000">
            <a:off x="6725444" y="2342356"/>
            <a:ext cx="28575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4"/>
          <p:cNvSpPr>
            <a:spLocks noChangeShapeType="1"/>
          </p:cNvSpPr>
          <p:nvPr/>
        </p:nvSpPr>
        <p:spPr bwMode="auto">
          <a:xfrm rot="16200000">
            <a:off x="6572250" y="2628900"/>
            <a:ext cx="48006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4"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1906F8B4-365A-46F3-9C5C-7889764C9AFB}" type="slidenum">
              <a:rPr lang="fr-FR" smtClean="0"/>
              <a:pPr>
                <a:defRPr/>
              </a:pPr>
              <a:t>‹N°›</a:t>
            </a:fld>
            <a:endParaRPr lang="fr-FR" dirty="0"/>
          </a:p>
        </p:txBody>
      </p:sp>
      <p:sp>
        <p:nvSpPr>
          <p:cNvPr id="20"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dirty="0"/>
          </a:p>
        </p:txBody>
      </p:sp>
      <p:sp>
        <p:nvSpPr>
          <p:cNvPr id="25" name="Rectangle 39"/>
          <p:cNvSpPr>
            <a:spLocks noGrp="1" noChangeArrowheads="1"/>
          </p:cNvSpPr>
          <p:nvPr>
            <p:ph type="ftr" sz="quarter" idx="12"/>
          </p:nvPr>
        </p:nvSpPr>
        <p:spPr>
          <a:xfrm>
            <a:off x="4038600" y="4743450"/>
            <a:ext cx="2895600" cy="342900"/>
          </a:xfrm>
          <a:prstGeom prst="rect">
            <a:avLst/>
          </a:prstGeom>
        </p:spPr>
        <p:txBody>
          <a:bodyPr/>
          <a:lstStyle>
            <a:lvl1pPr>
              <a:defRPr sz="675" baseline="0">
                <a:latin typeface="+mn-lt"/>
                <a:ea typeface="ＭＳ Ｐゴシック" charset="-128"/>
                <a:cs typeface="+mn-cs"/>
              </a:defRPr>
            </a:lvl1pPr>
          </a:lstStyle>
          <a:p>
            <a:pPr>
              <a:defRPr/>
            </a:pPr>
            <a:endParaRPr lang="fr-FR" dirty="0"/>
          </a:p>
        </p:txBody>
      </p:sp>
    </p:spTree>
    <p:extLst>
      <p:ext uri="{BB962C8B-B14F-4D97-AF65-F5344CB8AC3E}">
        <p14:creationId xmlns:p14="http://schemas.microsoft.com/office/powerpoint/2010/main" val="2695896342"/>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6"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40"/>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3" name="Espace réservé du contenu 2"/>
          <p:cNvSpPr>
            <a:spLocks noGrp="1"/>
          </p:cNvSpPr>
          <p:nvPr>
            <p:ph idx="1"/>
          </p:nvPr>
        </p:nvSpPr>
        <p:spPr/>
        <p:txBody>
          <a:bodyPr/>
          <a:lstStyle>
            <a:lvl1pPr marL="334566" indent="-196454">
              <a:defRPr/>
            </a:lvl1pPr>
          </a:lstStyle>
          <a:p>
            <a:pPr lvl="0"/>
            <a:r>
              <a:rPr lang="fr-FR"/>
              <a:t>Modifiez les styles du texte du masque</a:t>
            </a:r>
          </a:p>
        </p:txBody>
      </p:sp>
      <p:sp>
        <p:nvSpPr>
          <p:cNvPr id="11"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3"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5"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9"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8"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1906F8B4-365A-46F3-9C5C-7889764C9AFB}" type="slidenum">
              <a:rPr lang="fr-FR" smtClean="0"/>
              <a:pPr>
                <a:defRPr/>
              </a:pPr>
              <a:t>‹N°›</a:t>
            </a:fld>
            <a:endParaRPr lang="fr-FR" dirty="0"/>
          </a:p>
        </p:txBody>
      </p:sp>
      <p:sp>
        <p:nvSpPr>
          <p:cNvPr id="32"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dirty="0"/>
          </a:p>
        </p:txBody>
      </p:sp>
      <p:sp>
        <p:nvSpPr>
          <p:cNvPr id="33" name="Rectangle 39"/>
          <p:cNvSpPr>
            <a:spLocks noGrp="1" noChangeArrowheads="1"/>
          </p:cNvSpPr>
          <p:nvPr>
            <p:ph type="ftr" sz="quarter" idx="12"/>
          </p:nvPr>
        </p:nvSpPr>
        <p:spPr>
          <a:xfrm>
            <a:off x="4038600" y="4743450"/>
            <a:ext cx="2895600" cy="342900"/>
          </a:xfrm>
          <a:prstGeom prst="rect">
            <a:avLst/>
          </a:prstGeom>
        </p:spPr>
        <p:txBody>
          <a:bodyPr/>
          <a:lstStyle>
            <a:lvl1pPr>
              <a:defRPr sz="675" baseline="0">
                <a:latin typeface="+mn-lt"/>
                <a:ea typeface="ＭＳ Ｐゴシック" charset="-128"/>
                <a:cs typeface="+mn-cs"/>
              </a:defRPr>
            </a:lvl1pPr>
          </a:lstStyle>
          <a:p>
            <a:pPr>
              <a:defRPr/>
            </a:pPr>
            <a:endParaRPr lang="fr-FR" dirty="0"/>
          </a:p>
        </p:txBody>
      </p:sp>
      <p:pic>
        <p:nvPicPr>
          <p:cNvPr id="30"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5"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3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9"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5"/>
          <p:cNvSpPr>
            <a:spLocks noChangeShapeType="1"/>
          </p:cNvSpPr>
          <p:nvPr/>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1" name="Image 19"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userDrawn="1"/>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3"/>
          <p:cNvSpPr>
            <a:spLocks noChangeShapeType="1"/>
          </p:cNvSpPr>
          <p:nvPr userDrawn="1"/>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4" name="Line 65"/>
          <p:cNvSpPr>
            <a:spLocks noChangeShapeType="1"/>
          </p:cNvSpPr>
          <p:nvPr userDrawn="1"/>
        </p:nvSpPr>
        <p:spPr bwMode="auto">
          <a:xfrm rot="16200000">
            <a:off x="6648450" y="2686050"/>
            <a:ext cx="48006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1261890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057400" y="228600"/>
            <a:ext cx="6096000" cy="744141"/>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0" y="1600200"/>
            <a:ext cx="7416800" cy="2743200"/>
          </a:xfrm>
        </p:spPr>
        <p:txBody>
          <a:bodyPr/>
          <a:lstStyle>
            <a:lvl1pPr marL="138113" indent="0">
              <a:buFontTx/>
              <a:buNone/>
              <a:defRPr/>
            </a:lvl1pPr>
          </a:lstStyle>
          <a:p>
            <a:pPr lvl="0"/>
            <a:r>
              <a:rPr lang="fr-FR"/>
              <a:t>Modifiez les styles du texte du masque</a:t>
            </a:r>
          </a:p>
        </p:txBody>
      </p:sp>
      <p:sp>
        <p:nvSpPr>
          <p:cNvPr id="8" name="Rectangle 6"/>
          <p:cNvSpPr>
            <a:spLocks noGrp="1" noChangeArrowheads="1"/>
          </p:cNvSpPr>
          <p:nvPr>
            <p:ph type="sldNum" sz="quarter" idx="10"/>
          </p:nvPr>
        </p:nvSpPr>
        <p:spPr>
          <a:xfrm>
            <a:off x="7010400" y="4743450"/>
            <a:ext cx="1676400" cy="300038"/>
          </a:xfrm>
        </p:spPr>
        <p:txBody>
          <a:bodyPr/>
          <a:lstStyle>
            <a:lvl1pPr>
              <a:defRPr/>
            </a:lvl1pPr>
          </a:lstStyle>
          <a:p>
            <a:pPr>
              <a:defRPr/>
            </a:pPr>
            <a:fld id="{1906F8B4-365A-46F3-9C5C-7889764C9AFB}" type="slidenum">
              <a:rPr lang="fr-FR" smtClean="0"/>
              <a:pPr>
                <a:defRPr/>
              </a:pPr>
              <a:t>‹N°›</a:t>
            </a:fld>
            <a:endParaRPr lang="fr-FR" dirty="0"/>
          </a:p>
        </p:txBody>
      </p:sp>
      <p:sp>
        <p:nvSpPr>
          <p:cNvPr id="9" name="Rectangle 38"/>
          <p:cNvSpPr>
            <a:spLocks noGrp="1" noChangeArrowheads="1"/>
          </p:cNvSpPr>
          <p:nvPr>
            <p:ph type="dt" sz="half" idx="11"/>
          </p:nvPr>
        </p:nvSpPr>
        <p:spPr>
          <a:xfrm>
            <a:off x="2362200" y="4743450"/>
            <a:ext cx="1524000" cy="342900"/>
          </a:xfrm>
        </p:spPr>
        <p:txBody>
          <a:bodyPr/>
          <a:lstStyle>
            <a:lvl1pPr>
              <a:defRPr>
                <a:solidFill>
                  <a:srgbClr val="433E4F"/>
                </a:solidFill>
                <a:latin typeface="+mn-lt"/>
              </a:defRPr>
            </a:lvl1pPr>
          </a:lstStyle>
          <a:p>
            <a:pPr>
              <a:defRPr/>
            </a:pPr>
            <a:endParaRPr lang="fr-FR" dirty="0"/>
          </a:p>
        </p:txBody>
      </p:sp>
      <p:sp>
        <p:nvSpPr>
          <p:cNvPr id="10" name="Rectangle 39"/>
          <p:cNvSpPr>
            <a:spLocks noGrp="1" noChangeArrowheads="1"/>
          </p:cNvSpPr>
          <p:nvPr>
            <p:ph type="ftr" sz="quarter" idx="12"/>
          </p:nvPr>
        </p:nvSpPr>
        <p:spPr>
          <a:xfrm>
            <a:off x="4038600" y="4743450"/>
            <a:ext cx="2895600" cy="342900"/>
          </a:xfrm>
          <a:prstGeom prst="rect">
            <a:avLst/>
          </a:prstGeom>
        </p:spPr>
        <p:txBody>
          <a:bodyPr/>
          <a:lstStyle>
            <a:lvl1pPr>
              <a:defRPr sz="750" baseline="0">
                <a:latin typeface="+mn-lt"/>
                <a:ea typeface="ＭＳ Ｐゴシック" charset="-128"/>
                <a:cs typeface="+mn-cs"/>
              </a:defRPr>
            </a:lvl1pPr>
          </a:lstStyle>
          <a:p>
            <a:pPr>
              <a:defRPr/>
            </a:pPr>
            <a:endParaRPr lang="fr-FR" dirty="0"/>
          </a:p>
        </p:txBody>
      </p:sp>
    </p:spTree>
    <p:extLst>
      <p:ext uri="{BB962C8B-B14F-4D97-AF65-F5344CB8AC3E}">
        <p14:creationId xmlns:p14="http://schemas.microsoft.com/office/powerpoint/2010/main" val="77253198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E4F2491-B1BE-47FD-AEDE-0B3ECD1AC8AA}" type="datetimeFigureOut">
              <a:rPr lang="fr-FR" smtClean="0"/>
              <a:t>16/11/2023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2171311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4F2491-B1BE-47FD-AEDE-0B3ECD1AC8AA}" type="datetimeFigureOut">
              <a:rPr lang="fr-FR" smtClean="0"/>
              <a:t>16/11/2023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4285621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E4F2491-B1BE-47FD-AEDE-0B3ECD1AC8AA}" type="datetimeFigureOut">
              <a:rPr lang="fr-FR" smtClean="0"/>
              <a:t>16/11/2023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4243317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E4F2491-B1BE-47FD-AEDE-0B3ECD1AC8AA}" type="datetimeFigureOut">
              <a:rPr lang="fr-FR" smtClean="0"/>
              <a:t>16/11/2023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330708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16/11/2023</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93473" y="180000"/>
            <a:ext cx="3566527" cy="2776991"/>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E4F2491-B1BE-47FD-AEDE-0B3ECD1AC8AA}" type="datetimeFigureOut">
              <a:rPr lang="fr-FR" smtClean="0"/>
              <a:t>16/11/2023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781710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E4F2491-B1BE-47FD-AEDE-0B3ECD1AC8AA}" type="datetimeFigureOut">
              <a:rPr lang="fr-FR" smtClean="0"/>
              <a:t>16/11/2023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2339732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F2491-B1BE-47FD-AEDE-0B3ECD1AC8AA}" type="datetimeFigureOut">
              <a:rPr lang="fr-FR" smtClean="0"/>
              <a:t>16/11/2023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4328686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FE4F2491-B1BE-47FD-AEDE-0B3ECD1AC8AA}" type="datetimeFigureOut">
              <a:rPr lang="fr-FR" smtClean="0"/>
              <a:t>16/11/2023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3077993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FE4F2491-B1BE-47FD-AEDE-0B3ECD1AC8AA}" type="datetimeFigureOut">
              <a:rPr lang="fr-FR" smtClean="0"/>
              <a:t>16/11/2023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3616693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4F2491-B1BE-47FD-AEDE-0B3ECD1AC8AA}" type="datetimeFigureOut">
              <a:rPr lang="fr-FR" smtClean="0"/>
              <a:t>16/11/2023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28330875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4F2491-B1BE-47FD-AEDE-0B3ECD1AC8AA}" type="datetimeFigureOut">
              <a:rPr lang="fr-FR" smtClean="0"/>
              <a:t>16/11/2023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18EBB8-1E4C-470A-B0B2-5410F719EDC0}" type="slidenum">
              <a:rPr lang="fr-FR" smtClean="0"/>
              <a:t>‹N°›</a:t>
            </a:fld>
            <a:endParaRPr lang="fr-FR"/>
          </a:p>
        </p:txBody>
      </p:sp>
    </p:spTree>
    <p:extLst>
      <p:ext uri="{BB962C8B-B14F-4D97-AF65-F5344CB8AC3E}">
        <p14:creationId xmlns:p14="http://schemas.microsoft.com/office/powerpoint/2010/main" val="307451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16/11/2023</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0" y="195486"/>
            <a:ext cx="3566527" cy="2776991"/>
          </a:xfrm>
          <a:prstGeom prst="rect">
            <a:avLst/>
          </a:prstGeom>
        </p:spPr>
      </p:pic>
    </p:spTree>
    <p:extLst>
      <p:ext uri="{BB962C8B-B14F-4D97-AF65-F5344CB8AC3E}">
        <p14:creationId xmlns:p14="http://schemas.microsoft.com/office/powerpoint/2010/main" val="332746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EFT">
    <p:bg bwMode="gray">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bwMode="gray">
          <a:xfrm>
            <a:off x="791507" y="0"/>
            <a:ext cx="7560984" cy="2808000"/>
          </a:xfrm>
        </p:spPr>
        <p:txBody>
          <a:bodyPr anchor="b"/>
          <a:lstStyle>
            <a:lvl1pPr>
              <a:lnSpc>
                <a:spcPct val="80000"/>
              </a:lnSpc>
              <a:spcBef>
                <a:spcPts val="0"/>
              </a:spcBef>
              <a:spcAft>
                <a:spcPts val="750"/>
              </a:spcAft>
              <a:defRPr sz="660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7" y="2808000"/>
            <a:ext cx="7560984" cy="1552500"/>
          </a:xfrm>
        </p:spPr>
        <p:txBody>
          <a:bodyPr/>
          <a:lstStyle>
            <a:lvl1pPr marL="0" indent="0" algn="l">
              <a:buNone/>
              <a:defRPr sz="33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bwMode="gray"/>
        <p:txBody>
          <a:bodyPr/>
          <a:lstStyle/>
          <a:p>
            <a:fld id="{8BBC0FA8-5E00-46D0-A795-449D0DA7A268}" type="datetime1">
              <a:rPr lang="en-US" smtClean="0"/>
              <a:t>11/16/2023</a:t>
            </a:fld>
            <a:endParaRPr lang="en-US"/>
          </a:p>
        </p:txBody>
      </p:sp>
      <p:sp>
        <p:nvSpPr>
          <p:cNvPr id="5" name="Footer"/>
          <p:cNvSpPr>
            <a:spLocks noGrp="1"/>
          </p:cNvSpPr>
          <p:nvPr>
            <p:ph type="ftr" sz="quarter" idx="11"/>
          </p:nvPr>
        </p:nvSpPr>
        <p:spPr bwMode="gray"/>
        <p:txBody>
          <a:bodyPr/>
          <a:lstStyle/>
          <a:p>
            <a:r>
              <a:rPr lang="en-US"/>
              <a:t>Footer</a:t>
            </a:r>
            <a:endParaRPr lang="en-US" dirty="0"/>
          </a:p>
        </p:txBody>
      </p:sp>
      <p:sp>
        <p:nvSpPr>
          <p:cNvPr id="6" name="Slide Number"/>
          <p:cNvSpPr>
            <a:spLocks noGrp="1"/>
          </p:cNvSpPr>
          <p:nvPr>
            <p:ph type="sldNum" sz="quarter" idx="12"/>
          </p:nvPr>
        </p:nvSpPr>
        <p:spPr bwMode="gray"/>
        <p:txBody>
          <a:bodyPr/>
          <a:lstStyle/>
          <a:p>
            <a:fld id="{02CEFE82-39F2-4F47-8A0C-D5AB3496FA5C}" type="slidenum">
              <a:rPr lang="en-US" smtClean="0"/>
              <a:t>‹N°›</a:t>
            </a:fld>
            <a:endParaRPr lang="en-US"/>
          </a:p>
        </p:txBody>
      </p:sp>
    </p:spTree>
    <p:extLst>
      <p:ext uri="{BB962C8B-B14F-4D97-AF65-F5344CB8AC3E}">
        <p14:creationId xmlns:p14="http://schemas.microsoft.com/office/powerpoint/2010/main" val="9780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10.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11.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oleObject" Target="../embeddings/oleObject2.bin"/><Relationship Id="rId5" Type="http://schemas.openxmlformats.org/officeDocument/2006/relationships/slideLayout" Target="../slideLayouts/slideLayout13.xml"/><Relationship Id="rId10" Type="http://schemas.openxmlformats.org/officeDocument/2006/relationships/tags" Target="../tags/tag5.xml"/><Relationship Id="rId4" Type="http://schemas.openxmlformats.org/officeDocument/2006/relationships/slideLayout" Target="../slideLayouts/slideLayout12.xml"/><Relationship Id="rId9"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image" Target="../media/image3.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image" Target="../media/image6.jpeg"/><Relationship Id="rId4" Type="http://schemas.openxmlformats.org/officeDocument/2006/relationships/slideLayout" Target="../slideLayouts/slideLayout49.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jpeg"/><Relationship Id="rId3" Type="http://schemas.openxmlformats.org/officeDocument/2006/relationships/slideLayout" Target="../slideLayouts/slideLayout53.xml"/><Relationship Id="rId7" Type="http://schemas.openxmlformats.org/officeDocument/2006/relationships/image" Target="../media/image3.jpeg"/><Relationship Id="rId12" Type="http://schemas.openxmlformats.org/officeDocument/2006/relationships/image" Target="../media/image5.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vmlDrawing" Target="../drawings/vmlDrawing3.vml"/><Relationship Id="rId11" Type="http://schemas.openxmlformats.org/officeDocument/2006/relationships/image" Target="../media/image4.jpeg"/><Relationship Id="rId5" Type="http://schemas.openxmlformats.org/officeDocument/2006/relationships/theme" Target="../theme/theme6.xml"/><Relationship Id="rId10" Type="http://schemas.openxmlformats.org/officeDocument/2006/relationships/image" Target="../media/image9.png"/><Relationship Id="rId4" Type="http://schemas.openxmlformats.org/officeDocument/2006/relationships/slideLayout" Target="../slideLayouts/slideLayout54.xml"/><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oleObject" Target="../embeddings/oleObject4.bin"/><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ags" Target="../tags/tag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ags" Target="../tags/tag6.xml"/><Relationship Id="rId5" Type="http://schemas.openxmlformats.org/officeDocument/2006/relationships/slideLayout" Target="../slideLayouts/slideLayout59.xml"/><Relationship Id="rId15" Type="http://schemas.openxmlformats.org/officeDocument/2006/relationships/image" Target="../media/image2.png"/><Relationship Id="rId10" Type="http://schemas.openxmlformats.org/officeDocument/2006/relationships/vmlDrawing" Target="../drawings/vmlDrawing4.vml"/><Relationship Id="rId4" Type="http://schemas.openxmlformats.org/officeDocument/2006/relationships/slideLayout" Target="../slideLayouts/slideLayout58.xml"/><Relationship Id="rId9" Type="http://schemas.openxmlformats.org/officeDocument/2006/relationships/theme" Target="../theme/theme7.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ags" Target="../tags/tag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ags" Target="../tags/tag8.xml"/><Relationship Id="rId2" Type="http://schemas.openxmlformats.org/officeDocument/2006/relationships/slideLayout" Target="../slideLayouts/slideLayout64.xml"/><Relationship Id="rId16"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vmlDrawing" Target="../drawings/vmlDrawing5.vml"/><Relationship Id="rId5" Type="http://schemas.openxmlformats.org/officeDocument/2006/relationships/slideLayout" Target="../slideLayouts/slideLayout67.xml"/><Relationship Id="rId15" Type="http://schemas.openxmlformats.org/officeDocument/2006/relationships/image" Target="../media/image1.emf"/><Relationship Id="rId10" Type="http://schemas.openxmlformats.org/officeDocument/2006/relationships/theme" Target="../theme/theme8.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oleObject" Target="../embeddings/oleObject5.bin"/></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4.xml"/><Relationship Id="rId7" Type="http://schemas.openxmlformats.org/officeDocument/2006/relationships/image" Target="../media/image4.jpe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0.jpeg"/><Relationship Id="rId5" Type="http://schemas.openxmlformats.org/officeDocument/2006/relationships/theme" Target="../theme/theme9.xml"/><Relationship Id="rId4" Type="http://schemas.openxmlformats.org/officeDocument/2006/relationships/slideLayout" Target="../slideLayouts/slideLayout75.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1"/>
            </p:custDataLst>
            <p:extLst>
              <p:ext uri="{D42A27DB-BD31-4B8C-83A1-F6EECF244321}">
                <p14:modId xmlns:p14="http://schemas.microsoft.com/office/powerpoint/2010/main" val="4227887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3" name="Diapositive think-cell" r:id="rId13" imgW="470" imgH="469" progId="TCLayout.ActiveDocument.1">
                  <p:embed/>
                </p:oleObj>
              </mc:Choice>
              <mc:Fallback>
                <p:oleObj name="Diapositive think-cell" r:id="rId13" imgW="470" imgH="469"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fr-FR" sz="2500" b="1" i="0" baseline="0" dirty="0">
              <a:latin typeface="Arial" panose="020B0604020202020204" pitchFamily="34" charset="0"/>
              <a:ea typeface="+mj-ea"/>
              <a:cs typeface="+mj-cs"/>
              <a:sym typeface="Arial" panose="020B0604020202020204" pitchFamily="34" charset="0"/>
            </a:endParaRPr>
          </a:p>
        </p:txBody>
      </p:sp>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16/11/2023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gray">
          <a:xfrm>
            <a:off x="288000" y="123478"/>
            <a:ext cx="682960" cy="531771"/>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4F2491-B1BE-47FD-AEDE-0B3ECD1AC8AA}" type="datetimeFigureOut">
              <a:rPr lang="fr-FR" smtClean="0"/>
              <a:t>16/11/2023</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18EBB8-1E4C-470A-B0B2-5410F719EDC0}" type="slidenum">
              <a:rPr lang="fr-FR" smtClean="0"/>
              <a:t>‹N°›</a:t>
            </a:fld>
            <a:endParaRPr lang="fr-FR"/>
          </a:p>
        </p:txBody>
      </p:sp>
    </p:spTree>
    <p:extLst>
      <p:ext uri="{BB962C8B-B14F-4D97-AF65-F5344CB8AC3E}">
        <p14:creationId xmlns:p14="http://schemas.microsoft.com/office/powerpoint/2010/main" val="517452079"/>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7" name="Diapositive think-cell" r:id="rId11" imgW="470" imgH="469" progId="TCLayout.ActiveDocument.1">
                  <p:embed/>
                </p:oleObj>
              </mc:Choice>
              <mc:Fallback>
                <p:oleObj name="Diapositive think-cell" r:id="rId11" imgW="470" imgH="469" progId="TCLayout.ActiveDocument.1">
                  <p:embed/>
                  <p:pic>
                    <p:nvPicPr>
                      <p:cNvPr id="8" name="Objet 7"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Aft>
                <a:spcPts val="1000"/>
              </a:spcAft>
            </a:pPr>
            <a:endParaRPr lang="en-US" sz="2700" b="0" i="0" baseline="0" dirty="0" err="1">
              <a:latin typeface="Calibri" panose="020F0502020204030204" pitchFamily="34" charset="0"/>
              <a:ea typeface="+mj-ea"/>
              <a:cs typeface="+mj-cs"/>
              <a:sym typeface="Calibri" panose="020F0502020204030204" pitchFamily="34" charset="0"/>
            </a:endParaRPr>
          </a:p>
        </p:txBody>
      </p:sp>
      <p:sp>
        <p:nvSpPr>
          <p:cNvPr id="2" name="Title"/>
          <p:cNvSpPr>
            <a:spLocks noGrp="1"/>
          </p:cNvSpPr>
          <p:nvPr>
            <p:ph type="title"/>
          </p:nvPr>
        </p:nvSpPr>
        <p:spPr bwMode="gray">
          <a:xfrm>
            <a:off x="405052" y="324000"/>
            <a:ext cx="8333285" cy="81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405052" y="1134000"/>
            <a:ext cx="8333285" cy="3223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58197" y="4563000"/>
            <a:ext cx="1080140" cy="270000"/>
          </a:xfrm>
          <a:prstGeom prst="rect">
            <a:avLst/>
          </a:prstGeom>
        </p:spPr>
        <p:txBody>
          <a:bodyPr vert="horz" lIns="0" tIns="0" rIns="0" bIns="0" rtlCol="0" anchor="b"/>
          <a:lstStyle>
            <a:lvl1pPr algn="r">
              <a:defRPr sz="900">
                <a:solidFill>
                  <a:schemeClr val="bg1">
                    <a:lumMod val="50000"/>
                  </a:schemeClr>
                </a:solidFill>
              </a:defRPr>
            </a:lvl1pPr>
          </a:lstStyle>
          <a:p>
            <a:fld id="{77C760F1-F42E-4EB0-ACB7-12284F06759E}" type="datetime1">
              <a:rPr lang="en-US" smtClean="0"/>
              <a:t>11/16/2023</a:t>
            </a:fld>
            <a:endParaRPr lang="en-US" dirty="0"/>
          </a:p>
        </p:txBody>
      </p:sp>
      <p:sp>
        <p:nvSpPr>
          <p:cNvPr id="5" name="Footer"/>
          <p:cNvSpPr>
            <a:spLocks noGrp="1"/>
          </p:cNvSpPr>
          <p:nvPr>
            <p:ph type="ftr" sz="quarter" idx="3"/>
          </p:nvPr>
        </p:nvSpPr>
        <p:spPr bwMode="gray">
          <a:xfrm>
            <a:off x="2951484" y="4563000"/>
            <a:ext cx="3240422" cy="270000"/>
          </a:xfrm>
          <a:prstGeom prst="rect">
            <a:avLst/>
          </a:prstGeom>
        </p:spPr>
        <p:txBody>
          <a:bodyPr vert="horz" lIns="0" tIns="0" rIns="0" bIns="0" rtlCol="0" anchor="b"/>
          <a:lstStyle>
            <a:lvl1pPr algn="ctr">
              <a:defRPr sz="900">
                <a:solidFill>
                  <a:schemeClr val="bg1">
                    <a:lumMod val="50000"/>
                  </a:schemeClr>
                </a:solidFill>
              </a:defRPr>
            </a:lvl1pPr>
          </a:lstStyle>
          <a:p>
            <a:r>
              <a:rPr lang="en-US"/>
              <a:t>Footer</a:t>
            </a:r>
            <a:endParaRPr lang="en-US" dirty="0"/>
          </a:p>
        </p:txBody>
      </p:sp>
      <p:sp>
        <p:nvSpPr>
          <p:cNvPr id="6" name="Slide Number"/>
          <p:cNvSpPr>
            <a:spLocks noGrp="1"/>
          </p:cNvSpPr>
          <p:nvPr>
            <p:ph type="sldNum" sz="quarter" idx="4"/>
          </p:nvPr>
        </p:nvSpPr>
        <p:spPr bwMode="gray">
          <a:xfrm>
            <a:off x="405053" y="4563000"/>
            <a:ext cx="675088" cy="27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12472714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Wingdings" panose="05000000000000000000" pitchFamily="2" charset="2"/>
        <a:buChar char="§"/>
        <a:defRPr sz="165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Calibri Light" panose="020F0302020204030204" pitchFamily="34" charset="0"/>
        <a:buChar char="–"/>
        <a:defRPr sz="150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396000" y="1134000"/>
            <a:ext cx="8352000" cy="3223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67860" y="4563000"/>
            <a:ext cx="1080141" cy="270000"/>
          </a:xfrm>
          <a:prstGeom prst="rect">
            <a:avLst/>
          </a:prstGeom>
        </p:spPr>
        <p:txBody>
          <a:bodyPr vert="horz" lIns="0" tIns="0" rIns="0" bIns="0" rtlCol="0" anchor="b"/>
          <a:lstStyle>
            <a:lvl1pPr algn="r">
              <a:defRPr sz="900">
                <a:solidFill>
                  <a:schemeClr val="bg1">
                    <a:lumMod val="50000"/>
                  </a:schemeClr>
                </a:solidFill>
              </a:defRPr>
            </a:lvl1pPr>
          </a:lstStyle>
          <a:p>
            <a:fld id="{FD1A9DAE-CBC5-424A-B69F-21811FC1E509}" type="datetime1">
              <a:rPr lang="en-US" smtClean="0"/>
              <a:t>11/16/2023</a:t>
            </a:fld>
            <a:endParaRPr lang="en-US" dirty="0"/>
          </a:p>
        </p:txBody>
      </p:sp>
      <p:sp>
        <p:nvSpPr>
          <p:cNvPr id="5" name="Footer"/>
          <p:cNvSpPr>
            <a:spLocks noGrp="1"/>
          </p:cNvSpPr>
          <p:nvPr>
            <p:ph type="ftr" sz="quarter" idx="3"/>
          </p:nvPr>
        </p:nvSpPr>
        <p:spPr bwMode="gray">
          <a:xfrm>
            <a:off x="2951485" y="4563000"/>
            <a:ext cx="3240422" cy="270000"/>
          </a:xfrm>
          <a:prstGeom prst="rect">
            <a:avLst/>
          </a:prstGeom>
        </p:spPr>
        <p:txBody>
          <a:bodyPr vert="horz" lIns="0" tIns="0" rIns="0" bIns="0" rtlCol="0" anchor="b"/>
          <a:lstStyle>
            <a:lvl1pPr algn="ctr">
              <a:defRPr sz="900">
                <a:solidFill>
                  <a:schemeClr val="bg1">
                    <a:lumMod val="50000"/>
                  </a:schemeClr>
                </a:solidFill>
              </a:defRPr>
            </a:lvl1pPr>
          </a:lstStyle>
          <a:p>
            <a:r>
              <a:rPr lang="en-US" dirty="0"/>
              <a:t>Footer</a:t>
            </a:r>
          </a:p>
        </p:txBody>
      </p:sp>
      <p:sp>
        <p:nvSpPr>
          <p:cNvPr id="6" name="Slide Number"/>
          <p:cNvSpPr>
            <a:spLocks noGrp="1"/>
          </p:cNvSpPr>
          <p:nvPr>
            <p:ph type="sldNum" sz="quarter" idx="4"/>
          </p:nvPr>
        </p:nvSpPr>
        <p:spPr bwMode="gray">
          <a:xfrm>
            <a:off x="396000" y="4563000"/>
            <a:ext cx="675088" cy="27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220294054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Wingdings" panose="05000000000000000000" pitchFamily="2" charset="2"/>
        <a:buChar char="§"/>
        <a:defRPr sz="135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396000" y="1134000"/>
            <a:ext cx="8352000" cy="3223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67860" y="4563000"/>
            <a:ext cx="1080141" cy="270000"/>
          </a:xfrm>
          <a:prstGeom prst="rect">
            <a:avLst/>
          </a:prstGeom>
        </p:spPr>
        <p:txBody>
          <a:bodyPr vert="horz" lIns="0" tIns="0" rIns="0" bIns="0" rtlCol="0" anchor="b"/>
          <a:lstStyle>
            <a:lvl1pPr algn="r">
              <a:defRPr sz="900">
                <a:solidFill>
                  <a:schemeClr val="bg1">
                    <a:lumMod val="50000"/>
                  </a:schemeClr>
                </a:solidFill>
              </a:defRPr>
            </a:lvl1pPr>
          </a:lstStyle>
          <a:p>
            <a:fld id="{164E6F18-076A-4F74-B575-FAC088C5D472}" type="datetime1">
              <a:rPr lang="en-US" smtClean="0"/>
              <a:t>11/16/2023</a:t>
            </a:fld>
            <a:endParaRPr lang="en-US" dirty="0"/>
          </a:p>
        </p:txBody>
      </p:sp>
      <p:sp>
        <p:nvSpPr>
          <p:cNvPr id="5" name="Footer"/>
          <p:cNvSpPr>
            <a:spLocks noGrp="1"/>
          </p:cNvSpPr>
          <p:nvPr>
            <p:ph type="ftr" sz="quarter" idx="3"/>
          </p:nvPr>
        </p:nvSpPr>
        <p:spPr bwMode="gray">
          <a:xfrm>
            <a:off x="2951485" y="4563000"/>
            <a:ext cx="3240422" cy="270000"/>
          </a:xfrm>
          <a:prstGeom prst="rect">
            <a:avLst/>
          </a:prstGeom>
        </p:spPr>
        <p:txBody>
          <a:bodyPr vert="horz" lIns="0" tIns="0" rIns="0" bIns="0" rtlCol="0" anchor="b"/>
          <a:lstStyle>
            <a:lvl1pPr algn="ctr">
              <a:defRPr sz="900">
                <a:solidFill>
                  <a:schemeClr val="bg1">
                    <a:lumMod val="50000"/>
                  </a:schemeClr>
                </a:solidFill>
              </a:defRPr>
            </a:lvl1pPr>
          </a:lstStyle>
          <a:p>
            <a:r>
              <a:rPr lang="en-US" dirty="0"/>
              <a:t>Footer</a:t>
            </a:r>
          </a:p>
        </p:txBody>
      </p:sp>
      <p:sp>
        <p:nvSpPr>
          <p:cNvPr id="6" name="Slide Number"/>
          <p:cNvSpPr>
            <a:spLocks noGrp="1"/>
          </p:cNvSpPr>
          <p:nvPr>
            <p:ph type="sldNum" sz="quarter" idx="4"/>
          </p:nvPr>
        </p:nvSpPr>
        <p:spPr bwMode="gray">
          <a:xfrm>
            <a:off x="396000" y="4563000"/>
            <a:ext cx="675088" cy="27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32888486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Wingdings" panose="05000000000000000000" pitchFamily="2" charset="2"/>
        <a:buChar char="§"/>
        <a:defRPr sz="135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28600"/>
            <a:ext cx="6096000" cy="74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1" y="1600200"/>
            <a:ext cx="741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632200" y="4864474"/>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675" baseline="0">
                <a:latin typeface="Arial" pitchFamily="34" charset="0"/>
                <a:ea typeface="ＭＳ Ｐゴシック" charset="0"/>
                <a:cs typeface="+mn-cs"/>
              </a:defRPr>
            </a:lvl1pPr>
          </a:lstStyle>
          <a:p>
            <a:pPr>
              <a:defRPr/>
            </a:pPr>
            <a:r>
              <a:rPr lang="fr-FR">
                <a:solidFill>
                  <a:srgbClr val="4E455D"/>
                </a:solidFill>
              </a:rPr>
              <a:t>02 octobre 2017</a:t>
            </a:r>
            <a:endParaRPr lang="fr-FR" dirty="0">
              <a:solidFill>
                <a:srgbClr val="4E455D"/>
              </a:solidFill>
            </a:endParaRPr>
          </a:p>
        </p:txBody>
      </p:sp>
      <p:sp>
        <p:nvSpPr>
          <p:cNvPr id="1030" name="Rectangle 6"/>
          <p:cNvSpPr>
            <a:spLocks noGrp="1" noChangeArrowheads="1"/>
          </p:cNvSpPr>
          <p:nvPr>
            <p:ph type="sldNum" sz="quarter" idx="4"/>
          </p:nvPr>
        </p:nvSpPr>
        <p:spPr bwMode="auto">
          <a:xfrm>
            <a:off x="8305800" y="4904815"/>
            <a:ext cx="762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675" baseline="0">
                <a:solidFill>
                  <a:srgbClr val="4E455D"/>
                </a:solidFill>
                <a:latin typeface="Arial Bold" charset="0"/>
              </a:defRPr>
            </a:lvl1pPr>
          </a:lstStyle>
          <a:p>
            <a:pPr fontAlgn="base">
              <a:spcBef>
                <a:spcPct val="0"/>
              </a:spcBef>
              <a:spcAft>
                <a:spcPct val="0"/>
              </a:spcAft>
              <a:defRPr/>
            </a:pPr>
            <a:fld id="{B5C39F5B-77B0-45ED-8295-9E1E43319FDE}" type="slidenum">
              <a:rPr lang="fr-FR" smtClean="0"/>
              <a:pPr fontAlgn="base">
                <a:spcBef>
                  <a:spcPct val="0"/>
                </a:spcBef>
                <a:spcAft>
                  <a:spcPct val="0"/>
                </a:spcAft>
                <a:defRPr/>
              </a:pPr>
              <a:t>‹N°›</a:t>
            </a:fld>
            <a:endParaRPr lang="fr-FR"/>
          </a:p>
        </p:txBody>
      </p:sp>
      <p:sp>
        <p:nvSpPr>
          <p:cNvPr id="105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062"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064" name="Line 40"/>
          <p:cNvSpPr>
            <a:spLocks noChangeShapeType="1"/>
          </p:cNvSpPr>
          <p:nvPr/>
        </p:nvSpPr>
        <p:spPr bwMode="auto">
          <a:xfrm rot="-54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solidFill>
                <a:srgbClr val="4E455D"/>
              </a:solidFill>
            </a:endParaRPr>
          </a:p>
        </p:txBody>
      </p:sp>
      <p:sp>
        <p:nvSpPr>
          <p:cNvPr id="1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pic>
        <p:nvPicPr>
          <p:cNvPr id="11" name="Image 5" descr="logo-pp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3" name="Line 65"/>
          <p:cNvSpPr>
            <a:spLocks noChangeShapeType="1"/>
          </p:cNvSpPr>
          <p:nvPr/>
        </p:nvSpPr>
        <p:spPr bwMode="auto">
          <a:xfrm rot="-54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cs typeface="ＭＳ Ｐゴシック" charset="0"/>
            </a:endParaRPr>
          </a:p>
        </p:txBody>
      </p:sp>
      <p:sp>
        <p:nvSpPr>
          <p:cNvPr id="14" name="ZoneTexte 13"/>
          <p:cNvSpPr txBox="1"/>
          <p:nvPr/>
        </p:nvSpPr>
        <p:spPr>
          <a:xfrm>
            <a:off x="6327726" y="1313845"/>
            <a:ext cx="184731" cy="300082"/>
          </a:xfrm>
          <a:prstGeom prst="rect">
            <a:avLst/>
          </a:prstGeom>
          <a:noFill/>
        </p:spPr>
        <p:txBody>
          <a:bodyPr wrap="none" rtlCol="0">
            <a:spAutoFit/>
          </a:bodyPr>
          <a:lstStyle/>
          <a:p>
            <a:endParaRPr lang="fr-FR" sz="1350">
              <a:solidFill>
                <a:srgbClr val="4E455D"/>
              </a:solidFill>
            </a:endParaRPr>
          </a:p>
        </p:txBody>
      </p:sp>
      <p:sp>
        <p:nvSpPr>
          <p:cNvPr id="15" name="Rectangle 39"/>
          <p:cNvSpPr>
            <a:spLocks noGrp="1" noChangeArrowheads="1"/>
          </p:cNvSpPr>
          <p:nvPr>
            <p:ph type="ftr" sz="quarter" idx="3"/>
          </p:nvPr>
        </p:nvSpPr>
        <p:spPr>
          <a:xfrm>
            <a:off x="5707112" y="4864474"/>
            <a:ext cx="2376264" cy="342900"/>
          </a:xfrm>
          <a:prstGeom prst="rect">
            <a:avLst/>
          </a:prstGeom>
        </p:spPr>
        <p:txBody>
          <a:bodyPr/>
          <a:lstStyle>
            <a:lvl1pPr>
              <a:defRPr lang="fr-FR" sz="675" kern="1200" baseline="0" dirty="0">
                <a:solidFill>
                  <a:schemeClr val="tx1"/>
                </a:solidFill>
                <a:latin typeface="Arial" pitchFamily="34" charset="0"/>
                <a:ea typeface="ＭＳ Ｐゴシック" charset="0"/>
                <a:cs typeface="+mn-cs"/>
              </a:defRPr>
            </a:lvl1pPr>
          </a:lstStyle>
          <a:p>
            <a:pPr>
              <a:defRPr/>
            </a:pPr>
            <a:r>
              <a:rPr>
                <a:solidFill>
                  <a:srgbClr val="4E455D"/>
                </a:solidFill>
              </a:rPr>
              <a:t>COPIL MCO - ATIH</a:t>
            </a:r>
          </a:p>
        </p:txBody>
      </p:sp>
      <p:pic>
        <p:nvPicPr>
          <p:cNvPr id="16" name="Image 5" descr="logo-pp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36101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Lst>
  <p:hf hdr="0" ftr="0" dt="0"/>
  <p:txStyles>
    <p:titleStyle>
      <a:lvl1pPr algn="l" rtl="0" eaLnBrk="1" fontAlgn="base" hangingPunct="1">
        <a:spcBef>
          <a:spcPct val="0"/>
        </a:spcBef>
        <a:spcAft>
          <a:spcPct val="0"/>
        </a:spcAft>
        <a:defRPr sz="2100" b="1">
          <a:solidFill>
            <a:srgbClr val="4E455D"/>
          </a:solidFill>
          <a:latin typeface="Arial Bold"/>
          <a:ea typeface="+mj-ea"/>
          <a:cs typeface="ＭＳ Ｐゴシック" charset="0"/>
        </a:defRPr>
      </a:lvl1pPr>
      <a:lvl2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5pPr>
      <a:lvl6pPr marL="342900" algn="l" rtl="0" eaLnBrk="1" fontAlgn="base" hangingPunct="1">
        <a:spcBef>
          <a:spcPct val="0"/>
        </a:spcBef>
        <a:spcAft>
          <a:spcPct val="0"/>
        </a:spcAft>
        <a:defRPr sz="2250">
          <a:solidFill>
            <a:srgbClr val="4E455D"/>
          </a:solidFill>
          <a:latin typeface="Arial Bold" charset="0"/>
          <a:ea typeface="ＭＳ Ｐゴシック" charset="0"/>
        </a:defRPr>
      </a:lvl6pPr>
      <a:lvl7pPr marL="685800" algn="l" rtl="0" eaLnBrk="1" fontAlgn="base" hangingPunct="1">
        <a:spcBef>
          <a:spcPct val="0"/>
        </a:spcBef>
        <a:spcAft>
          <a:spcPct val="0"/>
        </a:spcAft>
        <a:defRPr sz="2250">
          <a:solidFill>
            <a:srgbClr val="4E455D"/>
          </a:solidFill>
          <a:latin typeface="Arial Bold" charset="0"/>
          <a:ea typeface="ＭＳ Ｐゴシック" charset="0"/>
        </a:defRPr>
      </a:lvl7pPr>
      <a:lvl8pPr marL="1028700" algn="l" rtl="0" eaLnBrk="1" fontAlgn="base" hangingPunct="1">
        <a:spcBef>
          <a:spcPct val="0"/>
        </a:spcBef>
        <a:spcAft>
          <a:spcPct val="0"/>
        </a:spcAft>
        <a:defRPr sz="2250">
          <a:solidFill>
            <a:srgbClr val="4E455D"/>
          </a:solidFill>
          <a:latin typeface="Arial Bold" charset="0"/>
          <a:ea typeface="ＭＳ Ｐゴシック" charset="0"/>
        </a:defRPr>
      </a:lvl8pPr>
      <a:lvl9pPr marL="1371600" algn="l" rtl="0" eaLnBrk="1" fontAlgn="base" hangingPunct="1">
        <a:spcBef>
          <a:spcPct val="0"/>
        </a:spcBef>
        <a:spcAft>
          <a:spcPct val="0"/>
        </a:spcAft>
        <a:defRPr sz="2250">
          <a:solidFill>
            <a:srgbClr val="4E455D"/>
          </a:solidFill>
          <a:latin typeface="Arial Bold" charset="0"/>
          <a:ea typeface="ＭＳ Ｐゴシック" charset="0"/>
        </a:defRPr>
      </a:lvl9pPr>
    </p:titleStyle>
    <p:bodyStyle>
      <a:lvl1pPr marL="257175" indent="-42863" algn="l" rtl="0" eaLnBrk="1" fontAlgn="base" hangingPunct="1">
        <a:spcBef>
          <a:spcPct val="20000"/>
        </a:spcBef>
        <a:spcAft>
          <a:spcPct val="0"/>
        </a:spcAft>
        <a:buBlip>
          <a:blip r:embed="rId8"/>
        </a:buBlip>
        <a:defRPr sz="1875">
          <a:solidFill>
            <a:srgbClr val="4E455D"/>
          </a:solidFill>
          <a:latin typeface="+mn-lt"/>
          <a:ea typeface="+mn-ea"/>
          <a:cs typeface="ＭＳ Ｐゴシック" charset="0"/>
        </a:defRPr>
      </a:lvl1pPr>
      <a:lvl2pPr marL="571500" indent="-214313" algn="l" rtl="0" eaLnBrk="1" fontAlgn="base" hangingPunct="1">
        <a:spcBef>
          <a:spcPct val="20000"/>
        </a:spcBef>
        <a:spcAft>
          <a:spcPct val="0"/>
        </a:spcAft>
        <a:buSzPct val="110000"/>
        <a:buBlip>
          <a:blip r:embed="rId9"/>
        </a:buBlip>
        <a:defRPr sz="1650">
          <a:solidFill>
            <a:srgbClr val="4E455D"/>
          </a:solidFill>
          <a:latin typeface="+mn-lt"/>
          <a:ea typeface="+mn-ea"/>
        </a:defRPr>
      </a:lvl2pPr>
      <a:lvl3pPr marL="857250" indent="-142875" algn="l" rtl="0" eaLnBrk="1" fontAlgn="base" hangingPunct="1">
        <a:spcBef>
          <a:spcPct val="20000"/>
        </a:spcBef>
        <a:spcAft>
          <a:spcPct val="0"/>
        </a:spcAft>
        <a:buBlip>
          <a:blip r:embed="rId10"/>
        </a:buBlip>
        <a:defRPr>
          <a:solidFill>
            <a:srgbClr val="4E455D"/>
          </a:solidFill>
          <a:latin typeface="+mn-lt"/>
          <a:ea typeface="+mn-ea"/>
        </a:defRPr>
      </a:lvl3pPr>
      <a:lvl4pPr marL="1214438" indent="-142875" algn="l" rtl="0" eaLnBrk="1" fontAlgn="base" hangingPunct="1">
        <a:spcBef>
          <a:spcPct val="20000"/>
        </a:spcBef>
        <a:spcAft>
          <a:spcPct val="0"/>
        </a:spcAft>
        <a:buBlip>
          <a:blip r:embed="rId8"/>
        </a:buBlip>
        <a:defRPr sz="1125">
          <a:solidFill>
            <a:srgbClr val="4E455D"/>
          </a:solidFill>
          <a:latin typeface="+mn-lt"/>
          <a:ea typeface="+mn-ea"/>
        </a:defRPr>
      </a:lvl4pPr>
      <a:lvl5pPr marL="1500188" indent="-142875" algn="l" rtl="0" eaLnBrk="1" fontAlgn="base" hangingPunct="1">
        <a:spcBef>
          <a:spcPct val="20000"/>
        </a:spcBef>
        <a:spcAft>
          <a:spcPct val="0"/>
        </a:spcAft>
        <a:buBlip>
          <a:blip r:embed="rId9"/>
        </a:buBlip>
        <a:defRPr sz="1125">
          <a:solidFill>
            <a:srgbClr val="4E455D"/>
          </a:solidFill>
          <a:latin typeface="+mn-lt"/>
          <a:ea typeface="+mn-ea"/>
        </a:defRPr>
      </a:lvl5pPr>
      <a:lvl6pPr marL="1843088" indent="-142875" algn="l" rtl="0" eaLnBrk="1" fontAlgn="base" hangingPunct="1">
        <a:spcBef>
          <a:spcPct val="20000"/>
        </a:spcBef>
        <a:spcAft>
          <a:spcPct val="0"/>
        </a:spcAft>
        <a:buBlip>
          <a:blip r:embed="rId9"/>
        </a:buBlip>
        <a:defRPr sz="1125">
          <a:solidFill>
            <a:srgbClr val="4E455D"/>
          </a:solidFill>
          <a:latin typeface="+mn-lt"/>
          <a:ea typeface="+mn-ea"/>
        </a:defRPr>
      </a:lvl6pPr>
      <a:lvl7pPr marL="2185988" indent="-142875" algn="l" rtl="0" eaLnBrk="1" fontAlgn="base" hangingPunct="1">
        <a:spcBef>
          <a:spcPct val="20000"/>
        </a:spcBef>
        <a:spcAft>
          <a:spcPct val="0"/>
        </a:spcAft>
        <a:buBlip>
          <a:blip r:embed="rId9"/>
        </a:buBlip>
        <a:defRPr sz="1125">
          <a:solidFill>
            <a:srgbClr val="4E455D"/>
          </a:solidFill>
          <a:latin typeface="+mn-lt"/>
          <a:ea typeface="+mn-ea"/>
        </a:defRPr>
      </a:lvl7pPr>
      <a:lvl8pPr marL="2528888" indent="-142875" algn="l" rtl="0" eaLnBrk="1" fontAlgn="base" hangingPunct="1">
        <a:spcBef>
          <a:spcPct val="20000"/>
        </a:spcBef>
        <a:spcAft>
          <a:spcPct val="0"/>
        </a:spcAft>
        <a:buBlip>
          <a:blip r:embed="rId9"/>
        </a:buBlip>
        <a:defRPr sz="1125">
          <a:solidFill>
            <a:srgbClr val="4E455D"/>
          </a:solidFill>
          <a:latin typeface="+mn-lt"/>
          <a:ea typeface="+mn-ea"/>
        </a:defRPr>
      </a:lvl8pPr>
      <a:lvl9pPr marL="2871788" indent="-142875" algn="l" rtl="0" eaLnBrk="1" fontAlgn="base" hangingPunct="1">
        <a:spcBef>
          <a:spcPct val="20000"/>
        </a:spcBef>
        <a:spcAft>
          <a:spcPct val="0"/>
        </a:spcAft>
        <a:buBlip>
          <a:blip r:embed="rId9"/>
        </a:buBlip>
        <a:defRPr sz="1125">
          <a:solidFill>
            <a:srgbClr val="4E455D"/>
          </a:solidFill>
          <a:latin typeface="+mn-lt"/>
          <a:ea typeface="+mn-ea"/>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28600"/>
            <a:ext cx="6096000" cy="74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1600200"/>
            <a:ext cx="741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632200" y="4864894"/>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675" baseline="0">
                <a:latin typeface="Arial" pitchFamily="34" charset="0"/>
                <a:ea typeface="ＭＳ Ｐゴシック" charset="0"/>
                <a:cs typeface="+mn-cs"/>
              </a:defRPr>
            </a:lvl1pPr>
          </a:lstStyle>
          <a:p>
            <a:pPr>
              <a:defRPr/>
            </a:pPr>
            <a:endParaRPr lang="fr-FR">
              <a:solidFill>
                <a:srgbClr val="4E455D"/>
              </a:solidFill>
            </a:endParaRPr>
          </a:p>
        </p:txBody>
      </p:sp>
      <p:sp>
        <p:nvSpPr>
          <p:cNvPr id="1030" name="Rectangle 6"/>
          <p:cNvSpPr>
            <a:spLocks noGrp="1" noChangeArrowheads="1"/>
          </p:cNvSpPr>
          <p:nvPr>
            <p:ph type="sldNum" sz="quarter" idx="4"/>
          </p:nvPr>
        </p:nvSpPr>
        <p:spPr bwMode="auto">
          <a:xfrm>
            <a:off x="8305800" y="4905375"/>
            <a:ext cx="762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675" baseline="0">
                <a:solidFill>
                  <a:srgbClr val="4E455D"/>
                </a:solidFill>
                <a:latin typeface="Arial Bold" charset="0"/>
              </a:defRPr>
            </a:lvl1pPr>
          </a:lstStyle>
          <a:p>
            <a:pPr>
              <a:defRPr/>
            </a:pPr>
            <a:fld id="{2D66EE49-EBDD-4B78-97DA-20B66E7CDA44}" type="slidenum">
              <a:rPr lang="fr-FR"/>
              <a:pPr>
                <a:defRPr/>
              </a:pPr>
              <a:t>‹N°›</a:t>
            </a:fld>
            <a:endParaRPr lang="fr-FR"/>
          </a:p>
        </p:txBody>
      </p:sp>
      <p:sp>
        <p:nvSpPr>
          <p:cNvPr id="105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062"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064" name="Line 40"/>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endParaRPr>
          </a:p>
        </p:txBody>
      </p:sp>
      <p:sp>
        <p:nvSpPr>
          <p:cNvPr id="1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pic>
        <p:nvPicPr>
          <p:cNvPr id="2058" name="Image 5" descr="logo-pp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13" name="Line 65"/>
          <p:cNvSpPr>
            <a:spLocks noChangeShapeType="1"/>
          </p:cNvSpPr>
          <p:nvPr/>
        </p:nvSpPr>
        <p:spPr bwMode="auto">
          <a:xfrm rot="162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solidFill>
                <a:srgbClr val="4E455D"/>
              </a:solidFill>
              <a:latin typeface="Arial" charset="0"/>
              <a:cs typeface="ＭＳ Ｐゴシック" charset="0"/>
            </a:endParaRPr>
          </a:p>
        </p:txBody>
      </p:sp>
      <p:sp>
        <p:nvSpPr>
          <p:cNvPr id="2061" name="ZoneTexte 13"/>
          <p:cNvSpPr txBox="1">
            <a:spLocks noChangeArrowheads="1"/>
          </p:cNvSpPr>
          <p:nvPr/>
        </p:nvSpPr>
        <p:spPr bwMode="auto">
          <a:xfrm>
            <a:off x="6327776" y="13132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sz="1350">
              <a:solidFill>
                <a:srgbClr val="4E455D"/>
              </a:solidFill>
            </a:endParaRPr>
          </a:p>
        </p:txBody>
      </p:sp>
      <p:sp>
        <p:nvSpPr>
          <p:cNvPr id="15" name="Rectangle 39"/>
          <p:cNvSpPr>
            <a:spLocks noGrp="1" noChangeArrowheads="1"/>
          </p:cNvSpPr>
          <p:nvPr>
            <p:ph type="ftr" sz="quarter" idx="3"/>
          </p:nvPr>
        </p:nvSpPr>
        <p:spPr>
          <a:xfrm>
            <a:off x="5707064" y="4864894"/>
            <a:ext cx="2376487" cy="342900"/>
          </a:xfrm>
          <a:prstGeom prst="rect">
            <a:avLst/>
          </a:prstGeom>
        </p:spPr>
        <p:txBody>
          <a:bodyPr/>
          <a:lstStyle>
            <a:lvl1pPr>
              <a:defRPr lang="fr-FR" sz="675" kern="1200" baseline="0">
                <a:solidFill>
                  <a:schemeClr val="tx1"/>
                </a:solidFill>
                <a:latin typeface="Arial" pitchFamily="34" charset="0"/>
                <a:ea typeface="ＭＳ Ｐゴシック" charset="0"/>
                <a:cs typeface="+mn-cs"/>
              </a:defRPr>
            </a:lvl1pPr>
          </a:lstStyle>
          <a:p>
            <a:pPr>
              <a:defRPr/>
            </a:pPr>
            <a:r>
              <a:rPr>
                <a:solidFill>
                  <a:srgbClr val="4E455D"/>
                </a:solidFill>
              </a:rPr>
              <a:t>document de Travail</a:t>
            </a:r>
          </a:p>
        </p:txBody>
      </p:sp>
      <p:pic>
        <p:nvPicPr>
          <p:cNvPr id="2063" name="Image 5" descr="logo-pp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Image 5" descr="logo-pp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5" name="Group 5"/>
          <p:cNvGrpSpPr>
            <a:grpSpLocks/>
          </p:cNvGrpSpPr>
          <p:nvPr/>
        </p:nvGrpSpPr>
        <p:grpSpPr bwMode="auto">
          <a:xfrm>
            <a:off x="152401" y="457200"/>
            <a:ext cx="1152525" cy="789385"/>
            <a:chOff x="80" y="624"/>
            <a:chExt cx="726" cy="663"/>
          </a:xfrm>
        </p:grpSpPr>
        <p:sp>
          <p:nvSpPr>
            <p:cNvPr id="2067" name="Rectangle 6"/>
            <p:cNvSpPr>
              <a:spLocks noChangeArrowheads="1"/>
            </p:cNvSpPr>
            <p:nvPr/>
          </p:nvSpPr>
          <p:spPr bwMode="ltGray">
            <a:xfrm>
              <a:off x="263" y="69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fr-FR" sz="1800">
                <a:solidFill>
                  <a:srgbClr val="4E455D"/>
                </a:solidFill>
                <a:latin typeface="Tahoma" pitchFamily="34" charset="0"/>
              </a:endParaRPr>
            </a:p>
          </p:txBody>
        </p:sp>
        <p:sp>
          <p:nvSpPr>
            <p:cNvPr id="2068" name="Rectangle 7"/>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fr-FR" sz="1800">
                <a:solidFill>
                  <a:srgbClr val="4E455D"/>
                </a:solidFill>
                <a:latin typeface="Tahoma" pitchFamily="34" charset="0"/>
              </a:endParaRPr>
            </a:p>
          </p:txBody>
        </p:sp>
        <p:sp>
          <p:nvSpPr>
            <p:cNvPr id="2069" name="Rectangle 8"/>
            <p:cNvSpPr>
              <a:spLocks noChangeArrowheads="1"/>
            </p:cNvSpPr>
            <p:nvPr/>
          </p:nvSpPr>
          <p:spPr bwMode="ltGray">
            <a:xfrm>
              <a:off x="341" y="95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fr-FR" sz="1800">
                <a:solidFill>
                  <a:srgbClr val="4E455D"/>
                </a:solidFill>
                <a:latin typeface="Tahoma" pitchFamily="34" charset="0"/>
              </a:endParaRPr>
            </a:p>
          </p:txBody>
        </p:sp>
        <p:sp>
          <p:nvSpPr>
            <p:cNvPr id="2070" name="Rectangle 9"/>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fr-FR" sz="1800">
                <a:solidFill>
                  <a:srgbClr val="4E455D"/>
                </a:solidFill>
                <a:latin typeface="Tahoma" pitchFamily="34" charset="0"/>
              </a:endParaRPr>
            </a:p>
          </p:txBody>
        </p:sp>
        <p:sp>
          <p:nvSpPr>
            <p:cNvPr id="2071" name="Rectangle 10"/>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fr-FR" sz="1800">
                <a:solidFill>
                  <a:srgbClr val="4E455D"/>
                </a:solidFill>
                <a:latin typeface="Tahoma" pitchFamily="34" charset="0"/>
              </a:endParaRPr>
            </a:p>
          </p:txBody>
        </p:sp>
        <p:sp>
          <p:nvSpPr>
            <p:cNvPr id="2072" name="Rectangle 11"/>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fr-FR" sz="1800">
                <a:solidFill>
                  <a:srgbClr val="4E455D"/>
                </a:solidFill>
                <a:latin typeface="Tahoma" pitchFamily="34" charset="0"/>
              </a:endParaRPr>
            </a:p>
          </p:txBody>
        </p:sp>
        <p:graphicFrame>
          <p:nvGraphicFramePr>
            <p:cNvPr id="2073" name="Object 12"/>
            <p:cNvGraphicFramePr>
              <a:graphicFrameLocks noChangeAspect="1"/>
            </p:cNvGraphicFramePr>
            <p:nvPr userDrawn="1"/>
          </p:nvGraphicFramePr>
          <p:xfrm>
            <a:off x="96" y="624"/>
            <a:ext cx="297" cy="244"/>
          </p:xfrm>
          <a:graphic>
            <a:graphicData uri="http://schemas.openxmlformats.org/presentationml/2006/ole">
              <mc:AlternateContent xmlns:mc="http://schemas.openxmlformats.org/markup-compatibility/2006">
                <mc:Choice xmlns:v="urn:schemas-microsoft-com:vml" Requires="v">
                  <p:oleObj spid="_x0000_s3102" name="Image Bitmap" r:id="rId8" imgW="638264" imgH="523810" progId="Paint.Picture">
                    <p:embed/>
                  </p:oleObj>
                </mc:Choice>
                <mc:Fallback>
                  <p:oleObj name="Image Bitmap" r:id="rId8" imgW="638264" imgH="523810" progId="Paint.Picture">
                    <p:embed/>
                    <p:pic>
                      <p:nvPicPr>
                        <p:cNvPr id="2073"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624"/>
                          <a:ext cx="29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066"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9" y="465535"/>
            <a:ext cx="6111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64770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hf hdr="0" ftr="0" dt="0"/>
  <p:txStyles>
    <p:titleStyle>
      <a:lvl1pPr algn="l" rtl="0" eaLnBrk="0" fontAlgn="base" hangingPunct="0">
        <a:spcBef>
          <a:spcPct val="0"/>
        </a:spcBef>
        <a:spcAft>
          <a:spcPct val="0"/>
        </a:spcAft>
        <a:defRPr sz="2100" b="1">
          <a:solidFill>
            <a:srgbClr val="4E455D"/>
          </a:solidFill>
          <a:latin typeface="Arial Bold"/>
          <a:ea typeface="ＭＳ Ｐゴシック" pitchFamily="34" charset="-128"/>
          <a:cs typeface="ＭＳ Ｐゴシック" charset="0"/>
        </a:defRPr>
      </a:lvl1pPr>
      <a:lvl2pPr algn="l" rtl="0" eaLnBrk="0" fontAlgn="base" hangingPunct="0">
        <a:spcBef>
          <a:spcPct val="0"/>
        </a:spcBef>
        <a:spcAft>
          <a:spcPct val="0"/>
        </a:spcAft>
        <a:defRPr sz="2100" b="1">
          <a:solidFill>
            <a:srgbClr val="4E455D"/>
          </a:solidFill>
          <a:latin typeface="Arial Bold" charset="0"/>
          <a:ea typeface="ＭＳ Ｐゴシック" pitchFamily="34" charset="-128"/>
          <a:cs typeface="ＭＳ Ｐゴシック" charset="0"/>
        </a:defRPr>
      </a:lvl2pPr>
      <a:lvl3pPr algn="l" rtl="0" eaLnBrk="0" fontAlgn="base" hangingPunct="0">
        <a:spcBef>
          <a:spcPct val="0"/>
        </a:spcBef>
        <a:spcAft>
          <a:spcPct val="0"/>
        </a:spcAft>
        <a:defRPr sz="2100" b="1">
          <a:solidFill>
            <a:srgbClr val="4E455D"/>
          </a:solidFill>
          <a:latin typeface="Arial Bold" charset="0"/>
          <a:ea typeface="ＭＳ Ｐゴシック" pitchFamily="34" charset="-128"/>
          <a:cs typeface="ＭＳ Ｐゴシック" charset="0"/>
        </a:defRPr>
      </a:lvl3pPr>
      <a:lvl4pPr algn="l" rtl="0" eaLnBrk="0" fontAlgn="base" hangingPunct="0">
        <a:spcBef>
          <a:spcPct val="0"/>
        </a:spcBef>
        <a:spcAft>
          <a:spcPct val="0"/>
        </a:spcAft>
        <a:defRPr sz="2100" b="1">
          <a:solidFill>
            <a:srgbClr val="4E455D"/>
          </a:solidFill>
          <a:latin typeface="Arial Bold" charset="0"/>
          <a:ea typeface="ＭＳ Ｐゴシック" pitchFamily="34" charset="-128"/>
          <a:cs typeface="ＭＳ Ｐゴシック" charset="0"/>
        </a:defRPr>
      </a:lvl4pPr>
      <a:lvl5pPr algn="l" rtl="0" eaLnBrk="0" fontAlgn="base" hangingPunct="0">
        <a:spcBef>
          <a:spcPct val="0"/>
        </a:spcBef>
        <a:spcAft>
          <a:spcPct val="0"/>
        </a:spcAft>
        <a:defRPr sz="2100" b="1">
          <a:solidFill>
            <a:srgbClr val="4E455D"/>
          </a:solidFill>
          <a:latin typeface="Arial Bold" charset="0"/>
          <a:ea typeface="ＭＳ Ｐゴシック" pitchFamily="34" charset="-128"/>
          <a:cs typeface="ＭＳ Ｐゴシック" charset="0"/>
        </a:defRPr>
      </a:lvl5pPr>
      <a:lvl6pPr marL="342900" algn="l" rtl="0" eaLnBrk="1" fontAlgn="base" hangingPunct="1">
        <a:spcBef>
          <a:spcPct val="0"/>
        </a:spcBef>
        <a:spcAft>
          <a:spcPct val="0"/>
        </a:spcAft>
        <a:defRPr sz="2250">
          <a:solidFill>
            <a:srgbClr val="4E455D"/>
          </a:solidFill>
          <a:latin typeface="Arial Bold" charset="0"/>
          <a:ea typeface="ＭＳ Ｐゴシック" charset="0"/>
        </a:defRPr>
      </a:lvl6pPr>
      <a:lvl7pPr marL="685800" algn="l" rtl="0" eaLnBrk="1" fontAlgn="base" hangingPunct="1">
        <a:spcBef>
          <a:spcPct val="0"/>
        </a:spcBef>
        <a:spcAft>
          <a:spcPct val="0"/>
        </a:spcAft>
        <a:defRPr sz="2250">
          <a:solidFill>
            <a:srgbClr val="4E455D"/>
          </a:solidFill>
          <a:latin typeface="Arial Bold" charset="0"/>
          <a:ea typeface="ＭＳ Ｐゴシック" charset="0"/>
        </a:defRPr>
      </a:lvl7pPr>
      <a:lvl8pPr marL="1028700" algn="l" rtl="0" eaLnBrk="1" fontAlgn="base" hangingPunct="1">
        <a:spcBef>
          <a:spcPct val="0"/>
        </a:spcBef>
        <a:spcAft>
          <a:spcPct val="0"/>
        </a:spcAft>
        <a:defRPr sz="2250">
          <a:solidFill>
            <a:srgbClr val="4E455D"/>
          </a:solidFill>
          <a:latin typeface="Arial Bold" charset="0"/>
          <a:ea typeface="ＭＳ Ｐゴシック" charset="0"/>
        </a:defRPr>
      </a:lvl8pPr>
      <a:lvl9pPr marL="1371600" algn="l" rtl="0" eaLnBrk="1" fontAlgn="base" hangingPunct="1">
        <a:spcBef>
          <a:spcPct val="0"/>
        </a:spcBef>
        <a:spcAft>
          <a:spcPct val="0"/>
        </a:spcAft>
        <a:defRPr sz="2250">
          <a:solidFill>
            <a:srgbClr val="4E455D"/>
          </a:solidFill>
          <a:latin typeface="Arial Bold" charset="0"/>
          <a:ea typeface="ＭＳ Ｐゴシック" charset="0"/>
        </a:defRPr>
      </a:lvl9pPr>
    </p:titleStyle>
    <p:bodyStyle>
      <a:lvl1pPr marL="257175" indent="-42863" algn="l" rtl="0" eaLnBrk="0" fontAlgn="base" hangingPunct="0">
        <a:spcBef>
          <a:spcPct val="20000"/>
        </a:spcBef>
        <a:spcAft>
          <a:spcPct val="0"/>
        </a:spcAft>
        <a:buBlip>
          <a:blip r:embed="rId11"/>
        </a:buBlip>
        <a:defRPr sz="1875">
          <a:solidFill>
            <a:srgbClr val="4E455D"/>
          </a:solidFill>
          <a:latin typeface="+mn-lt"/>
          <a:ea typeface="ＭＳ Ｐゴシック" pitchFamily="34" charset="-128"/>
          <a:cs typeface="ＭＳ Ｐゴシック" charset="0"/>
        </a:defRPr>
      </a:lvl1pPr>
      <a:lvl2pPr marL="571500" indent="-214313" algn="l" rtl="0" eaLnBrk="0" fontAlgn="base" hangingPunct="0">
        <a:spcBef>
          <a:spcPct val="20000"/>
        </a:spcBef>
        <a:spcAft>
          <a:spcPct val="0"/>
        </a:spcAft>
        <a:buSzPct val="110000"/>
        <a:buBlip>
          <a:blip r:embed="rId12"/>
        </a:buBlip>
        <a:defRPr sz="1650">
          <a:solidFill>
            <a:srgbClr val="4E455D"/>
          </a:solidFill>
          <a:latin typeface="+mn-lt"/>
          <a:ea typeface="ＭＳ Ｐゴシック" pitchFamily="34" charset="-128"/>
        </a:defRPr>
      </a:lvl2pPr>
      <a:lvl3pPr marL="857250" indent="-142875" algn="l" rtl="0" eaLnBrk="0" fontAlgn="base" hangingPunct="0">
        <a:spcBef>
          <a:spcPct val="20000"/>
        </a:spcBef>
        <a:spcAft>
          <a:spcPct val="0"/>
        </a:spcAft>
        <a:buBlip>
          <a:blip r:embed="rId13"/>
        </a:buBlip>
        <a:defRPr>
          <a:solidFill>
            <a:srgbClr val="4E455D"/>
          </a:solidFill>
          <a:latin typeface="+mn-lt"/>
          <a:ea typeface="ＭＳ Ｐゴシック" pitchFamily="34" charset="-128"/>
        </a:defRPr>
      </a:lvl3pPr>
      <a:lvl4pPr marL="1214438" indent="-142875" algn="l" rtl="0" eaLnBrk="0" fontAlgn="base" hangingPunct="0">
        <a:spcBef>
          <a:spcPct val="20000"/>
        </a:spcBef>
        <a:spcAft>
          <a:spcPct val="0"/>
        </a:spcAft>
        <a:buBlip>
          <a:blip r:embed="rId11"/>
        </a:buBlip>
        <a:defRPr sz="1125">
          <a:solidFill>
            <a:srgbClr val="4E455D"/>
          </a:solidFill>
          <a:latin typeface="+mn-lt"/>
          <a:ea typeface="ＭＳ Ｐゴシック" pitchFamily="34" charset="-128"/>
        </a:defRPr>
      </a:lvl4pPr>
      <a:lvl5pPr marL="1500188" indent="-142875" algn="l" rtl="0" eaLnBrk="0" fontAlgn="base" hangingPunct="0">
        <a:spcBef>
          <a:spcPct val="20000"/>
        </a:spcBef>
        <a:spcAft>
          <a:spcPct val="0"/>
        </a:spcAft>
        <a:buBlip>
          <a:blip r:embed="rId12"/>
        </a:buBlip>
        <a:defRPr sz="1125">
          <a:solidFill>
            <a:srgbClr val="4E455D"/>
          </a:solidFill>
          <a:latin typeface="+mn-lt"/>
          <a:ea typeface="ＭＳ Ｐゴシック" pitchFamily="34" charset="-128"/>
        </a:defRPr>
      </a:lvl5pPr>
      <a:lvl6pPr marL="1843088" indent="-142875" algn="l" rtl="0" eaLnBrk="1" fontAlgn="base" hangingPunct="1">
        <a:spcBef>
          <a:spcPct val="20000"/>
        </a:spcBef>
        <a:spcAft>
          <a:spcPct val="0"/>
        </a:spcAft>
        <a:buBlip>
          <a:blip r:embed="rId12"/>
        </a:buBlip>
        <a:defRPr sz="1125">
          <a:solidFill>
            <a:srgbClr val="4E455D"/>
          </a:solidFill>
          <a:latin typeface="+mn-lt"/>
          <a:ea typeface="+mn-ea"/>
        </a:defRPr>
      </a:lvl6pPr>
      <a:lvl7pPr marL="2185988" indent="-142875" algn="l" rtl="0" eaLnBrk="1" fontAlgn="base" hangingPunct="1">
        <a:spcBef>
          <a:spcPct val="20000"/>
        </a:spcBef>
        <a:spcAft>
          <a:spcPct val="0"/>
        </a:spcAft>
        <a:buBlip>
          <a:blip r:embed="rId12"/>
        </a:buBlip>
        <a:defRPr sz="1125">
          <a:solidFill>
            <a:srgbClr val="4E455D"/>
          </a:solidFill>
          <a:latin typeface="+mn-lt"/>
          <a:ea typeface="+mn-ea"/>
        </a:defRPr>
      </a:lvl7pPr>
      <a:lvl8pPr marL="2528888" indent="-142875" algn="l" rtl="0" eaLnBrk="1" fontAlgn="base" hangingPunct="1">
        <a:spcBef>
          <a:spcPct val="20000"/>
        </a:spcBef>
        <a:spcAft>
          <a:spcPct val="0"/>
        </a:spcAft>
        <a:buBlip>
          <a:blip r:embed="rId12"/>
        </a:buBlip>
        <a:defRPr sz="1125">
          <a:solidFill>
            <a:srgbClr val="4E455D"/>
          </a:solidFill>
          <a:latin typeface="+mn-lt"/>
          <a:ea typeface="+mn-ea"/>
        </a:defRPr>
      </a:lvl8pPr>
      <a:lvl9pPr marL="2871788" indent="-142875" algn="l" rtl="0" eaLnBrk="1" fontAlgn="base" hangingPunct="1">
        <a:spcBef>
          <a:spcPct val="20000"/>
        </a:spcBef>
        <a:spcAft>
          <a:spcPct val="0"/>
        </a:spcAft>
        <a:buBlip>
          <a:blip r:embed="rId12"/>
        </a:buBlip>
        <a:defRPr sz="1125">
          <a:solidFill>
            <a:srgbClr val="4E455D"/>
          </a:solidFill>
          <a:latin typeface="+mn-lt"/>
          <a:ea typeface="+mn-ea"/>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5" name="Diapositive think-cell" r:id="rId13" imgW="470" imgH="469" progId="TCLayout.ActiveDocument.1">
                  <p:embed/>
                </p:oleObj>
              </mc:Choice>
              <mc:Fallback>
                <p:oleObj name="Diapositive think-cell" r:id="rId13" imgW="470" imgH="469" progId="TCLayout.ActiveDocument.1">
                  <p:embed/>
                  <p:pic>
                    <p:nvPicPr>
                      <p:cNvPr id="7" name="Objet 6"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fr-FR" sz="2500" b="1" i="0" baseline="0" dirty="0">
              <a:latin typeface="Arial" panose="020B0604020202020204" pitchFamily="34" charset="0"/>
              <a:ea typeface="+mj-ea"/>
              <a:cs typeface="+mj-cs"/>
              <a:sym typeface="Arial" panose="020B0604020202020204" pitchFamily="34" charset="0"/>
            </a:endParaRPr>
          </a:p>
        </p:txBody>
      </p:sp>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16/11/2023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gray">
          <a:xfrm>
            <a:off x="288000" y="123478"/>
            <a:ext cx="682960" cy="531771"/>
          </a:xfrm>
          <a:prstGeom prst="rect">
            <a:avLst/>
          </a:prstGeom>
        </p:spPr>
      </p:pic>
    </p:spTree>
    <p:extLst>
      <p:ext uri="{BB962C8B-B14F-4D97-AF65-F5344CB8AC3E}">
        <p14:creationId xmlns:p14="http://schemas.microsoft.com/office/powerpoint/2010/main" val="146690667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9" name="Diapositive think-cell" r:id="rId14" imgW="470" imgH="469" progId="TCLayout.ActiveDocument.1">
                  <p:embed/>
                </p:oleObj>
              </mc:Choice>
              <mc:Fallback>
                <p:oleObj name="Diapositive think-cell" r:id="rId14" imgW="470" imgH="469" progId="TCLayout.ActiveDocument.1">
                  <p:embed/>
                  <p:pic>
                    <p:nvPicPr>
                      <p:cNvPr id="7" name="Objet 6"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fr-FR" sz="2500" b="1" i="0" baseline="0" dirty="0">
              <a:latin typeface="Arial" panose="020B0604020202020204" pitchFamily="34" charset="0"/>
              <a:ea typeface="+mj-ea"/>
              <a:cs typeface="+mj-cs"/>
              <a:sym typeface="Arial" panose="020B0604020202020204" pitchFamily="34" charset="0"/>
            </a:endParaRPr>
          </a:p>
        </p:txBody>
      </p:sp>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16/11/2023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gray">
          <a:xfrm>
            <a:off x="288000" y="123478"/>
            <a:ext cx="682960" cy="531771"/>
          </a:xfrm>
          <a:prstGeom prst="rect">
            <a:avLst/>
          </a:prstGeom>
        </p:spPr>
      </p:pic>
    </p:spTree>
    <p:extLst>
      <p:ext uri="{BB962C8B-B14F-4D97-AF65-F5344CB8AC3E}">
        <p14:creationId xmlns:p14="http://schemas.microsoft.com/office/powerpoint/2010/main" val="162092507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28600"/>
            <a:ext cx="6096000" cy="74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1600200"/>
            <a:ext cx="741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632200" y="4864474"/>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675" baseline="0">
                <a:latin typeface="Arial" pitchFamily="34" charset="0"/>
                <a:ea typeface="ＭＳ Ｐゴシック" charset="0"/>
                <a:cs typeface="+mn-cs"/>
              </a:defRPr>
            </a:lvl1pPr>
          </a:lstStyle>
          <a:p>
            <a:pPr>
              <a:defRPr/>
            </a:pPr>
            <a:endParaRPr lang="fr-FR" dirty="0"/>
          </a:p>
        </p:txBody>
      </p:sp>
      <p:sp>
        <p:nvSpPr>
          <p:cNvPr id="1030" name="Rectangle 6"/>
          <p:cNvSpPr>
            <a:spLocks noGrp="1" noChangeArrowheads="1"/>
          </p:cNvSpPr>
          <p:nvPr>
            <p:ph type="sldNum" sz="quarter" idx="4"/>
          </p:nvPr>
        </p:nvSpPr>
        <p:spPr bwMode="auto">
          <a:xfrm>
            <a:off x="8305800" y="4904815"/>
            <a:ext cx="762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675" baseline="0">
                <a:solidFill>
                  <a:srgbClr val="4E455D"/>
                </a:solidFill>
                <a:latin typeface="Arial Bold" charset="0"/>
              </a:defRPr>
            </a:lvl1pPr>
          </a:lstStyle>
          <a:p>
            <a:pPr>
              <a:defRPr/>
            </a:pPr>
            <a:fld id="{283498F4-4F50-4791-B627-915D9611E3BD}" type="slidenum">
              <a:rPr lang="fr-FR" smtClean="0"/>
              <a:pPr>
                <a:defRPr/>
              </a:pPr>
              <a:t>‹N°›</a:t>
            </a:fld>
            <a:endParaRPr lang="fr-FR" dirty="0"/>
          </a:p>
        </p:txBody>
      </p:sp>
      <p:sp>
        <p:nvSpPr>
          <p:cNvPr id="105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62" name="Line 38"/>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64" name="Line 40"/>
          <p:cNvSpPr>
            <a:spLocks noChangeShapeType="1"/>
          </p:cNvSpPr>
          <p:nvPr/>
        </p:nvSpPr>
        <p:spPr bwMode="auto">
          <a:xfrm rot="-54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26"/>
          <p:cNvSpPr>
            <a:spLocks noChangeShapeType="1"/>
          </p:cNvSpPr>
          <p:nvPr/>
        </p:nvSpPr>
        <p:spPr bwMode="auto">
          <a:xfrm>
            <a:off x="2133600" y="928688"/>
            <a:ext cx="6324600" cy="1191"/>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11" name="Image 5" descr="logo-pp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508635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3" name="Line 65"/>
          <p:cNvSpPr>
            <a:spLocks noChangeShapeType="1"/>
          </p:cNvSpPr>
          <p:nvPr/>
        </p:nvSpPr>
        <p:spPr bwMode="auto">
          <a:xfrm rot="-5400000">
            <a:off x="6648450" y="2686050"/>
            <a:ext cx="48006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ZoneTexte 13"/>
          <p:cNvSpPr txBox="1"/>
          <p:nvPr/>
        </p:nvSpPr>
        <p:spPr>
          <a:xfrm>
            <a:off x="6327726" y="1313845"/>
            <a:ext cx="184731" cy="300082"/>
          </a:xfrm>
          <a:prstGeom prst="rect">
            <a:avLst/>
          </a:prstGeom>
          <a:noFill/>
        </p:spPr>
        <p:txBody>
          <a:bodyPr wrap="none" rtlCol="0">
            <a:spAutoFit/>
          </a:bodyPr>
          <a:lstStyle/>
          <a:p>
            <a:endParaRPr lang="fr-FR" sz="1350"/>
          </a:p>
        </p:txBody>
      </p:sp>
      <p:sp>
        <p:nvSpPr>
          <p:cNvPr id="15" name="Rectangle 39"/>
          <p:cNvSpPr>
            <a:spLocks noGrp="1" noChangeArrowheads="1"/>
          </p:cNvSpPr>
          <p:nvPr>
            <p:ph type="ftr" sz="quarter" idx="3"/>
          </p:nvPr>
        </p:nvSpPr>
        <p:spPr>
          <a:xfrm>
            <a:off x="5707112" y="4864474"/>
            <a:ext cx="2376264" cy="342900"/>
          </a:xfrm>
          <a:prstGeom prst="rect">
            <a:avLst/>
          </a:prstGeom>
        </p:spPr>
        <p:txBody>
          <a:bodyPr/>
          <a:lstStyle>
            <a:lvl1pPr>
              <a:defRPr lang="fr-FR" sz="675" kern="1200" baseline="0" dirty="0">
                <a:solidFill>
                  <a:schemeClr val="tx1"/>
                </a:solidFill>
                <a:latin typeface="Arial" pitchFamily="34" charset="0"/>
                <a:ea typeface="ＭＳ Ｐゴシック" charset="0"/>
                <a:cs typeface="+mn-cs"/>
              </a:defRPr>
            </a:lvl1pPr>
          </a:lstStyle>
          <a:p>
            <a:pPr>
              <a:defRPr/>
            </a:pPr>
            <a:endParaRPr lang="fr-FR" dirty="0"/>
          </a:p>
        </p:txBody>
      </p:sp>
      <p:pic>
        <p:nvPicPr>
          <p:cNvPr id="16" name="Image 5" descr="logo-pp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 descr="logo-ppt.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0514" y="504825"/>
            <a:ext cx="1328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61322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Lst>
  <p:hf hdr="0" ftr="0" dt="0"/>
  <p:txStyles>
    <p:titleStyle>
      <a:lvl1pPr algn="l" rtl="0" eaLnBrk="1" fontAlgn="base" hangingPunct="1">
        <a:spcBef>
          <a:spcPct val="0"/>
        </a:spcBef>
        <a:spcAft>
          <a:spcPct val="0"/>
        </a:spcAft>
        <a:defRPr sz="2100" b="1">
          <a:solidFill>
            <a:srgbClr val="4E455D"/>
          </a:solidFill>
          <a:latin typeface="Arial Bold"/>
          <a:ea typeface="+mj-ea"/>
          <a:cs typeface="ＭＳ Ｐゴシック" charset="0"/>
        </a:defRPr>
      </a:lvl1pPr>
      <a:lvl2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5pPr>
      <a:lvl6pPr marL="342900" algn="l" rtl="0" eaLnBrk="1" fontAlgn="base" hangingPunct="1">
        <a:spcBef>
          <a:spcPct val="0"/>
        </a:spcBef>
        <a:spcAft>
          <a:spcPct val="0"/>
        </a:spcAft>
        <a:defRPr sz="2250">
          <a:solidFill>
            <a:srgbClr val="4E455D"/>
          </a:solidFill>
          <a:latin typeface="Arial Bold" charset="0"/>
          <a:ea typeface="ＭＳ Ｐゴシック" charset="0"/>
        </a:defRPr>
      </a:lvl6pPr>
      <a:lvl7pPr marL="685800" algn="l" rtl="0" eaLnBrk="1" fontAlgn="base" hangingPunct="1">
        <a:spcBef>
          <a:spcPct val="0"/>
        </a:spcBef>
        <a:spcAft>
          <a:spcPct val="0"/>
        </a:spcAft>
        <a:defRPr sz="2250">
          <a:solidFill>
            <a:srgbClr val="4E455D"/>
          </a:solidFill>
          <a:latin typeface="Arial Bold" charset="0"/>
          <a:ea typeface="ＭＳ Ｐゴシック" charset="0"/>
        </a:defRPr>
      </a:lvl7pPr>
      <a:lvl8pPr marL="1028700" algn="l" rtl="0" eaLnBrk="1" fontAlgn="base" hangingPunct="1">
        <a:spcBef>
          <a:spcPct val="0"/>
        </a:spcBef>
        <a:spcAft>
          <a:spcPct val="0"/>
        </a:spcAft>
        <a:defRPr sz="2250">
          <a:solidFill>
            <a:srgbClr val="4E455D"/>
          </a:solidFill>
          <a:latin typeface="Arial Bold" charset="0"/>
          <a:ea typeface="ＭＳ Ｐゴシック" charset="0"/>
        </a:defRPr>
      </a:lvl8pPr>
      <a:lvl9pPr marL="1371600" algn="l" rtl="0" eaLnBrk="1" fontAlgn="base" hangingPunct="1">
        <a:spcBef>
          <a:spcPct val="0"/>
        </a:spcBef>
        <a:spcAft>
          <a:spcPct val="0"/>
        </a:spcAft>
        <a:defRPr sz="2250">
          <a:solidFill>
            <a:srgbClr val="4E455D"/>
          </a:solidFill>
          <a:latin typeface="Arial Bold" charset="0"/>
          <a:ea typeface="ＭＳ Ｐゴシック" charset="0"/>
        </a:defRPr>
      </a:lvl9pPr>
    </p:titleStyle>
    <p:bodyStyle>
      <a:lvl1pPr marL="257175" indent="-42863" algn="l" rtl="0" eaLnBrk="1" fontAlgn="base" hangingPunct="1">
        <a:spcBef>
          <a:spcPct val="20000"/>
        </a:spcBef>
        <a:spcAft>
          <a:spcPct val="0"/>
        </a:spcAft>
        <a:buBlip>
          <a:blip r:embed="rId7"/>
        </a:buBlip>
        <a:defRPr sz="1875">
          <a:solidFill>
            <a:srgbClr val="4E455D"/>
          </a:solidFill>
          <a:latin typeface="+mn-lt"/>
          <a:ea typeface="+mn-ea"/>
          <a:cs typeface="ＭＳ Ｐゴシック" charset="0"/>
        </a:defRPr>
      </a:lvl1pPr>
      <a:lvl2pPr marL="571500" indent="-214313" algn="l" rtl="0" eaLnBrk="1" fontAlgn="base" hangingPunct="1">
        <a:spcBef>
          <a:spcPct val="20000"/>
        </a:spcBef>
        <a:spcAft>
          <a:spcPct val="0"/>
        </a:spcAft>
        <a:buSzPct val="110000"/>
        <a:buBlip>
          <a:blip r:embed="rId8"/>
        </a:buBlip>
        <a:defRPr sz="1650">
          <a:solidFill>
            <a:srgbClr val="4E455D"/>
          </a:solidFill>
          <a:latin typeface="+mn-lt"/>
          <a:ea typeface="+mn-ea"/>
        </a:defRPr>
      </a:lvl2pPr>
      <a:lvl3pPr marL="857250" indent="-142875" algn="l" rtl="0" eaLnBrk="1" fontAlgn="base" hangingPunct="1">
        <a:spcBef>
          <a:spcPct val="20000"/>
        </a:spcBef>
        <a:spcAft>
          <a:spcPct val="0"/>
        </a:spcAft>
        <a:buBlip>
          <a:blip r:embed="rId9"/>
        </a:buBlip>
        <a:defRPr>
          <a:solidFill>
            <a:srgbClr val="4E455D"/>
          </a:solidFill>
          <a:latin typeface="+mn-lt"/>
          <a:ea typeface="+mn-ea"/>
        </a:defRPr>
      </a:lvl3pPr>
      <a:lvl4pPr marL="1214438" indent="-142875" algn="l" rtl="0" eaLnBrk="1" fontAlgn="base" hangingPunct="1">
        <a:spcBef>
          <a:spcPct val="20000"/>
        </a:spcBef>
        <a:spcAft>
          <a:spcPct val="0"/>
        </a:spcAft>
        <a:buBlip>
          <a:blip r:embed="rId7"/>
        </a:buBlip>
        <a:defRPr sz="1125">
          <a:solidFill>
            <a:srgbClr val="4E455D"/>
          </a:solidFill>
          <a:latin typeface="+mn-lt"/>
          <a:ea typeface="+mn-ea"/>
        </a:defRPr>
      </a:lvl4pPr>
      <a:lvl5pPr marL="1500188" indent="-142875" algn="l" rtl="0" eaLnBrk="1" fontAlgn="base" hangingPunct="1">
        <a:spcBef>
          <a:spcPct val="20000"/>
        </a:spcBef>
        <a:spcAft>
          <a:spcPct val="0"/>
        </a:spcAft>
        <a:buBlip>
          <a:blip r:embed="rId8"/>
        </a:buBlip>
        <a:defRPr sz="1125">
          <a:solidFill>
            <a:srgbClr val="4E455D"/>
          </a:solidFill>
          <a:latin typeface="+mn-lt"/>
          <a:ea typeface="+mn-ea"/>
        </a:defRPr>
      </a:lvl5pPr>
      <a:lvl6pPr marL="1843088" indent="-142875" algn="l" rtl="0" eaLnBrk="1" fontAlgn="base" hangingPunct="1">
        <a:spcBef>
          <a:spcPct val="20000"/>
        </a:spcBef>
        <a:spcAft>
          <a:spcPct val="0"/>
        </a:spcAft>
        <a:buBlip>
          <a:blip r:embed="rId8"/>
        </a:buBlip>
        <a:defRPr sz="1125">
          <a:solidFill>
            <a:srgbClr val="4E455D"/>
          </a:solidFill>
          <a:latin typeface="+mn-lt"/>
          <a:ea typeface="+mn-ea"/>
        </a:defRPr>
      </a:lvl6pPr>
      <a:lvl7pPr marL="2185988" indent="-142875" algn="l" rtl="0" eaLnBrk="1" fontAlgn="base" hangingPunct="1">
        <a:spcBef>
          <a:spcPct val="20000"/>
        </a:spcBef>
        <a:spcAft>
          <a:spcPct val="0"/>
        </a:spcAft>
        <a:buBlip>
          <a:blip r:embed="rId8"/>
        </a:buBlip>
        <a:defRPr sz="1125">
          <a:solidFill>
            <a:srgbClr val="4E455D"/>
          </a:solidFill>
          <a:latin typeface="+mn-lt"/>
          <a:ea typeface="+mn-ea"/>
        </a:defRPr>
      </a:lvl7pPr>
      <a:lvl8pPr marL="2528888" indent="-142875" algn="l" rtl="0" eaLnBrk="1" fontAlgn="base" hangingPunct="1">
        <a:spcBef>
          <a:spcPct val="20000"/>
        </a:spcBef>
        <a:spcAft>
          <a:spcPct val="0"/>
        </a:spcAft>
        <a:buBlip>
          <a:blip r:embed="rId8"/>
        </a:buBlip>
        <a:defRPr sz="1125">
          <a:solidFill>
            <a:srgbClr val="4E455D"/>
          </a:solidFill>
          <a:latin typeface="+mn-lt"/>
          <a:ea typeface="+mn-ea"/>
        </a:defRPr>
      </a:lvl8pPr>
      <a:lvl9pPr marL="2871788" indent="-142875" algn="l" rtl="0" eaLnBrk="1" fontAlgn="base" hangingPunct="1">
        <a:spcBef>
          <a:spcPct val="20000"/>
        </a:spcBef>
        <a:spcAft>
          <a:spcPct val="0"/>
        </a:spcAft>
        <a:buBlip>
          <a:blip r:embed="rId8"/>
        </a:buBlip>
        <a:defRPr sz="1125">
          <a:solidFill>
            <a:srgbClr val="4E455D"/>
          </a:solidFill>
          <a:latin typeface="+mn-lt"/>
          <a:ea typeface="+mn-ea"/>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4.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7.bin"/><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hyperlink" Target="https://www.atih.sante.fr/notice-financement-psychiatrie-202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A19884-7A29-DC4E-9311-A62E54788E52}" type="datetime1">
              <a:rPr lang="fr-FR" smtClean="0"/>
              <a:t>16/11/2023</a:t>
            </a:fld>
            <a:endParaRPr lang="fr-FR" dirty="0"/>
          </a:p>
        </p:txBody>
      </p:sp>
      <p:sp>
        <p:nvSpPr>
          <p:cNvPr id="3" name="Espace réservé du pied de page 2"/>
          <p:cNvSpPr>
            <a:spLocks noGrp="1"/>
          </p:cNvSpPr>
          <p:nvPr>
            <p:ph type="ftr" sz="quarter" idx="11"/>
          </p:nvPr>
        </p:nvSpPr>
        <p:spPr/>
        <p:txBody>
          <a:bodyPr/>
          <a:lstStyle/>
          <a:p>
            <a:r>
              <a:rPr lang="fr-FR" dirty="0"/>
              <a:t>Direction générale </a:t>
            </a:r>
          </a:p>
          <a:p>
            <a:r>
              <a:rPr lang="fr-FR" dirty="0"/>
              <a:t>de l’offre de soins</a:t>
            </a:r>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dirty="0"/>
          </a:p>
        </p:txBody>
      </p:sp>
      <p:sp>
        <p:nvSpPr>
          <p:cNvPr id="5" name="Titre 4"/>
          <p:cNvSpPr>
            <a:spLocks noGrp="1"/>
          </p:cNvSpPr>
          <p:nvPr>
            <p:ph type="title"/>
          </p:nvPr>
        </p:nvSpPr>
        <p:spPr/>
        <p:txBody>
          <a:bodyPr/>
          <a:lstStyle/>
          <a:p>
            <a:endParaRPr lang="fr-FR"/>
          </a:p>
        </p:txBody>
      </p:sp>
      <p:sp>
        <p:nvSpPr>
          <p:cNvPr id="7" name="Rectangle 6"/>
          <p:cNvSpPr/>
          <p:nvPr/>
        </p:nvSpPr>
        <p:spPr>
          <a:xfrm>
            <a:off x="1763688" y="2531247"/>
            <a:ext cx="6840760" cy="1077218"/>
          </a:xfrm>
          <a:prstGeom prst="rect">
            <a:avLst/>
          </a:prstGeom>
        </p:spPr>
        <p:txBody>
          <a:bodyPr wrap="square">
            <a:spAutoFit/>
          </a:bodyPr>
          <a:lstStyle/>
          <a:p>
            <a:pPr algn="ctr"/>
            <a:r>
              <a:rPr lang="fr-FR" sz="2400" spc="-100" dirty="0" smtClean="0">
                <a:solidFill>
                  <a:srgbClr val="000000"/>
                </a:solidFill>
                <a:ea typeface="Verdana" pitchFamily="34" charset="0"/>
                <a:cs typeface="Courier New" pitchFamily="49" charset="0"/>
              </a:rPr>
              <a:t>Nouvelles modalités de financement de la psychiatrie</a:t>
            </a:r>
            <a:endParaRPr lang="fr-FR" sz="2400" spc="-100" dirty="0">
              <a:solidFill>
                <a:srgbClr val="000000"/>
              </a:solidFill>
              <a:ea typeface="Verdana" pitchFamily="34" charset="0"/>
              <a:cs typeface="Courier New" pitchFamily="49" charset="0"/>
            </a:endParaRPr>
          </a:p>
          <a:p>
            <a:pPr algn="ctr"/>
            <a:endParaRPr lang="fr-FR" sz="2000" i="1" spc="-100" dirty="0" smtClean="0">
              <a:solidFill>
                <a:schemeClr val="bg1">
                  <a:lumMod val="50000"/>
                </a:schemeClr>
              </a:solidFill>
              <a:ea typeface="Verdana" pitchFamily="34" charset="0"/>
              <a:cs typeface="Courier New" pitchFamily="49" charset="0"/>
            </a:endParaRPr>
          </a:p>
          <a:p>
            <a:pPr algn="ctr"/>
            <a:r>
              <a:rPr lang="fr-FR" sz="2000" i="1" spc="-100" dirty="0" smtClean="0">
                <a:solidFill>
                  <a:schemeClr val="bg1">
                    <a:lumMod val="50000"/>
                  </a:schemeClr>
                </a:solidFill>
                <a:ea typeface="Verdana" pitchFamily="34" charset="0"/>
                <a:cs typeface="Courier New" pitchFamily="49" charset="0"/>
              </a:rPr>
              <a:t>Novembre 2023 </a:t>
            </a:r>
            <a:endParaRPr lang="fr-FR" sz="2000" i="1" spc="-100" dirty="0">
              <a:solidFill>
                <a:schemeClr val="bg1">
                  <a:lumMod val="50000"/>
                </a:schemeClr>
              </a:solidFill>
              <a:ea typeface="Verdana" pitchFamily="34" charset="0"/>
              <a:cs typeface="Courier New" pitchFamily="49" charset="0"/>
            </a:endParaRPr>
          </a:p>
        </p:txBody>
      </p:sp>
    </p:spTree>
    <p:extLst>
      <p:ext uri="{BB962C8B-B14F-4D97-AF65-F5344CB8AC3E}">
        <p14:creationId xmlns:p14="http://schemas.microsoft.com/office/powerpoint/2010/main" val="192749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3" name="Espace réservé du texte 2"/>
          <p:cNvSpPr>
            <a:spLocks noGrp="1"/>
          </p:cNvSpPr>
          <p:nvPr>
            <p:ph type="body" sz="quarter" idx="13"/>
          </p:nvPr>
        </p:nvSpPr>
        <p:spPr>
          <a:xfrm>
            <a:off x="539552" y="1635646"/>
            <a:ext cx="7776864" cy="2808312"/>
          </a:xfrm>
        </p:spPr>
        <p:txBody>
          <a:bodyPr/>
          <a:lstStyle/>
          <a:p>
            <a:pPr marL="269875" indent="-269875">
              <a:spcBef>
                <a:spcPts val="600"/>
              </a:spcBef>
              <a:buClr>
                <a:schemeClr val="tx2"/>
              </a:buClr>
              <a:buFont typeface="Arial" panose="020B0604020202020204" pitchFamily="34" charset="0"/>
              <a:buChar char="►"/>
              <a:tabLst>
                <a:tab pos="273050" algn="l"/>
              </a:tabLst>
            </a:pPr>
            <a:r>
              <a:rPr lang="fr-FR" sz="1200" dirty="0">
                <a:solidFill>
                  <a:schemeClr val="tx2"/>
                </a:solidFill>
              </a:rPr>
              <a:t>Pour le modèle à blanc 2022 la dotation nouvelles activités correspond uniquement aux financements FIOP </a:t>
            </a:r>
          </a:p>
          <a:p>
            <a:pPr marL="285750" indent="-285750">
              <a:spcBef>
                <a:spcPts val="0"/>
              </a:spcBef>
              <a:buFont typeface="Arial" panose="020B0604020202020204" pitchFamily="34" charset="0"/>
              <a:buChar char="•"/>
            </a:pPr>
            <a:r>
              <a:rPr lang="fr-FR" b="0" dirty="0" smtClean="0"/>
              <a:t>Consolidation des financements </a:t>
            </a:r>
            <a:r>
              <a:rPr lang="fr-FR" b="0" dirty="0"/>
              <a:t>FIOP 2019-2022</a:t>
            </a:r>
          </a:p>
          <a:p>
            <a:pPr marL="285750" indent="-285750">
              <a:spcBef>
                <a:spcPts val="0"/>
              </a:spcBef>
              <a:buFont typeface="Arial" panose="020B0604020202020204" pitchFamily="34" charset="0"/>
              <a:buChar char="•"/>
            </a:pPr>
            <a:r>
              <a:rPr lang="fr-FR" b="0" dirty="0"/>
              <a:t>Pas de financement dédié à des AAP régionaux pour 2022 et 2023 </a:t>
            </a:r>
          </a:p>
          <a:p>
            <a:pPr marL="0" indent="0">
              <a:buNone/>
            </a:pPr>
            <a:endParaRPr lang="fr-FR" dirty="0"/>
          </a:p>
          <a:p>
            <a:pPr marL="0" indent="0">
              <a:buNone/>
            </a:pPr>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a:solidFill>
                  <a:schemeClr val="tx2"/>
                </a:solidFill>
              </a:rPr>
              <a:t>Modèle à blanc 2022 : dotation nouvelles activités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Tree>
    <p:extLst>
      <p:ext uri="{BB962C8B-B14F-4D97-AF65-F5344CB8AC3E}">
        <p14:creationId xmlns:p14="http://schemas.microsoft.com/office/powerpoint/2010/main" val="322115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a:solidFill>
                  <a:schemeClr val="tx2"/>
                </a:solidFill>
              </a:rPr>
              <a:t>Modèle à blanc 2022 : dotation transformation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10" name="Espace réservé du texte 2"/>
          <p:cNvSpPr>
            <a:spLocks noGrp="1"/>
          </p:cNvSpPr>
          <p:nvPr>
            <p:ph type="body" sz="quarter" idx="13"/>
          </p:nvPr>
        </p:nvSpPr>
        <p:spPr>
          <a:xfrm>
            <a:off x="359692" y="1356944"/>
            <a:ext cx="8353177" cy="3527006"/>
          </a:xfrm>
        </p:spPr>
        <p:txBody>
          <a:bodyPr/>
          <a:lstStyle/>
          <a:p>
            <a:pPr marL="377825" lvl="1" indent="-285750">
              <a:spcBef>
                <a:spcPts val="1200"/>
              </a:spcBef>
              <a:spcAft>
                <a:spcPts val="0"/>
              </a:spcAft>
              <a:buClr>
                <a:schemeClr val="tx2"/>
              </a:buClr>
              <a:buFont typeface="Arial" panose="020B0604020202020204" pitchFamily="34" charset="0"/>
              <a:buChar char="►"/>
            </a:pPr>
            <a:r>
              <a:rPr lang="fr-FR" sz="1400" b="1" dirty="0" smtClean="0">
                <a:solidFill>
                  <a:schemeClr val="tx2"/>
                </a:solidFill>
                <a:cs typeface="Calibri Light" panose="020F0302020204030204" pitchFamily="34" charset="0"/>
              </a:rPr>
              <a:t>La dotation transformation correspond aux financements </a:t>
            </a:r>
            <a:r>
              <a:rPr lang="fr-FR" sz="1400" b="1" dirty="0">
                <a:solidFill>
                  <a:schemeClr val="tx2"/>
                </a:solidFill>
                <a:cs typeface="Calibri Light" panose="020F0302020204030204" pitchFamily="34" charset="0"/>
              </a:rPr>
              <a:t>alloués au titre des objets suivants </a:t>
            </a:r>
          </a:p>
          <a:p>
            <a:pPr marL="93663" indent="0">
              <a:spcAft>
                <a:spcPts val="0"/>
              </a:spcAft>
              <a:buNone/>
            </a:pPr>
            <a:r>
              <a:rPr lang="fr-FR" sz="1100" dirty="0"/>
              <a:t>Investissement </a:t>
            </a:r>
          </a:p>
          <a:p>
            <a:pPr marL="465750" lvl="1" indent="-285750">
              <a:spcBef>
                <a:spcPts val="0"/>
              </a:spcBef>
              <a:spcAft>
                <a:spcPts val="600"/>
              </a:spcAft>
              <a:buFont typeface="Arial" panose="020B0604020202020204" pitchFamily="34" charset="0"/>
              <a:buChar char="•"/>
            </a:pPr>
            <a:r>
              <a:rPr lang="fr-FR" sz="1100" b="0" dirty="0"/>
              <a:t>Intégration des financements perçus par les établissements au titre des plans d’investissements nationaux (PRISM) et régionaux</a:t>
            </a:r>
          </a:p>
          <a:p>
            <a:pPr marL="465750" lvl="1" indent="-285750">
              <a:spcBef>
                <a:spcPts val="0"/>
              </a:spcBef>
              <a:spcAft>
                <a:spcPts val="600"/>
              </a:spcAft>
              <a:buFont typeface="Arial" panose="020B0604020202020204" pitchFamily="34" charset="0"/>
              <a:buChar char="•"/>
            </a:pPr>
            <a:r>
              <a:rPr lang="fr-FR" sz="1100" b="0" dirty="0"/>
              <a:t>Chiffrage réalisé par les ARS en lien avec la DGOS </a:t>
            </a:r>
          </a:p>
          <a:p>
            <a:pPr marL="93663" lvl="1" indent="0">
              <a:spcBef>
                <a:spcPts val="400"/>
              </a:spcBef>
              <a:spcAft>
                <a:spcPts val="0"/>
              </a:spcAft>
              <a:buNone/>
            </a:pPr>
            <a:r>
              <a:rPr lang="fr-FR" sz="1100" b="1" dirty="0"/>
              <a:t>Mesures ponctuelles</a:t>
            </a:r>
          </a:p>
          <a:p>
            <a:pPr marL="465750" lvl="1" indent="-285750">
              <a:spcBef>
                <a:spcPts val="0"/>
              </a:spcBef>
              <a:spcAft>
                <a:spcPts val="600"/>
              </a:spcAft>
              <a:buFont typeface="Arial" panose="020B0604020202020204" pitchFamily="34" charset="0"/>
              <a:buChar char="•"/>
            </a:pPr>
            <a:r>
              <a:rPr lang="fr-FR" sz="1100" dirty="0"/>
              <a:t>Reprise du niveau global de financement 2021 au niveau régional </a:t>
            </a:r>
          </a:p>
          <a:p>
            <a:pPr marL="93663" lvl="1" indent="0">
              <a:spcAft>
                <a:spcPts val="0"/>
              </a:spcAft>
              <a:buNone/>
            </a:pPr>
            <a:r>
              <a:rPr lang="fr-FR" sz="1100" b="1" dirty="0"/>
              <a:t>Certaines mesures spécifiques allouées au titre des plans et mesures de santé publique</a:t>
            </a:r>
          </a:p>
          <a:p>
            <a:pPr marL="465750" lvl="1" indent="-285750">
              <a:spcBef>
                <a:spcPts val="0"/>
              </a:spcBef>
              <a:spcAft>
                <a:spcPts val="600"/>
              </a:spcAft>
              <a:buFont typeface="Arial" panose="020B0604020202020204" pitchFamily="34" charset="0"/>
              <a:buChar char="•"/>
            </a:pPr>
            <a:r>
              <a:rPr lang="fr-FR" sz="1100" dirty="0"/>
              <a:t>Mesures visant à transformer spécifiquement l’offre de soins en psychiatrie pour un besoin ou une population précise et qui ne peuvent pas être financées par les autres compartiments du modèle dans un premier temps </a:t>
            </a:r>
          </a:p>
          <a:p>
            <a:pPr marL="465750" lvl="1" indent="-285750">
              <a:spcBef>
                <a:spcPts val="0"/>
              </a:spcBef>
              <a:spcAft>
                <a:spcPts val="600"/>
              </a:spcAft>
              <a:buFont typeface="Arial" panose="020B0604020202020204" pitchFamily="34" charset="0"/>
              <a:buChar char="•"/>
            </a:pPr>
            <a:r>
              <a:rPr lang="fr-FR" sz="1100" dirty="0"/>
              <a:t>Mesures qui à terme ont vocation à rejoindre le compartiment dotation populationnelle </a:t>
            </a:r>
          </a:p>
          <a:p>
            <a:pPr marL="465750" lvl="1" indent="-285750">
              <a:spcBef>
                <a:spcPts val="0"/>
              </a:spcBef>
              <a:spcAft>
                <a:spcPts val="600"/>
              </a:spcAft>
              <a:buFont typeface="Arial" panose="020B0604020202020204" pitchFamily="34" charset="0"/>
              <a:buChar char="•"/>
            </a:pPr>
            <a:endParaRPr lang="fr-FR" sz="1100" dirty="0"/>
          </a:p>
          <a:p>
            <a:pPr marL="180000" lvl="1" indent="0">
              <a:spcBef>
                <a:spcPts val="0"/>
              </a:spcBef>
              <a:spcAft>
                <a:spcPts val="600"/>
              </a:spcAft>
              <a:buNone/>
            </a:pPr>
            <a:endParaRPr lang="fr-FR" sz="1050" dirty="0"/>
          </a:p>
          <a:p>
            <a:pPr marL="465750" lvl="1" indent="-285750">
              <a:spcBef>
                <a:spcPts val="0"/>
              </a:spcBef>
              <a:spcAft>
                <a:spcPts val="600"/>
              </a:spcAft>
              <a:buFont typeface="Arial" panose="020B0604020202020204" pitchFamily="34" charset="0"/>
              <a:buChar char="•"/>
            </a:pPr>
            <a:endParaRPr lang="fr-FR" sz="1050" dirty="0"/>
          </a:p>
          <a:p>
            <a:pPr marL="0" lvl="1" indent="0">
              <a:spcBef>
                <a:spcPts val="400"/>
              </a:spcBef>
              <a:spcAft>
                <a:spcPts val="600"/>
              </a:spcAft>
              <a:buNone/>
            </a:pPr>
            <a:endParaRPr lang="fr-FR" b="1" dirty="0"/>
          </a:p>
          <a:p>
            <a:pPr marL="673200" lvl="2" indent="-285750">
              <a:spcBef>
                <a:spcPts val="0"/>
              </a:spcBef>
              <a:spcAft>
                <a:spcPts val="600"/>
              </a:spcAft>
              <a:buFont typeface="Arial" panose="020B0604020202020204" pitchFamily="34" charset="0"/>
              <a:buChar char="•"/>
            </a:pPr>
            <a:endParaRPr lang="fr-FR" sz="850" b="0" dirty="0"/>
          </a:p>
          <a:p>
            <a:pPr marL="465750" lvl="1" indent="-285750">
              <a:spcBef>
                <a:spcPts val="0"/>
              </a:spcBef>
              <a:spcAft>
                <a:spcPts val="600"/>
              </a:spcAft>
              <a:buFont typeface="Arial" panose="020B0604020202020204" pitchFamily="34" charset="0"/>
              <a:buChar char="•"/>
            </a:pPr>
            <a:endParaRPr lang="fr-FR" sz="1050" b="0" dirty="0"/>
          </a:p>
          <a:p>
            <a:pPr marL="285750" indent="-285750">
              <a:buFont typeface="Arial" panose="020B0604020202020204" pitchFamily="34" charset="0"/>
              <a:buChar char="•"/>
            </a:pPr>
            <a:endParaRPr lang="fr-FR" sz="1200" b="0" dirty="0"/>
          </a:p>
        </p:txBody>
      </p:sp>
      <p:sp>
        <p:nvSpPr>
          <p:cNvPr id="12" name="Rectangle 11"/>
          <p:cNvSpPr/>
          <p:nvPr/>
        </p:nvSpPr>
        <p:spPr>
          <a:xfrm>
            <a:off x="327016" y="3874035"/>
            <a:ext cx="8449818" cy="857729"/>
          </a:xfrm>
          <a:prstGeom prst="rect">
            <a:avLst/>
          </a:prstGeom>
          <a:ln w="6350">
            <a:solidFill>
              <a:schemeClr val="tx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fr-FR" sz="1000" dirty="0"/>
              <a:t>Renforcement ciblé de la pédopsychiatrie </a:t>
            </a:r>
            <a:r>
              <a:rPr lang="fr-FR" sz="1000" dirty="0" smtClean="0"/>
              <a:t>(à partir des crédits 2022) ;</a:t>
            </a:r>
            <a:endParaRPr lang="fr-FR" sz="1000" dirty="0"/>
          </a:p>
          <a:p>
            <a:pPr marL="171450" indent="-171450">
              <a:buFont typeface="Arial" panose="020B0604020202020204" pitchFamily="34" charset="0"/>
              <a:buChar char="•"/>
            </a:pPr>
            <a:r>
              <a:rPr lang="fr-FR" sz="1000" dirty="0"/>
              <a:t>Volet d'appui sanitaire aux unités résidentielles adultes </a:t>
            </a:r>
            <a:r>
              <a:rPr lang="fr-FR" sz="1000" dirty="0" smtClean="0"/>
              <a:t>autistes ;</a:t>
            </a:r>
            <a:endParaRPr lang="fr-FR" sz="1000" dirty="0"/>
          </a:p>
          <a:p>
            <a:pPr marL="171450" indent="-171450">
              <a:buFont typeface="Arial" panose="020B0604020202020204" pitchFamily="34" charset="0"/>
              <a:buChar char="•"/>
            </a:pPr>
            <a:r>
              <a:rPr lang="fr-FR" sz="1000" dirty="0"/>
              <a:t>Plateformes de coordination et d'orientation TND  </a:t>
            </a:r>
          </a:p>
          <a:p>
            <a:pPr marL="171450" indent="-171450">
              <a:buFont typeface="Arial" panose="020B0604020202020204" pitchFamily="34" charset="0"/>
              <a:buChar char="•"/>
            </a:pPr>
            <a:r>
              <a:rPr lang="fr-FR" sz="1000" dirty="0"/>
              <a:t>Volet psychiatrique du SAS;</a:t>
            </a:r>
          </a:p>
          <a:p>
            <a:pPr marL="171450" indent="-171450">
              <a:buFont typeface="Arial" panose="020B0604020202020204" pitchFamily="34" charset="0"/>
              <a:buChar char="•"/>
            </a:pPr>
            <a:r>
              <a:rPr lang="fr-FR" sz="1000" dirty="0" err="1"/>
              <a:t>VigilanS</a:t>
            </a:r>
            <a:r>
              <a:rPr lang="fr-FR" sz="1000" dirty="0"/>
              <a:t> : mission nationale – ARS HDF uniquement </a:t>
            </a:r>
          </a:p>
        </p:txBody>
      </p:sp>
      <p:sp>
        <p:nvSpPr>
          <p:cNvPr id="13" name="Rectangle 12"/>
          <p:cNvSpPr/>
          <p:nvPr/>
        </p:nvSpPr>
        <p:spPr>
          <a:xfrm>
            <a:off x="4820653" y="3936572"/>
            <a:ext cx="3925969" cy="743457"/>
          </a:xfrm>
          <a:prstGeom prst="rect">
            <a:avLst/>
          </a:prstGeom>
          <a:ln w="6350">
            <a:no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fr-FR" sz="1050" dirty="0"/>
              <a:t>AFT </a:t>
            </a:r>
          </a:p>
          <a:p>
            <a:pPr marL="171450" indent="-171450">
              <a:buFont typeface="Arial" panose="020B0604020202020204" pitchFamily="34" charset="0"/>
              <a:buChar char="•"/>
            </a:pPr>
            <a:r>
              <a:rPr lang="fr-FR" sz="1050" dirty="0"/>
              <a:t>Institut de stimulation cérébrale - ARS IDF uniquement </a:t>
            </a:r>
          </a:p>
          <a:p>
            <a:pPr marL="171450" indent="-171450">
              <a:buFont typeface="Arial" panose="020B0604020202020204" pitchFamily="34" charset="0"/>
              <a:buChar char="•"/>
            </a:pPr>
            <a:r>
              <a:rPr lang="fr-FR" sz="1050" dirty="0"/>
              <a:t>HU en </a:t>
            </a:r>
            <a:r>
              <a:rPr lang="fr-FR" sz="1050" dirty="0" err="1"/>
              <a:t>pédopsy</a:t>
            </a:r>
            <a:r>
              <a:rPr lang="fr-FR" sz="1050" dirty="0"/>
              <a:t> </a:t>
            </a:r>
          </a:p>
          <a:p>
            <a:pPr marL="171450" indent="-171450">
              <a:buFont typeface="Arial" panose="020B0604020202020204" pitchFamily="34" charset="0"/>
              <a:buChar char="•"/>
            </a:pPr>
            <a:r>
              <a:rPr lang="fr-FR" sz="1050" dirty="0"/>
              <a:t>Postes de CCA</a:t>
            </a:r>
          </a:p>
          <a:p>
            <a:pPr marL="171450" indent="-171450">
              <a:buFont typeface="Arial" panose="020B0604020202020204" pitchFamily="34" charset="0"/>
              <a:buChar char="•"/>
            </a:pPr>
            <a:r>
              <a:rPr lang="fr-FR" sz="1050" dirty="0"/>
              <a:t>Mesures BRAUN (mesures nuit)</a:t>
            </a:r>
          </a:p>
        </p:txBody>
      </p:sp>
    </p:spTree>
    <p:extLst>
      <p:ext uri="{BB962C8B-B14F-4D97-AF65-F5344CB8AC3E}">
        <p14:creationId xmlns:p14="http://schemas.microsoft.com/office/powerpoint/2010/main" val="306204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a:solidFill>
                  <a:schemeClr val="tx2"/>
                </a:solidFill>
              </a:rPr>
              <a:t>Modèle à blanc 2022 : dotation IFAQ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10" name="ZoneTexte 4"/>
          <p:cNvSpPr txBox="1"/>
          <p:nvPr/>
        </p:nvSpPr>
        <p:spPr>
          <a:xfrm>
            <a:off x="395536" y="1277716"/>
            <a:ext cx="8280920" cy="344709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spcAft>
                <a:spcPts val="600"/>
              </a:spcAft>
              <a:buClr>
                <a:schemeClr val="tx2"/>
              </a:buClr>
              <a:buSzPct val="100000"/>
              <a:buFont typeface="Arial" panose="020B0604020202020204" pitchFamily="34" charset="0"/>
              <a:buChar char="►"/>
            </a:pPr>
            <a:r>
              <a:rPr lang="fr-FR" sz="1200" b="1" dirty="0">
                <a:solidFill>
                  <a:schemeClr val="tx2"/>
                </a:solidFill>
                <a:cs typeface="Calibri Light" panose="020F0302020204030204" pitchFamily="34" charset="0"/>
              </a:rPr>
              <a:t>Répartition d’une enveloppe nationale </a:t>
            </a:r>
            <a:r>
              <a:rPr lang="fr-FR" sz="1200" b="1" dirty="0" smtClean="0">
                <a:solidFill>
                  <a:schemeClr val="tx2"/>
                </a:solidFill>
                <a:cs typeface="Calibri Light" panose="020F0302020204030204" pitchFamily="34" charset="0"/>
              </a:rPr>
              <a:t>de 113M</a:t>
            </a:r>
            <a:r>
              <a:rPr lang="fr-FR" sz="1200" b="1" dirty="0">
                <a:solidFill>
                  <a:schemeClr val="tx2"/>
                </a:solidFill>
                <a:cs typeface="Calibri Light" panose="020F0302020204030204" pitchFamily="34" charset="0"/>
              </a:rPr>
              <a:t>€ soit 1% OD </a:t>
            </a:r>
            <a:r>
              <a:rPr lang="fr-FR" sz="1200" b="1" dirty="0" smtClean="0">
                <a:solidFill>
                  <a:schemeClr val="tx2"/>
                </a:solidFill>
                <a:cs typeface="Calibri Light" panose="020F0302020204030204" pitchFamily="34" charset="0"/>
              </a:rPr>
              <a:t>PSY </a:t>
            </a:r>
            <a:r>
              <a:rPr lang="fr-FR" sz="1200" b="1" dirty="0">
                <a:solidFill>
                  <a:schemeClr val="tx2"/>
                </a:solidFill>
                <a:cs typeface="Calibri Light" panose="020F0302020204030204" pitchFamily="34" charset="0"/>
              </a:rPr>
              <a:t>selon les résultats </a:t>
            </a:r>
            <a:r>
              <a:rPr lang="fr-FR" sz="1200" b="1" dirty="0" smtClean="0">
                <a:solidFill>
                  <a:schemeClr val="tx2"/>
                </a:solidFill>
                <a:cs typeface="Calibri Light" panose="020F0302020204030204" pitchFamily="34" charset="0"/>
              </a:rPr>
              <a:t>des établissements aux indicateurs suivants : </a:t>
            </a:r>
          </a:p>
          <a:p>
            <a:pPr marL="811213" indent="-354013"/>
            <a:r>
              <a:rPr lang="fr-FR" sz="1100" b="1" dirty="0" smtClean="0">
                <a:solidFill>
                  <a:schemeClr val="tx2">
                    <a:lumMod val="60000"/>
                    <a:lumOff val="40000"/>
                  </a:schemeClr>
                </a:solidFill>
              </a:rPr>
              <a:t>Indicateurs </a:t>
            </a:r>
            <a:r>
              <a:rPr lang="fr-FR" sz="1100" b="1" dirty="0">
                <a:solidFill>
                  <a:schemeClr val="tx2">
                    <a:lumMod val="60000"/>
                    <a:lumOff val="40000"/>
                  </a:schemeClr>
                </a:solidFill>
              </a:rPr>
              <a:t>transverses</a:t>
            </a:r>
          </a:p>
          <a:p>
            <a:pPr marL="811213" lvl="1" indent="-354013">
              <a:buFont typeface="Arial" panose="020B0604020202020204" pitchFamily="34" charset="0"/>
              <a:buChar char="•"/>
            </a:pPr>
            <a:r>
              <a:rPr lang="fr-FR" sz="1100" dirty="0"/>
              <a:t>Certification de l’établissement</a:t>
            </a:r>
          </a:p>
          <a:p>
            <a:pPr marL="811213" lvl="1" indent="-354013">
              <a:buFont typeface="Arial" panose="020B0604020202020204" pitchFamily="34" charset="0"/>
              <a:buChar char="•"/>
            </a:pPr>
            <a:r>
              <a:rPr lang="fr-FR" sz="1100" dirty="0"/>
              <a:t>Qualité de lettre de liaison à la sortie</a:t>
            </a:r>
          </a:p>
          <a:p>
            <a:pPr marL="811213" lvl="1" indent="-354013">
              <a:buFont typeface="Arial" panose="020B0604020202020204" pitchFamily="34" charset="0"/>
              <a:buChar char="•"/>
            </a:pPr>
            <a:r>
              <a:rPr lang="fr-FR" sz="1100" dirty="0"/>
              <a:t>Evaluation et prise en charge de la douleur somatique. </a:t>
            </a:r>
          </a:p>
          <a:p>
            <a:pPr marL="811213" indent="-354013"/>
            <a:r>
              <a:rPr lang="fr-FR" sz="1100" b="1" dirty="0">
                <a:solidFill>
                  <a:schemeClr val="tx2">
                    <a:lumMod val="60000"/>
                    <a:lumOff val="40000"/>
                  </a:schemeClr>
                </a:solidFill>
              </a:rPr>
              <a:t>Indicateurs somatiques  de la HAS </a:t>
            </a:r>
          </a:p>
          <a:p>
            <a:pPr marL="811213" lvl="1" indent="-354013">
              <a:buFont typeface="Arial" panose="020B0604020202020204" pitchFamily="34" charset="0"/>
              <a:buChar char="•"/>
            </a:pPr>
            <a:r>
              <a:rPr lang="fr-FR" sz="1100" dirty="0"/>
              <a:t>Évaluation cardio-vasculaire et métabolique chez les patients adultes</a:t>
            </a:r>
          </a:p>
          <a:p>
            <a:pPr marL="811213" lvl="1" indent="-354013">
              <a:buFont typeface="Arial" panose="020B0604020202020204" pitchFamily="34" charset="0"/>
              <a:buChar char="•"/>
            </a:pPr>
            <a:r>
              <a:rPr lang="fr-FR" sz="1100" dirty="0"/>
              <a:t>Repérage et proposition d’aide à l’arrêt des addictions​ </a:t>
            </a:r>
          </a:p>
          <a:p>
            <a:pPr marL="811213" indent="-354013"/>
            <a:r>
              <a:rPr lang="fr-FR" sz="1100" b="1" dirty="0">
                <a:solidFill>
                  <a:schemeClr val="tx2">
                    <a:lumMod val="60000"/>
                    <a:lumOff val="40000"/>
                  </a:schemeClr>
                </a:solidFill>
              </a:rPr>
              <a:t>Indicateur spécifique PSY de l’ATIH </a:t>
            </a:r>
          </a:p>
          <a:p>
            <a:pPr marL="811213" lvl="1" indent="-354013">
              <a:buFont typeface="Arial" panose="020B0604020202020204" pitchFamily="34" charset="0"/>
              <a:buChar char="•"/>
            </a:pPr>
            <a:r>
              <a:rPr lang="fr-FR" sz="1100" dirty="0"/>
              <a:t>Mesure des hospitalisations de longue durée à temps plein en soins libres</a:t>
            </a:r>
          </a:p>
          <a:p>
            <a:pPr marL="742950" lvl="1" indent="-285750">
              <a:buFont typeface="Arial" panose="020B0604020202020204" pitchFamily="34" charset="0"/>
              <a:buChar char="•"/>
            </a:pPr>
            <a:endParaRPr lang="fr-FR" sz="200" dirty="0"/>
          </a:p>
          <a:p>
            <a:pPr marL="285750" lvl="1" indent="-285750">
              <a:spcBef>
                <a:spcPts val="600"/>
              </a:spcBef>
              <a:buClr>
                <a:schemeClr val="tx2"/>
              </a:buClr>
              <a:buSzPct val="100000"/>
              <a:buFont typeface="Arial" panose="020B0604020202020204" pitchFamily="34" charset="0"/>
              <a:buChar char="►"/>
              <a:tabLst>
                <a:tab pos="273050" algn="l"/>
              </a:tabLst>
            </a:pPr>
            <a:r>
              <a:rPr lang="fr-FR" sz="1200" b="1" dirty="0">
                <a:solidFill>
                  <a:schemeClr val="tx2"/>
                </a:solidFill>
                <a:cs typeface="Calibri Light" panose="020F0302020204030204" pitchFamily="34" charset="0"/>
              </a:rPr>
              <a:t>Les établissements sont comparés entre eux au sein de groupes d’établissements aux caractéristiques comparables</a:t>
            </a:r>
          </a:p>
          <a:p>
            <a:pPr marL="446088" indent="-171450">
              <a:spcAft>
                <a:spcPts val="600"/>
              </a:spcAft>
              <a:buFont typeface="Arial" panose="020B0604020202020204" pitchFamily="34" charset="0"/>
              <a:buChar char="•"/>
              <a:tabLst>
                <a:tab pos="539750" algn="l"/>
              </a:tabLst>
            </a:pPr>
            <a:r>
              <a:rPr lang="fr-FR" sz="1100" dirty="0" smtClean="0"/>
              <a:t>4 </a:t>
            </a:r>
            <a:r>
              <a:rPr lang="fr-FR" sz="1100" dirty="0"/>
              <a:t>groupes de comparaison selon la taille de la file active, le caractère sectorisé / non sectorisé et pour les non sectorisés, la réalisation de prise en charge à temps </a:t>
            </a:r>
            <a:r>
              <a:rPr lang="fr-FR" sz="1100" dirty="0" smtClean="0"/>
              <a:t>complet</a:t>
            </a:r>
            <a:endParaRPr lang="fr-FR" sz="1100" dirty="0"/>
          </a:p>
          <a:p>
            <a:pPr marL="285750" lvl="1" indent="-285750">
              <a:spcBef>
                <a:spcPts val="600"/>
              </a:spcBef>
              <a:spcAft>
                <a:spcPts val="600"/>
              </a:spcAft>
              <a:buClr>
                <a:schemeClr val="tx2"/>
              </a:buClr>
              <a:buSzPct val="100000"/>
              <a:buFont typeface="Arial" panose="020B0604020202020204" pitchFamily="34" charset="0"/>
              <a:buChar char="►"/>
              <a:tabLst>
                <a:tab pos="273050" algn="l"/>
              </a:tabLst>
            </a:pPr>
            <a:r>
              <a:rPr lang="fr-FR" sz="1200" b="1" dirty="0">
                <a:solidFill>
                  <a:schemeClr val="tx2"/>
                </a:solidFill>
                <a:cs typeface="Calibri Light" panose="020F0302020204030204" pitchFamily="34" charset="0"/>
              </a:rPr>
              <a:t>La dotation dépend des résultats obtenus et de l’amélioration de ces résultats. Elle est proportionnelle aux recettes de l’établissements </a:t>
            </a:r>
          </a:p>
        </p:txBody>
      </p:sp>
      <p:sp>
        <p:nvSpPr>
          <p:cNvPr id="11" name="Rectangle 10"/>
          <p:cNvSpPr/>
          <p:nvPr/>
        </p:nvSpPr>
        <p:spPr>
          <a:xfrm>
            <a:off x="700599" y="4606962"/>
            <a:ext cx="7671363" cy="261659"/>
          </a:xfrm>
          <a:prstGeom prst="rect">
            <a:avLst/>
          </a:prstGeom>
          <a:ln w="6350">
            <a:solidFill>
              <a:schemeClr val="tx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lvl="1"/>
            <a:r>
              <a:rPr lang="fr-FR" sz="1200" b="1" dirty="0"/>
              <a:t>Détail des résultats par établissement : à télécharger sur la plateforme TRANSFERT de l’ATIH </a:t>
            </a:r>
            <a:endParaRPr lang="fr-FR" sz="1100" b="1" dirty="0"/>
          </a:p>
        </p:txBody>
      </p:sp>
    </p:spTree>
    <p:extLst>
      <p:ext uri="{BB962C8B-B14F-4D97-AF65-F5344CB8AC3E}">
        <p14:creationId xmlns:p14="http://schemas.microsoft.com/office/powerpoint/2010/main" val="264798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C216103-BA09-4AC2-907F-D4C6BADD4CFF}"/>
              </a:ext>
            </a:extLst>
          </p:cNvPr>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EC4C1428-991A-4C69-91DB-AC183FC15C12}" type="slidenum">
              <a:rPr kumimoji="0" lang="fr-FR" sz="675" b="0" i="0" u="none" strike="noStrike" kern="1200" cap="none" spc="0" normalizeH="0" baseline="0" noProof="0">
                <a:ln>
                  <a:noFill/>
                </a:ln>
                <a:solidFill>
                  <a:srgbClr val="4E455D"/>
                </a:solidFill>
                <a:effectLst/>
                <a:uLnTx/>
                <a:uFillTx/>
                <a:latin typeface="Arial Bold" charset="0"/>
                <a:ea typeface="ＭＳ Ｐゴシック"/>
                <a:cs typeface="+mn-cs"/>
              </a:rPr>
              <a:pPr marL="0" marR="0" lvl="0" indent="0" algn="r" defTabSz="685800" rtl="0" eaLnBrk="1" fontAlgn="base" latinLnBrk="0" hangingPunct="1">
                <a:lnSpc>
                  <a:spcPct val="100000"/>
                </a:lnSpc>
                <a:spcBef>
                  <a:spcPct val="0"/>
                </a:spcBef>
                <a:spcAft>
                  <a:spcPct val="0"/>
                </a:spcAft>
                <a:buClrTx/>
                <a:buSzTx/>
                <a:buFontTx/>
                <a:buNone/>
                <a:tabLst/>
                <a:defRPr/>
              </a:pPr>
              <a:t>13</a:t>
            </a:fld>
            <a:endParaRPr kumimoji="0" lang="fr-FR" sz="675" b="0" i="0" u="none" strike="noStrike" kern="1200" cap="none" spc="0" normalizeH="0" baseline="0" noProof="0">
              <a:ln>
                <a:noFill/>
              </a:ln>
              <a:solidFill>
                <a:srgbClr val="4E455D"/>
              </a:solidFill>
              <a:effectLst/>
              <a:uLnTx/>
              <a:uFillTx/>
              <a:latin typeface="Arial Bold" charset="0"/>
              <a:ea typeface="ＭＳ Ｐゴシック"/>
              <a:cs typeface="+mn-cs"/>
            </a:endParaRPr>
          </a:p>
        </p:txBody>
      </p:sp>
      <p:sp>
        <p:nvSpPr>
          <p:cNvPr id="6" name="Titre 1">
            <a:extLst>
              <a:ext uri="{FF2B5EF4-FFF2-40B4-BE49-F238E27FC236}">
                <a16:creationId xmlns:a16="http://schemas.microsoft.com/office/drawing/2014/main" id="{6A6677EA-9915-43F5-89E2-DF96734400E8}"/>
              </a:ext>
            </a:extLst>
          </p:cNvPr>
          <p:cNvSpPr>
            <a:spLocks noGrp="1"/>
          </p:cNvSpPr>
          <p:nvPr>
            <p:ph type="title"/>
          </p:nvPr>
        </p:nvSpPr>
        <p:spPr>
          <a:xfrm>
            <a:off x="2123728" y="195486"/>
            <a:ext cx="6192688" cy="744141"/>
          </a:xfrm>
        </p:spPr>
        <p:txBody>
          <a:bodyPr/>
          <a:lstStyle/>
          <a:p>
            <a:r>
              <a:rPr lang="fr-FR" sz="2400" b="1" dirty="0">
                <a:solidFill>
                  <a:srgbClr val="4F4961"/>
                </a:solidFill>
              </a:rPr>
              <a:t>Modèle à blanc 2022 : Qualité du codage</a:t>
            </a:r>
            <a:endParaRPr lang="fr-FR" sz="1800" dirty="0"/>
          </a:p>
        </p:txBody>
      </p:sp>
      <p:sp>
        <p:nvSpPr>
          <p:cNvPr id="7" name="Espace réservé du contenu 2">
            <a:extLst>
              <a:ext uri="{FF2B5EF4-FFF2-40B4-BE49-F238E27FC236}">
                <a16:creationId xmlns:a16="http://schemas.microsoft.com/office/drawing/2014/main" id="{89B12565-CC92-4F3F-BA84-B6B79D2BCB26}"/>
              </a:ext>
            </a:extLst>
          </p:cNvPr>
          <p:cNvSpPr>
            <a:spLocks noGrp="1"/>
          </p:cNvSpPr>
          <p:nvPr>
            <p:ph idx="1"/>
          </p:nvPr>
        </p:nvSpPr>
        <p:spPr>
          <a:xfrm>
            <a:off x="539552" y="1071042"/>
            <a:ext cx="8712968" cy="3672408"/>
          </a:xfrm>
        </p:spPr>
        <p:txBody>
          <a:bodyPr/>
          <a:lstStyle/>
          <a:p>
            <a:pPr marL="446088" marR="0" lvl="0" indent="-261938" algn="just" defTabSz="914400" rtl="0" eaLnBrk="0" fontAlgn="base" latinLnBrk="0" hangingPunct="0">
              <a:lnSpc>
                <a:spcPct val="100000"/>
              </a:lnSpc>
              <a:spcBef>
                <a:spcPct val="20000"/>
              </a:spcBef>
              <a:spcAft>
                <a:spcPct val="0"/>
              </a:spcAft>
              <a:buClrTx/>
              <a:buSzTx/>
              <a:buFontTx/>
              <a:buBlip>
                <a:blip r:embed="rId3"/>
              </a:buBlip>
              <a:tabLst/>
              <a:defRPr/>
            </a:pPr>
            <a:r>
              <a:rPr lang="fr-FR" sz="1400" kern="0" dirty="0">
                <a:latin typeface="Arial"/>
              </a:rPr>
              <a:t>Enveloppe fixe de </a:t>
            </a:r>
            <a:r>
              <a:rPr lang="fr-FR" sz="1400" b="1" kern="0" dirty="0">
                <a:latin typeface="Arial"/>
              </a:rPr>
              <a:t>20 M€ </a:t>
            </a:r>
            <a:r>
              <a:rPr lang="fr-FR" sz="1400" kern="0" dirty="0">
                <a:latin typeface="Arial"/>
              </a:rPr>
              <a:t>soit </a:t>
            </a:r>
            <a:r>
              <a:rPr lang="fr-FR" sz="1400" b="1" kern="0" dirty="0">
                <a:latin typeface="Arial"/>
              </a:rPr>
              <a:t>0,2 %</a:t>
            </a:r>
            <a:r>
              <a:rPr lang="fr-FR" sz="1400" kern="0" dirty="0">
                <a:latin typeface="Arial"/>
              </a:rPr>
              <a:t> de l’OD</a:t>
            </a:r>
          </a:p>
          <a:p>
            <a:pPr marL="184150" marR="0" lvl="0" indent="0" algn="just" defTabSz="914400" rtl="0" eaLnBrk="0" fontAlgn="base" latinLnBrk="0" hangingPunct="0">
              <a:lnSpc>
                <a:spcPct val="100000"/>
              </a:lnSpc>
              <a:spcBef>
                <a:spcPct val="20000"/>
              </a:spcBef>
              <a:spcAft>
                <a:spcPct val="0"/>
              </a:spcAft>
              <a:buClrTx/>
              <a:buSzTx/>
              <a:buNone/>
              <a:tabLst/>
              <a:defRPr/>
            </a:pPr>
            <a:endParaRPr lang="fr-FR" sz="1400" kern="0" dirty="0">
              <a:latin typeface="Arial"/>
            </a:endParaRPr>
          </a:p>
          <a:p>
            <a:pPr marL="446088" marR="0" lvl="0" indent="-261938" algn="just" defTabSz="914400" rtl="0" eaLnBrk="0" fontAlgn="base" latinLnBrk="0" hangingPunct="0">
              <a:lnSpc>
                <a:spcPct val="100000"/>
              </a:lnSpc>
              <a:spcBef>
                <a:spcPct val="20000"/>
              </a:spcBef>
              <a:spcAft>
                <a:spcPct val="0"/>
              </a:spcAft>
              <a:buClrTx/>
              <a:buSzTx/>
              <a:buFontTx/>
              <a:buBlip>
                <a:blip r:embed="rId3"/>
              </a:buBlip>
              <a:tabLst/>
              <a:defRPr/>
            </a:pPr>
            <a:r>
              <a:rPr lang="fr-FR" sz="1400" kern="0" dirty="0">
                <a:latin typeface="Arial"/>
              </a:rPr>
              <a:t>Définition d’une </a:t>
            </a:r>
            <a:r>
              <a:rPr lang="fr-FR" sz="1400" b="1" kern="0" dirty="0">
                <a:latin typeface="Arial"/>
              </a:rPr>
              <a:t>part de financement </a:t>
            </a:r>
            <a:r>
              <a:rPr lang="fr-FR" sz="1400" kern="0" dirty="0">
                <a:latin typeface="Arial"/>
              </a:rPr>
              <a:t>par établissement</a:t>
            </a:r>
            <a:endParaRPr kumimoji="0" lang="fr-FR" sz="1100" b="0" i="0" u="none" strike="noStrike" kern="0" cap="none" spc="0" normalizeH="0" baseline="0" noProof="0" dirty="0">
              <a:ln>
                <a:noFill/>
              </a:ln>
              <a:solidFill>
                <a:srgbClr val="4E455D"/>
              </a:solidFill>
              <a:effectLst/>
              <a:uLnTx/>
              <a:uFillTx/>
              <a:latin typeface="Arial"/>
              <a:ea typeface="ＭＳ Ｐゴシック" pitchFamily="34" charset="-128"/>
            </a:endParaRPr>
          </a:p>
          <a:p>
            <a:pPr marL="762000" marR="0" lvl="1" indent="-285750" algn="l" defTabSz="914400" rtl="0" eaLnBrk="0" fontAlgn="base" latinLnBrk="0" hangingPunct="0">
              <a:lnSpc>
                <a:spcPct val="100000"/>
              </a:lnSpc>
              <a:spcBef>
                <a:spcPct val="20000"/>
              </a:spcBef>
              <a:spcAft>
                <a:spcPct val="0"/>
              </a:spcAft>
              <a:buClrTx/>
              <a:buSzPct val="110000"/>
              <a:buFontTx/>
              <a:buBlip>
                <a:blip r:embed="rId4"/>
              </a:buBlip>
              <a:tabLst/>
              <a:defRPr/>
            </a:pPr>
            <a:r>
              <a:rPr kumimoji="0" lang="fr-FR" sz="1100" b="0" i="0" u="none" strike="noStrike" kern="0" cap="none" spc="0" normalizeH="0" baseline="0" noProof="0" dirty="0">
                <a:ln>
                  <a:noFill/>
                </a:ln>
                <a:solidFill>
                  <a:srgbClr val="4E455D"/>
                </a:solidFill>
                <a:effectLst/>
                <a:uLnTx/>
                <a:uFillTx/>
                <a:latin typeface="Arial"/>
                <a:ea typeface="ＭＳ Ｐゴシック" pitchFamily="34" charset="-128"/>
              </a:rPr>
              <a:t>Niveau de base (fonction de la contribution) =&gt; au prorata des dotations provisionnelles pour chaque établissement</a:t>
            </a:r>
            <a:endParaRPr kumimoji="0" lang="fr-FR" sz="300" b="0" i="0" u="none" strike="noStrike" kern="0" cap="none" spc="0" normalizeH="0" baseline="0" noProof="0" dirty="0">
              <a:ln>
                <a:noFill/>
              </a:ln>
              <a:solidFill>
                <a:srgbClr val="4E455D"/>
              </a:solidFill>
              <a:effectLst/>
              <a:uLnTx/>
              <a:uFillTx/>
              <a:latin typeface="Arial"/>
              <a:ea typeface="ＭＳ Ｐゴシック" pitchFamily="34" charset="-128"/>
            </a:endParaRPr>
          </a:p>
          <a:p>
            <a:pPr marL="476250" marR="0" lvl="1" indent="0" algn="l" defTabSz="914400" rtl="0" eaLnBrk="0" fontAlgn="base" latinLnBrk="0" hangingPunct="0">
              <a:lnSpc>
                <a:spcPct val="100000"/>
              </a:lnSpc>
              <a:spcBef>
                <a:spcPct val="20000"/>
              </a:spcBef>
              <a:spcAft>
                <a:spcPct val="0"/>
              </a:spcAft>
              <a:buClrTx/>
              <a:buSzPct val="110000"/>
              <a:buNone/>
              <a:tabLst/>
              <a:defRPr/>
            </a:pPr>
            <a:endParaRPr lang="fr-FR" sz="1100" kern="0" dirty="0">
              <a:latin typeface="Arial"/>
            </a:endParaRPr>
          </a:p>
          <a:p>
            <a:pPr lvl="0" algn="just">
              <a:defRPr/>
            </a:pPr>
            <a:r>
              <a:rPr lang="fr-FR" sz="1400" b="1" kern="0" dirty="0">
                <a:latin typeface="Arial"/>
              </a:rPr>
              <a:t>Répartition </a:t>
            </a:r>
            <a:r>
              <a:rPr lang="fr-FR" sz="1400" b="1" kern="0" dirty="0"/>
              <a:t>entre les indicateurs </a:t>
            </a:r>
            <a:r>
              <a:rPr lang="fr-FR" sz="1400" kern="0" dirty="0"/>
              <a:t>de </a:t>
            </a:r>
            <a:r>
              <a:rPr lang="fr-FR" sz="1400" kern="0" dirty="0">
                <a:latin typeface="Arial"/>
              </a:rPr>
              <a:t>ce niveau de base</a:t>
            </a:r>
            <a:endParaRPr kumimoji="0" lang="fr-FR" sz="1100" b="0" i="0" u="none" strike="noStrike" kern="0" cap="none" spc="0" normalizeH="0" baseline="0" noProof="0" dirty="0">
              <a:ln>
                <a:noFill/>
              </a:ln>
              <a:solidFill>
                <a:srgbClr val="4E455D"/>
              </a:solidFill>
              <a:effectLst/>
              <a:uLnTx/>
              <a:uFillTx/>
              <a:latin typeface="Arial"/>
            </a:endParaRPr>
          </a:p>
          <a:p>
            <a:pPr marL="762000" marR="0" lvl="1" indent="-285750" algn="l" defTabSz="914400" rtl="0" eaLnBrk="0" fontAlgn="base" latinLnBrk="0" hangingPunct="0">
              <a:lnSpc>
                <a:spcPct val="100000"/>
              </a:lnSpc>
              <a:spcBef>
                <a:spcPct val="20000"/>
              </a:spcBef>
              <a:spcAft>
                <a:spcPct val="0"/>
              </a:spcAft>
              <a:buClrTx/>
              <a:buSzPct val="110000"/>
              <a:buFontTx/>
              <a:buBlip>
                <a:blip r:embed="rId4"/>
              </a:buBlip>
              <a:tabLst/>
              <a:defRPr/>
            </a:pPr>
            <a:r>
              <a:rPr kumimoji="0" lang="fr-FR" sz="1100" b="0" i="0" u="none" strike="noStrike" kern="0" cap="none" spc="0" normalizeH="0" baseline="0" noProof="0" dirty="0">
                <a:ln>
                  <a:noFill/>
                </a:ln>
                <a:solidFill>
                  <a:srgbClr val="4E455D"/>
                </a:solidFill>
                <a:effectLst/>
                <a:uLnTx/>
                <a:uFillTx/>
                <a:latin typeface="Arial"/>
              </a:rPr>
              <a:t>Par établissement, niveau de base réparti à part égale entre les indicateurs auxquels l’établissement est éligible (par exemple, ¼ enveloppe par indicateur si ES éligible </a:t>
            </a:r>
            <a:r>
              <a:rPr lang="fr-FR" sz="1100" kern="0" dirty="0">
                <a:latin typeface="Arial"/>
              </a:rPr>
              <a:t>à 4</a:t>
            </a:r>
            <a:r>
              <a:rPr kumimoji="0" lang="fr-FR" sz="1100" b="0" i="0" u="none" strike="noStrike" kern="0" cap="none" spc="0" normalizeH="0" baseline="0" noProof="0" dirty="0">
                <a:ln>
                  <a:noFill/>
                </a:ln>
                <a:solidFill>
                  <a:srgbClr val="4E455D"/>
                </a:solidFill>
                <a:effectLst/>
                <a:uLnTx/>
                <a:uFillTx/>
                <a:latin typeface="Arial"/>
              </a:rPr>
              <a:t> indicateurs)</a:t>
            </a:r>
          </a:p>
          <a:p>
            <a:pPr marL="762000" marR="0" lvl="1" indent="-285750" algn="l" defTabSz="914400" rtl="0" eaLnBrk="0" fontAlgn="base" latinLnBrk="0" hangingPunct="0">
              <a:lnSpc>
                <a:spcPct val="100000"/>
              </a:lnSpc>
              <a:spcBef>
                <a:spcPct val="20000"/>
              </a:spcBef>
              <a:spcAft>
                <a:spcPct val="0"/>
              </a:spcAft>
              <a:buClrTx/>
              <a:buSzPct val="110000"/>
              <a:buFontTx/>
              <a:buBlip>
                <a:blip r:embed="rId4"/>
              </a:buBlip>
              <a:tabLst/>
              <a:defRPr/>
            </a:pPr>
            <a:endParaRPr lang="fr-FR" sz="1100" kern="0" dirty="0">
              <a:latin typeface="Arial"/>
            </a:endParaRPr>
          </a:p>
          <a:p>
            <a:pPr algn="just">
              <a:defRPr/>
            </a:pPr>
            <a:r>
              <a:rPr kumimoji="0" lang="fr-FR" sz="1400" b="0" i="0" u="none" strike="noStrike" kern="0" cap="none" spc="0" normalizeH="0" baseline="0" noProof="0" dirty="0">
                <a:ln>
                  <a:noFill/>
                </a:ln>
                <a:solidFill>
                  <a:srgbClr val="4E455D"/>
                </a:solidFill>
                <a:effectLst/>
                <a:uLnTx/>
                <a:uFillTx/>
                <a:latin typeface="Arial"/>
                <a:ea typeface="ＭＳ Ｐゴシック" pitchFamily="34" charset="-128"/>
              </a:rPr>
              <a:t>Seuils et rémunération </a:t>
            </a:r>
          </a:p>
          <a:p>
            <a:pPr marL="762000" marR="0" lvl="1" indent="-285750" algn="l" defTabSz="914400" rtl="0" eaLnBrk="0" fontAlgn="base" latinLnBrk="0" hangingPunct="0">
              <a:lnSpc>
                <a:spcPct val="100000"/>
              </a:lnSpc>
              <a:spcBef>
                <a:spcPct val="20000"/>
              </a:spcBef>
              <a:spcAft>
                <a:spcPct val="0"/>
              </a:spcAft>
              <a:buClrTx/>
              <a:buSzPct val="110000"/>
              <a:buFontTx/>
              <a:buBlip>
                <a:blip r:embed="rId4"/>
              </a:buBlip>
              <a:tabLst/>
              <a:defRPr/>
            </a:pPr>
            <a:r>
              <a:rPr lang="fr-FR" sz="1100" kern="0" dirty="0">
                <a:latin typeface="Arial"/>
              </a:rPr>
              <a:t>Fixation de plusieurs seuils par indicateur (ex: seuil qualité minimale = 60% et seuil haute qualité </a:t>
            </a:r>
            <a:r>
              <a:rPr lang="fr-FR" sz="1100" kern="0" dirty="0" smtClean="0">
                <a:latin typeface="Arial"/>
              </a:rPr>
              <a:t>= 90%)</a:t>
            </a:r>
            <a:endParaRPr lang="fr-FR" sz="900" kern="0" dirty="0" smtClean="0">
              <a:latin typeface="Arial"/>
            </a:endParaRPr>
          </a:p>
          <a:p>
            <a:pPr lvl="1" algn="just">
              <a:defRPr/>
            </a:pPr>
            <a:r>
              <a:rPr lang="fr-FR" sz="1100" kern="0" dirty="0" smtClean="0">
                <a:latin typeface="Arial"/>
              </a:rPr>
              <a:t>Distribution de l’enveloppe en fonction du </a:t>
            </a:r>
            <a:r>
              <a:rPr lang="fr-FR" sz="1100" dirty="0"/>
              <a:t>score </a:t>
            </a:r>
            <a:endParaRPr lang="fr-FR" sz="1100" dirty="0" smtClean="0"/>
          </a:p>
          <a:p>
            <a:pPr lvl="2" algn="just">
              <a:defRPr/>
            </a:pPr>
            <a:r>
              <a:rPr lang="fr-FR" sz="1050" dirty="0">
                <a:latin typeface="Arial"/>
              </a:rPr>
              <a:t>Si seuil haute qualité &lt; Score  =&gt; 100% de l’enveloppe sur cet indicateur </a:t>
            </a:r>
          </a:p>
          <a:p>
            <a:pPr lvl="2" algn="just">
              <a:defRPr/>
            </a:pPr>
            <a:r>
              <a:rPr lang="fr-FR" sz="1050" kern="0" dirty="0" smtClean="0">
                <a:latin typeface="Arial"/>
              </a:rPr>
              <a:t>Si </a:t>
            </a:r>
            <a:r>
              <a:rPr lang="fr-FR" sz="1050" b="1" kern="0" dirty="0">
                <a:latin typeface="Arial"/>
              </a:rPr>
              <a:t>seuil qualité minimale &lt; Score &lt; seuil haute qualité</a:t>
            </a:r>
            <a:r>
              <a:rPr lang="fr-FR" sz="1050" kern="0" dirty="0">
                <a:latin typeface="Arial"/>
              </a:rPr>
              <a:t> =&gt; 50% de l’enveloppe sur cet indicateur </a:t>
            </a:r>
          </a:p>
          <a:p>
            <a:pPr lvl="2" algn="just">
              <a:defRPr/>
            </a:pPr>
            <a:r>
              <a:rPr lang="fr-FR" sz="1050" kern="0" dirty="0">
                <a:latin typeface="Arial"/>
              </a:rPr>
              <a:t>Si </a:t>
            </a:r>
            <a:r>
              <a:rPr lang="fr-FR" sz="1050" b="1" kern="0" dirty="0">
                <a:latin typeface="Arial"/>
              </a:rPr>
              <a:t>Score &lt; seuil qualité minimale </a:t>
            </a:r>
            <a:r>
              <a:rPr lang="fr-FR" sz="1050" kern="0" dirty="0">
                <a:latin typeface="Arial"/>
              </a:rPr>
              <a:t>=&gt; 0% de l’enveloppe sur cet indicateur </a:t>
            </a:r>
          </a:p>
          <a:p>
            <a:pPr marL="952500" lvl="2" indent="0" algn="just">
              <a:buNone/>
              <a:defRPr/>
            </a:pPr>
            <a:endParaRPr lang="fr-FR" sz="1100" kern="0" dirty="0">
              <a:latin typeface="Arial"/>
            </a:endParaRPr>
          </a:p>
          <a:p>
            <a:pPr algn="just">
              <a:defRPr/>
            </a:pPr>
            <a:r>
              <a:rPr kumimoji="0" lang="fr-FR" sz="1400" b="0" i="0" u="none" strike="noStrike" kern="0" cap="none" spc="0" normalizeH="0" baseline="0" noProof="0" dirty="0">
                <a:ln>
                  <a:noFill/>
                </a:ln>
                <a:solidFill>
                  <a:srgbClr val="4E455D"/>
                </a:solidFill>
                <a:effectLst/>
                <a:uLnTx/>
                <a:uFillTx/>
                <a:latin typeface="Arial"/>
                <a:ea typeface="ＭＳ Ｐゴシック" pitchFamily="34" charset="-128"/>
              </a:rPr>
              <a:t>Redistribution</a:t>
            </a:r>
            <a:r>
              <a:rPr lang="fr-FR" sz="1400" kern="0" dirty="0">
                <a:latin typeface="Arial"/>
              </a:rPr>
              <a:t> </a:t>
            </a:r>
            <a:r>
              <a:rPr kumimoji="0" lang="fr-FR" sz="1400" b="0" i="0" u="none" strike="noStrike" kern="0" cap="none" spc="0" normalizeH="0" baseline="0" noProof="0" dirty="0">
                <a:ln>
                  <a:noFill/>
                </a:ln>
                <a:solidFill>
                  <a:srgbClr val="4E455D"/>
                </a:solidFill>
                <a:effectLst/>
                <a:uLnTx/>
                <a:uFillTx/>
                <a:latin typeface="Arial"/>
                <a:ea typeface="ＭＳ Ｐゴシック" pitchFamily="34" charset="-128"/>
              </a:rPr>
              <a:t>des enveloppes non distribuées aux meilleurs</a:t>
            </a:r>
          </a:p>
          <a:p>
            <a:pPr lvl="1" algn="just">
              <a:defRPr/>
            </a:pPr>
            <a:r>
              <a:rPr lang="fr-FR" sz="1100" kern="0" dirty="0">
                <a:latin typeface="Arial"/>
              </a:rPr>
              <a:t>Redistribution aux ES ayant atteint le seuil de haute qualité, par indicateur (au prorata du niveau de base)</a:t>
            </a:r>
            <a:endParaRPr lang="fr-FR" sz="600" kern="0" dirty="0">
              <a:latin typeface="Arial"/>
            </a:endParaRPr>
          </a:p>
          <a:p>
            <a:pPr marL="357187" lvl="1" indent="0">
              <a:buNone/>
            </a:pPr>
            <a:endParaRPr lang="fr-FR" sz="1350" dirty="0">
              <a:solidFill>
                <a:schemeClr val="tx1"/>
              </a:solidFill>
            </a:endParaRPr>
          </a:p>
        </p:txBody>
      </p:sp>
    </p:spTree>
    <p:extLst>
      <p:ext uri="{BB962C8B-B14F-4D97-AF65-F5344CB8AC3E}">
        <p14:creationId xmlns:p14="http://schemas.microsoft.com/office/powerpoint/2010/main" val="160951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3BCC8-4521-7DD4-4296-549F8E02DA43}"/>
              </a:ext>
            </a:extLst>
          </p:cNvPr>
          <p:cNvSpPr>
            <a:spLocks noGrp="1"/>
          </p:cNvSpPr>
          <p:nvPr>
            <p:ph type="title"/>
          </p:nvPr>
        </p:nvSpPr>
        <p:spPr/>
        <p:txBody>
          <a:bodyPr/>
          <a:lstStyle/>
          <a:p>
            <a:r>
              <a:rPr lang="fr-FR" sz="2000" b="1" dirty="0">
                <a:solidFill>
                  <a:srgbClr val="4F4961"/>
                </a:solidFill>
              </a:rPr>
              <a:t>Modèle à blanc 2022 : </a:t>
            </a:r>
            <a:r>
              <a:rPr lang="fr-FR" dirty="0"/>
              <a:t>Qualité du codage</a:t>
            </a:r>
          </a:p>
        </p:txBody>
      </p:sp>
      <p:sp>
        <p:nvSpPr>
          <p:cNvPr id="4" name="Espace réservé du numéro de diapositive 3">
            <a:extLst>
              <a:ext uri="{FF2B5EF4-FFF2-40B4-BE49-F238E27FC236}">
                <a16:creationId xmlns:a16="http://schemas.microsoft.com/office/drawing/2014/main" id="{B81340CB-9FD3-41AA-F1DE-84EB2A0AC8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6F8B4-365A-46F3-9C5C-7889764C9AFB}" type="slidenum">
              <a:rPr kumimoji="0" lang="fr-FR" sz="675" b="0" i="0" u="none" strike="noStrike" kern="1200" cap="none" spc="0" normalizeH="0" baseline="0" noProof="0" smtClean="0">
                <a:ln>
                  <a:noFill/>
                </a:ln>
                <a:solidFill>
                  <a:srgbClr val="4E455D"/>
                </a:solidFill>
                <a:effectLst/>
                <a:uLnTx/>
                <a:uFillTx/>
                <a:latin typeface="Arial Bold"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675" b="0" i="0" u="none" strike="noStrike" kern="1200" cap="none" spc="0" normalizeH="0" baseline="0" noProof="0" dirty="0">
              <a:ln>
                <a:noFill/>
              </a:ln>
              <a:solidFill>
                <a:srgbClr val="4E455D"/>
              </a:solidFill>
              <a:effectLst/>
              <a:uLnTx/>
              <a:uFillTx/>
              <a:latin typeface="Arial Bold" charset="0"/>
              <a:ea typeface="ＭＳ Ｐゴシック"/>
              <a:cs typeface="+mn-cs"/>
            </a:endParaRPr>
          </a:p>
        </p:txBody>
      </p:sp>
      <p:graphicFrame>
        <p:nvGraphicFramePr>
          <p:cNvPr id="5" name="Graphique 4">
            <a:extLst>
              <a:ext uri="{FF2B5EF4-FFF2-40B4-BE49-F238E27FC236}">
                <a16:creationId xmlns:a16="http://schemas.microsoft.com/office/drawing/2014/main" id="{399B89F7-41B3-4CED-887B-5161CBE4305D}"/>
              </a:ext>
            </a:extLst>
          </p:cNvPr>
          <p:cNvGraphicFramePr>
            <a:graphicFrameLocks/>
          </p:cNvGraphicFramePr>
          <p:nvPr/>
        </p:nvGraphicFramePr>
        <p:xfrm>
          <a:off x="1835696" y="1275606"/>
          <a:ext cx="6708799" cy="367984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5A18A8CE-7476-FFF7-7921-46D8ABD8580C}"/>
              </a:ext>
            </a:extLst>
          </p:cNvPr>
          <p:cNvSpPr txBox="1"/>
          <p:nvPr/>
        </p:nvSpPr>
        <p:spPr>
          <a:xfrm>
            <a:off x="539552" y="1673254"/>
            <a:ext cx="1467909"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4E455D"/>
                </a:solidFill>
                <a:effectLst/>
                <a:uLnTx/>
                <a:uFillTx/>
                <a:latin typeface="Arial"/>
                <a:ea typeface="ＭＳ Ｐゴシック"/>
                <a:cs typeface="+mn-cs"/>
              </a:rPr>
              <a:t>TAUX DE CHAÎNAGE </a:t>
            </a:r>
            <a:r>
              <a:rPr kumimoji="0" lang="fr-FR" sz="800" b="0" i="1" u="none" strike="noStrike" kern="1200" cap="none" spc="0" normalizeH="0" baseline="0" noProof="0" dirty="0">
                <a:ln>
                  <a:noFill/>
                </a:ln>
                <a:solidFill>
                  <a:srgbClr val="4E455D"/>
                </a:solidFill>
                <a:effectLst/>
                <a:uLnTx/>
                <a:uFillTx/>
                <a:latin typeface="Arial"/>
                <a:ea typeface="ＭＳ Ｐゴシック"/>
                <a:cs typeface="+mn-cs"/>
              </a:rPr>
              <a:t> groupe de patients non-exclusivement ambulatoire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1" u="none" strike="noStrike" kern="1200" cap="none" spc="0" normalizeH="0" baseline="0" noProof="0" dirty="0">
              <a:ln>
                <a:noFill/>
              </a:ln>
              <a:solidFill>
                <a:srgbClr val="4E455D"/>
              </a:solidFill>
              <a:effectLst/>
              <a:uLnTx/>
              <a:uFillTx/>
              <a:latin typeface="Arial"/>
              <a:ea typeface="ＭＳ Ｐゴシック"/>
              <a:cs typeface="+mn-cs"/>
            </a:endParaRPr>
          </a:p>
        </p:txBody>
      </p:sp>
      <p:sp>
        <p:nvSpPr>
          <p:cNvPr id="7" name="ZoneTexte 6">
            <a:extLst>
              <a:ext uri="{FF2B5EF4-FFF2-40B4-BE49-F238E27FC236}">
                <a16:creationId xmlns:a16="http://schemas.microsoft.com/office/drawing/2014/main" id="{F84C5D96-9B95-6791-5A4E-D6D599861FBA}"/>
              </a:ext>
            </a:extLst>
          </p:cNvPr>
          <p:cNvSpPr txBox="1"/>
          <p:nvPr/>
        </p:nvSpPr>
        <p:spPr>
          <a:xfrm>
            <a:off x="539553" y="2262257"/>
            <a:ext cx="1491600"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4E455D"/>
                </a:solidFill>
                <a:effectLst/>
                <a:uLnTx/>
                <a:uFillTx/>
                <a:latin typeface="Arial"/>
                <a:ea typeface="ＭＳ Ｐゴシック"/>
                <a:cs typeface="+mn-cs"/>
              </a:rPr>
              <a:t>TAUX DE CHAÎNAGE </a:t>
            </a:r>
            <a:r>
              <a:rPr kumimoji="0" lang="fr-FR" sz="800" b="0" i="0" u="none" strike="noStrike" kern="1200" cap="none" spc="0" normalizeH="0" baseline="0" noProof="0" dirty="0">
                <a:ln>
                  <a:noFill/>
                </a:ln>
                <a:solidFill>
                  <a:srgbClr val="4E455D"/>
                </a:solidFill>
                <a:effectLst/>
                <a:uLnTx/>
                <a:uFillTx/>
                <a:latin typeface="Arial"/>
                <a:ea typeface="ＭＳ Ｐゴシック"/>
                <a:cs typeface="+mn-cs"/>
              </a:rPr>
              <a:t> </a:t>
            </a:r>
            <a:r>
              <a:rPr kumimoji="0" lang="fr-FR" sz="800" b="0" i="1" u="none" strike="noStrike" kern="1200" cap="none" spc="0" normalizeH="0" baseline="0" noProof="0" dirty="0">
                <a:ln>
                  <a:noFill/>
                </a:ln>
                <a:solidFill>
                  <a:srgbClr val="4E455D"/>
                </a:solidFill>
                <a:effectLst/>
                <a:uLnTx/>
                <a:uFillTx/>
                <a:latin typeface="Arial"/>
                <a:ea typeface="ＭＳ Ｐゴシック"/>
                <a:cs typeface="+mn-cs"/>
              </a:rPr>
              <a:t>groupe de patients exclusivement ambulatoire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4E455D"/>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4E455D"/>
              </a:solidFill>
              <a:effectLst/>
              <a:uLnTx/>
              <a:uFillTx/>
              <a:latin typeface="Arial"/>
              <a:ea typeface="ＭＳ Ｐゴシック"/>
              <a:cs typeface="+mn-cs"/>
            </a:endParaRPr>
          </a:p>
        </p:txBody>
      </p:sp>
      <p:sp>
        <p:nvSpPr>
          <p:cNvPr id="9" name="ZoneTexte 8">
            <a:extLst>
              <a:ext uri="{FF2B5EF4-FFF2-40B4-BE49-F238E27FC236}">
                <a16:creationId xmlns:a16="http://schemas.microsoft.com/office/drawing/2014/main" id="{E461335E-1630-9EE5-A274-6CA4B65BDE7C}"/>
              </a:ext>
            </a:extLst>
          </p:cNvPr>
          <p:cNvSpPr txBox="1"/>
          <p:nvPr/>
        </p:nvSpPr>
        <p:spPr>
          <a:xfrm>
            <a:off x="539552" y="2943012"/>
            <a:ext cx="1491600"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4E455D"/>
                </a:solidFill>
                <a:effectLst/>
                <a:uLnTx/>
                <a:uFillTx/>
                <a:latin typeface="Arial"/>
                <a:ea typeface="ＭＳ Ｐゴシック"/>
                <a:cs typeface="+mn-cs"/>
              </a:rPr>
              <a:t>SCORE PRÉSENCE DIAGNOSTIC PRINCIPAL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4E455D"/>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4E455D"/>
              </a:solidFill>
              <a:effectLst/>
              <a:uLnTx/>
              <a:uFillTx/>
              <a:latin typeface="Arial"/>
              <a:ea typeface="ＭＳ Ｐゴシック"/>
              <a:cs typeface="+mn-cs"/>
            </a:endParaRPr>
          </a:p>
        </p:txBody>
      </p:sp>
      <p:sp>
        <p:nvSpPr>
          <p:cNvPr id="10" name="ZoneTexte 9">
            <a:extLst>
              <a:ext uri="{FF2B5EF4-FFF2-40B4-BE49-F238E27FC236}">
                <a16:creationId xmlns:a16="http://schemas.microsoft.com/office/drawing/2014/main" id="{DAED6C29-7E6F-52A6-080E-671918C2348B}"/>
              </a:ext>
            </a:extLst>
          </p:cNvPr>
          <p:cNvSpPr txBox="1"/>
          <p:nvPr/>
        </p:nvSpPr>
        <p:spPr>
          <a:xfrm>
            <a:off x="539551" y="3661449"/>
            <a:ext cx="1491599"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4E455D"/>
                </a:solidFill>
                <a:effectLst/>
                <a:uLnTx/>
                <a:uFillTx/>
                <a:latin typeface="Arial"/>
                <a:ea typeface="ＭＳ Ｐゴシック"/>
                <a:cs typeface="+mn-cs"/>
              </a:rPr>
              <a:t>SCORE PRÉSENCE CODE POSTAL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4E455D"/>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4E455D"/>
              </a:solidFill>
              <a:effectLst/>
              <a:uLnTx/>
              <a:uFillTx/>
              <a:latin typeface="Arial"/>
              <a:ea typeface="ＭＳ Ｐゴシック"/>
              <a:cs typeface="+mn-cs"/>
            </a:endParaRPr>
          </a:p>
        </p:txBody>
      </p:sp>
      <p:sp>
        <p:nvSpPr>
          <p:cNvPr id="11" name="ZoneTexte 10">
            <a:extLst>
              <a:ext uri="{FF2B5EF4-FFF2-40B4-BE49-F238E27FC236}">
                <a16:creationId xmlns:a16="http://schemas.microsoft.com/office/drawing/2014/main" id="{5121F067-BB0F-6206-971F-0643FDDF6480}"/>
              </a:ext>
            </a:extLst>
          </p:cNvPr>
          <p:cNvSpPr txBox="1"/>
          <p:nvPr/>
        </p:nvSpPr>
        <p:spPr>
          <a:xfrm>
            <a:off x="539551" y="4143469"/>
            <a:ext cx="1491599"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4E455D"/>
                </a:solidFill>
                <a:effectLst/>
                <a:uLnTx/>
                <a:uFillTx/>
                <a:latin typeface="Arial"/>
                <a:ea typeface="ＭＳ Ｐゴシック"/>
                <a:cs typeface="+mn-cs"/>
              </a:rPr>
              <a:t>SCORE COHÉRENCE NOMBRE DE VENUES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4E455D"/>
                </a:solidFill>
                <a:effectLst/>
                <a:uLnTx/>
                <a:uFillTx/>
                <a:latin typeface="Arial"/>
                <a:ea typeface="ＭＳ Ｐゴシック"/>
                <a:cs typeface="+mn-cs"/>
              </a:rPr>
              <a:t>entre </a:t>
            </a:r>
            <a:r>
              <a:rPr kumimoji="0" lang="fr-FR" sz="800" b="0" i="1" u="none" strike="noStrike" kern="1200" cap="none" spc="0" normalizeH="0" baseline="0" noProof="0" dirty="0" err="1">
                <a:ln>
                  <a:noFill/>
                </a:ln>
                <a:solidFill>
                  <a:srgbClr val="4E455D"/>
                </a:solidFill>
                <a:effectLst/>
                <a:uLnTx/>
                <a:uFillTx/>
                <a:latin typeface="Arial"/>
                <a:ea typeface="ＭＳ Ｐゴシック"/>
                <a:cs typeface="+mn-cs"/>
              </a:rPr>
              <a:t>Fichcomp</a:t>
            </a:r>
            <a:r>
              <a:rPr kumimoji="0" lang="fr-FR" sz="800" b="0" i="1" u="none" strike="noStrike" kern="1200" cap="none" spc="0" normalizeH="0" baseline="0" noProof="0" dirty="0">
                <a:ln>
                  <a:noFill/>
                </a:ln>
                <a:solidFill>
                  <a:srgbClr val="4E455D"/>
                </a:solidFill>
                <a:effectLst/>
                <a:uLnTx/>
                <a:uFillTx/>
                <a:latin typeface="Arial"/>
                <a:ea typeface="ＭＳ Ｐゴシック"/>
                <a:cs typeface="+mn-cs"/>
              </a:rPr>
              <a:t> et RPS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4E455D"/>
              </a:solidFill>
              <a:effectLst/>
              <a:uLnTx/>
              <a:uFillTx/>
              <a:latin typeface="Arial"/>
              <a:ea typeface="ＭＳ Ｐゴシック"/>
              <a:cs typeface="+mn-cs"/>
            </a:endParaRPr>
          </a:p>
        </p:txBody>
      </p:sp>
      <p:sp>
        <p:nvSpPr>
          <p:cNvPr id="12" name="ZoneTexte 11">
            <a:extLst>
              <a:ext uri="{FF2B5EF4-FFF2-40B4-BE49-F238E27FC236}">
                <a16:creationId xmlns:a16="http://schemas.microsoft.com/office/drawing/2014/main" id="{F55FE308-009B-932D-3D75-CF9B0BFE6BDB}"/>
              </a:ext>
            </a:extLst>
          </p:cNvPr>
          <p:cNvSpPr txBox="1"/>
          <p:nvPr/>
        </p:nvSpPr>
        <p:spPr>
          <a:xfrm>
            <a:off x="1835696" y="1325696"/>
            <a:ext cx="144016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55D">
                    <a:lumMod val="65000"/>
                    <a:lumOff val="35000"/>
                  </a:srgbClr>
                </a:solidFill>
                <a:latin typeface="+mn-lt"/>
                <a:ea typeface="+mn-ea"/>
                <a:cs typeface="+mn-cs"/>
              </a:defRPr>
            </a:pPr>
            <a:r>
              <a:rPr kumimoji="0" lang="fr-FR" sz="1100" b="0" i="0" u="none" strike="noStrike" kern="1200" cap="none" spc="0" normalizeH="0" baseline="0" noProof="0" dirty="0">
                <a:ln>
                  <a:noFill/>
                </a:ln>
                <a:solidFill>
                  <a:srgbClr val="4E455D">
                    <a:lumMod val="65000"/>
                    <a:lumOff val="35000"/>
                  </a:srgbClr>
                </a:solidFill>
                <a:effectLst/>
                <a:uLnTx/>
                <a:uFillTx/>
                <a:latin typeface="Arial"/>
                <a:ea typeface="ＭＳ Ｐゴシック"/>
                <a:cs typeface="+mn-cs"/>
              </a:rPr>
              <a:t>Rémunération :</a:t>
            </a:r>
          </a:p>
        </p:txBody>
      </p:sp>
      <p:sp>
        <p:nvSpPr>
          <p:cNvPr id="13" name="ZoneTexte 12">
            <a:extLst>
              <a:ext uri="{FF2B5EF4-FFF2-40B4-BE49-F238E27FC236}">
                <a16:creationId xmlns:a16="http://schemas.microsoft.com/office/drawing/2014/main" id="{8EEF1EFB-01C7-624B-FC19-24C47AD4EAD6}"/>
              </a:ext>
            </a:extLst>
          </p:cNvPr>
          <p:cNvSpPr txBox="1"/>
          <p:nvPr/>
        </p:nvSpPr>
        <p:spPr>
          <a:xfrm>
            <a:off x="2123728" y="972741"/>
            <a:ext cx="5616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E455D"/>
                </a:solidFill>
                <a:effectLst/>
                <a:uLnTx/>
                <a:uFillTx/>
                <a:latin typeface="Arial"/>
                <a:ea typeface="ＭＳ Ｐゴシック"/>
                <a:cs typeface="+mn-cs"/>
              </a:rPr>
              <a:t>Proportion des établissements dans chacun des seuils de rémunération</a:t>
            </a:r>
          </a:p>
        </p:txBody>
      </p:sp>
      <p:sp>
        <p:nvSpPr>
          <p:cNvPr id="3" name="ZoneTexte 2">
            <a:extLst>
              <a:ext uri="{FF2B5EF4-FFF2-40B4-BE49-F238E27FC236}">
                <a16:creationId xmlns:a16="http://schemas.microsoft.com/office/drawing/2014/main" id="{9BF3CC15-7606-E28A-EFA1-EBDA9BE406B3}"/>
              </a:ext>
            </a:extLst>
          </p:cNvPr>
          <p:cNvSpPr txBox="1"/>
          <p:nvPr/>
        </p:nvSpPr>
        <p:spPr>
          <a:xfrm>
            <a:off x="539551" y="4677291"/>
            <a:ext cx="794345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4E455D"/>
                </a:solidFill>
                <a:effectLst/>
                <a:uLnTx/>
                <a:uFillTx/>
                <a:latin typeface="Arial"/>
                <a:ea typeface="ＭＳ Ｐゴシック"/>
                <a:cs typeface="+mn-cs"/>
              </a:rPr>
              <a:t>* Note de lecture : En 2021, 87% des établissements atteint le seuil de rémunération 100 % pour l’indicateur taux de chaînage groupe de patients non-exclusivement ambulatoire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1" u="none" strike="noStrike" kern="1200" cap="none" spc="0" normalizeH="0" baseline="0" noProof="0" dirty="0">
              <a:ln>
                <a:noFill/>
              </a:ln>
              <a:solidFill>
                <a:srgbClr val="4E455D"/>
              </a:solidFill>
              <a:effectLst/>
              <a:uLnTx/>
              <a:uFillTx/>
              <a:latin typeface="Arial"/>
              <a:ea typeface="ＭＳ Ｐゴシック"/>
              <a:cs typeface="+mn-cs"/>
            </a:endParaRPr>
          </a:p>
        </p:txBody>
      </p:sp>
    </p:spTree>
    <p:extLst>
      <p:ext uri="{BB962C8B-B14F-4D97-AF65-F5344CB8AC3E}">
        <p14:creationId xmlns:p14="http://schemas.microsoft.com/office/powerpoint/2010/main" val="271771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a:solidFill>
                  <a:schemeClr val="tx2"/>
                </a:solidFill>
              </a:rPr>
              <a:t>Modèle à blanc 2022 : dotation populationnelle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10" name="ZoneTexte 4"/>
          <p:cNvSpPr txBox="1"/>
          <p:nvPr/>
        </p:nvSpPr>
        <p:spPr>
          <a:xfrm>
            <a:off x="323850" y="1412338"/>
            <a:ext cx="8424863" cy="20697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77825" lvl="1" indent="-285750">
              <a:spcBef>
                <a:spcPts val="1200"/>
              </a:spcBef>
              <a:buClr>
                <a:schemeClr val="tx2"/>
              </a:buClr>
              <a:buSzPct val="100000"/>
              <a:buFont typeface="Arial" panose="020B0604020202020204" pitchFamily="34" charset="0"/>
              <a:buChar char="►"/>
            </a:pPr>
            <a:r>
              <a:rPr lang="fr-FR" sz="1200" b="1" dirty="0" smtClean="0">
                <a:solidFill>
                  <a:schemeClr val="tx2"/>
                </a:solidFill>
                <a:cs typeface="Calibri Light" panose="020F0302020204030204" pitchFamily="34" charset="0"/>
              </a:rPr>
              <a:t>Etape 1 : allocation </a:t>
            </a:r>
            <a:r>
              <a:rPr lang="fr-FR" sz="1200" b="1" dirty="0">
                <a:solidFill>
                  <a:schemeClr val="tx2"/>
                </a:solidFill>
                <a:cs typeface="Calibri Light" panose="020F0302020204030204" pitchFamily="34" charset="0"/>
              </a:rPr>
              <a:t>des </a:t>
            </a:r>
            <a:r>
              <a:rPr lang="fr-FR" sz="1200" b="1" dirty="0" smtClean="0">
                <a:solidFill>
                  <a:schemeClr val="tx2"/>
                </a:solidFill>
                <a:cs typeface="Calibri Light" panose="020F0302020204030204" pitchFamily="34" charset="0"/>
              </a:rPr>
              <a:t>dotations populationnelles du national vers le régional selon les critères définis par voie réglementaire</a:t>
            </a:r>
          </a:p>
          <a:p>
            <a:pPr marL="377825" lvl="1" indent="-285750">
              <a:spcBef>
                <a:spcPts val="1200"/>
              </a:spcBef>
              <a:buClr>
                <a:schemeClr val="tx2"/>
              </a:buClr>
              <a:buSzPct val="100000"/>
              <a:buFont typeface="Arial" panose="020B0604020202020204" pitchFamily="34" charset="0"/>
              <a:buChar char="►"/>
            </a:pPr>
            <a:endParaRPr lang="fr-FR" sz="1200" b="1" dirty="0">
              <a:solidFill>
                <a:schemeClr val="tx2"/>
              </a:solidFill>
              <a:cs typeface="Calibri Light" panose="020F0302020204030204" pitchFamily="34" charset="0"/>
            </a:endParaRPr>
          </a:p>
          <a:p>
            <a:pPr marL="377825" lvl="1" indent="-285750">
              <a:spcBef>
                <a:spcPts val="1200"/>
              </a:spcBef>
              <a:buClr>
                <a:schemeClr val="tx2"/>
              </a:buClr>
              <a:buSzPct val="100000"/>
              <a:buFont typeface="Arial" panose="020B0604020202020204" pitchFamily="34" charset="0"/>
              <a:buChar char="►"/>
            </a:pPr>
            <a:endParaRPr lang="fr-FR" sz="1200" b="1" dirty="0" smtClean="0">
              <a:solidFill>
                <a:schemeClr val="tx2"/>
              </a:solidFill>
              <a:cs typeface="Calibri Light" panose="020F0302020204030204" pitchFamily="34" charset="0"/>
            </a:endParaRPr>
          </a:p>
          <a:p>
            <a:pPr marL="171450" lvl="1" indent="-171450">
              <a:spcBef>
                <a:spcPts val="300"/>
              </a:spcBef>
              <a:buFont typeface="Arial" panose="020B0604020202020204" pitchFamily="34" charset="0"/>
              <a:buChar char="•"/>
            </a:pPr>
            <a:endParaRPr lang="fr-FR" sz="1200" dirty="0" smtClean="0"/>
          </a:p>
          <a:p>
            <a:pPr marL="92075" lvl="1">
              <a:spcBef>
                <a:spcPts val="1200"/>
              </a:spcBef>
              <a:buClr>
                <a:schemeClr val="tx2"/>
              </a:buClr>
              <a:buSzPct val="100000"/>
            </a:pPr>
            <a:r>
              <a:rPr lang="fr-FR" sz="1200" b="1" dirty="0" smtClean="0">
                <a:solidFill>
                  <a:schemeClr val="tx2"/>
                </a:solidFill>
                <a:cs typeface="Calibri Light" panose="020F0302020204030204" pitchFamily="34" charset="0"/>
              </a:rPr>
              <a:t> </a:t>
            </a:r>
          </a:p>
          <a:p>
            <a:r>
              <a:rPr lang="fr-FR" sz="1200" dirty="0" smtClean="0"/>
              <a:t> </a:t>
            </a:r>
          </a:p>
          <a:p>
            <a:endParaRPr lang="fr-FR" sz="1200" b="1" dirty="0">
              <a:solidFill>
                <a:schemeClr val="tx2"/>
              </a:solidFill>
              <a:cs typeface="Calibri Light" panose="020F0302020204030204" pitchFamily="34" charset="0"/>
            </a:endParaRPr>
          </a:p>
        </p:txBody>
      </p:sp>
      <p:pic>
        <p:nvPicPr>
          <p:cNvPr id="9" name="Image 8"/>
          <p:cNvPicPr>
            <a:picLocks noChangeAspect="1"/>
          </p:cNvPicPr>
          <p:nvPr/>
        </p:nvPicPr>
        <p:blipFill rotWithShape="1">
          <a:blip r:embed="rId2"/>
          <a:srcRect b="1307"/>
          <a:stretch/>
        </p:blipFill>
        <p:spPr>
          <a:xfrm>
            <a:off x="3563888" y="1779662"/>
            <a:ext cx="4946730" cy="2644201"/>
          </a:xfrm>
          <a:prstGeom prst="rect">
            <a:avLst/>
          </a:prstGeom>
        </p:spPr>
      </p:pic>
      <p:sp>
        <p:nvSpPr>
          <p:cNvPr id="4" name="ZoneTexte 3"/>
          <p:cNvSpPr txBox="1"/>
          <p:nvPr/>
        </p:nvSpPr>
        <p:spPr>
          <a:xfrm>
            <a:off x="467544" y="2050066"/>
            <a:ext cx="2808312" cy="2639184"/>
          </a:xfrm>
          <a:prstGeom prst="rect">
            <a:avLst/>
          </a:prstGeom>
          <a:noFill/>
        </p:spPr>
        <p:txBody>
          <a:bodyPr wrap="square" rtlCol="0">
            <a:spAutoFit/>
          </a:bodyPr>
          <a:lstStyle/>
          <a:p>
            <a:pPr marL="171450" lvl="1" indent="-171450">
              <a:spcBef>
                <a:spcPts val="300"/>
              </a:spcBef>
              <a:buFont typeface="Arial" panose="020B0604020202020204" pitchFamily="34" charset="0"/>
              <a:buChar char="•"/>
            </a:pPr>
            <a:r>
              <a:rPr lang="fr-FR" sz="1000" b="1" dirty="0"/>
              <a:t>5 critères populationnels </a:t>
            </a:r>
          </a:p>
          <a:p>
            <a:pPr marL="171450" lvl="1" indent="-171450">
              <a:spcBef>
                <a:spcPts val="300"/>
              </a:spcBef>
              <a:buFont typeface="Arial" panose="020B0604020202020204" pitchFamily="34" charset="0"/>
              <a:buChar char="•"/>
            </a:pPr>
            <a:endParaRPr lang="fr-FR" sz="1000" b="1" dirty="0"/>
          </a:p>
          <a:p>
            <a:pPr marL="171450" lvl="1" indent="-171450">
              <a:spcBef>
                <a:spcPts val="300"/>
              </a:spcBef>
              <a:buFont typeface="Arial" panose="020B0604020202020204" pitchFamily="34" charset="0"/>
              <a:buChar char="•"/>
            </a:pPr>
            <a:r>
              <a:rPr lang="fr-FR" sz="1000" dirty="0"/>
              <a:t>Permet la </a:t>
            </a:r>
            <a:r>
              <a:rPr lang="fr-FR" sz="1000" b="1" dirty="0"/>
              <a:t>comparaison entre les ressources actuelles </a:t>
            </a:r>
            <a:r>
              <a:rPr lang="fr-FR" sz="1000" b="1" dirty="0" smtClean="0"/>
              <a:t>et </a:t>
            </a:r>
            <a:r>
              <a:rPr lang="fr-FR" sz="1000" b="1" dirty="0"/>
              <a:t>les ressources « cibles »</a:t>
            </a:r>
            <a:r>
              <a:rPr lang="fr-FR" sz="1000" dirty="0"/>
              <a:t> par région </a:t>
            </a:r>
          </a:p>
          <a:p>
            <a:pPr marL="171450" lvl="1" indent="-171450">
              <a:spcBef>
                <a:spcPts val="300"/>
              </a:spcBef>
              <a:buFont typeface="Arial" panose="020B0604020202020204" pitchFamily="34" charset="0"/>
              <a:buChar char="•"/>
            </a:pPr>
            <a:endParaRPr lang="fr-FR" sz="1000" dirty="0"/>
          </a:p>
          <a:p>
            <a:pPr marL="171450" lvl="1" indent="-171450">
              <a:spcBef>
                <a:spcPts val="300"/>
              </a:spcBef>
              <a:buFont typeface="Arial" panose="020B0604020202020204" pitchFamily="34" charset="0"/>
              <a:buChar char="•"/>
            </a:pPr>
            <a:r>
              <a:rPr lang="fr-FR" sz="1000" b="1" dirty="0" smtClean="0"/>
              <a:t>Toutes </a:t>
            </a:r>
            <a:r>
              <a:rPr lang="fr-FR" sz="1000" b="1" dirty="0"/>
              <a:t>les régions voient leurs moyens progresser</a:t>
            </a:r>
            <a:r>
              <a:rPr lang="fr-FR" sz="1000" dirty="0"/>
              <a:t> mais plus rapidement pour celles qui sont aujourd’hui défavorisées</a:t>
            </a:r>
            <a:r>
              <a:rPr lang="fr-FR" sz="1000" dirty="0" smtClean="0"/>
              <a:t>.</a:t>
            </a:r>
          </a:p>
          <a:p>
            <a:pPr marL="171450" lvl="1" indent="-171450">
              <a:spcBef>
                <a:spcPts val="300"/>
              </a:spcBef>
              <a:buFont typeface="Arial" panose="020B0604020202020204" pitchFamily="34" charset="0"/>
              <a:buChar char="•"/>
            </a:pPr>
            <a:endParaRPr lang="fr-FR" sz="1000" dirty="0"/>
          </a:p>
          <a:p>
            <a:pPr marL="171450" lvl="1" indent="-171450">
              <a:spcBef>
                <a:spcPts val="300"/>
              </a:spcBef>
              <a:buFont typeface="Arial" panose="020B0604020202020204" pitchFamily="34" charset="0"/>
              <a:buChar char="•"/>
            </a:pPr>
            <a:r>
              <a:rPr lang="fr-FR" sz="1000" dirty="0"/>
              <a:t>Révision des critères et de leur pondérations tous les 5 ans après une phase de concertation</a:t>
            </a:r>
          </a:p>
          <a:p>
            <a:pPr marL="171450" lvl="1" indent="-171450">
              <a:spcBef>
                <a:spcPts val="300"/>
              </a:spcBef>
              <a:buFont typeface="Arial" panose="020B0604020202020204" pitchFamily="34" charset="0"/>
              <a:buChar char="•"/>
            </a:pPr>
            <a:endParaRPr lang="fr-FR" sz="1200" dirty="0"/>
          </a:p>
        </p:txBody>
      </p:sp>
    </p:spTree>
    <p:extLst>
      <p:ext uri="{BB962C8B-B14F-4D97-AF65-F5344CB8AC3E}">
        <p14:creationId xmlns:p14="http://schemas.microsoft.com/office/powerpoint/2010/main" val="125882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a:solidFill>
                  <a:schemeClr val="tx2"/>
                </a:solidFill>
              </a:rPr>
              <a:t>Modèle à blanc 2022 : dotation populationnelle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10" name="ZoneTexte 4"/>
          <p:cNvSpPr txBox="1"/>
          <p:nvPr/>
        </p:nvSpPr>
        <p:spPr>
          <a:xfrm>
            <a:off x="263055" y="1350107"/>
            <a:ext cx="8546452" cy="403443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77825" lvl="1" indent="-285750">
              <a:spcBef>
                <a:spcPts val="1200"/>
              </a:spcBef>
              <a:spcAft>
                <a:spcPts val="800"/>
              </a:spcAft>
              <a:buClr>
                <a:schemeClr val="tx2"/>
              </a:buClr>
              <a:buSzPct val="100000"/>
              <a:buFont typeface="Arial" panose="020B0604020202020204" pitchFamily="34" charset="0"/>
              <a:buChar char="►"/>
            </a:pPr>
            <a:r>
              <a:rPr lang="fr-FR" sz="1200" b="1" dirty="0" smtClean="0">
                <a:solidFill>
                  <a:schemeClr val="tx2"/>
                </a:solidFill>
                <a:cs typeface="Calibri Light" panose="020F0302020204030204" pitchFamily="34" charset="0"/>
              </a:rPr>
              <a:t>Etape 2 : chaque </a:t>
            </a:r>
            <a:r>
              <a:rPr lang="fr-FR" sz="1200" b="1" dirty="0">
                <a:solidFill>
                  <a:schemeClr val="tx2"/>
                </a:solidFill>
                <a:cs typeface="Calibri Light" panose="020F0302020204030204" pitchFamily="34" charset="0"/>
              </a:rPr>
              <a:t>région, en concertation avec la section psychiatrie du comité d’allocation de ressources </a:t>
            </a:r>
            <a:r>
              <a:rPr lang="fr-FR" sz="1200" b="1" dirty="0" smtClean="0">
                <a:solidFill>
                  <a:schemeClr val="tx2"/>
                </a:solidFill>
                <a:cs typeface="Calibri Light" panose="020F0302020204030204" pitchFamily="34" charset="0"/>
              </a:rPr>
              <a:t> définit ses </a:t>
            </a:r>
            <a:r>
              <a:rPr lang="fr-FR" sz="1200" b="1" dirty="0">
                <a:solidFill>
                  <a:schemeClr val="tx2"/>
                </a:solidFill>
                <a:cs typeface="Calibri Light" panose="020F0302020204030204" pitchFamily="34" charset="0"/>
              </a:rPr>
              <a:t>propres règles de répartition entre </a:t>
            </a:r>
            <a:r>
              <a:rPr lang="fr-FR" sz="1200" b="1" dirty="0" smtClean="0">
                <a:solidFill>
                  <a:schemeClr val="tx2"/>
                </a:solidFill>
                <a:cs typeface="Calibri Light" panose="020F0302020204030204" pitchFamily="34" charset="0"/>
              </a:rPr>
              <a:t>établissements</a:t>
            </a:r>
            <a:endParaRPr lang="fr-FR" sz="1200" b="1" dirty="0">
              <a:solidFill>
                <a:schemeClr val="tx2"/>
              </a:solidFill>
              <a:cs typeface="Calibri Light" panose="020F0302020204030204" pitchFamily="34" charset="0"/>
            </a:endParaRPr>
          </a:p>
          <a:p>
            <a:pPr marL="446088" indent="-176213">
              <a:spcBef>
                <a:spcPts val="300"/>
              </a:spcBef>
              <a:spcAft>
                <a:spcPts val="600"/>
              </a:spcAft>
              <a:buFont typeface="Arial" panose="020B0604020202020204" pitchFamily="34" charset="0"/>
              <a:buChar char="•"/>
            </a:pPr>
            <a:r>
              <a:rPr lang="fr-FR" sz="1050" dirty="0"/>
              <a:t>Cette répartition </a:t>
            </a:r>
            <a:r>
              <a:rPr lang="fr-FR" sz="1050" dirty="0" err="1"/>
              <a:t>infra-régionale</a:t>
            </a:r>
            <a:r>
              <a:rPr lang="fr-FR" sz="1050" dirty="0"/>
              <a:t> doit permettre de renforcer l’adéquation entre les moyens alloués et la réponse aux besoins de la population </a:t>
            </a:r>
          </a:p>
          <a:p>
            <a:pPr marL="446088" indent="-176213">
              <a:spcBef>
                <a:spcPts val="300"/>
              </a:spcBef>
              <a:spcAft>
                <a:spcPts val="600"/>
              </a:spcAft>
              <a:buFont typeface="Arial" panose="020B0604020202020204" pitchFamily="34" charset="0"/>
              <a:buChar char="•"/>
            </a:pPr>
            <a:r>
              <a:rPr lang="fr-FR" sz="1050" dirty="0"/>
              <a:t>Possibilité d’identifier deux sous-enveloppes avec une logique propre de répartition : enveloppe de contractualisation (max 2%)  et activités spécifiques régionales</a:t>
            </a:r>
          </a:p>
          <a:p>
            <a:pPr marL="625475" indent="-176213">
              <a:spcBef>
                <a:spcPts val="600"/>
              </a:spcBef>
              <a:spcAft>
                <a:spcPts val="600"/>
              </a:spcAft>
              <a:buFont typeface="Arial" panose="020B0604020202020204" pitchFamily="34" charset="0"/>
              <a:buChar char="•"/>
            </a:pPr>
            <a:r>
              <a:rPr lang="fr-FR" sz="1000" b="1" dirty="0" smtClean="0"/>
              <a:t>Pour </a:t>
            </a:r>
            <a:r>
              <a:rPr lang="fr-FR" sz="1000" b="1" dirty="0"/>
              <a:t>appuyer les ARS dans ce premier exercice du modèle à blanc trois outils ont été mis à leur disposition : </a:t>
            </a:r>
          </a:p>
          <a:p>
            <a:pPr marL="715963" lvl="1" indent="-176213" defTabSz="627063">
              <a:spcBef>
                <a:spcPts val="300"/>
              </a:spcBef>
              <a:spcAft>
                <a:spcPts val="600"/>
              </a:spcAft>
              <a:buFont typeface="Arial" panose="020B0604020202020204" pitchFamily="34" charset="0"/>
              <a:buChar char="−"/>
            </a:pPr>
            <a:r>
              <a:rPr lang="fr-FR" sz="1000" b="1" dirty="0"/>
              <a:t>Un outil de cartographie proposé par l’ANAP </a:t>
            </a:r>
            <a:r>
              <a:rPr lang="fr-FR" sz="1000" dirty="0"/>
              <a:t>permettant d’identifier des critères populationnels ayant un impact sur la consommation de soins. Cet outil a été mis à disposition des CCAR.  </a:t>
            </a:r>
          </a:p>
          <a:p>
            <a:pPr marL="715963" lvl="1" indent="-176213" defTabSz="627063">
              <a:spcBef>
                <a:spcPts val="300"/>
              </a:spcBef>
              <a:spcAft>
                <a:spcPts val="600"/>
              </a:spcAft>
              <a:buFont typeface="Arial" panose="020B0604020202020204" pitchFamily="34" charset="0"/>
              <a:buChar char="−"/>
            </a:pPr>
            <a:r>
              <a:rPr lang="fr-FR" sz="1000" b="1" dirty="0"/>
              <a:t>Un outil de simulation proposé par l’ANAP </a:t>
            </a:r>
            <a:r>
              <a:rPr lang="fr-FR" sz="1000" dirty="0"/>
              <a:t>permettant de réaliser une répartition de la dotation entre les territoires de la région puis entre les établissements à partir de leur contribution à la prise en charge. </a:t>
            </a:r>
            <a:endParaRPr lang="fr-FR" sz="1000" dirty="0" smtClean="0"/>
          </a:p>
          <a:p>
            <a:pPr marL="715963" lvl="1" indent="-176213" defTabSz="627063">
              <a:spcBef>
                <a:spcPts val="300"/>
              </a:spcBef>
              <a:spcAft>
                <a:spcPts val="600"/>
              </a:spcAft>
              <a:buFont typeface="Arial" panose="020B0604020202020204" pitchFamily="34" charset="0"/>
              <a:buChar char="−"/>
            </a:pPr>
            <a:r>
              <a:rPr lang="fr-FR" sz="1000" b="1" dirty="0" smtClean="0"/>
              <a:t>Un </a:t>
            </a:r>
            <a:r>
              <a:rPr lang="fr-FR" sz="1000" b="1" dirty="0"/>
              <a:t>outil DGOS </a:t>
            </a:r>
            <a:r>
              <a:rPr lang="fr-FR" sz="1000" b="1" dirty="0" smtClean="0"/>
              <a:t>synthétisant </a:t>
            </a:r>
            <a:r>
              <a:rPr lang="fr-FR" sz="1000" b="1" dirty="0"/>
              <a:t>par </a:t>
            </a:r>
            <a:r>
              <a:rPr lang="fr-FR" sz="1000" b="1" dirty="0" smtClean="0"/>
              <a:t>établissement le pré-chiffrage des différents compartiments et proposant </a:t>
            </a:r>
            <a:r>
              <a:rPr lang="fr-FR" sz="1000" b="1" dirty="0"/>
              <a:t>une dotation populationnelle non modélisée</a:t>
            </a:r>
            <a:r>
              <a:rPr lang="fr-FR" sz="1000" dirty="0"/>
              <a:t> calculée sur la base des recettes </a:t>
            </a:r>
            <a:r>
              <a:rPr lang="fr-FR" sz="1000" dirty="0" smtClean="0"/>
              <a:t>historiques. </a:t>
            </a:r>
          </a:p>
          <a:p>
            <a:pPr marL="446088" lvl="0" indent="-176213">
              <a:spcBef>
                <a:spcPts val="600"/>
              </a:spcBef>
              <a:spcAft>
                <a:spcPts val="600"/>
              </a:spcAft>
              <a:buFont typeface="Arial" panose="020B0604020202020204" pitchFamily="34" charset="0"/>
              <a:buChar char="•"/>
            </a:pPr>
            <a:endParaRPr lang="fr-FR" sz="1100" dirty="0"/>
          </a:p>
          <a:p>
            <a:pPr marL="446088" lvl="0" indent="-176213">
              <a:spcBef>
                <a:spcPts val="600"/>
              </a:spcBef>
              <a:spcAft>
                <a:spcPts val="600"/>
              </a:spcAft>
              <a:buFont typeface="Arial" panose="020B0604020202020204" pitchFamily="34" charset="0"/>
              <a:buChar char="•"/>
            </a:pPr>
            <a:endParaRPr lang="fr-FR" sz="1100" dirty="0"/>
          </a:p>
          <a:p>
            <a:r>
              <a:rPr lang="fr-FR" sz="1200" dirty="0"/>
              <a:t> </a:t>
            </a:r>
          </a:p>
          <a:p>
            <a:endParaRPr lang="fr-FR" sz="1200" b="1" dirty="0">
              <a:solidFill>
                <a:schemeClr val="tx2"/>
              </a:solidFill>
              <a:cs typeface="Calibri Light" panose="020F0302020204030204" pitchFamily="34" charset="0"/>
            </a:endParaRPr>
          </a:p>
        </p:txBody>
      </p:sp>
      <p:sp>
        <p:nvSpPr>
          <p:cNvPr id="9" name="Rectangle 8"/>
          <p:cNvSpPr/>
          <p:nvPr/>
        </p:nvSpPr>
        <p:spPr>
          <a:xfrm>
            <a:off x="528754" y="4465338"/>
            <a:ext cx="8219960" cy="409956"/>
          </a:xfrm>
          <a:prstGeom prst="rect">
            <a:avLst/>
          </a:prstGeom>
          <a:ln w="6350">
            <a:solidFill>
              <a:schemeClr val="tx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lvl="1"/>
            <a:r>
              <a:rPr lang="fr-FR" sz="1200" b="1" dirty="0"/>
              <a:t>La quasi-totalité des régions a choisi pour ce premier exercice à blanc de réaliser une répartition de la dotation populationnelle en fonction des recettes historiques des établissements</a:t>
            </a:r>
            <a:endParaRPr lang="fr-FR" sz="900" b="1" dirty="0"/>
          </a:p>
        </p:txBody>
      </p:sp>
      <p:sp>
        <p:nvSpPr>
          <p:cNvPr id="3" name="Rectangle à coins arrondis 2"/>
          <p:cNvSpPr/>
          <p:nvPr/>
        </p:nvSpPr>
        <p:spPr>
          <a:xfrm>
            <a:off x="528753" y="2800153"/>
            <a:ext cx="8219960" cy="149428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descr="Pictogramme rouage : 3 280 images, photos de stock, obje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45" y="2672838"/>
            <a:ext cx="491622" cy="52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0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u texte 2"/>
          <p:cNvSpPr>
            <a:spLocks noGrp="1"/>
          </p:cNvSpPr>
          <p:nvPr>
            <p:ph type="body" sz="quarter" idx="13"/>
          </p:nvPr>
        </p:nvSpPr>
        <p:spPr>
          <a:xfrm>
            <a:off x="467544" y="1287611"/>
            <a:ext cx="8281169" cy="3510020"/>
          </a:xfrm>
        </p:spPr>
        <p:txBody>
          <a:bodyPr/>
          <a:lstStyle/>
          <a:p>
            <a:pPr marL="0" indent="0">
              <a:buNone/>
            </a:pPr>
            <a:r>
              <a:rPr lang="fr-FR" dirty="0" smtClean="0">
                <a:solidFill>
                  <a:schemeClr val="tx2"/>
                </a:solidFill>
              </a:rPr>
              <a:t>Pondérations journalières </a:t>
            </a:r>
          </a:p>
          <a:p>
            <a:pPr marL="285750" indent="-285750">
              <a:buFont typeface="Arial" panose="020B0604020202020204" pitchFamily="34" charset="0"/>
              <a:buChar char="•"/>
            </a:pPr>
            <a:r>
              <a:rPr lang="fr-FR" sz="1200" b="0" dirty="0" smtClean="0"/>
              <a:t>Pour </a:t>
            </a:r>
            <a:r>
              <a:rPr lang="fr-FR" sz="1200" b="0" dirty="0"/>
              <a:t>les prises en charge à temps complet ou à temps partiel, les pondérations </a:t>
            </a:r>
            <a:r>
              <a:rPr lang="fr-FR" sz="1200" b="0" dirty="0" smtClean="0"/>
              <a:t>journalières sont </a:t>
            </a:r>
            <a:r>
              <a:rPr lang="fr-FR" sz="1200" b="0" dirty="0"/>
              <a:t>propres à chaque </a:t>
            </a:r>
            <a:r>
              <a:rPr lang="fr-FR" sz="1200" dirty="0"/>
              <a:t>forme </a:t>
            </a:r>
            <a:r>
              <a:rPr lang="fr-FR" sz="1200" dirty="0" smtClean="0"/>
              <a:t>d’activité et dépendent de l’âge du patient </a:t>
            </a:r>
            <a:r>
              <a:rPr lang="fr-FR" sz="1200" b="0" dirty="0" smtClean="0"/>
              <a:t>(adulte / enfant) . </a:t>
            </a:r>
          </a:p>
          <a:p>
            <a:pPr marL="285750" indent="-285750">
              <a:buFont typeface="Arial" panose="020B0604020202020204" pitchFamily="34" charset="0"/>
              <a:buChar char="•"/>
            </a:pPr>
            <a:r>
              <a:rPr lang="fr-FR" sz="1200" b="0" dirty="0"/>
              <a:t>Quelle que soit la durée de prise en charge, chaque journée d’hospitalisation </a:t>
            </a:r>
            <a:r>
              <a:rPr lang="fr-FR" sz="1200" b="0" dirty="0" smtClean="0"/>
              <a:t>d’une </a:t>
            </a:r>
            <a:r>
              <a:rPr lang="fr-FR" sz="1200" b="0" dirty="0"/>
              <a:t>même forme d’activité a une pondération journalière égale</a:t>
            </a:r>
            <a:r>
              <a:rPr lang="fr-FR" sz="1200" b="0" dirty="0" smtClean="0"/>
              <a:t>.</a:t>
            </a:r>
          </a:p>
          <a:p>
            <a:pPr marL="285750" indent="-285750">
              <a:buFont typeface="Arial" panose="020B0604020202020204" pitchFamily="34" charset="0"/>
              <a:buChar char="•"/>
            </a:pPr>
            <a:r>
              <a:rPr lang="fr-FR" sz="1200" b="0" dirty="0" smtClean="0"/>
              <a:t>L’hospitalisation de jour est déclinée en 5 modalités de venues (individuel / collectif, un ou plusieurs intervenants) qui ont des valeurs de pondération différentes pour les ex-OQN</a:t>
            </a:r>
          </a:p>
          <a:p>
            <a:pPr marL="0" indent="0">
              <a:buNone/>
            </a:pPr>
            <a:r>
              <a:rPr lang="fr-FR" dirty="0">
                <a:solidFill>
                  <a:schemeClr val="tx2"/>
                </a:solidFill>
              </a:rPr>
              <a:t>Majorations spécifiques </a:t>
            </a:r>
            <a:endParaRPr lang="fr-FR" dirty="0" smtClean="0">
              <a:solidFill>
                <a:schemeClr val="tx2"/>
              </a:solidFill>
            </a:endParaRPr>
          </a:p>
          <a:p>
            <a:pPr marL="285750" indent="-285750">
              <a:buFont typeface="Arial" panose="020B0604020202020204" pitchFamily="34" charset="0"/>
              <a:buChar char="•"/>
            </a:pPr>
            <a:r>
              <a:rPr lang="fr-FR" sz="1200" b="0" dirty="0" smtClean="0"/>
              <a:t>Un </a:t>
            </a:r>
            <a:r>
              <a:rPr lang="fr-FR" sz="1200" dirty="0"/>
              <a:t>forfait soins sans consentement </a:t>
            </a:r>
            <a:r>
              <a:rPr lang="fr-FR" sz="1200" b="0" dirty="0"/>
              <a:t>peut s’ajouter aux pondérations journalières : appliqué une fois </a:t>
            </a:r>
            <a:r>
              <a:rPr lang="fr-FR" sz="1200" b="0" dirty="0" smtClean="0"/>
              <a:t>/ patient /an </a:t>
            </a:r>
          </a:p>
          <a:p>
            <a:pPr marL="285750" indent="-285750">
              <a:buFont typeface="Arial" panose="020B0604020202020204" pitchFamily="34" charset="0"/>
              <a:buChar char="•"/>
            </a:pPr>
            <a:r>
              <a:rPr lang="fr-FR" sz="1200" b="0" dirty="0" smtClean="0"/>
              <a:t>Application – sous conditions – de </a:t>
            </a:r>
            <a:r>
              <a:rPr lang="fr-FR" sz="1200" dirty="0" smtClean="0"/>
              <a:t>coefficients de majoration </a:t>
            </a:r>
            <a:r>
              <a:rPr lang="fr-FR" sz="1200" b="0" dirty="0" smtClean="0"/>
              <a:t>pour les prises en charge jeunes adultes, </a:t>
            </a:r>
            <a:r>
              <a:rPr lang="fr-FR" sz="1200" b="0" dirty="0" err="1" smtClean="0"/>
              <a:t>gérontopsychiatrie</a:t>
            </a:r>
            <a:r>
              <a:rPr lang="fr-FR" sz="1200" b="0" dirty="0" smtClean="0"/>
              <a:t>, unité de crise spécialisée, réhabilitation intensive </a:t>
            </a:r>
            <a:endParaRPr lang="fr-FR" sz="1200" b="0" dirty="0"/>
          </a:p>
          <a:p>
            <a:pPr marL="285750" indent="-285750">
              <a:buFont typeface="Arial" panose="020B0604020202020204" pitchFamily="34" charset="0"/>
              <a:buChar char="•"/>
            </a:pPr>
            <a:r>
              <a:rPr lang="fr-FR" sz="1200" b="0" dirty="0" smtClean="0"/>
              <a:t>En </a:t>
            </a:r>
            <a:r>
              <a:rPr lang="fr-FR" sz="1200" b="0" dirty="0"/>
              <a:t>2022 / 2023, seuls les coefficients Jeunes adultes sont différents de 1 pour les </a:t>
            </a:r>
            <a:r>
              <a:rPr lang="fr-FR" sz="1200" b="0" dirty="0" smtClean="0"/>
              <a:t>établissements </a:t>
            </a:r>
            <a:r>
              <a:rPr lang="fr-FR" sz="1200" b="0" dirty="0"/>
              <a:t>ex-DAF</a:t>
            </a:r>
          </a:p>
          <a:p>
            <a:pPr marL="285750" indent="-285750">
              <a:buFont typeface="Arial" panose="020B0604020202020204" pitchFamily="34" charset="0"/>
              <a:buChar char="•"/>
            </a:pPr>
            <a:endParaRPr lang="fr-FR" sz="1200" b="0" dirty="0" smtClean="0"/>
          </a:p>
        </p:txBody>
      </p:sp>
      <p:sp>
        <p:nvSpPr>
          <p:cNvPr id="6" name="Espace réservé de la date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Titre 6"/>
          <p:cNvSpPr>
            <a:spLocks noGrp="1"/>
          </p:cNvSpPr>
          <p:nvPr>
            <p:ph type="title"/>
          </p:nvPr>
        </p:nvSpPr>
        <p:spPr>
          <a:xfrm>
            <a:off x="323850" y="690740"/>
            <a:ext cx="8424863" cy="539991"/>
          </a:xfrm>
        </p:spPr>
        <p:txBody>
          <a:bodyPr>
            <a:normAutofit/>
          </a:bodyPr>
          <a:lstStyle/>
          <a:p>
            <a:r>
              <a:rPr lang="fr-FR" sz="2400" dirty="0">
                <a:solidFill>
                  <a:schemeClr val="tx2"/>
                </a:solidFill>
              </a:rPr>
              <a:t>La dotation file </a:t>
            </a:r>
            <a:r>
              <a:rPr lang="fr-FR" sz="2400" dirty="0" smtClean="0">
                <a:solidFill>
                  <a:schemeClr val="tx2"/>
                </a:solidFill>
              </a:rPr>
              <a:t>active : temps complet et temps partiel</a:t>
            </a:r>
            <a:endParaRPr lang="fr-FR" sz="2400" dirty="0"/>
          </a:p>
        </p:txBody>
      </p:sp>
      <p:sp>
        <p:nvSpPr>
          <p:cNvPr id="8" name="Espace réservé du pied de page 7"/>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smtClean="0">
                <a:ln>
                  <a:noFill/>
                </a:ln>
                <a:solidFill>
                  <a:srgbClr val="000000"/>
                </a:solidFill>
                <a:effectLst/>
                <a:uLnTx/>
                <a:uFillTx/>
                <a:latin typeface="Arial"/>
                <a:ea typeface="+mn-ea"/>
                <a:cs typeface="+mn-cs"/>
              </a:rPr>
              <a:t>Direction générale de l’offre de soins</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9846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3A151D8-1F9F-4383-962C-C8D25E9BBAEE}"/>
              </a:ext>
            </a:extLst>
          </p:cNvPr>
          <p:cNvPicPr>
            <a:picLocks noChangeAspect="1"/>
          </p:cNvPicPr>
          <p:nvPr/>
        </p:nvPicPr>
        <p:blipFill>
          <a:blip r:embed="rId2"/>
          <a:stretch>
            <a:fillRect/>
          </a:stretch>
        </p:blipFill>
        <p:spPr>
          <a:xfrm>
            <a:off x="174447" y="144015"/>
            <a:ext cx="8948575" cy="4803999"/>
          </a:xfrm>
          <a:prstGeom prst="rect">
            <a:avLst/>
          </a:prstGeom>
        </p:spPr>
      </p:pic>
    </p:spTree>
    <p:extLst>
      <p:ext uri="{BB962C8B-B14F-4D97-AF65-F5344CB8AC3E}">
        <p14:creationId xmlns:p14="http://schemas.microsoft.com/office/powerpoint/2010/main" val="3866148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u texte 2"/>
          <p:cNvSpPr>
            <a:spLocks noGrp="1"/>
          </p:cNvSpPr>
          <p:nvPr>
            <p:ph type="body" sz="quarter" idx="13"/>
          </p:nvPr>
        </p:nvSpPr>
        <p:spPr>
          <a:xfrm>
            <a:off x="406848" y="1358610"/>
            <a:ext cx="8353178" cy="3777514"/>
          </a:xfrm>
        </p:spPr>
        <p:txBody>
          <a:bodyPr/>
          <a:lstStyle/>
          <a:p>
            <a:pPr marL="0" indent="0">
              <a:buNone/>
            </a:pPr>
            <a:r>
              <a:rPr lang="fr-FR" dirty="0" smtClean="0">
                <a:solidFill>
                  <a:schemeClr val="tx2"/>
                </a:solidFill>
              </a:rPr>
              <a:t>Pondération forfaitaire selon le nombre d’actes sur l’année </a:t>
            </a:r>
          </a:p>
          <a:p>
            <a:pPr marL="449263" indent="-285750">
              <a:buFont typeface="Arial" panose="020B0604020202020204" pitchFamily="34" charset="0"/>
              <a:buChar char="•"/>
            </a:pPr>
            <a:r>
              <a:rPr lang="fr-FR" sz="1200" b="0" dirty="0" smtClean="0"/>
              <a:t>la pondération n’est pas journalière mais </a:t>
            </a:r>
            <a:r>
              <a:rPr lang="fr-FR" sz="1200" dirty="0" smtClean="0"/>
              <a:t>forfaitaire, en fonction de la catégorie d’âge (enfant ou adulte)</a:t>
            </a:r>
            <a:r>
              <a:rPr lang="fr-FR" sz="1200" b="0" dirty="0" smtClean="0"/>
              <a:t>. </a:t>
            </a:r>
            <a:r>
              <a:rPr lang="fr-FR" sz="1200" dirty="0" smtClean="0"/>
              <a:t>A chaque patient est affecté une pondération forfaitaire en fonction de son nombre d’actes cumulés sur l’année N, selon des paliers prédéterminés </a:t>
            </a:r>
            <a:r>
              <a:rPr lang="fr-FR" sz="1200" b="0" dirty="0" smtClean="0"/>
              <a:t>(1-2, 3-6, 7-12, </a:t>
            </a:r>
            <a:r>
              <a:rPr lang="fr-FR" sz="1200" b="0" dirty="0" err="1" smtClean="0"/>
              <a:t>etc</a:t>
            </a:r>
            <a:r>
              <a:rPr lang="fr-FR" sz="1200" b="0" dirty="0" smtClean="0"/>
              <a:t>)</a:t>
            </a:r>
          </a:p>
          <a:p>
            <a:pPr marL="449263" indent="-285750">
              <a:buFont typeface="Arial" panose="020B0604020202020204" pitchFamily="34" charset="0"/>
              <a:buChar char="•"/>
            </a:pPr>
            <a:r>
              <a:rPr lang="fr-FR" sz="1200" b="0" dirty="0" smtClean="0"/>
              <a:t>Sont comptabilisés les </a:t>
            </a:r>
            <a:r>
              <a:rPr lang="fr-FR" sz="1200" b="0" dirty="0"/>
              <a:t>actes dits d’accompagnement (A), d’entretien (E) ou de groupes (G) </a:t>
            </a:r>
            <a:r>
              <a:rPr lang="fr-FR" sz="1200" b="0" dirty="0" smtClean="0"/>
              <a:t>dans </a:t>
            </a:r>
            <a:r>
              <a:rPr lang="fr-FR" sz="1200" b="0" dirty="0"/>
              <a:t>la limite de 15 actes sur une même journée et de 730 actes sur l’année.</a:t>
            </a:r>
          </a:p>
          <a:p>
            <a:pPr marL="0" indent="0">
              <a:buNone/>
            </a:pPr>
            <a:r>
              <a:rPr lang="fr-FR" dirty="0">
                <a:solidFill>
                  <a:schemeClr val="tx2"/>
                </a:solidFill>
              </a:rPr>
              <a:t>Majorations </a:t>
            </a:r>
          </a:p>
          <a:p>
            <a:pPr marL="449263" lvl="0" indent="-285750">
              <a:buFont typeface="Arial" panose="020B0604020202020204" pitchFamily="34" charset="0"/>
              <a:buChar char="•"/>
            </a:pPr>
            <a:r>
              <a:rPr lang="fr-FR" sz="1200" dirty="0"/>
              <a:t>Majoration Coordination</a:t>
            </a:r>
            <a:r>
              <a:rPr lang="fr-FR" sz="1200" b="0" dirty="0"/>
              <a:t> : </a:t>
            </a:r>
            <a:r>
              <a:rPr lang="fr-FR" sz="1200" b="0" dirty="0" smtClean="0"/>
              <a:t>concerne </a:t>
            </a:r>
            <a:r>
              <a:rPr lang="fr-FR" sz="1200" b="0" dirty="0"/>
              <a:t>les actes réalisés en l’absence du patient et s’applique aux patients avec au moins un acte Démarche (D) ou Réunion (R) sur l’année N.  </a:t>
            </a:r>
          </a:p>
          <a:p>
            <a:pPr marL="449263" lvl="0" indent="-285750">
              <a:buFont typeface="Arial" panose="020B0604020202020204" pitchFamily="34" charset="0"/>
              <a:buChar char="•"/>
            </a:pPr>
            <a:r>
              <a:rPr lang="fr-FR" sz="1200" dirty="0"/>
              <a:t>Majoration hors lieux de soins </a:t>
            </a:r>
            <a:r>
              <a:rPr lang="fr-FR" sz="1200" b="0" dirty="0"/>
              <a:t> : </a:t>
            </a:r>
            <a:r>
              <a:rPr lang="fr-FR" sz="1200" b="0" dirty="0" smtClean="0"/>
              <a:t>s’applique </a:t>
            </a:r>
            <a:r>
              <a:rPr lang="fr-FR" sz="1200" b="0" dirty="0"/>
              <a:t>à tous les patients avec au moins un acte effectué hors lieux de soins de l’établissement (PMI, lieu scolaire, lieu médico-social avec ou sans hébergement, domicile). </a:t>
            </a:r>
          </a:p>
          <a:p>
            <a:pPr marL="449263" lvl="0" indent="-285750">
              <a:buFont typeface="Arial" panose="020B0604020202020204" pitchFamily="34" charset="0"/>
              <a:buChar char="•"/>
            </a:pPr>
            <a:r>
              <a:rPr lang="fr-FR" sz="1200" dirty="0"/>
              <a:t>Majoration pour prise en charge intensive :</a:t>
            </a:r>
            <a:r>
              <a:rPr lang="fr-FR" sz="1200" b="0" dirty="0"/>
              <a:t> </a:t>
            </a:r>
            <a:r>
              <a:rPr lang="fr-FR" sz="1200" b="0" dirty="0" smtClean="0"/>
              <a:t>concerne </a:t>
            </a:r>
            <a:r>
              <a:rPr lang="fr-FR" sz="1200" b="0" dirty="0"/>
              <a:t>tous les patients avec au moins 15 actes effectués sur au moins 12 jours différents dans une période de maximum trois semaines, par au moins deux intervenants de type différent</a:t>
            </a:r>
          </a:p>
        </p:txBody>
      </p:sp>
      <p:sp>
        <p:nvSpPr>
          <p:cNvPr id="6" name="Espace réservé de la date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Titre 6"/>
          <p:cNvSpPr>
            <a:spLocks noGrp="1"/>
          </p:cNvSpPr>
          <p:nvPr>
            <p:ph type="title"/>
          </p:nvPr>
        </p:nvSpPr>
        <p:spPr>
          <a:xfrm>
            <a:off x="323850" y="699542"/>
            <a:ext cx="8424863" cy="539991"/>
          </a:xfrm>
        </p:spPr>
        <p:txBody>
          <a:bodyPr>
            <a:normAutofit/>
          </a:bodyPr>
          <a:lstStyle/>
          <a:p>
            <a:r>
              <a:rPr lang="fr-FR" sz="2400" dirty="0">
                <a:solidFill>
                  <a:schemeClr val="tx2"/>
                </a:solidFill>
              </a:rPr>
              <a:t>La dotation file </a:t>
            </a:r>
            <a:r>
              <a:rPr lang="fr-FR" sz="2400" dirty="0" smtClean="0">
                <a:solidFill>
                  <a:schemeClr val="tx2"/>
                </a:solidFill>
              </a:rPr>
              <a:t>active : ambulatoire</a:t>
            </a:r>
            <a:endParaRPr lang="fr-FR" sz="2400" dirty="0"/>
          </a:p>
        </p:txBody>
      </p:sp>
      <p:sp>
        <p:nvSpPr>
          <p:cNvPr id="8" name="Espace réservé du pied de page 7"/>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smtClean="0">
                <a:ln>
                  <a:noFill/>
                </a:ln>
                <a:solidFill>
                  <a:srgbClr val="000000"/>
                </a:solidFill>
                <a:effectLst/>
                <a:uLnTx/>
                <a:uFillTx/>
                <a:latin typeface="Arial"/>
                <a:ea typeface="+mn-ea"/>
                <a:cs typeface="+mn-cs"/>
              </a:rPr>
              <a:t>Direction générale de l’offre de soins</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876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u texte 2"/>
          <p:cNvSpPr>
            <a:spLocks noGrp="1"/>
          </p:cNvSpPr>
          <p:nvPr>
            <p:ph type="body" sz="quarter" idx="13"/>
          </p:nvPr>
        </p:nvSpPr>
        <p:spPr>
          <a:xfrm>
            <a:off x="539552" y="1419622"/>
            <a:ext cx="7776864" cy="2811774"/>
          </a:xfrm>
        </p:spPr>
        <p:txBody>
          <a:bodyPr/>
          <a:lstStyle/>
          <a:p>
            <a:pPr marL="342900" lvl="1" indent="-342900">
              <a:spcBef>
                <a:spcPts val="400"/>
              </a:spcBef>
              <a:spcAft>
                <a:spcPts val="600"/>
              </a:spcAft>
              <a:buFont typeface="+mj-lt"/>
              <a:buAutoNum type="arabicPeriod"/>
            </a:pPr>
            <a:r>
              <a:rPr lang="fr-FR" sz="1400" b="1" dirty="0">
                <a:solidFill>
                  <a:schemeClr val="tx2"/>
                </a:solidFill>
              </a:rPr>
              <a:t>Décryptage des arrêtés à blanc (campagne 2022)</a:t>
            </a:r>
          </a:p>
          <a:p>
            <a:pPr marL="378900" lvl="2">
              <a:spcBef>
                <a:spcPts val="400"/>
              </a:spcBef>
            </a:pPr>
            <a:r>
              <a:rPr lang="fr-FR" sz="1200" dirty="0">
                <a:solidFill>
                  <a:schemeClr val="tx2"/>
                </a:solidFill>
              </a:rPr>
              <a:t>Les compartiments du modèle</a:t>
            </a:r>
          </a:p>
          <a:p>
            <a:pPr marL="378900" lvl="2">
              <a:spcBef>
                <a:spcPts val="400"/>
              </a:spcBef>
            </a:pPr>
            <a:r>
              <a:rPr lang="fr-FR" sz="1200" dirty="0">
                <a:solidFill>
                  <a:schemeClr val="tx2"/>
                </a:solidFill>
              </a:rPr>
              <a:t>Le montant complémentaire </a:t>
            </a:r>
          </a:p>
          <a:p>
            <a:pPr marL="378900" lvl="2">
              <a:spcBef>
                <a:spcPts val="400"/>
              </a:spcBef>
            </a:pPr>
            <a:r>
              <a:rPr lang="fr-FR" sz="1200" dirty="0">
                <a:solidFill>
                  <a:schemeClr val="tx2"/>
                </a:solidFill>
              </a:rPr>
              <a:t>Le calcul des dotations populationnelles et dotations file active sécurisées </a:t>
            </a:r>
          </a:p>
          <a:p>
            <a:pPr marL="342900" lvl="1" indent="-342900">
              <a:spcBef>
                <a:spcPts val="1800"/>
              </a:spcBef>
              <a:buFont typeface="+mj-lt"/>
              <a:buAutoNum type="arabicPeriod"/>
            </a:pPr>
            <a:r>
              <a:rPr lang="fr-FR" sz="1400" b="1" dirty="0">
                <a:solidFill>
                  <a:schemeClr val="tx2"/>
                </a:solidFill>
              </a:rPr>
              <a:t>La campagne 2023 </a:t>
            </a:r>
          </a:p>
          <a:p>
            <a:pPr marL="342900" lvl="1" indent="-342900">
              <a:spcBef>
                <a:spcPts val="1800"/>
              </a:spcBef>
              <a:buFont typeface="+mj-lt"/>
              <a:buAutoNum type="arabicPeriod"/>
            </a:pPr>
            <a:r>
              <a:rPr lang="fr-FR" sz="1400" b="1" dirty="0">
                <a:solidFill>
                  <a:schemeClr val="tx2"/>
                </a:solidFill>
              </a:rPr>
              <a:t>Perspectives : actualisation de l’instruction sur l’allocation des compartiments régionaux </a:t>
            </a:r>
            <a:r>
              <a:rPr lang="fr-FR" sz="1400" b="1" smtClean="0">
                <a:solidFill>
                  <a:schemeClr val="tx2"/>
                </a:solidFill>
              </a:rPr>
              <a:t>et pédagogie </a:t>
            </a:r>
            <a:endParaRPr lang="fr-FR" sz="1400" b="1" dirty="0">
              <a:solidFill>
                <a:schemeClr val="tx2"/>
              </a:solidFill>
            </a:endParaRPr>
          </a:p>
          <a:p>
            <a:pPr marL="342900" lvl="1" indent="-342900">
              <a:spcBef>
                <a:spcPts val="400"/>
              </a:spcBef>
              <a:buFont typeface="+mj-lt"/>
              <a:buAutoNum type="arabicPeriod"/>
            </a:pPr>
            <a:endParaRPr lang="fr-FR" sz="1400" b="1" dirty="0">
              <a:solidFill>
                <a:schemeClr val="tx2"/>
              </a:solidFill>
            </a:endParaRPr>
          </a:p>
          <a:p>
            <a:pPr marL="342900" lvl="1" indent="-342900">
              <a:spcBef>
                <a:spcPts val="400"/>
              </a:spcBef>
              <a:buFont typeface="+mj-lt"/>
              <a:buAutoNum type="arabicPeriod"/>
            </a:pPr>
            <a:endParaRPr lang="fr-FR" sz="1400" b="1" dirty="0">
              <a:solidFill>
                <a:schemeClr val="tx2"/>
              </a:solidFill>
            </a:endParaRP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a:bodyPr>
          <a:lstStyle/>
          <a:p>
            <a:r>
              <a:rPr lang="fr-FR" sz="1800" dirty="0">
                <a:solidFill>
                  <a:schemeClr val="tx2"/>
                </a:solidFill>
              </a:rPr>
              <a:t>Plan de la présentation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Tree>
    <p:extLst>
      <p:ext uri="{BB962C8B-B14F-4D97-AF65-F5344CB8AC3E}">
        <p14:creationId xmlns:p14="http://schemas.microsoft.com/office/powerpoint/2010/main" val="407885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9C93C-16AA-4B72-B0F9-E48DBE13D67C}"/>
              </a:ext>
            </a:extLst>
          </p:cNvPr>
          <p:cNvSpPr>
            <a:spLocks noGrp="1"/>
          </p:cNvSpPr>
          <p:nvPr>
            <p:ph type="title"/>
          </p:nvPr>
        </p:nvSpPr>
        <p:spPr/>
        <p:txBody>
          <a:bodyPr/>
          <a:lstStyle/>
          <a:p>
            <a:r>
              <a:rPr lang="fr-FR" dirty="0"/>
              <a:t>DFA : De la pondération à la valorisation</a:t>
            </a:r>
          </a:p>
        </p:txBody>
      </p:sp>
      <p:sp>
        <p:nvSpPr>
          <p:cNvPr id="4" name="Espace réservé du numéro de diapositive 3">
            <a:extLst>
              <a:ext uri="{FF2B5EF4-FFF2-40B4-BE49-F238E27FC236}">
                <a16:creationId xmlns:a16="http://schemas.microsoft.com/office/drawing/2014/main" id="{6ADB9C44-7E6E-40DF-9FF3-46CC7C56F31A}"/>
              </a:ext>
            </a:extLst>
          </p:cNvPr>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EC4C1428-991A-4C69-91DB-AC183FC15C12}" type="slidenum">
              <a:rPr kumimoji="0" lang="fr-FR" sz="675" b="0" i="0" u="none" strike="noStrike" kern="1200" cap="none" spc="0" normalizeH="0" baseline="0" noProof="0">
                <a:ln>
                  <a:noFill/>
                </a:ln>
                <a:solidFill>
                  <a:srgbClr val="4E455D"/>
                </a:solidFill>
                <a:effectLst/>
                <a:uLnTx/>
                <a:uFillTx/>
                <a:latin typeface="Arial Bold" charset="0"/>
                <a:ea typeface="ＭＳ Ｐゴシック"/>
                <a:cs typeface="+mn-cs"/>
              </a:rPr>
              <a:pPr marL="0" marR="0" lvl="0" indent="0" algn="r" defTabSz="685800" rtl="0" eaLnBrk="1" fontAlgn="base" latinLnBrk="0" hangingPunct="1">
                <a:lnSpc>
                  <a:spcPct val="100000"/>
                </a:lnSpc>
                <a:spcBef>
                  <a:spcPct val="0"/>
                </a:spcBef>
                <a:spcAft>
                  <a:spcPct val="0"/>
                </a:spcAft>
                <a:buClrTx/>
                <a:buSzTx/>
                <a:buFontTx/>
                <a:buNone/>
                <a:tabLst/>
                <a:defRPr/>
              </a:pPr>
              <a:t>20</a:t>
            </a:fld>
            <a:endParaRPr kumimoji="0" lang="fr-FR" sz="675" b="0" i="0" u="none" strike="noStrike" kern="1200" cap="none" spc="0" normalizeH="0" baseline="0" noProof="0">
              <a:ln>
                <a:noFill/>
              </a:ln>
              <a:solidFill>
                <a:srgbClr val="4E455D"/>
              </a:solidFill>
              <a:effectLst/>
              <a:uLnTx/>
              <a:uFillTx/>
              <a:latin typeface="Arial Bold" charset="0"/>
              <a:ea typeface="ＭＳ Ｐゴシック"/>
              <a:cs typeface="+mn-cs"/>
            </a:endParaRPr>
          </a:p>
        </p:txBody>
      </p:sp>
      <p:sp>
        <p:nvSpPr>
          <p:cNvPr id="8" name="Rectangle 1">
            <a:extLst>
              <a:ext uri="{FF2B5EF4-FFF2-40B4-BE49-F238E27FC236}">
                <a16:creationId xmlns:a16="http://schemas.microsoft.com/office/drawing/2014/main" id="{FFE3F005-693F-49DE-AD32-6626D7CB5CA1}"/>
              </a:ext>
            </a:extLst>
          </p:cNvPr>
          <p:cNvSpPr>
            <a:spLocks noChangeArrowheads="1"/>
          </p:cNvSpPr>
          <p:nvPr/>
        </p:nvSpPr>
        <p:spPr bwMode="auto">
          <a:xfrm>
            <a:off x="2394348" y="202963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r-FR" sz="1350" b="0" i="0" u="none" strike="noStrike" kern="1200" cap="none" spc="0" normalizeH="0" baseline="0" noProof="0">
              <a:ln>
                <a:noFill/>
              </a:ln>
              <a:solidFill>
                <a:srgbClr val="4E455D"/>
              </a:solidFill>
              <a:effectLst/>
              <a:uLnTx/>
              <a:uFillTx/>
              <a:latin typeface="Arial" pitchFamily="34" charset="0"/>
              <a:ea typeface="ＭＳ Ｐゴシック"/>
              <a:cs typeface="+mn-cs"/>
            </a:endParaRPr>
          </a:p>
        </p:txBody>
      </p:sp>
      <p:pic>
        <p:nvPicPr>
          <p:cNvPr id="10" name="Image 9">
            <a:extLst>
              <a:ext uri="{FF2B5EF4-FFF2-40B4-BE49-F238E27FC236}">
                <a16:creationId xmlns:a16="http://schemas.microsoft.com/office/drawing/2014/main" id="{FB2D816B-61A9-46D8-8B8F-37E79E0504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1953" y="1269603"/>
            <a:ext cx="6292452" cy="3473847"/>
          </a:xfrm>
          <a:prstGeom prst="rect">
            <a:avLst/>
          </a:prstGeom>
          <a:noFill/>
        </p:spPr>
      </p:pic>
      <p:sp>
        <p:nvSpPr>
          <p:cNvPr id="3" name="ZoneTexte 2"/>
          <p:cNvSpPr txBox="1"/>
          <p:nvPr/>
        </p:nvSpPr>
        <p:spPr>
          <a:xfrm>
            <a:off x="251520" y="1779662"/>
            <a:ext cx="1990598" cy="2677656"/>
          </a:xfrm>
          <a:prstGeom prst="rect">
            <a:avLst/>
          </a:prstGeom>
          <a:noFill/>
        </p:spPr>
        <p:txBody>
          <a:bodyPr wrap="square" rtlCol="0">
            <a:spAutoFit/>
          </a:bodyPr>
          <a:lstStyle/>
          <a:p>
            <a:pPr marL="285750" indent="-285750">
              <a:buFont typeface="Arial" panose="020B0604020202020204" pitchFamily="34" charset="0"/>
              <a:buChar char="•"/>
            </a:pPr>
            <a:r>
              <a:rPr lang="fr-FR" sz="1400" dirty="0" smtClean="0"/>
              <a:t>Un total de points est calculé par établissement</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smtClean="0"/>
              <a:t>L’enveloppe DFA de chacun des secteurs (DAF/OQN) est </a:t>
            </a:r>
            <a:r>
              <a:rPr lang="fr-FR" sz="1400" b="1" dirty="0" smtClean="0"/>
              <a:t>répartie entre les établissements au prorata de ce total de « points » </a:t>
            </a:r>
            <a:endParaRPr lang="fr-FR" sz="1400" b="1" dirty="0"/>
          </a:p>
        </p:txBody>
      </p:sp>
    </p:spTree>
    <p:extLst>
      <p:ext uri="{BB962C8B-B14F-4D97-AF65-F5344CB8AC3E}">
        <p14:creationId xmlns:p14="http://schemas.microsoft.com/office/powerpoint/2010/main" val="51550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a:solidFill>
            <a:schemeClr val="accent2">
              <a:lumMod val="60000"/>
              <a:lumOff val="40000"/>
            </a:schemeClr>
          </a:solidFill>
        </p:spPr>
        <p:txBody>
          <a:bodyPr/>
          <a:lstStyle/>
          <a:p>
            <a:endParaRPr lang="fr-F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9" name="Titre 8"/>
          <p:cNvSpPr>
            <a:spLocks noGrp="1"/>
          </p:cNvSpPr>
          <p:nvPr>
            <p:ph type="title"/>
          </p:nvPr>
        </p:nvSpPr>
        <p:spPr/>
        <p:txBody>
          <a:bodyPr/>
          <a:lstStyle/>
          <a:p>
            <a:pPr marL="0" indent="0" algn="ctr">
              <a:buNone/>
            </a:pPr>
            <a:r>
              <a:rPr lang="fr-FR" dirty="0" smtClean="0"/>
              <a:t>Le </a:t>
            </a:r>
            <a:r>
              <a:rPr lang="fr-FR" dirty="0"/>
              <a:t>montant </a:t>
            </a:r>
            <a:r>
              <a:rPr lang="fr-FR" dirty="0" smtClean="0"/>
              <a:t>complémentaire 2022 et le calcul des dotations sécurisées 2023</a:t>
            </a:r>
            <a:endParaRPr lang="fr-FR" dirty="0"/>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334639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Titre 6"/>
          <p:cNvSpPr txBox="1">
            <a:spLocks/>
          </p:cNvSpPr>
          <p:nvPr/>
        </p:nvSpPr>
        <p:spPr>
          <a:xfrm>
            <a:off x="323850" y="558202"/>
            <a:ext cx="8424863"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r>
              <a:rPr lang="fr-FR" sz="1800" dirty="0" smtClean="0">
                <a:solidFill>
                  <a:schemeClr val="tx2"/>
                </a:solidFill>
              </a:rPr>
              <a:t>Modèle à blanc 2022 et montant complémentaire </a:t>
            </a:r>
            <a:endParaRPr lang="fr-FR" sz="1800" dirty="0">
              <a:solidFill>
                <a:schemeClr val="tx2"/>
              </a:solidFill>
            </a:endParaRPr>
          </a:p>
        </p:txBody>
      </p:sp>
      <p:sp>
        <p:nvSpPr>
          <p:cNvPr id="4" name="Rectangle 3"/>
          <p:cNvSpPr/>
          <p:nvPr/>
        </p:nvSpPr>
        <p:spPr>
          <a:xfrm>
            <a:off x="395536" y="2436374"/>
            <a:ext cx="1114986" cy="1863567"/>
          </a:xfrm>
          <a:prstGeom prst="rect">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smtClean="0">
                <a:solidFill>
                  <a:schemeClr val="bg1">
                    <a:lumMod val="95000"/>
                  </a:schemeClr>
                </a:solidFill>
              </a:rPr>
              <a:t>Dotation provisionnelle 2022 </a:t>
            </a:r>
          </a:p>
        </p:txBody>
      </p:sp>
      <p:sp>
        <p:nvSpPr>
          <p:cNvPr id="10" name="Rectangle 9"/>
          <p:cNvSpPr/>
          <p:nvPr/>
        </p:nvSpPr>
        <p:spPr>
          <a:xfrm>
            <a:off x="1661617" y="3367215"/>
            <a:ext cx="1108934" cy="86977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Dotation populationnelle</a:t>
            </a:r>
            <a:endParaRPr lang="fr-FR" sz="1000" dirty="0">
              <a:solidFill>
                <a:schemeClr val="tx1"/>
              </a:solidFill>
            </a:endParaRPr>
          </a:p>
        </p:txBody>
      </p:sp>
      <p:sp>
        <p:nvSpPr>
          <p:cNvPr id="11" name="Rectangle 10"/>
          <p:cNvSpPr/>
          <p:nvPr/>
        </p:nvSpPr>
        <p:spPr>
          <a:xfrm>
            <a:off x="1661617" y="2996849"/>
            <a:ext cx="1108934" cy="28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Dotation file active </a:t>
            </a:r>
            <a:endParaRPr lang="fr-FR" sz="1000" dirty="0">
              <a:solidFill>
                <a:schemeClr val="tx1"/>
              </a:solidFill>
            </a:endParaRPr>
          </a:p>
        </p:txBody>
      </p:sp>
      <p:sp>
        <p:nvSpPr>
          <p:cNvPr id="12" name="Rectangle 11"/>
          <p:cNvSpPr/>
          <p:nvPr/>
        </p:nvSpPr>
        <p:spPr>
          <a:xfrm>
            <a:off x="1661617" y="2681239"/>
            <a:ext cx="1108934" cy="23324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Activités spécifiques </a:t>
            </a:r>
            <a:endParaRPr lang="fr-FR" sz="800" dirty="0">
              <a:solidFill>
                <a:schemeClr val="tx1"/>
              </a:solidFill>
            </a:endParaRPr>
          </a:p>
        </p:txBody>
      </p:sp>
      <p:sp>
        <p:nvSpPr>
          <p:cNvPr id="13" name="Rectangle 12"/>
          <p:cNvSpPr/>
          <p:nvPr/>
        </p:nvSpPr>
        <p:spPr>
          <a:xfrm>
            <a:off x="1661617" y="2436374"/>
            <a:ext cx="1108934" cy="18840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Transformation </a:t>
            </a:r>
            <a:endParaRPr lang="fr-FR" sz="800" dirty="0">
              <a:solidFill>
                <a:schemeClr val="tx1"/>
              </a:solidFill>
            </a:endParaRPr>
          </a:p>
        </p:txBody>
      </p:sp>
      <p:sp>
        <p:nvSpPr>
          <p:cNvPr id="14" name="Rectangle 13"/>
          <p:cNvSpPr/>
          <p:nvPr/>
        </p:nvSpPr>
        <p:spPr>
          <a:xfrm>
            <a:off x="1661617" y="2191509"/>
            <a:ext cx="1108934" cy="18840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IFAQ</a:t>
            </a:r>
            <a:endParaRPr lang="fr-FR" sz="800" dirty="0">
              <a:solidFill>
                <a:schemeClr val="tx1"/>
              </a:solidFill>
            </a:endParaRPr>
          </a:p>
        </p:txBody>
      </p:sp>
      <p:sp>
        <p:nvSpPr>
          <p:cNvPr id="5" name="Rectangle 4"/>
          <p:cNvSpPr/>
          <p:nvPr/>
        </p:nvSpPr>
        <p:spPr>
          <a:xfrm>
            <a:off x="1578279" y="2073349"/>
            <a:ext cx="1301773" cy="2226593"/>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6"/>
          <p:cNvSpPr/>
          <p:nvPr/>
        </p:nvSpPr>
        <p:spPr>
          <a:xfrm>
            <a:off x="2947809" y="2075653"/>
            <a:ext cx="1069635" cy="204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Montant </a:t>
            </a:r>
            <a:r>
              <a:rPr lang="fr-FR" sz="1000" dirty="0" err="1" smtClean="0"/>
              <a:t>compl</a:t>
            </a:r>
            <a:r>
              <a:rPr lang="fr-FR" sz="1000" dirty="0" smtClean="0"/>
              <a:t>. </a:t>
            </a:r>
            <a:endParaRPr lang="fr-FR" sz="1000" dirty="0"/>
          </a:p>
        </p:txBody>
      </p:sp>
      <p:sp>
        <p:nvSpPr>
          <p:cNvPr id="21" name="Rectangle 20"/>
          <p:cNvSpPr/>
          <p:nvPr/>
        </p:nvSpPr>
        <p:spPr>
          <a:xfrm>
            <a:off x="5287352" y="2067694"/>
            <a:ext cx="1210757" cy="2165361"/>
          </a:xfrm>
          <a:prstGeom prst="rect">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bg1">
                    <a:lumMod val="95000"/>
                  </a:schemeClr>
                </a:solidFill>
              </a:rPr>
              <a:t>Dotation provisionnelle 2022 </a:t>
            </a:r>
          </a:p>
        </p:txBody>
      </p:sp>
      <p:sp>
        <p:nvSpPr>
          <p:cNvPr id="22" name="Rectangle 21"/>
          <p:cNvSpPr/>
          <p:nvPr/>
        </p:nvSpPr>
        <p:spPr>
          <a:xfrm>
            <a:off x="6907935" y="3580754"/>
            <a:ext cx="1314059" cy="6176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Dotation populationnelle</a:t>
            </a:r>
            <a:endParaRPr lang="fr-FR" sz="1100" dirty="0">
              <a:solidFill>
                <a:schemeClr val="tx1"/>
              </a:solidFill>
            </a:endParaRPr>
          </a:p>
        </p:txBody>
      </p:sp>
      <p:sp>
        <p:nvSpPr>
          <p:cNvPr id="23" name="Rectangle 22"/>
          <p:cNvSpPr/>
          <p:nvPr/>
        </p:nvSpPr>
        <p:spPr>
          <a:xfrm>
            <a:off x="6896169" y="3344329"/>
            <a:ext cx="1314059" cy="16380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Dotation file active </a:t>
            </a:r>
            <a:endParaRPr lang="fr-FR" sz="900" dirty="0">
              <a:solidFill>
                <a:schemeClr val="tx1"/>
              </a:solidFill>
            </a:endParaRPr>
          </a:p>
        </p:txBody>
      </p:sp>
      <p:sp>
        <p:nvSpPr>
          <p:cNvPr id="24" name="Rectangle 23"/>
          <p:cNvSpPr/>
          <p:nvPr/>
        </p:nvSpPr>
        <p:spPr>
          <a:xfrm>
            <a:off x="6868709" y="3038010"/>
            <a:ext cx="1314059" cy="2222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Activités spécifiques </a:t>
            </a:r>
            <a:endParaRPr lang="fr-FR" sz="900" dirty="0">
              <a:solidFill>
                <a:schemeClr val="tx1"/>
              </a:solidFill>
            </a:endParaRPr>
          </a:p>
        </p:txBody>
      </p:sp>
      <p:sp>
        <p:nvSpPr>
          <p:cNvPr id="25" name="Rectangle 24"/>
          <p:cNvSpPr/>
          <p:nvPr/>
        </p:nvSpPr>
        <p:spPr>
          <a:xfrm>
            <a:off x="6868709" y="2764405"/>
            <a:ext cx="1314059" cy="18840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Transformation </a:t>
            </a:r>
            <a:endParaRPr lang="fr-FR" sz="900" dirty="0">
              <a:solidFill>
                <a:schemeClr val="tx1"/>
              </a:solidFill>
            </a:endParaRPr>
          </a:p>
        </p:txBody>
      </p:sp>
      <p:sp>
        <p:nvSpPr>
          <p:cNvPr id="26" name="Rectangle 25"/>
          <p:cNvSpPr/>
          <p:nvPr/>
        </p:nvSpPr>
        <p:spPr>
          <a:xfrm>
            <a:off x="6859719" y="2487615"/>
            <a:ext cx="1314059" cy="18840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IFAQ</a:t>
            </a:r>
            <a:endParaRPr lang="fr-FR" sz="900" dirty="0">
              <a:solidFill>
                <a:schemeClr val="tx1"/>
              </a:solidFill>
            </a:endParaRPr>
          </a:p>
        </p:txBody>
      </p:sp>
      <p:sp>
        <p:nvSpPr>
          <p:cNvPr id="27" name="Rectangle 26"/>
          <p:cNvSpPr/>
          <p:nvPr/>
        </p:nvSpPr>
        <p:spPr>
          <a:xfrm>
            <a:off x="6804248" y="2465266"/>
            <a:ext cx="1542569" cy="1906684"/>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96424" y="1317997"/>
            <a:ext cx="3942081" cy="461665"/>
          </a:xfrm>
          <a:prstGeom prst="rect">
            <a:avLst/>
          </a:prstGeom>
          <a:noFill/>
        </p:spPr>
        <p:txBody>
          <a:bodyPr wrap="square" rtlCol="0">
            <a:spAutoFit/>
          </a:bodyPr>
          <a:lstStyle/>
          <a:p>
            <a:r>
              <a:rPr lang="fr-FR" sz="1200" b="1" dirty="0" smtClean="0">
                <a:solidFill>
                  <a:schemeClr val="tx2">
                    <a:lumMod val="40000"/>
                    <a:lumOff val="60000"/>
                  </a:schemeClr>
                </a:solidFill>
              </a:rPr>
              <a:t>Cas 1 : l’application du modèle est </a:t>
            </a:r>
            <a:r>
              <a:rPr lang="fr-FR" sz="1200" b="1" u="sng" dirty="0" smtClean="0">
                <a:solidFill>
                  <a:schemeClr val="tx2">
                    <a:lumMod val="40000"/>
                    <a:lumOff val="60000"/>
                  </a:schemeClr>
                </a:solidFill>
              </a:rPr>
              <a:t>supérieure </a:t>
            </a:r>
            <a:r>
              <a:rPr lang="fr-FR" sz="1200" b="1" dirty="0" smtClean="0">
                <a:solidFill>
                  <a:schemeClr val="tx2">
                    <a:lumMod val="40000"/>
                    <a:lumOff val="60000"/>
                  </a:schemeClr>
                </a:solidFill>
              </a:rPr>
              <a:t>aux recettes 2022 déjà versées</a:t>
            </a:r>
            <a:endParaRPr lang="fr-FR" sz="1200" b="1" dirty="0">
              <a:solidFill>
                <a:schemeClr val="tx2">
                  <a:lumMod val="40000"/>
                  <a:lumOff val="60000"/>
                </a:schemeClr>
              </a:solidFill>
            </a:endParaRPr>
          </a:p>
        </p:txBody>
      </p:sp>
      <p:sp>
        <p:nvSpPr>
          <p:cNvPr id="34" name="ZoneTexte 33"/>
          <p:cNvSpPr txBox="1"/>
          <p:nvPr/>
        </p:nvSpPr>
        <p:spPr>
          <a:xfrm>
            <a:off x="5089558" y="1317997"/>
            <a:ext cx="3730914" cy="461665"/>
          </a:xfrm>
          <a:prstGeom prst="rect">
            <a:avLst/>
          </a:prstGeom>
          <a:noFill/>
        </p:spPr>
        <p:txBody>
          <a:bodyPr wrap="square" rtlCol="0">
            <a:spAutoFit/>
          </a:bodyPr>
          <a:lstStyle/>
          <a:p>
            <a:r>
              <a:rPr lang="fr-FR" sz="1200" b="1" dirty="0" smtClean="0">
                <a:solidFill>
                  <a:schemeClr val="tx2">
                    <a:lumMod val="40000"/>
                    <a:lumOff val="60000"/>
                  </a:schemeClr>
                </a:solidFill>
              </a:rPr>
              <a:t>Cas 2 : l’application du modèle est </a:t>
            </a:r>
            <a:r>
              <a:rPr lang="fr-FR" sz="1200" b="1" u="sng" dirty="0" smtClean="0">
                <a:solidFill>
                  <a:schemeClr val="tx2">
                    <a:lumMod val="40000"/>
                    <a:lumOff val="60000"/>
                  </a:schemeClr>
                </a:solidFill>
              </a:rPr>
              <a:t>inférieure</a:t>
            </a:r>
            <a:r>
              <a:rPr lang="fr-FR" sz="1200" b="1" dirty="0" smtClean="0">
                <a:solidFill>
                  <a:schemeClr val="tx2">
                    <a:lumMod val="40000"/>
                    <a:lumOff val="60000"/>
                  </a:schemeClr>
                </a:solidFill>
              </a:rPr>
              <a:t> aux recettes 2022 déjà versées</a:t>
            </a:r>
            <a:endParaRPr lang="fr-FR" sz="1200" b="1" dirty="0">
              <a:solidFill>
                <a:schemeClr val="tx2">
                  <a:lumMod val="40000"/>
                  <a:lumOff val="60000"/>
                </a:schemeClr>
              </a:solidFill>
            </a:endParaRPr>
          </a:p>
        </p:txBody>
      </p:sp>
      <p:sp>
        <p:nvSpPr>
          <p:cNvPr id="35" name="ZoneTexte 34"/>
          <p:cNvSpPr txBox="1"/>
          <p:nvPr/>
        </p:nvSpPr>
        <p:spPr>
          <a:xfrm>
            <a:off x="290133" y="4336643"/>
            <a:ext cx="3942081" cy="430887"/>
          </a:xfrm>
          <a:prstGeom prst="rect">
            <a:avLst/>
          </a:prstGeom>
          <a:noFill/>
        </p:spPr>
        <p:txBody>
          <a:bodyPr wrap="square" rtlCol="0">
            <a:spAutoFit/>
          </a:bodyPr>
          <a:lstStyle/>
          <a:p>
            <a:r>
              <a:rPr lang="fr-FR" sz="1100" b="1" u="sng" dirty="0" smtClean="0"/>
              <a:t>Versement d’un montant complément</a:t>
            </a:r>
            <a:r>
              <a:rPr lang="fr-FR" sz="1100" b="1" dirty="0" smtClean="0"/>
              <a:t>aire correspondant à une partie de l’écart constaté </a:t>
            </a:r>
            <a:endParaRPr lang="fr-FR" sz="1100" b="1" dirty="0"/>
          </a:p>
        </p:txBody>
      </p:sp>
      <p:sp>
        <p:nvSpPr>
          <p:cNvPr id="37" name="ZoneTexte 36"/>
          <p:cNvSpPr txBox="1"/>
          <p:nvPr/>
        </p:nvSpPr>
        <p:spPr>
          <a:xfrm>
            <a:off x="5042479" y="4336643"/>
            <a:ext cx="3922010" cy="430887"/>
          </a:xfrm>
          <a:prstGeom prst="rect">
            <a:avLst/>
          </a:prstGeom>
          <a:noFill/>
        </p:spPr>
        <p:txBody>
          <a:bodyPr wrap="square" rtlCol="0">
            <a:spAutoFit/>
          </a:bodyPr>
          <a:lstStyle/>
          <a:p>
            <a:r>
              <a:rPr lang="fr-FR" sz="1100" b="1" dirty="0" smtClean="0"/>
              <a:t>Pas de versement complémentaire, </a:t>
            </a:r>
            <a:r>
              <a:rPr lang="fr-FR" sz="1100" b="1" u="sng" dirty="0" smtClean="0"/>
              <a:t>les recettes 2022 restent sécurisées</a:t>
            </a:r>
            <a:endParaRPr lang="fr-FR" sz="1100" b="1" u="sng" dirty="0"/>
          </a:p>
        </p:txBody>
      </p:sp>
      <p:sp>
        <p:nvSpPr>
          <p:cNvPr id="42" name="ZoneTexte 41"/>
          <p:cNvSpPr txBox="1"/>
          <p:nvPr/>
        </p:nvSpPr>
        <p:spPr>
          <a:xfrm>
            <a:off x="1589607" y="1844689"/>
            <a:ext cx="1108934" cy="246221"/>
          </a:xfrm>
          <a:prstGeom prst="rect">
            <a:avLst/>
          </a:prstGeom>
          <a:noFill/>
        </p:spPr>
        <p:txBody>
          <a:bodyPr wrap="square" rtlCol="0">
            <a:spAutoFit/>
          </a:bodyPr>
          <a:lstStyle/>
          <a:p>
            <a:r>
              <a:rPr lang="fr-FR" sz="1000" b="1" dirty="0" smtClean="0">
                <a:solidFill>
                  <a:schemeClr val="bg2">
                    <a:lumMod val="60000"/>
                    <a:lumOff val="40000"/>
                  </a:schemeClr>
                </a:solidFill>
              </a:rPr>
              <a:t>Modèle à blanc</a:t>
            </a:r>
            <a:endParaRPr lang="fr-FR" sz="1000" b="1" dirty="0">
              <a:solidFill>
                <a:schemeClr val="bg2">
                  <a:lumMod val="60000"/>
                  <a:lumOff val="40000"/>
                </a:schemeClr>
              </a:solidFill>
            </a:endParaRPr>
          </a:p>
        </p:txBody>
      </p:sp>
      <p:sp>
        <p:nvSpPr>
          <p:cNvPr id="43" name="ZoneTexte 42"/>
          <p:cNvSpPr txBox="1"/>
          <p:nvPr/>
        </p:nvSpPr>
        <p:spPr>
          <a:xfrm>
            <a:off x="6952204" y="2114885"/>
            <a:ext cx="2304256" cy="261610"/>
          </a:xfrm>
          <a:prstGeom prst="rect">
            <a:avLst/>
          </a:prstGeom>
          <a:noFill/>
        </p:spPr>
        <p:txBody>
          <a:bodyPr wrap="square" rtlCol="0">
            <a:spAutoFit/>
          </a:bodyPr>
          <a:lstStyle/>
          <a:p>
            <a:r>
              <a:rPr lang="fr-FR" sz="1050" b="1" dirty="0" smtClean="0">
                <a:solidFill>
                  <a:schemeClr val="bg2">
                    <a:lumMod val="60000"/>
                    <a:lumOff val="40000"/>
                  </a:schemeClr>
                </a:solidFill>
              </a:rPr>
              <a:t>Modèle à blanc</a:t>
            </a:r>
            <a:endParaRPr lang="fr-FR" sz="1050" b="1" dirty="0">
              <a:solidFill>
                <a:schemeClr val="bg2">
                  <a:lumMod val="60000"/>
                  <a:lumOff val="40000"/>
                </a:schemeClr>
              </a:solidFill>
            </a:endParaRPr>
          </a:p>
        </p:txBody>
      </p:sp>
      <p:cxnSp>
        <p:nvCxnSpPr>
          <p:cNvPr id="20" name="Connecteur droit 19"/>
          <p:cNvCxnSpPr/>
          <p:nvPr/>
        </p:nvCxnSpPr>
        <p:spPr>
          <a:xfrm>
            <a:off x="420860" y="2449296"/>
            <a:ext cx="37738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1578279" y="2067694"/>
            <a:ext cx="2591101" cy="79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640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fontScale="90000"/>
          </a:bodyPr>
          <a:lstStyle/>
          <a:p>
            <a:r>
              <a:rPr lang="fr-FR" dirty="0" smtClean="0">
                <a:solidFill>
                  <a:schemeClr val="tx2"/>
                </a:solidFill>
              </a:rPr>
              <a:t>Deux tiers des établissements ont perçu un montant complémentaire en dernière circulaire budgétaire 2022 </a:t>
            </a:r>
            <a:endParaRPr lang="fr-FR"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1" name="ZoneTexte 20"/>
          <p:cNvSpPr txBox="1"/>
          <p:nvPr/>
        </p:nvSpPr>
        <p:spPr>
          <a:xfrm>
            <a:off x="467544" y="3704499"/>
            <a:ext cx="8281169" cy="769441"/>
          </a:xfrm>
          <a:prstGeom prst="rect">
            <a:avLst/>
          </a:prstGeom>
          <a:noFill/>
        </p:spPr>
        <p:txBody>
          <a:bodyPr wrap="square" rtlCol="0">
            <a:spAutoFit/>
          </a:bodyPr>
          <a:lstStyle/>
          <a:p>
            <a:pPr marL="171450" indent="-171450">
              <a:buFont typeface="Arial" panose="020B0604020202020204" pitchFamily="34" charset="0"/>
              <a:buChar char="•"/>
            </a:pPr>
            <a:r>
              <a:rPr lang="fr-FR" sz="1100" b="1" dirty="0"/>
              <a:t>160M€ ont été alloués au titre du montant complémentaire en C4</a:t>
            </a:r>
          </a:p>
          <a:p>
            <a:pPr marL="171450" indent="-171450">
              <a:buFont typeface="Arial" panose="020B0604020202020204" pitchFamily="34" charset="0"/>
              <a:buChar char="•"/>
            </a:pPr>
            <a:endParaRPr lang="fr-FR" sz="1100" dirty="0" smtClean="0"/>
          </a:p>
          <a:p>
            <a:pPr marL="171450" indent="-171450">
              <a:buFont typeface="Arial" panose="020B0604020202020204" pitchFamily="34" charset="0"/>
              <a:buChar char="•"/>
            </a:pPr>
            <a:r>
              <a:rPr lang="fr-FR" sz="1100" b="1" dirty="0" smtClean="0"/>
              <a:t>Pour 380 établissements (67%)  le total du modèle à blanc est supérieur à la dotation provisionnelle. Ces établissement ont perçu un montant complémentaire en C4. </a:t>
            </a:r>
          </a:p>
        </p:txBody>
      </p:sp>
      <p:graphicFrame>
        <p:nvGraphicFramePr>
          <p:cNvPr id="3" name="Objet 2"/>
          <p:cNvGraphicFramePr>
            <a:graphicFrameLocks noChangeAspect="1"/>
          </p:cNvGraphicFramePr>
          <p:nvPr>
            <p:extLst/>
          </p:nvPr>
        </p:nvGraphicFramePr>
        <p:xfrm>
          <a:off x="4716016" y="1853554"/>
          <a:ext cx="4151286" cy="1448654"/>
        </p:xfrm>
        <a:graphic>
          <a:graphicData uri="http://schemas.openxmlformats.org/presentationml/2006/ole">
            <mc:AlternateContent xmlns:mc="http://schemas.openxmlformats.org/markup-compatibility/2006">
              <mc:Choice xmlns:v="urn:schemas-microsoft-com:vml" Requires="v">
                <p:oleObj spid="_x0000_s6184" name="Feuille de calcul" r:id="rId3" imgW="3810091" imgH="1152698" progId="Excel.Sheet.12">
                  <p:embed/>
                </p:oleObj>
              </mc:Choice>
              <mc:Fallback>
                <p:oleObj name="Feuille de calcul" r:id="rId3" imgW="3810091" imgH="1152698" progId="Excel.Sheet.12">
                  <p:embed/>
                  <p:pic>
                    <p:nvPicPr>
                      <p:cNvPr id="3" name="Objet 2"/>
                      <p:cNvPicPr/>
                      <p:nvPr/>
                    </p:nvPicPr>
                    <p:blipFill>
                      <a:blip r:embed="rId4"/>
                      <a:stretch>
                        <a:fillRect/>
                      </a:stretch>
                    </p:blipFill>
                    <p:spPr>
                      <a:xfrm>
                        <a:off x="4716016" y="1853554"/>
                        <a:ext cx="4151286" cy="1448654"/>
                      </a:xfrm>
                      <a:prstGeom prst="rect">
                        <a:avLst/>
                      </a:prstGeom>
                    </p:spPr>
                  </p:pic>
                </p:oleObj>
              </mc:Fallback>
            </mc:AlternateContent>
          </a:graphicData>
        </a:graphic>
      </p:graphicFrame>
      <p:graphicFrame>
        <p:nvGraphicFramePr>
          <p:cNvPr id="5" name="Objet 4"/>
          <p:cNvGraphicFramePr>
            <a:graphicFrameLocks noChangeAspect="1"/>
          </p:cNvGraphicFramePr>
          <p:nvPr>
            <p:extLst/>
          </p:nvPr>
        </p:nvGraphicFramePr>
        <p:xfrm>
          <a:off x="323850" y="2067022"/>
          <a:ext cx="4068267" cy="1235186"/>
        </p:xfrm>
        <a:graphic>
          <a:graphicData uri="http://schemas.openxmlformats.org/presentationml/2006/ole">
            <mc:AlternateContent xmlns:mc="http://schemas.openxmlformats.org/markup-compatibility/2006">
              <mc:Choice xmlns:v="urn:schemas-microsoft-com:vml" Requires="v">
                <p:oleObj spid="_x0000_s6185" name="Feuille de calcul" r:id="rId5" imgW="3781227" imgH="962060" progId="Excel.Sheet.12">
                  <p:embed/>
                </p:oleObj>
              </mc:Choice>
              <mc:Fallback>
                <p:oleObj name="Feuille de calcul" r:id="rId5" imgW="3781227" imgH="962060" progId="Excel.Sheet.12">
                  <p:embed/>
                  <p:pic>
                    <p:nvPicPr>
                      <p:cNvPr id="5" name="Objet 4"/>
                      <p:cNvPicPr/>
                      <p:nvPr/>
                    </p:nvPicPr>
                    <p:blipFill>
                      <a:blip r:embed="rId6"/>
                      <a:stretch>
                        <a:fillRect/>
                      </a:stretch>
                    </p:blipFill>
                    <p:spPr>
                      <a:xfrm>
                        <a:off x="323850" y="2067022"/>
                        <a:ext cx="4068267" cy="1235186"/>
                      </a:xfrm>
                      <a:prstGeom prst="rect">
                        <a:avLst/>
                      </a:prstGeom>
                    </p:spPr>
                  </p:pic>
                </p:oleObj>
              </mc:Fallback>
            </mc:AlternateContent>
          </a:graphicData>
        </a:graphic>
      </p:graphicFrame>
    </p:spTree>
    <p:extLst>
      <p:ext uri="{BB962C8B-B14F-4D97-AF65-F5344CB8AC3E}">
        <p14:creationId xmlns:p14="http://schemas.microsoft.com/office/powerpoint/2010/main" val="193148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u texte 2"/>
          <p:cNvSpPr>
            <a:spLocks noGrp="1"/>
          </p:cNvSpPr>
          <p:nvPr>
            <p:ph type="body" sz="quarter" idx="13"/>
          </p:nvPr>
        </p:nvSpPr>
        <p:spPr>
          <a:xfrm>
            <a:off x="323850" y="1382657"/>
            <a:ext cx="8424863" cy="321437"/>
          </a:xfrm>
          <a:prstGeom prst="roundRect">
            <a:avLst/>
          </a:prstGeom>
          <a:solidFill>
            <a:schemeClr val="bg2">
              <a:lumMod val="20000"/>
              <a:lumOff val="80000"/>
            </a:schemeClr>
          </a:solidFill>
          <a:ln>
            <a:solidFill>
              <a:schemeClr val="bg2">
                <a:lumMod val="20000"/>
                <a:lumOff val="80000"/>
              </a:schemeClr>
            </a:solidFill>
          </a:ln>
        </p:spPr>
        <p:txBody>
          <a:bodyPr anchor="ctr"/>
          <a:lstStyle/>
          <a:p>
            <a:pPr marL="180975" indent="0">
              <a:buNone/>
            </a:pPr>
            <a:r>
              <a:rPr lang="fr-FR" sz="1200" dirty="0" smtClean="0"/>
              <a:t>Principe : sécurisation des recettes 2022 au périmètre dotation populationnelle et dotation file active </a:t>
            </a:r>
          </a:p>
        </p:txBody>
      </p:sp>
      <p:sp>
        <p:nvSpPr>
          <p:cNvPr id="7" name="Titre 6"/>
          <p:cNvSpPr>
            <a:spLocks noGrp="1"/>
          </p:cNvSpPr>
          <p:nvPr>
            <p:ph type="title"/>
          </p:nvPr>
        </p:nvSpPr>
        <p:spPr/>
        <p:txBody>
          <a:bodyPr>
            <a:normAutofit/>
          </a:bodyPr>
          <a:lstStyle/>
          <a:p>
            <a:r>
              <a:rPr lang="fr-FR" sz="1800" dirty="0">
                <a:solidFill>
                  <a:schemeClr val="tx2"/>
                </a:solidFill>
              </a:rPr>
              <a:t>Recettes sécurisées en 2023 </a:t>
            </a: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Espace réservé du texte 2"/>
          <p:cNvSpPr>
            <a:spLocks noGrp="1"/>
          </p:cNvSpPr>
          <p:nvPr>
            <p:ph type="body" sz="quarter" idx="13"/>
          </p:nvPr>
        </p:nvSpPr>
        <p:spPr>
          <a:xfrm>
            <a:off x="503547" y="1897409"/>
            <a:ext cx="2732469" cy="576064"/>
          </a:xfrm>
          <a:ln>
            <a:solidFill>
              <a:schemeClr val="tx2">
                <a:lumMod val="60000"/>
                <a:lumOff val="40000"/>
              </a:schemeClr>
            </a:solidFill>
          </a:ln>
        </p:spPr>
        <p:txBody>
          <a:bodyPr anchor="ctr"/>
          <a:lstStyle/>
          <a:p>
            <a:pPr marL="180975" indent="0">
              <a:buNone/>
            </a:pPr>
            <a:r>
              <a:rPr lang="fr-FR" sz="1200" dirty="0" smtClean="0"/>
              <a:t>Recettes 2022 </a:t>
            </a:r>
          </a:p>
        </p:txBody>
      </p:sp>
      <p:sp>
        <p:nvSpPr>
          <p:cNvPr id="11" name="Espace réservé du texte 2"/>
          <p:cNvSpPr>
            <a:spLocks noGrp="1"/>
          </p:cNvSpPr>
          <p:nvPr>
            <p:ph type="body" sz="quarter" idx="13"/>
          </p:nvPr>
        </p:nvSpPr>
        <p:spPr>
          <a:xfrm>
            <a:off x="503547" y="2692563"/>
            <a:ext cx="2732469" cy="576064"/>
          </a:xfrm>
          <a:ln>
            <a:solidFill>
              <a:schemeClr val="tx2">
                <a:lumMod val="60000"/>
                <a:lumOff val="40000"/>
              </a:schemeClr>
            </a:solidFill>
          </a:ln>
        </p:spPr>
        <p:txBody>
          <a:bodyPr anchor="ctr"/>
          <a:lstStyle/>
          <a:p>
            <a:pPr marL="180975" indent="0">
              <a:buNone/>
            </a:pPr>
            <a:r>
              <a:rPr lang="fr-FR" sz="1200" dirty="0" smtClean="0"/>
              <a:t>Recettes 2022 au périmètre dot pop / DFA  </a:t>
            </a:r>
          </a:p>
        </p:txBody>
      </p:sp>
      <p:sp>
        <p:nvSpPr>
          <p:cNvPr id="12" name="Espace réservé du texte 2"/>
          <p:cNvSpPr>
            <a:spLocks noGrp="1"/>
          </p:cNvSpPr>
          <p:nvPr>
            <p:ph type="body" sz="quarter" idx="13"/>
          </p:nvPr>
        </p:nvSpPr>
        <p:spPr>
          <a:xfrm>
            <a:off x="3995686" y="1897409"/>
            <a:ext cx="4752779" cy="576064"/>
          </a:xfrm>
          <a:solidFill>
            <a:schemeClr val="bg1"/>
          </a:solidFill>
          <a:ln>
            <a:solidFill>
              <a:schemeClr val="bg1"/>
            </a:solidFill>
          </a:ln>
        </p:spPr>
        <p:txBody>
          <a:bodyPr anchor="ctr"/>
          <a:lstStyle/>
          <a:p>
            <a:pPr marL="180975" indent="0">
              <a:buNone/>
            </a:pPr>
            <a:r>
              <a:rPr lang="fr-FR" sz="1200" b="0" dirty="0" smtClean="0"/>
              <a:t>Dotation provisionnelle 2022 + montant </a:t>
            </a:r>
            <a:r>
              <a:rPr lang="fr-FR" sz="1200" b="0" dirty="0"/>
              <a:t>complémentaire</a:t>
            </a:r>
            <a:r>
              <a:rPr lang="fr-FR" sz="1200" b="0" dirty="0" smtClean="0"/>
              <a:t> </a:t>
            </a:r>
          </a:p>
        </p:txBody>
      </p:sp>
      <p:sp>
        <p:nvSpPr>
          <p:cNvPr id="13" name="Espace réservé du texte 2"/>
          <p:cNvSpPr>
            <a:spLocks noGrp="1"/>
          </p:cNvSpPr>
          <p:nvPr>
            <p:ph type="body" sz="quarter" idx="13"/>
          </p:nvPr>
        </p:nvSpPr>
        <p:spPr>
          <a:xfrm>
            <a:off x="3995686" y="2692563"/>
            <a:ext cx="4896794" cy="576064"/>
          </a:xfrm>
          <a:noFill/>
          <a:ln>
            <a:solidFill>
              <a:schemeClr val="bg1">
                <a:lumMod val="95000"/>
              </a:schemeClr>
            </a:solidFill>
          </a:ln>
        </p:spPr>
        <p:txBody>
          <a:bodyPr anchor="ctr"/>
          <a:lstStyle/>
          <a:p>
            <a:pPr marL="180975" indent="0">
              <a:buNone/>
            </a:pPr>
            <a:r>
              <a:rPr lang="fr-FR" sz="1100" b="0" dirty="0" smtClean="0"/>
              <a:t>Recettes 2022 – [compartiments ciblés modèle à blanc : activités spécifiques, nouvelles activités, transformation, </a:t>
            </a:r>
            <a:r>
              <a:rPr lang="fr-FR" sz="1100" b="0" dirty="0" err="1" smtClean="0"/>
              <a:t>ifaq</a:t>
            </a:r>
            <a:r>
              <a:rPr lang="fr-FR" sz="1100" b="0" dirty="0" smtClean="0"/>
              <a:t>, DQC ]</a:t>
            </a:r>
          </a:p>
        </p:txBody>
      </p:sp>
      <p:sp>
        <p:nvSpPr>
          <p:cNvPr id="14" name="Espace réservé du texte 2"/>
          <p:cNvSpPr>
            <a:spLocks noGrp="1"/>
          </p:cNvSpPr>
          <p:nvPr>
            <p:ph type="body" sz="quarter" idx="13"/>
          </p:nvPr>
        </p:nvSpPr>
        <p:spPr>
          <a:xfrm>
            <a:off x="1755822" y="4243409"/>
            <a:ext cx="3132349" cy="272558"/>
          </a:xfrm>
          <a:solidFill>
            <a:schemeClr val="tx2">
              <a:lumMod val="40000"/>
              <a:lumOff val="60000"/>
            </a:schemeClr>
          </a:solidFill>
          <a:ln>
            <a:solidFill>
              <a:schemeClr val="tx2">
                <a:lumMod val="40000"/>
                <a:lumOff val="60000"/>
              </a:schemeClr>
            </a:solidFill>
          </a:ln>
        </p:spPr>
        <p:txBody>
          <a:bodyPr anchor="ctr"/>
          <a:lstStyle/>
          <a:p>
            <a:pPr marL="180975" indent="0">
              <a:buNone/>
            </a:pPr>
            <a:r>
              <a:rPr lang="fr-FR" sz="1200" dirty="0" smtClean="0">
                <a:solidFill>
                  <a:schemeClr val="bg1"/>
                </a:solidFill>
              </a:rPr>
              <a:t>Dot pop sécurisée 2023 </a:t>
            </a:r>
          </a:p>
        </p:txBody>
      </p:sp>
      <p:sp>
        <p:nvSpPr>
          <p:cNvPr id="15" name="Espace réservé du texte 2"/>
          <p:cNvSpPr>
            <a:spLocks noGrp="1"/>
          </p:cNvSpPr>
          <p:nvPr>
            <p:ph type="body" sz="quarter" idx="13"/>
          </p:nvPr>
        </p:nvSpPr>
        <p:spPr>
          <a:xfrm>
            <a:off x="1767523" y="4618708"/>
            <a:ext cx="3132349" cy="249671"/>
          </a:xfrm>
          <a:solidFill>
            <a:schemeClr val="tx2">
              <a:lumMod val="40000"/>
              <a:lumOff val="60000"/>
            </a:schemeClr>
          </a:solidFill>
          <a:ln>
            <a:solidFill>
              <a:schemeClr val="tx2">
                <a:lumMod val="40000"/>
                <a:lumOff val="60000"/>
              </a:schemeClr>
            </a:solidFill>
          </a:ln>
        </p:spPr>
        <p:txBody>
          <a:bodyPr anchor="ctr"/>
          <a:lstStyle/>
          <a:p>
            <a:pPr marL="180975" indent="0">
              <a:buNone/>
            </a:pPr>
            <a:r>
              <a:rPr lang="fr-FR" sz="1200" dirty="0" smtClean="0">
                <a:solidFill>
                  <a:schemeClr val="bg1"/>
                </a:solidFill>
              </a:rPr>
              <a:t>DFA sécurisée 2023</a:t>
            </a:r>
          </a:p>
        </p:txBody>
      </p:sp>
      <p:sp>
        <p:nvSpPr>
          <p:cNvPr id="17" name="Ellipse 16"/>
          <p:cNvSpPr/>
          <p:nvPr/>
        </p:nvSpPr>
        <p:spPr>
          <a:xfrm>
            <a:off x="377547" y="1861345"/>
            <a:ext cx="252000" cy="2160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mtClean="0"/>
              <a:t>1</a:t>
            </a:r>
            <a:endParaRPr lang="fr-FR" sz="1400"/>
          </a:p>
        </p:txBody>
      </p:sp>
      <p:sp>
        <p:nvSpPr>
          <p:cNvPr id="18" name="Ellipse 17"/>
          <p:cNvSpPr/>
          <p:nvPr/>
        </p:nvSpPr>
        <p:spPr>
          <a:xfrm>
            <a:off x="377547" y="2658023"/>
            <a:ext cx="252000" cy="2160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2</a:t>
            </a:r>
            <a:endParaRPr lang="fr-FR" sz="1400" dirty="0"/>
          </a:p>
        </p:txBody>
      </p:sp>
      <p:sp>
        <p:nvSpPr>
          <p:cNvPr id="20" name="Espace réservé du texte 2"/>
          <p:cNvSpPr>
            <a:spLocks noGrp="1"/>
          </p:cNvSpPr>
          <p:nvPr>
            <p:ph type="body" sz="quarter" idx="13"/>
          </p:nvPr>
        </p:nvSpPr>
        <p:spPr>
          <a:xfrm>
            <a:off x="503547" y="3507854"/>
            <a:ext cx="2732469" cy="576064"/>
          </a:xfrm>
          <a:ln>
            <a:solidFill>
              <a:schemeClr val="tx2">
                <a:lumMod val="60000"/>
                <a:lumOff val="40000"/>
              </a:schemeClr>
            </a:solidFill>
          </a:ln>
        </p:spPr>
        <p:txBody>
          <a:bodyPr anchor="ctr"/>
          <a:lstStyle/>
          <a:p>
            <a:pPr marL="180975" indent="0">
              <a:buNone/>
            </a:pPr>
            <a:r>
              <a:rPr lang="fr-FR" sz="1200" dirty="0" smtClean="0"/>
              <a:t>Application de la répartition dot pop / DFA constatée dans le modèle à blanc </a:t>
            </a:r>
          </a:p>
        </p:txBody>
      </p:sp>
      <p:sp>
        <p:nvSpPr>
          <p:cNvPr id="21" name="Espace réservé du texte 2"/>
          <p:cNvSpPr>
            <a:spLocks noGrp="1"/>
          </p:cNvSpPr>
          <p:nvPr>
            <p:ph type="body" sz="quarter" idx="13"/>
          </p:nvPr>
        </p:nvSpPr>
        <p:spPr>
          <a:xfrm>
            <a:off x="3995686" y="3507854"/>
            <a:ext cx="4752777" cy="576064"/>
          </a:xfrm>
          <a:solidFill>
            <a:schemeClr val="bg1"/>
          </a:solidFill>
          <a:ln>
            <a:solidFill>
              <a:schemeClr val="bg1">
                <a:lumMod val="95000"/>
              </a:schemeClr>
            </a:solidFill>
          </a:ln>
        </p:spPr>
        <p:txBody>
          <a:bodyPr anchor="ctr"/>
          <a:lstStyle/>
          <a:p>
            <a:pPr marL="180975" indent="0">
              <a:buNone/>
            </a:pPr>
            <a:r>
              <a:rPr lang="fr-FR" sz="1100" b="0" dirty="0" smtClean="0"/>
              <a:t>Recettes 2022 au périmètre dot pop / DFA * poids dot pop dans le total dot pop / DFA modèle à blanc 2022  </a:t>
            </a:r>
          </a:p>
        </p:txBody>
      </p:sp>
      <p:sp>
        <p:nvSpPr>
          <p:cNvPr id="19" name="Ellipse 18"/>
          <p:cNvSpPr/>
          <p:nvPr/>
        </p:nvSpPr>
        <p:spPr>
          <a:xfrm>
            <a:off x="377547" y="3481330"/>
            <a:ext cx="252000" cy="2160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3</a:t>
            </a:r>
          </a:p>
        </p:txBody>
      </p:sp>
      <p:sp>
        <p:nvSpPr>
          <p:cNvPr id="23" name="Flèche courbée vers la droite 22"/>
          <p:cNvSpPr/>
          <p:nvPr/>
        </p:nvSpPr>
        <p:spPr>
          <a:xfrm rot="21250051">
            <a:off x="1071452" y="4216288"/>
            <a:ext cx="440666" cy="570447"/>
          </a:xfrm>
          <a:prstGeom prst="curved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Égal 24"/>
          <p:cNvSpPr/>
          <p:nvPr/>
        </p:nvSpPr>
        <p:spPr>
          <a:xfrm>
            <a:off x="3360020" y="1941784"/>
            <a:ext cx="471888" cy="487315"/>
          </a:xfrm>
          <a:prstGeom prst="mathEqual">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8" name="Égal 27"/>
          <p:cNvSpPr/>
          <p:nvPr/>
        </p:nvSpPr>
        <p:spPr>
          <a:xfrm>
            <a:off x="3380032" y="2736938"/>
            <a:ext cx="471888" cy="487315"/>
          </a:xfrm>
          <a:prstGeom prst="mathEqual">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9" name="Égal 28"/>
          <p:cNvSpPr/>
          <p:nvPr/>
        </p:nvSpPr>
        <p:spPr>
          <a:xfrm>
            <a:off x="3380032" y="3552229"/>
            <a:ext cx="471888" cy="487315"/>
          </a:xfrm>
          <a:prstGeom prst="mathEqual">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26909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txBody>
          <a:bodyPr/>
          <a:lstStyle/>
          <a:p>
            <a:endParaRPr lang="fr-F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9" name="Titre 8"/>
          <p:cNvSpPr>
            <a:spLocks noGrp="1"/>
          </p:cNvSpPr>
          <p:nvPr>
            <p:ph type="title"/>
          </p:nvPr>
        </p:nvSpPr>
        <p:spPr/>
        <p:txBody>
          <a:bodyPr/>
          <a:lstStyle/>
          <a:p>
            <a:pPr marL="0" indent="0" algn="ctr">
              <a:buNone/>
            </a:pPr>
            <a:r>
              <a:rPr lang="fr-FR" dirty="0"/>
              <a:t>La campagne 2023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25</a:t>
            </a:fld>
            <a:endParaRPr lang="fr-FR" dirty="0"/>
          </a:p>
        </p:txBody>
      </p:sp>
    </p:spTree>
    <p:extLst>
      <p:ext uri="{BB962C8B-B14F-4D97-AF65-F5344CB8AC3E}">
        <p14:creationId xmlns:p14="http://schemas.microsoft.com/office/powerpoint/2010/main" val="308796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e la date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Titre 6"/>
          <p:cNvSpPr>
            <a:spLocks noGrp="1"/>
          </p:cNvSpPr>
          <p:nvPr>
            <p:ph type="title"/>
          </p:nvPr>
        </p:nvSpPr>
        <p:spPr/>
        <p:txBody>
          <a:bodyPr>
            <a:normAutofit/>
          </a:bodyPr>
          <a:lstStyle/>
          <a:p>
            <a:r>
              <a:rPr lang="fr-FR" dirty="0">
                <a:solidFill>
                  <a:schemeClr val="tx2"/>
                </a:solidFill>
              </a:rPr>
              <a:t>Paramètres de la campagne 2023 </a:t>
            </a:r>
          </a:p>
        </p:txBody>
      </p:sp>
      <p:sp>
        <p:nvSpPr>
          <p:cNvPr id="8" name="Espace réservé du pied de page 7"/>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Direction générale de l’offre de soins</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texte 8"/>
          <p:cNvSpPr>
            <a:spLocks noGrp="1"/>
          </p:cNvSpPr>
          <p:nvPr>
            <p:ph type="body" sz="quarter" idx="13"/>
          </p:nvPr>
        </p:nvSpPr>
        <p:spPr>
          <a:xfrm>
            <a:off x="299499" y="1508627"/>
            <a:ext cx="8532911" cy="3121188"/>
          </a:xfrm>
        </p:spPr>
        <p:txBody>
          <a:bodyPr/>
          <a:lstStyle/>
          <a:p>
            <a:pPr marL="207450" lvl="2" indent="0" algn="just">
              <a:spcBef>
                <a:spcPts val="600"/>
              </a:spcBef>
              <a:buNone/>
            </a:pPr>
            <a:r>
              <a:rPr lang="fr-FR" sz="1400" b="1" dirty="0" smtClean="0">
                <a:solidFill>
                  <a:schemeClr val="tx2"/>
                </a:solidFill>
              </a:rPr>
              <a:t>Progression globale de l’OD PSY fixée à 4,3% correspondant à 497M€ de mesures nouvelles dont </a:t>
            </a:r>
          </a:p>
          <a:p>
            <a:pPr marL="493200" lvl="2" indent="-285750" algn="just">
              <a:spcBef>
                <a:spcPts val="600"/>
              </a:spcBef>
            </a:pPr>
            <a:r>
              <a:rPr lang="fr-FR" sz="1200" b="1" dirty="0" smtClean="0"/>
              <a:t>281M</a:t>
            </a:r>
            <a:r>
              <a:rPr lang="fr-FR" sz="1200" b="1" dirty="0"/>
              <a:t>€</a:t>
            </a:r>
            <a:r>
              <a:rPr lang="fr-FR" sz="1200" dirty="0"/>
              <a:t> au titre des mesures nouvelles 2023 au titre mesures catégorielles RH et inflation exceptionnelle 2023</a:t>
            </a:r>
          </a:p>
          <a:p>
            <a:pPr marL="493200" lvl="2" indent="-285750" algn="just">
              <a:spcBef>
                <a:spcPts val="600"/>
              </a:spcBef>
            </a:pPr>
            <a:r>
              <a:rPr lang="fr-FR" sz="1200" b="1" dirty="0" smtClean="0"/>
              <a:t>74M€ </a:t>
            </a:r>
            <a:r>
              <a:rPr lang="fr-FR" sz="1200" dirty="0" smtClean="0"/>
              <a:t>de mesures nouvelles ciblées notamment issues des assises de la santé mentale </a:t>
            </a:r>
          </a:p>
          <a:p>
            <a:pPr marL="493200" lvl="2" indent="-285750" algn="just">
              <a:spcBef>
                <a:spcPts val="600"/>
              </a:spcBef>
            </a:pPr>
            <a:r>
              <a:rPr lang="fr-FR" sz="1200" b="1" dirty="0" smtClean="0"/>
              <a:t>142M€</a:t>
            </a:r>
            <a:r>
              <a:rPr lang="fr-FR" sz="1200" dirty="0" smtClean="0"/>
              <a:t> d’autres mesures nouvelles </a:t>
            </a:r>
            <a:r>
              <a:rPr lang="fr-FR" sz="1200" dirty="0"/>
              <a:t>pour soutenir le développement des activités de psychiatrie</a:t>
            </a:r>
            <a:endParaRPr lang="fr-FR" sz="1200" dirty="0" smtClean="0"/>
          </a:p>
          <a:p>
            <a:pPr marL="493200" lvl="2" indent="-285750" algn="just">
              <a:spcBef>
                <a:spcPts val="600"/>
              </a:spcBef>
            </a:pPr>
            <a:endParaRPr lang="fr-FR" sz="1200" dirty="0" smtClean="0"/>
          </a:p>
          <a:p>
            <a:pPr marL="207450" lvl="2" indent="0" algn="just">
              <a:spcBef>
                <a:spcPts val="600"/>
              </a:spcBef>
              <a:buNone/>
            </a:pPr>
            <a:r>
              <a:rPr lang="fr-FR" sz="1200" b="1" dirty="0" smtClean="0">
                <a:solidFill>
                  <a:schemeClr val="tx2"/>
                </a:solidFill>
              </a:rPr>
              <a:t>Paramètres de la campagne après avis des fédérations </a:t>
            </a:r>
          </a:p>
          <a:p>
            <a:pPr marL="493200" lvl="2" indent="-285750" algn="just">
              <a:spcBef>
                <a:spcPts val="600"/>
              </a:spcBef>
            </a:pPr>
            <a:r>
              <a:rPr lang="fr-FR" sz="1200" dirty="0" smtClean="0"/>
              <a:t>Maintien des poids respectifs dotation populationnelle / dotation file active de 2022 </a:t>
            </a:r>
          </a:p>
          <a:p>
            <a:pPr marL="673200" lvl="3" indent="-285750" algn="just">
              <a:spcBef>
                <a:spcPts val="600"/>
              </a:spcBef>
            </a:pPr>
            <a:r>
              <a:rPr lang="fr-FR" sz="1100" dirty="0" smtClean="0"/>
              <a:t>85% dotation populationnelle / 15% dotation file active pour les ES ex-DAF </a:t>
            </a:r>
          </a:p>
          <a:p>
            <a:pPr marL="673200" lvl="3" indent="-285750" algn="just">
              <a:spcBef>
                <a:spcPts val="600"/>
              </a:spcBef>
            </a:pPr>
            <a:r>
              <a:rPr lang="fr-FR" sz="1100" dirty="0" smtClean="0"/>
              <a:t>15% </a:t>
            </a:r>
            <a:r>
              <a:rPr lang="fr-FR" sz="1100" dirty="0"/>
              <a:t>dotation populationnelle / </a:t>
            </a:r>
            <a:r>
              <a:rPr lang="fr-FR" sz="1100" dirty="0" smtClean="0"/>
              <a:t>85% </a:t>
            </a:r>
            <a:r>
              <a:rPr lang="fr-FR" sz="1100" dirty="0"/>
              <a:t>dotation file active pour les ES </a:t>
            </a:r>
            <a:r>
              <a:rPr lang="fr-FR" sz="1100" dirty="0" smtClean="0"/>
              <a:t>ex-OQN  </a:t>
            </a:r>
          </a:p>
          <a:p>
            <a:pPr marL="493200" lvl="2" indent="-285750" algn="just">
              <a:spcBef>
                <a:spcPts val="1200"/>
              </a:spcBef>
            </a:pPr>
            <a:r>
              <a:rPr lang="fr-FR" sz="1200" dirty="0" smtClean="0"/>
              <a:t>Maintien </a:t>
            </a:r>
            <a:r>
              <a:rPr lang="fr-FR" sz="1200" dirty="0"/>
              <a:t>de la sécurisation à 100% de la DFA en 2023 pour les ES ex-DAF et ES ex-OQN </a:t>
            </a:r>
          </a:p>
          <a:p>
            <a:pPr marL="207450" lvl="2" indent="0" algn="just">
              <a:spcBef>
                <a:spcPts val="600"/>
              </a:spcBef>
              <a:buNone/>
            </a:pPr>
            <a:endParaRPr lang="fr-FR" sz="1200" b="1" dirty="0">
              <a:solidFill>
                <a:schemeClr val="tx2"/>
              </a:solidFill>
            </a:endParaRPr>
          </a:p>
          <a:p>
            <a:pPr marL="493200" lvl="2" indent="-285750" algn="just">
              <a:spcBef>
                <a:spcPts val="600"/>
              </a:spcBef>
            </a:pPr>
            <a:endParaRPr lang="fr-FR" sz="1200" dirty="0"/>
          </a:p>
        </p:txBody>
      </p:sp>
    </p:spTree>
    <p:extLst>
      <p:ext uri="{BB962C8B-B14F-4D97-AF65-F5344CB8AC3E}">
        <p14:creationId xmlns:p14="http://schemas.microsoft.com/office/powerpoint/2010/main" val="268022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27</a:t>
            </a:fld>
            <a:endParaRPr lang="fr-FR" dirty="0"/>
          </a:p>
        </p:txBody>
      </p:sp>
      <p:sp>
        <p:nvSpPr>
          <p:cNvPr id="3" name="Espace réservé du texte 2"/>
          <p:cNvSpPr>
            <a:spLocks noGrp="1"/>
          </p:cNvSpPr>
          <p:nvPr>
            <p:ph type="body" sz="quarter" idx="13"/>
          </p:nvPr>
        </p:nvSpPr>
        <p:spPr>
          <a:xfrm>
            <a:off x="704064" y="1415880"/>
            <a:ext cx="8064896" cy="3172094"/>
          </a:xfrm>
        </p:spPr>
        <p:txBody>
          <a:bodyPr/>
          <a:lstStyle/>
          <a:p>
            <a:pPr marL="0" indent="0" algn="just">
              <a:lnSpc>
                <a:spcPct val="107000"/>
              </a:lnSpc>
              <a:buNone/>
            </a:pPr>
            <a:r>
              <a:rPr lang="fr-FR" sz="1200" dirty="0" smtClean="0">
                <a:solidFill>
                  <a:schemeClr val="tx2"/>
                </a:solidFill>
                <a:latin typeface="+mj-lt"/>
                <a:ea typeface="Calibri" panose="020F0502020204030204" pitchFamily="34" charset="0"/>
                <a:cs typeface="Times New Roman" panose="02020603050405020304" pitchFamily="18" charset="0"/>
              </a:rPr>
              <a:t>Avril </a:t>
            </a:r>
            <a:r>
              <a:rPr lang="fr-FR" sz="1200" dirty="0">
                <a:solidFill>
                  <a:schemeClr val="tx2"/>
                </a:solidFill>
                <a:latin typeface="+mj-lt"/>
                <a:ea typeface="Calibri" panose="020F0502020204030204" pitchFamily="34" charset="0"/>
                <a:cs typeface="Times New Roman" panose="02020603050405020304" pitchFamily="18" charset="0"/>
              </a:rPr>
              <a:t>(première circulaire budgétaire) : </a:t>
            </a:r>
            <a:r>
              <a:rPr lang="fr-FR" sz="1200" dirty="0" smtClean="0">
                <a:solidFill>
                  <a:schemeClr val="tx2"/>
                </a:solidFill>
                <a:latin typeface="+mj-lt"/>
                <a:ea typeface="Calibri" panose="020F0502020204030204" pitchFamily="34" charset="0"/>
                <a:cs typeface="Times New Roman" panose="02020603050405020304" pitchFamily="18" charset="0"/>
              </a:rPr>
              <a:t>première notification </a:t>
            </a:r>
            <a:r>
              <a:rPr lang="fr-FR" sz="1200" dirty="0">
                <a:solidFill>
                  <a:schemeClr val="tx2"/>
                </a:solidFill>
                <a:latin typeface="+mj-lt"/>
                <a:ea typeface="Calibri" panose="020F0502020204030204" pitchFamily="34" charset="0"/>
                <a:cs typeface="Times New Roman" panose="02020603050405020304" pitchFamily="18" charset="0"/>
              </a:rPr>
              <a:t>des dotations du modèle </a:t>
            </a:r>
          </a:p>
          <a:p>
            <a:pPr marL="447675" lvl="1" indent="-266700" algn="just">
              <a:lnSpc>
                <a:spcPct val="107000"/>
              </a:lnSpc>
              <a:spcBef>
                <a:spcPts val="0"/>
              </a:spcBef>
              <a:spcAft>
                <a:spcPts val="600"/>
              </a:spcAft>
              <a:buFont typeface="Arial" panose="020B0604020202020204" pitchFamily="34" charset="0"/>
              <a:buChar char="•"/>
            </a:pPr>
            <a:r>
              <a:rPr lang="fr-FR" sz="1100" b="1" dirty="0">
                <a:latin typeface="+mj-lt"/>
                <a:ea typeface="Calibri" panose="020F0502020204030204" pitchFamily="34" charset="0"/>
                <a:cs typeface="Times New Roman" panose="02020603050405020304" pitchFamily="18" charset="0"/>
              </a:rPr>
              <a:t>Dotation </a:t>
            </a:r>
            <a:r>
              <a:rPr lang="fr-FR" sz="1100" b="1" dirty="0" smtClean="0">
                <a:latin typeface="+mj-lt"/>
                <a:ea typeface="Calibri" panose="020F0502020204030204" pitchFamily="34" charset="0"/>
                <a:cs typeface="Times New Roman" panose="02020603050405020304" pitchFamily="18" charset="0"/>
              </a:rPr>
              <a:t>populationnelle : à minima le montant sécurisé + financement des mesures catégorielles RH</a:t>
            </a:r>
            <a:endParaRPr lang="fr-FR" sz="1100" dirty="0">
              <a:latin typeface="+mj-lt"/>
              <a:ea typeface="Calibri" panose="020F0502020204030204" pitchFamily="34" charset="0"/>
              <a:cs typeface="Times New Roman" panose="02020603050405020304" pitchFamily="18" charset="0"/>
            </a:endParaRPr>
          </a:p>
          <a:p>
            <a:pPr marL="447675" lvl="1" indent="-266700" algn="just">
              <a:lnSpc>
                <a:spcPct val="107000"/>
              </a:lnSpc>
              <a:spcBef>
                <a:spcPts val="0"/>
              </a:spcBef>
              <a:spcAft>
                <a:spcPts val="600"/>
              </a:spcAft>
              <a:buFont typeface="Arial" panose="020B0604020202020204" pitchFamily="34" charset="0"/>
              <a:buChar char="•"/>
            </a:pPr>
            <a:r>
              <a:rPr lang="fr-FR" sz="1100" b="1" dirty="0">
                <a:latin typeface="+mj-lt"/>
                <a:ea typeface="Calibri" panose="020F0502020204030204" pitchFamily="34" charset="0"/>
                <a:cs typeface="Times New Roman" panose="02020603050405020304" pitchFamily="18" charset="0"/>
              </a:rPr>
              <a:t>Dotation file active </a:t>
            </a:r>
            <a:r>
              <a:rPr lang="fr-FR" sz="1100" dirty="0">
                <a:latin typeface="+mj-lt"/>
                <a:ea typeface="Calibri" panose="020F0502020204030204" pitchFamily="34" charset="0"/>
                <a:cs typeface="Times New Roman" panose="02020603050405020304" pitchFamily="18" charset="0"/>
              </a:rPr>
              <a:t>: montant sécurisé  </a:t>
            </a:r>
          </a:p>
          <a:p>
            <a:pPr marL="447675" lvl="1" indent="-266700" algn="just">
              <a:lnSpc>
                <a:spcPct val="107000"/>
              </a:lnSpc>
              <a:spcBef>
                <a:spcPts val="0"/>
              </a:spcBef>
              <a:spcAft>
                <a:spcPts val="600"/>
              </a:spcAft>
              <a:buFont typeface="Arial" panose="020B0604020202020204" pitchFamily="34" charset="0"/>
              <a:buChar char="•"/>
            </a:pPr>
            <a:r>
              <a:rPr lang="fr-FR" sz="1100" dirty="0">
                <a:latin typeface="+mj-lt"/>
                <a:ea typeface="Calibri" panose="020F0502020204030204" pitchFamily="34" charset="0"/>
                <a:cs typeface="Times New Roman" panose="02020603050405020304" pitchFamily="18" charset="0"/>
              </a:rPr>
              <a:t>IFAQ et Qualité du codage : reconduction  à titre provisoire des montants 2022 </a:t>
            </a:r>
          </a:p>
          <a:p>
            <a:pPr marL="0" indent="0" algn="just">
              <a:lnSpc>
                <a:spcPct val="107000"/>
              </a:lnSpc>
              <a:spcBef>
                <a:spcPts val="1800"/>
              </a:spcBef>
              <a:buNone/>
            </a:pPr>
            <a:r>
              <a:rPr lang="fr-FR" sz="1200" dirty="0" smtClean="0">
                <a:solidFill>
                  <a:schemeClr val="tx2"/>
                </a:solidFill>
                <a:latin typeface="+mj-lt"/>
                <a:ea typeface="Calibri" panose="020F0502020204030204" pitchFamily="34" charset="0"/>
                <a:cs typeface="Times New Roman" panose="02020603050405020304" pitchFamily="18" charset="0"/>
              </a:rPr>
              <a:t>Octobre </a:t>
            </a:r>
            <a:r>
              <a:rPr lang="fr-FR" sz="1200" dirty="0">
                <a:solidFill>
                  <a:schemeClr val="tx2"/>
                </a:solidFill>
                <a:latin typeface="+mj-lt"/>
                <a:ea typeface="Calibri" panose="020F0502020204030204" pitchFamily="34" charset="0"/>
                <a:cs typeface="Times New Roman" panose="02020603050405020304" pitchFamily="18" charset="0"/>
              </a:rPr>
              <a:t>(deuxième circulaire budgétaire) : actualisation de la DFA sur la base de l’activité M6 </a:t>
            </a:r>
            <a:endParaRPr lang="fr-FR" sz="1200" dirty="0" smtClean="0">
              <a:solidFill>
                <a:schemeClr val="tx2"/>
              </a:solidFill>
              <a:latin typeface="+mj-lt"/>
              <a:ea typeface="Calibri" panose="020F0502020204030204" pitchFamily="34" charset="0"/>
              <a:cs typeface="Times New Roman" panose="02020603050405020304" pitchFamily="18" charset="0"/>
            </a:endParaRPr>
          </a:p>
          <a:p>
            <a:pPr marL="447675" lvl="1" indent="-266700" algn="just">
              <a:lnSpc>
                <a:spcPct val="107000"/>
              </a:lnSpc>
              <a:spcBef>
                <a:spcPts val="0"/>
              </a:spcBef>
              <a:spcAft>
                <a:spcPts val="600"/>
              </a:spcAft>
              <a:buFont typeface="Arial" panose="020B0604020202020204" pitchFamily="34" charset="0"/>
              <a:buChar char="•"/>
            </a:pPr>
            <a:r>
              <a:rPr lang="fr-FR" sz="1100" b="1" dirty="0">
                <a:latin typeface="+mj-lt"/>
                <a:ea typeface="Calibri" panose="020F0502020204030204" pitchFamily="34" charset="0"/>
                <a:cs typeface="Times New Roman" panose="02020603050405020304" pitchFamily="18" charset="0"/>
              </a:rPr>
              <a:t>Dotation file active : calcul sur la base de l’activité M1-M6 et actualisation des mensualités le cas échéant </a:t>
            </a:r>
          </a:p>
          <a:p>
            <a:pPr marL="447675" lvl="1" indent="-266700" algn="just">
              <a:lnSpc>
                <a:spcPct val="107000"/>
              </a:lnSpc>
              <a:spcBef>
                <a:spcPts val="0"/>
              </a:spcBef>
              <a:spcAft>
                <a:spcPts val="600"/>
              </a:spcAft>
              <a:buFont typeface="Arial" panose="020B0604020202020204" pitchFamily="34" charset="0"/>
              <a:buChar char="•"/>
            </a:pPr>
            <a:r>
              <a:rPr lang="fr-FR" sz="1100" b="1" dirty="0">
                <a:latin typeface="+mj-lt"/>
                <a:ea typeface="Calibri" panose="020F0502020204030204" pitchFamily="34" charset="0"/>
                <a:cs typeface="Times New Roman" panose="02020603050405020304" pitchFamily="18" charset="0"/>
              </a:rPr>
              <a:t>Dotation populationnelle : </a:t>
            </a:r>
            <a:r>
              <a:rPr lang="fr-FR" sz="1100" dirty="0" smtClean="0">
                <a:latin typeface="+mj-lt"/>
                <a:ea typeface="Calibri" panose="020F0502020204030204" pitchFamily="34" charset="0"/>
                <a:cs typeface="Times New Roman" panose="02020603050405020304" pitchFamily="18" charset="0"/>
              </a:rPr>
              <a:t>allocation de la croissance </a:t>
            </a:r>
            <a:endParaRPr lang="fr-FR" sz="1100" dirty="0">
              <a:latin typeface="+mj-lt"/>
              <a:ea typeface="Calibri" panose="020F0502020204030204" pitchFamily="34" charset="0"/>
              <a:cs typeface="Times New Roman" panose="02020603050405020304" pitchFamily="18" charset="0"/>
            </a:endParaRPr>
          </a:p>
          <a:p>
            <a:pPr marL="0" indent="0" algn="just">
              <a:lnSpc>
                <a:spcPct val="107000"/>
              </a:lnSpc>
              <a:spcBef>
                <a:spcPts val="1800"/>
              </a:spcBef>
              <a:buNone/>
            </a:pPr>
            <a:r>
              <a:rPr lang="fr-FR" sz="1200" dirty="0">
                <a:solidFill>
                  <a:schemeClr val="tx2"/>
                </a:solidFill>
                <a:latin typeface="+mj-lt"/>
                <a:ea typeface="Calibri" panose="020F0502020204030204" pitchFamily="34" charset="0"/>
                <a:cs typeface="Times New Roman" panose="02020603050405020304" pitchFamily="18" charset="0"/>
              </a:rPr>
              <a:t>Mars 2024 (dernière circulaire budgétaire) : </a:t>
            </a:r>
            <a:r>
              <a:rPr lang="fr-FR" sz="1200" dirty="0" smtClean="0">
                <a:solidFill>
                  <a:schemeClr val="tx2"/>
                </a:solidFill>
                <a:latin typeface="+mj-lt"/>
                <a:ea typeface="Calibri" panose="020F0502020204030204" pitchFamily="34" charset="0"/>
                <a:cs typeface="Times New Roman" panose="02020603050405020304" pitchFamily="18" charset="0"/>
              </a:rPr>
              <a:t>Notification de </a:t>
            </a:r>
            <a:r>
              <a:rPr lang="fr-FR" sz="1200" dirty="0">
                <a:solidFill>
                  <a:schemeClr val="tx2"/>
                </a:solidFill>
                <a:latin typeface="+mj-lt"/>
                <a:ea typeface="Calibri" panose="020F0502020204030204" pitchFamily="34" charset="0"/>
                <a:cs typeface="Times New Roman" panose="02020603050405020304" pitchFamily="18" charset="0"/>
              </a:rPr>
              <a:t>la </a:t>
            </a:r>
            <a:r>
              <a:rPr lang="fr-FR" sz="1200" dirty="0" smtClean="0">
                <a:solidFill>
                  <a:schemeClr val="tx2"/>
                </a:solidFill>
                <a:latin typeface="+mj-lt"/>
                <a:ea typeface="Calibri" panose="020F0502020204030204" pitchFamily="34" charset="0"/>
                <a:cs typeface="Times New Roman" panose="02020603050405020304" pitchFamily="18" charset="0"/>
              </a:rPr>
              <a:t>DFA, IFAQ </a:t>
            </a:r>
            <a:r>
              <a:rPr lang="fr-FR" sz="1200" dirty="0">
                <a:solidFill>
                  <a:schemeClr val="tx2"/>
                </a:solidFill>
                <a:latin typeface="+mj-lt"/>
                <a:ea typeface="Calibri" panose="020F0502020204030204" pitchFamily="34" charset="0"/>
                <a:cs typeface="Times New Roman" panose="02020603050405020304" pitchFamily="18" charset="0"/>
              </a:rPr>
              <a:t>et DQC définitives </a:t>
            </a:r>
            <a:endParaRPr lang="fr-FR" sz="1200" dirty="0" smtClean="0">
              <a:solidFill>
                <a:schemeClr val="tx2"/>
              </a:solidFill>
              <a:latin typeface="+mj-lt"/>
              <a:ea typeface="Calibri" panose="020F0502020204030204" pitchFamily="34" charset="0"/>
              <a:cs typeface="Times New Roman" panose="02020603050405020304" pitchFamily="18" charset="0"/>
            </a:endParaRPr>
          </a:p>
          <a:p>
            <a:pPr marL="447675" lvl="1" indent="-266700" algn="just">
              <a:lnSpc>
                <a:spcPct val="107000"/>
              </a:lnSpc>
              <a:spcBef>
                <a:spcPts val="0"/>
              </a:spcBef>
              <a:spcAft>
                <a:spcPts val="600"/>
              </a:spcAft>
              <a:buFont typeface="Arial" panose="020B0604020202020204" pitchFamily="34" charset="0"/>
              <a:buChar char="•"/>
            </a:pPr>
            <a:r>
              <a:rPr lang="fr-FR" sz="1100" b="1" dirty="0" smtClean="0">
                <a:latin typeface="+mj-lt"/>
                <a:ea typeface="Calibri" panose="020F0502020204030204" pitchFamily="34" charset="0"/>
                <a:cs typeface="Times New Roman" panose="02020603050405020304" pitchFamily="18" charset="0"/>
              </a:rPr>
              <a:t>Notification </a:t>
            </a:r>
            <a:r>
              <a:rPr lang="fr-FR" sz="1100" b="1" dirty="0">
                <a:latin typeface="+mj-lt"/>
                <a:ea typeface="Calibri" panose="020F0502020204030204" pitchFamily="34" charset="0"/>
                <a:cs typeface="Times New Roman" panose="02020603050405020304" pitchFamily="18" charset="0"/>
              </a:rPr>
              <a:t>de la dotation IFAQ 2023 </a:t>
            </a:r>
            <a:r>
              <a:rPr lang="fr-FR" sz="1100" b="1" dirty="0" smtClean="0">
                <a:latin typeface="+mj-lt"/>
                <a:ea typeface="Calibri" panose="020F0502020204030204" pitchFamily="34" charset="0"/>
                <a:cs typeface="Times New Roman" panose="02020603050405020304" pitchFamily="18" charset="0"/>
              </a:rPr>
              <a:t>sur la base des résultats obtenus</a:t>
            </a:r>
            <a:endParaRPr lang="fr-FR" sz="1100" b="1" dirty="0">
              <a:latin typeface="+mj-lt"/>
              <a:ea typeface="Calibri" panose="020F0502020204030204" pitchFamily="34" charset="0"/>
              <a:cs typeface="Times New Roman" panose="02020603050405020304" pitchFamily="18" charset="0"/>
            </a:endParaRPr>
          </a:p>
          <a:p>
            <a:pPr marL="447675" lvl="1" indent="-266700" algn="just">
              <a:lnSpc>
                <a:spcPct val="107000"/>
              </a:lnSpc>
              <a:spcBef>
                <a:spcPts val="0"/>
              </a:spcBef>
              <a:spcAft>
                <a:spcPts val="600"/>
              </a:spcAft>
              <a:buFont typeface="Arial" panose="020B0604020202020204" pitchFamily="34" charset="0"/>
              <a:buChar char="•"/>
            </a:pPr>
            <a:r>
              <a:rPr lang="fr-FR" sz="1100" b="1" dirty="0">
                <a:latin typeface="+mj-lt"/>
                <a:ea typeface="Calibri" panose="020F0502020204030204" pitchFamily="34" charset="0"/>
                <a:cs typeface="Times New Roman" panose="02020603050405020304" pitchFamily="18" charset="0"/>
              </a:rPr>
              <a:t>Notification de la DFA et de la DQC 2023 </a:t>
            </a:r>
            <a:r>
              <a:rPr lang="fr-FR" sz="1100" b="1" dirty="0" smtClean="0">
                <a:latin typeface="+mj-lt"/>
                <a:ea typeface="Calibri" panose="020F0502020204030204" pitchFamily="34" charset="0"/>
                <a:cs typeface="Times New Roman" panose="02020603050405020304" pitchFamily="18" charset="0"/>
              </a:rPr>
              <a:t>définitive</a:t>
            </a:r>
            <a:endParaRPr lang="fr-FR" dirty="0">
              <a:latin typeface="+mj-lt"/>
            </a:endParaRP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a:bodyPr>
          <a:lstStyle/>
          <a:p>
            <a:r>
              <a:rPr lang="fr-FR" dirty="0">
                <a:solidFill>
                  <a:schemeClr val="tx2"/>
                </a:solidFill>
              </a:rPr>
              <a:t>Les étapes de la campagne 2023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cxnSp>
        <p:nvCxnSpPr>
          <p:cNvPr id="11" name="Connecteur droit avec flèche 10"/>
          <p:cNvCxnSpPr/>
          <p:nvPr/>
        </p:nvCxnSpPr>
        <p:spPr>
          <a:xfrm>
            <a:off x="467544" y="1301062"/>
            <a:ext cx="0" cy="328691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Étoile à 5 branches 12"/>
          <p:cNvSpPr/>
          <p:nvPr/>
        </p:nvSpPr>
        <p:spPr>
          <a:xfrm>
            <a:off x="395536" y="1415880"/>
            <a:ext cx="149027" cy="154522"/>
          </a:xfrm>
          <a:prstGeom prst="star5">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395536" y="2718828"/>
            <a:ext cx="144016" cy="144016"/>
          </a:xfrm>
          <a:prstGeom prst="star5">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395536" y="3758229"/>
            <a:ext cx="144016" cy="144016"/>
          </a:xfrm>
          <a:prstGeom prst="star5">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7025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28</a:t>
            </a:fld>
            <a:endParaRPr lang="fr-FR" dirty="0"/>
          </a:p>
        </p:txBody>
      </p:sp>
      <p:sp>
        <p:nvSpPr>
          <p:cNvPr id="3" name="Espace réservé du texte 2"/>
          <p:cNvSpPr>
            <a:spLocks noGrp="1"/>
          </p:cNvSpPr>
          <p:nvPr>
            <p:ph type="body" sz="quarter" idx="13"/>
          </p:nvPr>
        </p:nvSpPr>
        <p:spPr>
          <a:xfrm>
            <a:off x="395821" y="1350107"/>
            <a:ext cx="8280920" cy="3433393"/>
          </a:xfrm>
        </p:spPr>
        <p:txBody>
          <a:bodyPr/>
          <a:lstStyle/>
          <a:p>
            <a:pPr marL="171450" indent="-171450">
              <a:spcAft>
                <a:spcPts val="600"/>
              </a:spcAft>
              <a:buClr>
                <a:schemeClr val="tx2"/>
              </a:buClr>
              <a:buFont typeface="Arial" panose="020B0604020202020204" pitchFamily="34" charset="0"/>
              <a:buChar char="►"/>
            </a:pPr>
            <a:r>
              <a:rPr lang="fr-FR" sz="1200" dirty="0" smtClean="0">
                <a:solidFill>
                  <a:schemeClr val="tx2"/>
                </a:solidFill>
              </a:rPr>
              <a:t>Nouvelles activités  :</a:t>
            </a:r>
          </a:p>
          <a:p>
            <a:pPr marL="351450" lvl="1" indent="-171450">
              <a:spcBef>
                <a:spcPts val="0"/>
              </a:spcBef>
              <a:spcAft>
                <a:spcPts val="600"/>
              </a:spcAft>
              <a:buFont typeface="Arial" panose="020B0604020202020204" pitchFamily="34" charset="0"/>
              <a:buChar char="•"/>
            </a:pPr>
            <a:r>
              <a:rPr lang="fr-FR" sz="1100" dirty="0" smtClean="0"/>
              <a:t>Arrivée </a:t>
            </a:r>
            <a:r>
              <a:rPr lang="fr-FR" sz="1100" dirty="0"/>
              <a:t>à échéance des projets FIOP 2019 (bascule vers le compartiment transformation du financement des projets pérennisés)  </a:t>
            </a:r>
          </a:p>
          <a:p>
            <a:pPr marL="351450" lvl="1" indent="-171450">
              <a:spcBef>
                <a:spcPts val="0"/>
              </a:spcBef>
              <a:spcAft>
                <a:spcPts val="600"/>
              </a:spcAft>
              <a:buFont typeface="Arial" panose="020B0604020202020204" pitchFamily="34" charset="0"/>
              <a:buChar char="•"/>
            </a:pPr>
            <a:r>
              <a:rPr lang="fr-FR" sz="1100" dirty="0" smtClean="0"/>
              <a:t>Nouvel </a:t>
            </a:r>
            <a:r>
              <a:rPr lang="fr-FR" sz="1100" dirty="0"/>
              <a:t>AAP prévu en 2023 </a:t>
            </a:r>
          </a:p>
          <a:p>
            <a:pPr marL="171450" lvl="1" indent="-171450">
              <a:spcBef>
                <a:spcPts val="1200"/>
              </a:spcBef>
              <a:spcAft>
                <a:spcPts val="600"/>
              </a:spcAft>
              <a:buClr>
                <a:schemeClr val="tx2"/>
              </a:buClr>
              <a:buFont typeface="Arial" panose="020B0604020202020204" pitchFamily="34" charset="0"/>
              <a:buChar char="►"/>
            </a:pPr>
            <a:r>
              <a:rPr lang="fr-FR" b="1" dirty="0" smtClean="0">
                <a:solidFill>
                  <a:schemeClr val="tx2"/>
                </a:solidFill>
              </a:rPr>
              <a:t>IFAQ : maintien du niveau de l’enveloppe nationale et évolution des indicateurs </a:t>
            </a:r>
            <a:endParaRPr lang="fr-FR" b="1" dirty="0">
              <a:solidFill>
                <a:schemeClr val="tx2"/>
              </a:solidFill>
            </a:endParaRPr>
          </a:p>
          <a:p>
            <a:pPr marL="351450" lvl="1" indent="-171450">
              <a:spcBef>
                <a:spcPts val="0"/>
              </a:spcBef>
              <a:spcAft>
                <a:spcPts val="600"/>
              </a:spcAft>
              <a:buClr>
                <a:schemeClr val="tx2"/>
              </a:buClr>
              <a:buFont typeface="Arial" panose="020B0604020202020204" pitchFamily="34" charset="0"/>
              <a:buChar char="•"/>
            </a:pPr>
            <a:r>
              <a:rPr lang="fr-FR" sz="1100" dirty="0" smtClean="0"/>
              <a:t>Liste </a:t>
            </a:r>
            <a:r>
              <a:rPr lang="fr-FR" sz="1100" dirty="0"/>
              <a:t>des indicateurs pour 2023 fixée dans l’arrêté IFAQ du 30 Août 2023</a:t>
            </a:r>
          </a:p>
          <a:p>
            <a:pPr marL="558900" lvl="2">
              <a:spcBef>
                <a:spcPts val="0"/>
              </a:spcBef>
              <a:spcAft>
                <a:spcPts val="600"/>
              </a:spcAft>
              <a:buFont typeface="Arial" panose="020B0604020202020204" pitchFamily="34" charset="0"/>
              <a:buChar char="•"/>
            </a:pPr>
            <a:r>
              <a:rPr lang="fr-FR" dirty="0"/>
              <a:t>Certification de l’établissement</a:t>
            </a:r>
          </a:p>
          <a:p>
            <a:pPr marL="558900" lvl="2">
              <a:spcBef>
                <a:spcPts val="0"/>
              </a:spcBef>
              <a:spcAft>
                <a:spcPts val="600"/>
              </a:spcAft>
              <a:buFont typeface="Arial" panose="020B0604020202020204" pitchFamily="34" charset="0"/>
              <a:buChar char="•"/>
            </a:pPr>
            <a:r>
              <a:rPr lang="fr-FR" dirty="0"/>
              <a:t>Qualité de lettre de liaison à la sortie</a:t>
            </a:r>
          </a:p>
          <a:p>
            <a:pPr marL="558900" lvl="2">
              <a:spcBef>
                <a:spcPts val="0"/>
              </a:spcBef>
              <a:spcAft>
                <a:spcPts val="600"/>
              </a:spcAft>
              <a:buFont typeface="Arial" panose="020B0604020202020204" pitchFamily="34" charset="0"/>
              <a:buChar char="•"/>
            </a:pPr>
            <a:r>
              <a:rPr lang="fr-FR" dirty="0"/>
              <a:t>Evaluation et prise en charge de la douleur somatique. </a:t>
            </a:r>
          </a:p>
          <a:p>
            <a:pPr marL="558900" lvl="2">
              <a:spcBef>
                <a:spcPts val="0"/>
              </a:spcBef>
              <a:spcAft>
                <a:spcPts val="600"/>
              </a:spcAft>
              <a:buFont typeface="Arial" panose="020B0604020202020204" pitchFamily="34" charset="0"/>
              <a:buChar char="•"/>
            </a:pPr>
            <a:r>
              <a:rPr lang="fr-FR" dirty="0"/>
              <a:t>Mesure des hospitalisations de longue durée à temps plein en soins </a:t>
            </a:r>
            <a:r>
              <a:rPr lang="fr-FR" dirty="0" smtClean="0"/>
              <a:t>libres</a:t>
            </a:r>
          </a:p>
          <a:p>
            <a:pPr marL="171450" lvl="1" indent="-171450">
              <a:spcBef>
                <a:spcPts val="1200"/>
              </a:spcBef>
              <a:spcAft>
                <a:spcPts val="600"/>
              </a:spcAft>
              <a:buClr>
                <a:schemeClr val="tx2"/>
              </a:buClr>
              <a:buFont typeface="Arial" panose="020B0604020202020204" pitchFamily="34" charset="0"/>
              <a:buChar char="►"/>
            </a:pPr>
            <a:r>
              <a:rPr lang="fr-FR" b="1" dirty="0" smtClean="0">
                <a:solidFill>
                  <a:schemeClr val="tx2"/>
                </a:solidFill>
              </a:rPr>
              <a:t>DQC </a:t>
            </a:r>
            <a:r>
              <a:rPr lang="fr-FR" b="1" dirty="0">
                <a:solidFill>
                  <a:schemeClr val="tx2"/>
                </a:solidFill>
              </a:rPr>
              <a:t>: maintien du niveau de l’enveloppe nationale et des indicateurs </a:t>
            </a:r>
            <a:endParaRPr lang="fr-FR" b="1" dirty="0" smtClean="0">
              <a:solidFill>
                <a:schemeClr val="tx2"/>
              </a:solidFill>
            </a:endParaRPr>
          </a:p>
          <a:p>
            <a:pPr marL="171450" lvl="1" indent="-171450">
              <a:spcBef>
                <a:spcPts val="1200"/>
              </a:spcBef>
              <a:spcAft>
                <a:spcPts val="600"/>
              </a:spcAft>
              <a:buClr>
                <a:schemeClr val="tx2"/>
              </a:buClr>
              <a:buFont typeface="Arial" panose="020B0604020202020204" pitchFamily="34" charset="0"/>
              <a:buChar char="►"/>
            </a:pPr>
            <a:r>
              <a:rPr lang="fr-FR" b="1" dirty="0">
                <a:solidFill>
                  <a:schemeClr val="tx2"/>
                </a:solidFill>
              </a:rPr>
              <a:t>Structuration de la recherche : </a:t>
            </a:r>
            <a:r>
              <a:rPr lang="fr-FR" dirty="0"/>
              <a:t>financement alloué pour structuration des dispositifs d’appui en région </a:t>
            </a:r>
          </a:p>
          <a:p>
            <a:pPr marL="171450" lvl="1" indent="-171450">
              <a:spcBef>
                <a:spcPts val="1200"/>
              </a:spcBef>
              <a:spcAft>
                <a:spcPts val="600"/>
              </a:spcAft>
              <a:buClr>
                <a:schemeClr val="tx2"/>
              </a:buClr>
              <a:buFont typeface="Arial" panose="020B0604020202020204" pitchFamily="34" charset="0"/>
              <a:buChar char="►"/>
            </a:pPr>
            <a:endParaRPr lang="fr-FR" b="1" dirty="0">
              <a:solidFill>
                <a:schemeClr val="tx2"/>
              </a:solidFill>
            </a:endParaRPr>
          </a:p>
          <a:p>
            <a:pPr marL="558900" lvl="2">
              <a:spcBef>
                <a:spcPts val="0"/>
              </a:spcBef>
              <a:spcAft>
                <a:spcPts val="600"/>
              </a:spcAft>
              <a:buFont typeface="Arial" panose="020B0604020202020204" pitchFamily="34" charset="0"/>
              <a:buChar char="•"/>
            </a:pPr>
            <a:endParaRPr lang="fr-FR" dirty="0"/>
          </a:p>
          <a:p>
            <a:pPr marL="0" lvl="1" indent="0">
              <a:spcBef>
                <a:spcPts val="0"/>
              </a:spcBef>
              <a:spcAft>
                <a:spcPts val="600"/>
              </a:spcAft>
              <a:buNone/>
            </a:pPr>
            <a:r>
              <a:rPr lang="fr-FR" sz="1400" b="1" dirty="0" smtClean="0">
                <a:solidFill>
                  <a:schemeClr val="tx2"/>
                </a:solidFill>
              </a:rPr>
              <a:t> </a:t>
            </a:r>
            <a:endParaRPr lang="fr-FR" sz="1400" b="1" dirty="0">
              <a:solidFill>
                <a:schemeClr val="tx2"/>
              </a:solidFill>
            </a:endParaRPr>
          </a:p>
          <a:p>
            <a:pPr marL="0" lvl="1" indent="0">
              <a:spcBef>
                <a:spcPts val="400"/>
              </a:spcBef>
              <a:buNone/>
            </a:pPr>
            <a:r>
              <a:rPr lang="fr-FR" sz="1100" dirty="0"/>
              <a:t/>
            </a:r>
            <a:br>
              <a:rPr lang="fr-FR" sz="1100" dirty="0"/>
            </a:br>
            <a:endParaRPr lang="fr-FR" sz="1100"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Autofit/>
          </a:bodyPr>
          <a:lstStyle/>
          <a:p>
            <a:r>
              <a:rPr lang="fr-FR" dirty="0" smtClean="0">
                <a:solidFill>
                  <a:schemeClr val="tx2"/>
                </a:solidFill>
              </a:rPr>
              <a:t>Evolution des compartiments en 2023</a:t>
            </a:r>
            <a:endParaRPr lang="fr-FR"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Tree>
    <p:extLst>
      <p:ext uri="{BB962C8B-B14F-4D97-AF65-F5344CB8AC3E}">
        <p14:creationId xmlns:p14="http://schemas.microsoft.com/office/powerpoint/2010/main" val="265182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fontScale="90000"/>
          </a:bodyPr>
          <a:lstStyle/>
          <a:p>
            <a:pPr algn="just"/>
            <a:r>
              <a:rPr lang="fr-FR" dirty="0" smtClean="0">
                <a:solidFill>
                  <a:schemeClr val="tx2"/>
                </a:solidFill>
              </a:rPr>
              <a:t>Intégration des mesures ciblées aux compartiments du modèle</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graphicFrame>
        <p:nvGraphicFramePr>
          <p:cNvPr id="9" name="Tableau 8"/>
          <p:cNvGraphicFramePr>
            <a:graphicFrameLocks noGrp="1"/>
          </p:cNvGraphicFramePr>
          <p:nvPr>
            <p:extLst/>
          </p:nvPr>
        </p:nvGraphicFramePr>
        <p:xfrm>
          <a:off x="475187" y="1341215"/>
          <a:ext cx="8243003" cy="3612577"/>
        </p:xfrm>
        <a:graphic>
          <a:graphicData uri="http://schemas.openxmlformats.org/drawingml/2006/table">
            <a:tbl>
              <a:tblPr firstRow="1" bandRow="1">
                <a:tableStyleId>{5C22544A-7EE6-4342-B048-85BDC9FD1C3A}</a:tableStyleId>
              </a:tblPr>
              <a:tblGrid>
                <a:gridCol w="6419943">
                  <a:extLst>
                    <a:ext uri="{9D8B030D-6E8A-4147-A177-3AD203B41FA5}">
                      <a16:colId xmlns:a16="http://schemas.microsoft.com/office/drawing/2014/main" val="3613505240"/>
                    </a:ext>
                  </a:extLst>
                </a:gridCol>
                <a:gridCol w="1823060">
                  <a:extLst>
                    <a:ext uri="{9D8B030D-6E8A-4147-A177-3AD203B41FA5}">
                      <a16:colId xmlns:a16="http://schemas.microsoft.com/office/drawing/2014/main" val="58718785"/>
                    </a:ext>
                  </a:extLst>
                </a:gridCol>
              </a:tblGrid>
              <a:tr h="366457">
                <a:tc>
                  <a:txBody>
                    <a:bodyPr/>
                    <a:lstStyle/>
                    <a:p>
                      <a:r>
                        <a:rPr lang="fr-FR" sz="1200" dirty="0" smtClean="0"/>
                        <a:t>Mesures</a:t>
                      </a:r>
                      <a:endParaRPr lang="fr-FR" sz="1200" dirty="0"/>
                    </a:p>
                  </a:txBody>
                  <a:tcPr anchor="ctr">
                    <a:solidFill>
                      <a:schemeClr val="tx2"/>
                    </a:solidFill>
                  </a:tcPr>
                </a:tc>
                <a:tc>
                  <a:txBody>
                    <a:bodyPr/>
                    <a:lstStyle/>
                    <a:p>
                      <a:pPr algn="ctr"/>
                      <a:r>
                        <a:rPr lang="fr-FR" sz="1200" dirty="0" smtClean="0"/>
                        <a:t>Compartiments</a:t>
                      </a:r>
                      <a:endParaRPr lang="fr-FR" sz="1200" dirty="0"/>
                    </a:p>
                  </a:txBody>
                  <a:tcPr anchor="ctr">
                    <a:solidFill>
                      <a:schemeClr val="tx2"/>
                    </a:solidFill>
                  </a:tcPr>
                </a:tc>
                <a:extLst>
                  <a:ext uri="{0D108BD9-81ED-4DB2-BD59-A6C34878D82A}">
                    <a16:rowId xmlns:a16="http://schemas.microsoft.com/office/drawing/2014/main" val="1556681941"/>
                  </a:ext>
                </a:extLst>
              </a:tr>
              <a:tr h="686800">
                <a:tc>
                  <a:txBody>
                    <a:bodyPr/>
                    <a:lstStyle/>
                    <a:p>
                      <a:pPr marL="171450" indent="-171450">
                        <a:buFont typeface="Arial" panose="020B0604020202020204" pitchFamily="34" charset="0"/>
                        <a:buChar char="•"/>
                      </a:pPr>
                      <a:r>
                        <a:rPr lang="fr-FR" sz="1150" u="none" strike="noStrike" dirty="0" smtClean="0">
                          <a:effectLst/>
                          <a:latin typeface="+mn-lt"/>
                        </a:rPr>
                        <a:t>Renforcement des moyens des CMP + CMPIJ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u="none" strike="noStrike" dirty="0" smtClean="0">
                          <a:effectLst/>
                          <a:latin typeface="+mn-lt"/>
                        </a:rPr>
                        <a:t>Amélioration de l’accès aux soins somatiques </a:t>
                      </a:r>
                      <a:br>
                        <a:rPr lang="fr-FR" sz="1150" u="none" strike="noStrike" dirty="0" smtClean="0">
                          <a:effectLst/>
                          <a:latin typeface="+mn-lt"/>
                        </a:rPr>
                      </a:br>
                      <a:r>
                        <a:rPr lang="fr-FR" sz="1150" u="none" strike="noStrike" dirty="0" smtClean="0">
                          <a:effectLst/>
                          <a:latin typeface="+mn-lt"/>
                        </a:rPr>
                        <a:t>Renforcement des centres régionaux du </a:t>
                      </a:r>
                      <a:r>
                        <a:rPr lang="fr-FR" sz="1150" u="none" strike="noStrike" dirty="0" err="1" smtClean="0">
                          <a:effectLst/>
                          <a:latin typeface="+mn-lt"/>
                        </a:rPr>
                        <a:t>psychotraumatisme</a:t>
                      </a:r>
                      <a:endParaRPr lang="fr-FR" sz="1150" b="0" i="0" u="none" strike="noStrike" dirty="0" smtClean="0">
                        <a:solidFill>
                          <a:srgbClr val="000000"/>
                        </a:solidFill>
                        <a:effectLst/>
                        <a:latin typeface="+mn-lt"/>
                      </a:endParaRPr>
                    </a:p>
                    <a:p>
                      <a:pPr marL="171450" indent="-171450">
                        <a:buFont typeface="Arial" panose="020B0604020202020204" pitchFamily="34" charset="0"/>
                        <a:buChar char="•"/>
                      </a:pPr>
                      <a:r>
                        <a:rPr lang="fr-FR" sz="1150" b="0" i="0" u="none" strike="noStrike" kern="1200" dirty="0" smtClean="0">
                          <a:solidFill>
                            <a:srgbClr val="000000"/>
                          </a:solidFill>
                          <a:effectLst/>
                          <a:latin typeface="+mn-lt"/>
                          <a:ea typeface="+mn-ea"/>
                          <a:cs typeface="+mn-cs"/>
                        </a:rPr>
                        <a:t>Plan de résorption des demandes de diagnostic en attente auprès des</a:t>
                      </a:r>
                      <a:r>
                        <a:rPr lang="fr-FR" sz="1150" b="0" i="0" u="none" strike="noStrike" kern="1200" baseline="0" dirty="0" smtClean="0">
                          <a:solidFill>
                            <a:srgbClr val="000000"/>
                          </a:solidFill>
                          <a:effectLst/>
                          <a:latin typeface="+mn-lt"/>
                          <a:ea typeface="+mn-ea"/>
                          <a:cs typeface="+mn-cs"/>
                        </a:rPr>
                        <a:t> </a:t>
                      </a:r>
                      <a:r>
                        <a:rPr lang="fr-FR" sz="1150" b="0" i="0" u="none" strike="noStrike" kern="1200" dirty="0" smtClean="0">
                          <a:solidFill>
                            <a:srgbClr val="000000"/>
                          </a:solidFill>
                          <a:effectLst/>
                          <a:latin typeface="+mn-lt"/>
                          <a:ea typeface="+mn-ea"/>
                          <a:cs typeface="+mn-cs"/>
                        </a:rPr>
                        <a:t>CRA) </a:t>
                      </a:r>
                      <a:endParaRPr lang="fr-FR" sz="1150" dirty="0"/>
                    </a:p>
                  </a:txBody>
                  <a:tcPr anchor="ctr"/>
                </a:tc>
                <a:tc>
                  <a:txBody>
                    <a:bodyPr/>
                    <a:lstStyle/>
                    <a:p>
                      <a:pPr algn="ctr"/>
                      <a:r>
                        <a:rPr lang="fr-FR" sz="1100" b="1" dirty="0" smtClean="0"/>
                        <a:t>Dotation populationnelle / Dotation file active </a:t>
                      </a:r>
                      <a:endParaRPr lang="fr-FR" sz="1100" b="1" dirty="0"/>
                    </a:p>
                  </a:txBody>
                  <a:tcPr anchor="ctr"/>
                </a:tc>
                <a:extLst>
                  <a:ext uri="{0D108BD9-81ED-4DB2-BD59-A6C34878D82A}">
                    <a16:rowId xmlns:a16="http://schemas.microsoft.com/office/drawing/2014/main" val="3974855358"/>
                  </a:ext>
                </a:extLst>
              </a:tr>
              <a:tr h="383023">
                <a:tc>
                  <a:txBody>
                    <a:bodyPr/>
                    <a:lstStyle/>
                    <a:p>
                      <a:pPr marL="171450" indent="-171450">
                        <a:buFont typeface="Arial" panose="020B0604020202020204" pitchFamily="34" charset="0"/>
                        <a:buChar char="•"/>
                      </a:pPr>
                      <a:r>
                        <a:rPr lang="fr-FR" sz="1150" dirty="0" smtClean="0"/>
                        <a:t>Offre de soins</a:t>
                      </a:r>
                      <a:r>
                        <a:rPr lang="fr-FR" sz="1150" baseline="0" dirty="0" smtClean="0"/>
                        <a:t> aux personnes détenues </a:t>
                      </a:r>
                    </a:p>
                    <a:p>
                      <a:pPr marL="171450" indent="-171450">
                        <a:buFont typeface="Arial" panose="020B0604020202020204" pitchFamily="34" charset="0"/>
                        <a:buChar char="•"/>
                      </a:pPr>
                      <a:r>
                        <a:rPr lang="fr-FR" sz="1150" baseline="0" dirty="0" smtClean="0"/>
                        <a:t>Centres d’excellence TSA et TND</a:t>
                      </a:r>
                      <a:endParaRPr lang="fr-FR" sz="1150" dirty="0"/>
                    </a:p>
                  </a:txBody>
                  <a:tcPr anchor="ctr"/>
                </a:tc>
                <a:tc>
                  <a:txBody>
                    <a:bodyPr/>
                    <a:lstStyle/>
                    <a:p>
                      <a:pPr marL="0" algn="ctr" defTabSz="914400" rtl="0" eaLnBrk="1" latinLnBrk="0" hangingPunct="1"/>
                      <a:r>
                        <a:rPr lang="fr-FR" sz="1100" b="1" kern="1200" dirty="0" smtClean="0">
                          <a:solidFill>
                            <a:schemeClr val="dk1"/>
                          </a:solidFill>
                          <a:latin typeface="+mn-lt"/>
                          <a:ea typeface="+mn-ea"/>
                          <a:cs typeface="+mn-cs"/>
                        </a:rPr>
                        <a:t>Activités spécifiques</a:t>
                      </a:r>
                      <a:endParaRPr lang="fr-FR" sz="1100" b="1" kern="1200" dirty="0">
                        <a:solidFill>
                          <a:schemeClr val="dk1"/>
                        </a:solidFill>
                        <a:latin typeface="+mn-lt"/>
                        <a:ea typeface="+mn-ea"/>
                        <a:cs typeface="+mn-cs"/>
                      </a:endParaRPr>
                    </a:p>
                  </a:txBody>
                  <a:tcPr anchor="ctr"/>
                </a:tc>
                <a:extLst>
                  <a:ext uri="{0D108BD9-81ED-4DB2-BD59-A6C34878D82A}">
                    <a16:rowId xmlns:a16="http://schemas.microsoft.com/office/drawing/2014/main" val="3377462327"/>
                  </a:ext>
                </a:extLst>
              </a:tr>
              <a:tr h="231135">
                <a:tc>
                  <a:txBody>
                    <a:bodyPr/>
                    <a:lstStyle/>
                    <a:p>
                      <a:pPr marL="171450" indent="-171450">
                        <a:buFont typeface="Arial" panose="020B0604020202020204" pitchFamily="34" charset="0"/>
                        <a:buChar char="•"/>
                      </a:pPr>
                      <a:r>
                        <a:rPr lang="fr-FR" sz="1150" dirty="0" smtClean="0"/>
                        <a:t>FIOP (nouvel AAP</a:t>
                      </a:r>
                      <a:r>
                        <a:rPr lang="fr-FR" sz="1150" dirty="0" smtClean="0">
                          <a:solidFill>
                            <a:schemeClr val="tx1"/>
                          </a:solidFill>
                        </a:rPr>
                        <a:t>+</a:t>
                      </a:r>
                      <a:r>
                        <a:rPr lang="fr-FR" sz="1150" baseline="0" dirty="0" smtClean="0">
                          <a:solidFill>
                            <a:schemeClr val="tx1"/>
                          </a:solidFill>
                        </a:rPr>
                        <a:t> prolongement du financement des projets lauréats en 2020/2021/2022</a:t>
                      </a:r>
                      <a:r>
                        <a:rPr lang="fr-FR" sz="1150" dirty="0" smtClean="0"/>
                        <a:t>)</a:t>
                      </a:r>
                      <a:endParaRPr lang="fr-FR" sz="1150" dirty="0"/>
                    </a:p>
                  </a:txBody>
                  <a:tcPr anchor="ctr"/>
                </a:tc>
                <a:tc>
                  <a:txBody>
                    <a:bodyPr/>
                    <a:lstStyle/>
                    <a:p>
                      <a:pPr marL="0" algn="ctr" defTabSz="914400" rtl="0" eaLnBrk="1" latinLnBrk="0" hangingPunct="1"/>
                      <a:r>
                        <a:rPr lang="fr-FR" sz="1100" b="1" kern="1200" dirty="0" smtClean="0">
                          <a:solidFill>
                            <a:schemeClr val="dk1"/>
                          </a:solidFill>
                          <a:latin typeface="+mn-lt"/>
                          <a:ea typeface="+mn-ea"/>
                          <a:cs typeface="+mn-cs"/>
                        </a:rPr>
                        <a:t>Nouvelles activités </a:t>
                      </a:r>
                      <a:endParaRPr lang="fr-FR" sz="1100" b="1" kern="1200" dirty="0">
                        <a:solidFill>
                          <a:schemeClr val="dk1"/>
                        </a:solidFill>
                        <a:latin typeface="+mn-lt"/>
                        <a:ea typeface="+mn-ea"/>
                        <a:cs typeface="+mn-cs"/>
                      </a:endParaRPr>
                    </a:p>
                  </a:txBody>
                  <a:tcPr anchor="ctr"/>
                </a:tc>
                <a:extLst>
                  <a:ext uri="{0D108BD9-81ED-4DB2-BD59-A6C34878D82A}">
                    <a16:rowId xmlns:a16="http://schemas.microsoft.com/office/drawing/2014/main" val="766593685"/>
                  </a:ext>
                </a:extLst>
              </a:tr>
              <a:tr h="105662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kern="1200" dirty="0" smtClean="0">
                          <a:solidFill>
                            <a:srgbClr val="000000"/>
                          </a:solidFill>
                          <a:effectLst/>
                          <a:latin typeface="+mn-lt"/>
                          <a:ea typeface="+mn-ea"/>
                          <a:cs typeface="+mn-cs"/>
                        </a:rPr>
                        <a:t>Augmentation de l’offre d’AFT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kern="1200" dirty="0" smtClean="0">
                          <a:solidFill>
                            <a:srgbClr val="000000"/>
                          </a:solidFill>
                          <a:effectLst/>
                          <a:latin typeface="+mn-lt"/>
                          <a:ea typeface="+mn-ea"/>
                          <a:cs typeface="+mn-cs"/>
                        </a:rPr>
                        <a:t>Volet psychiatrie du SAS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dirty="0" smtClean="0">
                          <a:solidFill>
                            <a:srgbClr val="000000"/>
                          </a:solidFill>
                          <a:effectLst/>
                          <a:latin typeface="+mn-lt"/>
                        </a:rPr>
                        <a:t>Création des PCO précoce Autisme et TND et extension aux 7-12 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kern="1200" dirty="0" smtClean="0">
                          <a:solidFill>
                            <a:srgbClr val="000000"/>
                          </a:solidFill>
                          <a:effectLst/>
                          <a:latin typeface="+mn-lt"/>
                          <a:ea typeface="+mn-ea"/>
                          <a:cs typeface="+mn-cs"/>
                        </a:rPr>
                        <a:t>Organisation et prise en charge des enfants témoins de </a:t>
                      </a:r>
                      <a:r>
                        <a:rPr lang="fr-FR" sz="1150" b="0" i="0" u="none" strike="noStrike" kern="1200" dirty="0" err="1" smtClean="0">
                          <a:solidFill>
                            <a:srgbClr val="000000"/>
                          </a:solidFill>
                          <a:effectLst/>
                          <a:latin typeface="+mn-lt"/>
                          <a:ea typeface="+mn-ea"/>
                          <a:cs typeface="+mn-cs"/>
                        </a:rPr>
                        <a:t>féminicide</a:t>
                      </a:r>
                      <a:r>
                        <a:rPr lang="fr-FR" sz="1150" b="0" i="0" u="none" strike="noStrike" kern="1200" dirty="0" smtClean="0">
                          <a:solidFill>
                            <a:srgbClr val="000000"/>
                          </a:solidFill>
                          <a:effectLst/>
                          <a:latin typeface="+mn-lt"/>
                          <a:ea typeface="+mn-ea"/>
                          <a:cs typeface="+mn-cs"/>
                        </a:rPr>
                        <a:t> au sein du couple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dirty="0" smtClean="0">
                          <a:solidFill>
                            <a:srgbClr val="000000"/>
                          </a:solidFill>
                          <a:effectLst/>
                          <a:latin typeface="+mn-lt"/>
                        </a:rPr>
                        <a:t>Renforcement ciblé de la pédopsychiatrie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dirty="0" smtClean="0">
                          <a:solidFill>
                            <a:srgbClr val="000000"/>
                          </a:solidFill>
                          <a:effectLst/>
                          <a:latin typeface="+mn-lt"/>
                        </a:rPr>
                        <a:t>Volet d’appui sanitaire aux unités résidentielles adultes autiste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dirty="0" smtClean="0">
                          <a:solidFill>
                            <a:schemeClr val="tx1"/>
                          </a:solidFill>
                          <a:effectLst/>
                          <a:latin typeface="+mn-lt"/>
                        </a:rPr>
                        <a:t>Pérennisation</a:t>
                      </a:r>
                      <a:r>
                        <a:rPr lang="fr-FR" sz="1150" b="0" i="0" u="none" strike="noStrike" baseline="0" dirty="0" smtClean="0">
                          <a:solidFill>
                            <a:schemeClr val="tx1"/>
                          </a:solidFill>
                          <a:effectLst/>
                          <a:latin typeface="+mn-lt"/>
                        </a:rPr>
                        <a:t> des projets FIOP 2019</a:t>
                      </a:r>
                      <a:endParaRPr lang="fr-FR" sz="1150" dirty="0" smtClean="0">
                        <a:solidFill>
                          <a:schemeClr val="tx1"/>
                        </a:solidFill>
                      </a:endParaRPr>
                    </a:p>
                  </a:txBody>
                  <a:tcPr anchor="ctr"/>
                </a:tc>
                <a:tc>
                  <a:txBody>
                    <a:bodyPr/>
                    <a:lstStyle/>
                    <a:p>
                      <a:pPr marL="0" algn="ctr" defTabSz="914400" rtl="0" eaLnBrk="1" latinLnBrk="0" hangingPunct="1"/>
                      <a:r>
                        <a:rPr lang="fr-FR" sz="1100" b="1" kern="1200" dirty="0" smtClean="0">
                          <a:solidFill>
                            <a:schemeClr val="dk1"/>
                          </a:solidFill>
                          <a:latin typeface="+mn-lt"/>
                          <a:ea typeface="+mn-ea"/>
                          <a:cs typeface="+mn-cs"/>
                        </a:rPr>
                        <a:t>Transformation </a:t>
                      </a:r>
                    </a:p>
                  </a:txBody>
                  <a:tcPr anchor="ctr"/>
                </a:tc>
                <a:extLst>
                  <a:ext uri="{0D108BD9-81ED-4DB2-BD59-A6C34878D82A}">
                    <a16:rowId xmlns:a16="http://schemas.microsoft.com/office/drawing/2014/main" val="2084547444"/>
                  </a:ext>
                </a:extLst>
              </a:tr>
              <a:tr h="36981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50" b="0" i="0" u="none" strike="noStrike" dirty="0" smtClean="0">
                          <a:solidFill>
                            <a:srgbClr val="000000"/>
                          </a:solidFill>
                          <a:effectLst/>
                          <a:latin typeface="+mn-lt"/>
                        </a:rPr>
                        <a:t>Structuration des dispositifs d’appui en région </a:t>
                      </a:r>
                      <a:endParaRPr lang="fr-FR" sz="1150" dirty="0"/>
                    </a:p>
                  </a:txBody>
                  <a:tcPr anchor="ctr"/>
                </a:tc>
                <a:tc>
                  <a:txBody>
                    <a:bodyPr/>
                    <a:lstStyle/>
                    <a:p>
                      <a:pPr marL="0" algn="ctr" defTabSz="914400" rtl="0" eaLnBrk="1" latinLnBrk="0" hangingPunct="1"/>
                      <a:r>
                        <a:rPr lang="fr-FR" sz="1100" b="1" kern="1200" dirty="0" smtClean="0">
                          <a:solidFill>
                            <a:schemeClr val="dk1"/>
                          </a:solidFill>
                          <a:latin typeface="+mn-lt"/>
                          <a:ea typeface="+mn-ea"/>
                          <a:cs typeface="+mn-cs"/>
                        </a:rPr>
                        <a:t>Structuration de la recherche</a:t>
                      </a:r>
                      <a:endParaRPr lang="fr-FR" sz="1100" b="1" kern="1200" dirty="0">
                        <a:solidFill>
                          <a:schemeClr val="dk1"/>
                        </a:solidFill>
                        <a:latin typeface="+mn-lt"/>
                        <a:ea typeface="+mn-ea"/>
                        <a:cs typeface="+mn-cs"/>
                      </a:endParaRPr>
                    </a:p>
                  </a:txBody>
                  <a:tcPr anchor="ctr"/>
                </a:tc>
                <a:extLst>
                  <a:ext uri="{0D108BD9-81ED-4DB2-BD59-A6C34878D82A}">
                    <a16:rowId xmlns:a16="http://schemas.microsoft.com/office/drawing/2014/main" val="1201149680"/>
                  </a:ext>
                </a:extLst>
              </a:tr>
            </a:tbl>
          </a:graphicData>
        </a:graphic>
      </p:graphicFrame>
    </p:spTree>
    <p:extLst>
      <p:ext uri="{BB962C8B-B14F-4D97-AF65-F5344CB8AC3E}">
        <p14:creationId xmlns:p14="http://schemas.microsoft.com/office/powerpoint/2010/main" val="349460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txBody>
          <a:bodyPr/>
          <a:lstStyle/>
          <a:p>
            <a:endParaRPr lang="fr-F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9" name="Titre 8"/>
          <p:cNvSpPr>
            <a:spLocks noGrp="1"/>
          </p:cNvSpPr>
          <p:nvPr>
            <p:ph type="title"/>
          </p:nvPr>
        </p:nvSpPr>
        <p:spPr/>
        <p:txBody>
          <a:bodyPr/>
          <a:lstStyle/>
          <a:p>
            <a:pPr marL="0" indent="0" algn="ctr">
              <a:buNone/>
            </a:pPr>
            <a:r>
              <a:rPr lang="fr-FR" dirty="0"/>
              <a:t>Campagne 2022 : </a:t>
            </a:r>
            <a:br>
              <a:rPr lang="fr-FR" dirty="0"/>
            </a:br>
            <a:r>
              <a:rPr lang="fr-FR" dirty="0"/>
              <a:t>Décryptage des arrêtés à blanc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919378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16/11/2023</a:t>
            </a:fld>
            <a:endParaRPr lang="fr-FR" cap="all"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nvPr>
        </p:nvSpPr>
        <p:spPr>
          <a:xfrm>
            <a:off x="323850" y="730012"/>
            <a:ext cx="8496549" cy="539991"/>
          </a:xfrm>
        </p:spPr>
        <p:txBody>
          <a:bodyPr>
            <a:noAutofit/>
          </a:bodyPr>
          <a:lstStyle/>
          <a:p>
            <a:r>
              <a:rPr lang="fr-FR" sz="2000" dirty="0">
                <a:solidFill>
                  <a:schemeClr val="tx2"/>
                </a:solidFill>
              </a:rPr>
              <a:t>Dotation populationnelle : la DGOS a </a:t>
            </a:r>
            <a:r>
              <a:rPr lang="fr-FR" sz="2000" dirty="0" smtClean="0">
                <a:solidFill>
                  <a:schemeClr val="tx2"/>
                </a:solidFill>
              </a:rPr>
              <a:t>invité les ARS à procéder à l’allocation au prorata des bases historiques en 2023</a:t>
            </a:r>
            <a:endParaRPr lang="fr-FR" sz="2000" dirty="0">
              <a:solidFill>
                <a:schemeClr val="tx2"/>
              </a:solidFill>
            </a:endParaRP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a:xfrm>
            <a:off x="323850" y="1590089"/>
            <a:ext cx="8496549" cy="3233325"/>
          </a:xfrm>
        </p:spPr>
        <p:txBody>
          <a:bodyPr/>
          <a:lstStyle/>
          <a:p>
            <a:pPr marL="263525" indent="-171450">
              <a:buFont typeface="Arial" panose="020B0604020202020204" pitchFamily="34" charset="0"/>
              <a:buChar char="•"/>
            </a:pPr>
            <a:r>
              <a:rPr lang="fr-FR" sz="1100" b="1" dirty="0">
                <a:solidFill>
                  <a:schemeClr val="tx2"/>
                </a:solidFill>
                <a:latin typeface="+mj-lt"/>
              </a:rPr>
              <a:t>Cadre très sécurisé jusqu’en 2025 </a:t>
            </a:r>
            <a:r>
              <a:rPr lang="fr-FR" sz="1100" dirty="0">
                <a:latin typeface="+mj-lt"/>
              </a:rPr>
              <a:t>afin de permettre à tous d’appréhender les impacts induits par ces nouvelles modalités de financement. </a:t>
            </a:r>
          </a:p>
          <a:p>
            <a:pPr marL="263525" indent="-171450">
              <a:buFont typeface="Arial" panose="020B0604020202020204" pitchFamily="34" charset="0"/>
              <a:buChar char="•"/>
            </a:pPr>
            <a:r>
              <a:rPr lang="fr-FR" sz="1100" b="1" dirty="0">
                <a:solidFill>
                  <a:schemeClr val="tx2"/>
                </a:solidFill>
                <a:latin typeface="+mj-lt"/>
              </a:rPr>
              <a:t>Besoin d’apporter de nouvelles évolutions à l’outil de simulation ANAP </a:t>
            </a:r>
            <a:r>
              <a:rPr lang="fr-FR" sz="1100" dirty="0">
                <a:latin typeface="+mj-lt"/>
              </a:rPr>
              <a:t>et de procéder à une phase de concertation supplémentaire </a:t>
            </a:r>
            <a:endParaRPr lang="fr-FR" sz="1100" dirty="0" smtClean="0">
              <a:latin typeface="+mj-lt"/>
            </a:endParaRPr>
          </a:p>
          <a:p>
            <a:pPr marL="263525" indent="-171450">
              <a:buFont typeface="Arial" panose="020B0604020202020204" pitchFamily="34" charset="0"/>
              <a:buChar char="•"/>
            </a:pPr>
            <a:r>
              <a:rPr lang="fr-FR" sz="1100" b="1" dirty="0" smtClean="0">
                <a:solidFill>
                  <a:schemeClr val="tx2"/>
                </a:solidFill>
                <a:latin typeface="+mj-lt"/>
              </a:rPr>
              <a:t>Une </a:t>
            </a:r>
            <a:r>
              <a:rPr lang="fr-FR" sz="1100" b="1" dirty="0">
                <a:solidFill>
                  <a:schemeClr val="tx2"/>
                </a:solidFill>
                <a:latin typeface="+mj-lt"/>
              </a:rPr>
              <a:t>actualisation de l’instruction « allocation des compartiments régionaux » </a:t>
            </a:r>
            <a:r>
              <a:rPr lang="fr-FR" sz="1100" dirty="0">
                <a:latin typeface="+mj-lt"/>
              </a:rPr>
              <a:t>est également prévue </a:t>
            </a:r>
            <a:r>
              <a:rPr lang="fr-FR" sz="1100" dirty="0" smtClean="0">
                <a:latin typeface="+mj-lt"/>
              </a:rPr>
              <a:t>sur </a:t>
            </a:r>
            <a:r>
              <a:rPr lang="fr-FR" sz="1100" dirty="0">
                <a:latin typeface="+mj-lt"/>
              </a:rPr>
              <a:t>deux points principaux </a:t>
            </a:r>
          </a:p>
          <a:p>
            <a:pPr marL="522900" lvl="1">
              <a:spcBef>
                <a:spcPts val="0"/>
              </a:spcBef>
              <a:spcAft>
                <a:spcPts val="0"/>
              </a:spcAft>
            </a:pPr>
            <a:r>
              <a:rPr lang="fr-FR" sz="1100" dirty="0">
                <a:latin typeface="+mj-lt"/>
              </a:rPr>
              <a:t>La liste des activités spécifiques régionales </a:t>
            </a:r>
          </a:p>
          <a:p>
            <a:pPr marL="522900" lvl="1">
              <a:spcBef>
                <a:spcPts val="0"/>
              </a:spcBef>
              <a:spcAft>
                <a:spcPts val="0"/>
              </a:spcAft>
            </a:pPr>
            <a:r>
              <a:rPr lang="fr-FR" sz="1100" dirty="0">
                <a:latin typeface="+mj-lt"/>
              </a:rPr>
              <a:t>La méthode de répartition de la dotation populationnelle infrarégionale pour tenir compte de l’évolution de l’outillage et répondre à la demande des acteurs d’une plus grande transparence sur les transferts éventuels de financement entre secteurs DAF et OQN</a:t>
            </a:r>
          </a:p>
          <a:p>
            <a:pPr marL="263525" indent="-171450">
              <a:buClr>
                <a:schemeClr val="tx2"/>
              </a:buClr>
              <a:buFont typeface="Arial" panose="020B0604020202020204" pitchFamily="34" charset="0"/>
              <a:buChar char="►"/>
            </a:pPr>
            <a:endParaRPr lang="fr-FR" sz="1100" dirty="0" smtClean="0">
              <a:latin typeface="+mj-lt"/>
            </a:endParaRPr>
          </a:p>
          <a:p>
            <a:pPr marL="263525" indent="-171450">
              <a:buClr>
                <a:schemeClr val="tx2"/>
              </a:buClr>
              <a:buFont typeface="Arial" panose="020B0604020202020204" pitchFamily="34" charset="0"/>
              <a:buChar char="►"/>
            </a:pPr>
            <a:r>
              <a:rPr lang="fr-FR" sz="1100" dirty="0" smtClean="0">
                <a:latin typeface="+mj-lt"/>
              </a:rPr>
              <a:t>Dans </a:t>
            </a:r>
            <a:r>
              <a:rPr lang="fr-FR" sz="1100" dirty="0">
                <a:latin typeface="+mj-lt"/>
              </a:rPr>
              <a:t>ce contexte, </a:t>
            </a:r>
            <a:r>
              <a:rPr lang="fr-FR" sz="1100" b="1" dirty="0">
                <a:solidFill>
                  <a:schemeClr val="tx2"/>
                </a:solidFill>
                <a:latin typeface="+mj-lt"/>
              </a:rPr>
              <a:t>les ARS </a:t>
            </a:r>
            <a:r>
              <a:rPr lang="fr-FR" sz="1100" b="1" dirty="0" smtClean="0">
                <a:solidFill>
                  <a:schemeClr val="tx2"/>
                </a:solidFill>
                <a:latin typeface="+mj-lt"/>
              </a:rPr>
              <a:t>ont été </a:t>
            </a:r>
            <a:r>
              <a:rPr lang="fr-FR" sz="1100" b="1" dirty="0">
                <a:solidFill>
                  <a:schemeClr val="tx2"/>
                </a:solidFill>
                <a:latin typeface="+mj-lt"/>
              </a:rPr>
              <a:t>invitées à procéder à l’allocation de la dotation populationnelle 2023 au prorata des bases historiques </a:t>
            </a:r>
            <a:r>
              <a:rPr lang="fr-FR" sz="1100" dirty="0">
                <a:latin typeface="+mj-lt"/>
              </a:rPr>
              <a:t>– hors sécurisation et mesures fléchées. </a:t>
            </a:r>
          </a:p>
          <a:p>
            <a:pPr marL="522900" lvl="1">
              <a:spcBef>
                <a:spcPts val="0"/>
              </a:spcBef>
              <a:spcAft>
                <a:spcPts val="0"/>
              </a:spcAft>
            </a:pPr>
            <a:r>
              <a:rPr lang="fr-FR" sz="1100" dirty="0">
                <a:latin typeface="+mj-lt"/>
              </a:rPr>
              <a:t>Les ARS ayant développé leur propre méthodologie d’allocation peuvent, après consultation de leur CCAR, utiliser cette méthodologie pour répartir la croissance de dotation populationnelle. Si cette allocation entraine un transfert de financement entre secteur DAF et secteur OQN elle devra être </a:t>
            </a:r>
            <a:r>
              <a:rPr lang="fr-FR" sz="1100" dirty="0" smtClean="0">
                <a:latin typeface="+mj-lt"/>
              </a:rPr>
              <a:t>partagée avec </a:t>
            </a:r>
            <a:r>
              <a:rPr lang="fr-FR" sz="1100" dirty="0">
                <a:latin typeface="+mj-lt"/>
              </a:rPr>
              <a:t>le CCAR. </a:t>
            </a:r>
          </a:p>
        </p:txBody>
      </p:sp>
    </p:spTree>
    <p:extLst>
      <p:ext uri="{BB962C8B-B14F-4D97-AF65-F5344CB8AC3E}">
        <p14:creationId xmlns:p14="http://schemas.microsoft.com/office/powerpoint/2010/main" val="2630327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a:bodyPr>
          <a:lstStyle/>
          <a:p>
            <a:r>
              <a:rPr lang="fr-FR" sz="2000" dirty="0">
                <a:solidFill>
                  <a:schemeClr val="tx2"/>
                </a:solidFill>
              </a:rPr>
              <a:t>DFA : régularisation à </a:t>
            </a:r>
            <a:r>
              <a:rPr lang="fr-FR" sz="2000" dirty="0" smtClean="0">
                <a:solidFill>
                  <a:schemeClr val="tx2"/>
                </a:solidFill>
              </a:rPr>
              <a:t>M6 dans un cadre de sécurisation des DFA</a:t>
            </a:r>
            <a:endParaRPr lang="fr-FR" sz="2000"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Rectangle à coins arrondis 8"/>
          <p:cNvSpPr/>
          <p:nvPr/>
        </p:nvSpPr>
        <p:spPr>
          <a:xfrm>
            <a:off x="262652" y="1387860"/>
            <a:ext cx="3670987" cy="1853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fr-FR" sz="1200" b="1" dirty="0" smtClean="0">
                <a:solidFill>
                  <a:schemeClr val="tx1"/>
                </a:solidFill>
              </a:rPr>
              <a:t>Principes </a:t>
            </a:r>
          </a:p>
          <a:p>
            <a:pPr marL="171450" lvl="0" indent="-171450">
              <a:spcAft>
                <a:spcPts val="600"/>
              </a:spcAft>
              <a:buFont typeface="Arial" panose="020B0604020202020204" pitchFamily="34" charset="0"/>
              <a:buChar char="•"/>
            </a:pPr>
            <a:r>
              <a:rPr lang="fr-FR" sz="1100" b="1" dirty="0" smtClean="0">
                <a:solidFill>
                  <a:srgbClr val="000091">
                    <a:lumMod val="40000"/>
                    <a:lumOff val="60000"/>
                  </a:srgbClr>
                </a:solidFill>
              </a:rPr>
              <a:t>DFA </a:t>
            </a:r>
            <a:r>
              <a:rPr lang="fr-FR" sz="1100" b="1" dirty="0">
                <a:solidFill>
                  <a:srgbClr val="000091">
                    <a:lumMod val="40000"/>
                    <a:lumOff val="60000"/>
                  </a:srgbClr>
                </a:solidFill>
              </a:rPr>
              <a:t>sécurisée </a:t>
            </a:r>
            <a:r>
              <a:rPr lang="fr-FR" sz="1100" b="1" dirty="0">
                <a:solidFill>
                  <a:srgbClr val="000000"/>
                </a:solidFill>
              </a:rPr>
              <a:t>= </a:t>
            </a:r>
            <a:r>
              <a:rPr lang="fr-FR" sz="1100" dirty="0">
                <a:solidFill>
                  <a:srgbClr val="000000"/>
                </a:solidFill>
              </a:rPr>
              <a:t>DFA notifiée aux établissements début 2023, calculée sur la base des recettes 2022</a:t>
            </a:r>
          </a:p>
          <a:p>
            <a:pPr marL="171450" lvl="0" indent="-171450">
              <a:spcAft>
                <a:spcPts val="600"/>
              </a:spcAft>
              <a:buFont typeface="Arial" panose="020B0604020202020204" pitchFamily="34" charset="0"/>
              <a:buChar char="•"/>
            </a:pPr>
            <a:r>
              <a:rPr lang="fr-FR" sz="1100" b="1" dirty="0">
                <a:solidFill>
                  <a:srgbClr val="005841">
                    <a:lumMod val="90000"/>
                    <a:lumOff val="10000"/>
                  </a:srgbClr>
                </a:solidFill>
              </a:rPr>
              <a:t>DFA théorique </a:t>
            </a:r>
            <a:r>
              <a:rPr lang="fr-FR" sz="1100" b="1" dirty="0">
                <a:solidFill>
                  <a:srgbClr val="000000"/>
                </a:solidFill>
              </a:rPr>
              <a:t>= </a:t>
            </a:r>
            <a:r>
              <a:rPr lang="fr-FR" sz="1100" dirty="0">
                <a:solidFill>
                  <a:srgbClr val="000000"/>
                </a:solidFill>
              </a:rPr>
              <a:t>DFA calculée </a:t>
            </a:r>
            <a:r>
              <a:rPr lang="fr-FR" sz="1100" b="1" dirty="0">
                <a:solidFill>
                  <a:srgbClr val="000000"/>
                </a:solidFill>
              </a:rPr>
              <a:t>à partir de l’activité 2023</a:t>
            </a:r>
            <a:r>
              <a:rPr lang="fr-FR" sz="1100" dirty="0">
                <a:solidFill>
                  <a:srgbClr val="000000"/>
                </a:solidFill>
              </a:rPr>
              <a:t>. Compte tenu de la sécurisation, aucun établissement ne </a:t>
            </a:r>
            <a:r>
              <a:rPr lang="fr-FR" sz="1100" dirty="0" smtClean="0">
                <a:solidFill>
                  <a:srgbClr val="000000"/>
                </a:solidFill>
              </a:rPr>
              <a:t>perçoit </a:t>
            </a:r>
            <a:r>
              <a:rPr lang="fr-FR" sz="1100" dirty="0">
                <a:solidFill>
                  <a:srgbClr val="000000"/>
                </a:solidFill>
              </a:rPr>
              <a:t>sa DFA théorique </a:t>
            </a:r>
            <a:endParaRPr lang="fr-FR" sz="1100" dirty="0" smtClean="0">
              <a:solidFill>
                <a:srgbClr val="000000"/>
              </a:solidFill>
            </a:endParaRPr>
          </a:p>
          <a:p>
            <a:pPr marL="171450" lvl="0" indent="-171450">
              <a:spcAft>
                <a:spcPts val="600"/>
              </a:spcAft>
              <a:buFont typeface="Arial" panose="020B0604020202020204" pitchFamily="34" charset="0"/>
              <a:buChar char="•"/>
            </a:pPr>
            <a:r>
              <a:rPr lang="fr-FR" sz="1100" b="1" dirty="0" smtClean="0">
                <a:solidFill>
                  <a:schemeClr val="accent1">
                    <a:lumMod val="75000"/>
                    <a:lumOff val="25000"/>
                  </a:schemeClr>
                </a:solidFill>
              </a:rPr>
              <a:t>DFA finale</a:t>
            </a:r>
            <a:r>
              <a:rPr lang="fr-FR" sz="1100" dirty="0" smtClean="0">
                <a:solidFill>
                  <a:srgbClr val="000000"/>
                </a:solidFill>
              </a:rPr>
              <a:t> = à minima égale à la DFA sécurisée, avec un complément pour les ES pour lesquels DFA théorique &gt; DFA sécurisée</a:t>
            </a:r>
            <a:endParaRPr lang="fr-FR" sz="1100" dirty="0">
              <a:solidFill>
                <a:srgbClr val="000000"/>
              </a:solidFill>
            </a:endParaRPr>
          </a:p>
        </p:txBody>
      </p:sp>
      <p:sp>
        <p:nvSpPr>
          <p:cNvPr id="10" name="Rectangle 9"/>
          <p:cNvSpPr/>
          <p:nvPr/>
        </p:nvSpPr>
        <p:spPr>
          <a:xfrm>
            <a:off x="4342345" y="2151177"/>
            <a:ext cx="486578" cy="657585"/>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069721" y="1813510"/>
            <a:ext cx="420089" cy="1001717"/>
          </a:xfrm>
          <a:prstGeom prst="rect">
            <a:avLst/>
          </a:prstGeom>
          <a:solidFill>
            <a:schemeClr val="accent1">
              <a:lumMod val="90000"/>
              <a:lumOff val="10000"/>
            </a:schemeClr>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240650" y="2848536"/>
            <a:ext cx="718975" cy="338554"/>
          </a:xfrm>
          <a:prstGeom prst="rect">
            <a:avLst/>
          </a:prstGeom>
          <a:noFill/>
        </p:spPr>
        <p:txBody>
          <a:bodyPr wrap="square" rtlCol="0">
            <a:spAutoFit/>
          </a:bodyPr>
          <a:lstStyle/>
          <a:p>
            <a:pPr algn="ctr"/>
            <a:r>
              <a:rPr lang="fr-FR" sz="800" dirty="0" smtClean="0"/>
              <a:t>DFA sécurisée </a:t>
            </a:r>
            <a:endParaRPr lang="fr-FR" sz="800" dirty="0"/>
          </a:p>
        </p:txBody>
      </p:sp>
      <p:sp>
        <p:nvSpPr>
          <p:cNvPr id="13" name="ZoneTexte 12"/>
          <p:cNvSpPr txBox="1"/>
          <p:nvPr/>
        </p:nvSpPr>
        <p:spPr>
          <a:xfrm>
            <a:off x="5042063" y="2870583"/>
            <a:ext cx="649389" cy="338554"/>
          </a:xfrm>
          <a:prstGeom prst="rect">
            <a:avLst/>
          </a:prstGeom>
          <a:noFill/>
        </p:spPr>
        <p:txBody>
          <a:bodyPr wrap="square" rtlCol="0">
            <a:spAutoFit/>
          </a:bodyPr>
          <a:lstStyle/>
          <a:p>
            <a:pPr algn="ctr"/>
            <a:r>
              <a:rPr lang="fr-FR" sz="800" dirty="0" smtClean="0"/>
              <a:t>DFA théorique</a:t>
            </a:r>
            <a:endParaRPr lang="fr-FR" sz="800" dirty="0"/>
          </a:p>
        </p:txBody>
      </p:sp>
      <p:sp>
        <p:nvSpPr>
          <p:cNvPr id="17" name="Rectangle 16"/>
          <p:cNvSpPr/>
          <p:nvPr/>
        </p:nvSpPr>
        <p:spPr>
          <a:xfrm>
            <a:off x="5691452" y="1970598"/>
            <a:ext cx="429413" cy="831770"/>
          </a:xfrm>
          <a:prstGeom prst="rect">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618999" y="2857724"/>
            <a:ext cx="609185" cy="338554"/>
          </a:xfrm>
          <a:prstGeom prst="rect">
            <a:avLst/>
          </a:prstGeom>
          <a:noFill/>
        </p:spPr>
        <p:txBody>
          <a:bodyPr wrap="square" rtlCol="0">
            <a:spAutoFit/>
          </a:bodyPr>
          <a:lstStyle/>
          <a:p>
            <a:pPr algn="ctr"/>
            <a:r>
              <a:rPr lang="fr-FR" sz="800" dirty="0" smtClean="0"/>
              <a:t>DFA finale</a:t>
            </a:r>
            <a:endParaRPr lang="fr-FR" sz="800" dirty="0"/>
          </a:p>
        </p:txBody>
      </p:sp>
      <p:sp>
        <p:nvSpPr>
          <p:cNvPr id="19" name="Rectangle 18"/>
          <p:cNvSpPr/>
          <p:nvPr/>
        </p:nvSpPr>
        <p:spPr>
          <a:xfrm>
            <a:off x="6832555" y="2157159"/>
            <a:ext cx="409143" cy="657585"/>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501313" y="2240572"/>
            <a:ext cx="342654" cy="557283"/>
          </a:xfrm>
          <a:prstGeom prst="rect">
            <a:avLst/>
          </a:prstGeom>
          <a:solidFill>
            <a:schemeClr val="accent1">
              <a:lumMod val="90000"/>
              <a:lumOff val="10000"/>
            </a:schemeClr>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6665936" y="2874098"/>
            <a:ext cx="742380" cy="338554"/>
          </a:xfrm>
          <a:prstGeom prst="rect">
            <a:avLst/>
          </a:prstGeom>
          <a:noFill/>
        </p:spPr>
        <p:txBody>
          <a:bodyPr wrap="square" rtlCol="0">
            <a:spAutoFit/>
          </a:bodyPr>
          <a:lstStyle/>
          <a:p>
            <a:pPr algn="ctr"/>
            <a:r>
              <a:rPr lang="fr-FR" sz="800" dirty="0" smtClean="0"/>
              <a:t>DFA sécurisée </a:t>
            </a:r>
            <a:endParaRPr lang="fr-FR" sz="800" dirty="0"/>
          </a:p>
        </p:txBody>
      </p:sp>
      <p:sp>
        <p:nvSpPr>
          <p:cNvPr id="22" name="ZoneTexte 21"/>
          <p:cNvSpPr txBox="1"/>
          <p:nvPr/>
        </p:nvSpPr>
        <p:spPr>
          <a:xfrm>
            <a:off x="7314487" y="2881268"/>
            <a:ext cx="716306" cy="338554"/>
          </a:xfrm>
          <a:prstGeom prst="rect">
            <a:avLst/>
          </a:prstGeom>
          <a:noFill/>
        </p:spPr>
        <p:txBody>
          <a:bodyPr wrap="square" rtlCol="0">
            <a:spAutoFit/>
          </a:bodyPr>
          <a:lstStyle/>
          <a:p>
            <a:pPr algn="ctr"/>
            <a:r>
              <a:rPr lang="fr-FR" sz="800" dirty="0" smtClean="0"/>
              <a:t>DFA théorique</a:t>
            </a:r>
            <a:endParaRPr lang="fr-FR" sz="800" dirty="0"/>
          </a:p>
        </p:txBody>
      </p:sp>
      <p:sp>
        <p:nvSpPr>
          <p:cNvPr id="23" name="Rectangle 22"/>
          <p:cNvSpPr/>
          <p:nvPr/>
        </p:nvSpPr>
        <p:spPr>
          <a:xfrm>
            <a:off x="8151123" y="2150764"/>
            <a:ext cx="295579" cy="638127"/>
          </a:xfrm>
          <a:prstGeom prst="rect">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8104005" y="2881268"/>
            <a:ext cx="586726" cy="338554"/>
          </a:xfrm>
          <a:prstGeom prst="rect">
            <a:avLst/>
          </a:prstGeom>
          <a:noFill/>
        </p:spPr>
        <p:txBody>
          <a:bodyPr wrap="square" rtlCol="0">
            <a:spAutoFit/>
          </a:bodyPr>
          <a:lstStyle/>
          <a:p>
            <a:pPr algn="ctr"/>
            <a:r>
              <a:rPr lang="fr-FR" sz="800" dirty="0" smtClean="0"/>
              <a:t>DFA finale</a:t>
            </a:r>
            <a:endParaRPr lang="fr-FR" sz="800" dirty="0"/>
          </a:p>
        </p:txBody>
      </p:sp>
      <p:cxnSp>
        <p:nvCxnSpPr>
          <p:cNvPr id="26" name="Connecteur droit 25"/>
          <p:cNvCxnSpPr/>
          <p:nvPr/>
        </p:nvCxnSpPr>
        <p:spPr>
          <a:xfrm>
            <a:off x="4342345" y="2151177"/>
            <a:ext cx="17785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6817462" y="2140785"/>
            <a:ext cx="1629240" cy="358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894235" y="1319408"/>
            <a:ext cx="2496457" cy="415498"/>
          </a:xfrm>
          <a:prstGeom prst="rect">
            <a:avLst/>
          </a:prstGeom>
          <a:noFill/>
        </p:spPr>
        <p:txBody>
          <a:bodyPr wrap="square" rtlCol="0">
            <a:spAutoFit/>
          </a:bodyPr>
          <a:lstStyle/>
          <a:p>
            <a:pPr algn="ctr"/>
            <a:r>
              <a:rPr lang="fr-FR" sz="1050" b="1" dirty="0" smtClean="0"/>
              <a:t>Cas 1 : DFA théorique &gt; DFA sécurisée</a:t>
            </a:r>
            <a:endParaRPr lang="fr-FR" sz="1050" b="1" dirty="0"/>
          </a:p>
        </p:txBody>
      </p:sp>
      <p:sp>
        <p:nvSpPr>
          <p:cNvPr id="25" name="ZoneTexte 24"/>
          <p:cNvSpPr txBox="1"/>
          <p:nvPr/>
        </p:nvSpPr>
        <p:spPr>
          <a:xfrm>
            <a:off x="6550817" y="1335697"/>
            <a:ext cx="2296929" cy="415498"/>
          </a:xfrm>
          <a:prstGeom prst="rect">
            <a:avLst/>
          </a:prstGeom>
          <a:noFill/>
        </p:spPr>
        <p:txBody>
          <a:bodyPr wrap="square" rtlCol="0">
            <a:spAutoFit/>
          </a:bodyPr>
          <a:lstStyle/>
          <a:p>
            <a:pPr algn="ctr"/>
            <a:r>
              <a:rPr lang="fr-FR" sz="1050" b="1" dirty="0" smtClean="0"/>
              <a:t>Cas 2 : DFA théorique &lt; DFA sécurisée</a:t>
            </a:r>
            <a:endParaRPr lang="fr-FR" sz="1050" b="1" dirty="0"/>
          </a:p>
        </p:txBody>
      </p:sp>
      <p:sp>
        <p:nvSpPr>
          <p:cNvPr id="30" name="Espace réservé du texte 2"/>
          <p:cNvSpPr>
            <a:spLocks noGrp="1"/>
          </p:cNvSpPr>
          <p:nvPr>
            <p:ph type="body" sz="quarter" idx="13"/>
          </p:nvPr>
        </p:nvSpPr>
        <p:spPr>
          <a:xfrm>
            <a:off x="323850" y="3370876"/>
            <a:ext cx="8504388" cy="1355124"/>
          </a:xfrm>
          <a:ln>
            <a:solidFill>
              <a:schemeClr val="tx2">
                <a:lumMod val="20000"/>
                <a:lumOff val="80000"/>
              </a:schemeClr>
            </a:solidFill>
          </a:ln>
        </p:spPr>
        <p:txBody>
          <a:bodyPr/>
          <a:lstStyle/>
          <a:p>
            <a:pPr marL="180975" indent="0">
              <a:spcBef>
                <a:spcPts val="600"/>
              </a:spcBef>
              <a:spcAft>
                <a:spcPts val="0"/>
              </a:spcAft>
              <a:buNone/>
            </a:pPr>
            <a:r>
              <a:rPr lang="fr-FR" sz="1200" dirty="0" smtClean="0"/>
              <a:t>Deux étapes  :  </a:t>
            </a:r>
          </a:p>
          <a:p>
            <a:pPr marL="266700" indent="-142875">
              <a:spcBef>
                <a:spcPts val="600"/>
              </a:spcBef>
              <a:spcAft>
                <a:spcPts val="0"/>
              </a:spcAft>
            </a:pPr>
            <a:r>
              <a:rPr lang="fr-FR" sz="1100" dirty="0" smtClean="0"/>
              <a:t> A mi- année : notification d’une DFA intermédiaire sur la base de l’activité M6 </a:t>
            </a:r>
          </a:p>
          <a:p>
            <a:pPr marL="361950" indent="-142875">
              <a:spcBef>
                <a:spcPts val="300"/>
              </a:spcBef>
              <a:spcAft>
                <a:spcPts val="300"/>
              </a:spcAft>
              <a:buFont typeface="Arial" panose="020B0604020202020204" pitchFamily="34" charset="0"/>
              <a:buChar char="•"/>
            </a:pPr>
            <a:r>
              <a:rPr lang="fr-FR" sz="1050" b="0" dirty="0"/>
              <a:t>Calcul </a:t>
            </a:r>
            <a:r>
              <a:rPr lang="fr-FR" sz="1050" b="0" dirty="0" smtClean="0"/>
              <a:t>de la </a:t>
            </a:r>
            <a:r>
              <a:rPr lang="fr-FR" sz="1050" b="0" dirty="0"/>
              <a:t>DFA théorique sur la base de l’activité M6 </a:t>
            </a:r>
          </a:p>
          <a:p>
            <a:pPr marL="361950" indent="-142875">
              <a:spcBef>
                <a:spcPts val="0"/>
              </a:spcBef>
              <a:spcAft>
                <a:spcPts val="300"/>
              </a:spcAft>
              <a:buFont typeface="Arial" panose="020B0604020202020204" pitchFamily="34" charset="0"/>
              <a:buChar char="•"/>
            </a:pPr>
            <a:r>
              <a:rPr lang="fr-FR" sz="1050" b="0" dirty="0"/>
              <a:t>Si DFA théorique &gt; DFA sécurisée : allocation d’un complément de </a:t>
            </a:r>
            <a:r>
              <a:rPr lang="fr-FR" sz="1050" b="0" dirty="0" smtClean="0"/>
              <a:t>DFA (50% des mesures nouvelles DFA distribuées) </a:t>
            </a:r>
            <a:endParaRPr lang="fr-FR" sz="1050" b="0" dirty="0"/>
          </a:p>
          <a:p>
            <a:pPr marL="361950" indent="-142875">
              <a:spcBef>
                <a:spcPts val="300"/>
              </a:spcBef>
              <a:spcAft>
                <a:spcPts val="300"/>
              </a:spcAft>
              <a:buFont typeface="Arial" panose="020B0604020202020204" pitchFamily="34" charset="0"/>
              <a:buChar char="•"/>
            </a:pPr>
            <a:r>
              <a:rPr lang="fr-FR" sz="1050" b="0" dirty="0" smtClean="0"/>
              <a:t>Notification </a:t>
            </a:r>
            <a:r>
              <a:rPr lang="fr-FR" sz="1050" b="0" dirty="0"/>
              <a:t>d’une DFA intermédiaire : DFA sécurisée + </a:t>
            </a:r>
            <a:r>
              <a:rPr lang="fr-FR" sz="1050" b="0" dirty="0" smtClean="0"/>
              <a:t>complément</a:t>
            </a:r>
          </a:p>
          <a:p>
            <a:pPr marL="352425" indent="-228600">
              <a:spcBef>
                <a:spcPts val="600"/>
              </a:spcBef>
              <a:spcAft>
                <a:spcPts val="0"/>
              </a:spcAft>
              <a:buFont typeface="+mj-lt"/>
              <a:buAutoNum type="arabicPeriod" startAt="2"/>
            </a:pPr>
            <a:r>
              <a:rPr lang="fr-FR" sz="1100" dirty="0"/>
              <a:t>En fin d’année : notification d’une DFA finale sur la base de l’activité M12 </a:t>
            </a:r>
          </a:p>
          <a:p>
            <a:pPr marL="265112" indent="0">
              <a:spcBef>
                <a:spcPts val="300"/>
              </a:spcBef>
              <a:spcAft>
                <a:spcPts val="300"/>
              </a:spcAft>
              <a:buNone/>
            </a:pPr>
            <a:endParaRPr lang="fr-FR" sz="1100" b="0" dirty="0"/>
          </a:p>
          <a:p>
            <a:pPr marL="0" indent="0">
              <a:spcBef>
                <a:spcPts val="300"/>
              </a:spcBef>
              <a:spcAft>
                <a:spcPts val="600"/>
              </a:spcAft>
              <a:buNone/>
            </a:pPr>
            <a:endParaRPr lang="fr-FR" sz="500" b="0" dirty="0"/>
          </a:p>
          <a:p>
            <a:pPr marL="171450" indent="-171450">
              <a:buFont typeface="Arial" panose="020B0604020202020204" pitchFamily="34" charset="0"/>
              <a:buChar char="•"/>
            </a:pPr>
            <a:endParaRPr lang="fr-FR" sz="1100" dirty="0"/>
          </a:p>
          <a:p>
            <a:pPr marL="0" indent="0">
              <a:buNone/>
            </a:pPr>
            <a:endParaRPr lang="fr-FR" sz="1100" dirty="0" smtClean="0"/>
          </a:p>
          <a:p>
            <a:pPr marL="0" indent="0">
              <a:buNone/>
            </a:pPr>
            <a:r>
              <a:rPr lang="fr-FR" sz="1100" dirty="0" smtClean="0"/>
              <a:t> </a:t>
            </a:r>
          </a:p>
          <a:p>
            <a:pPr marL="0" indent="0">
              <a:buNone/>
            </a:pPr>
            <a:endParaRPr lang="fr-FR" sz="1100" dirty="0"/>
          </a:p>
        </p:txBody>
      </p:sp>
      <p:sp>
        <p:nvSpPr>
          <p:cNvPr id="31" name="Rectangle 30"/>
          <p:cNvSpPr/>
          <p:nvPr/>
        </p:nvSpPr>
        <p:spPr>
          <a:xfrm>
            <a:off x="262653" y="1307242"/>
            <a:ext cx="8585094" cy="199703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spcAft>
                <a:spcPts val="600"/>
              </a:spcAft>
              <a:buFont typeface="Arial" panose="020B0604020202020204" pitchFamily="34" charset="0"/>
              <a:buChar char="•"/>
            </a:pPr>
            <a:endParaRPr lang="fr-FR" sz="1100" dirty="0">
              <a:solidFill>
                <a:srgbClr val="000000"/>
              </a:solidFill>
            </a:endParaRPr>
          </a:p>
        </p:txBody>
      </p:sp>
    </p:spTree>
    <p:extLst>
      <p:ext uri="{BB962C8B-B14F-4D97-AF65-F5344CB8AC3E}">
        <p14:creationId xmlns:p14="http://schemas.microsoft.com/office/powerpoint/2010/main" val="113052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txBody>
          <a:bodyPr/>
          <a:lstStyle/>
          <a:p>
            <a:endParaRPr lang="fr-F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9" name="Titre 8"/>
          <p:cNvSpPr>
            <a:spLocks noGrp="1"/>
          </p:cNvSpPr>
          <p:nvPr>
            <p:ph type="title"/>
          </p:nvPr>
        </p:nvSpPr>
        <p:spPr/>
        <p:txBody>
          <a:bodyPr/>
          <a:lstStyle/>
          <a:p>
            <a:pPr marL="0" indent="0" algn="ctr">
              <a:buNone/>
            </a:pPr>
            <a:r>
              <a:rPr lang="fr-FR" dirty="0"/>
              <a:t>Perspectives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32</a:t>
            </a:fld>
            <a:endParaRPr lang="fr-FR" dirty="0"/>
          </a:p>
        </p:txBody>
      </p:sp>
    </p:spTree>
    <p:extLst>
      <p:ext uri="{BB962C8B-B14F-4D97-AF65-F5344CB8AC3E}">
        <p14:creationId xmlns:p14="http://schemas.microsoft.com/office/powerpoint/2010/main" val="114046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e la date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Titre 6"/>
          <p:cNvSpPr>
            <a:spLocks noGrp="1"/>
          </p:cNvSpPr>
          <p:nvPr>
            <p:ph type="title"/>
          </p:nvPr>
        </p:nvSpPr>
        <p:spPr/>
        <p:txBody>
          <a:bodyPr>
            <a:noAutofit/>
          </a:bodyPr>
          <a:lstStyle/>
          <a:p>
            <a:r>
              <a:rPr lang="fr-FR" sz="2300" dirty="0">
                <a:solidFill>
                  <a:schemeClr val="tx2"/>
                </a:solidFill>
              </a:rPr>
              <a:t>Les activités spécifiques régionales </a:t>
            </a:r>
            <a:r>
              <a:rPr lang="fr-FR" sz="2300" dirty="0" smtClean="0">
                <a:solidFill>
                  <a:schemeClr val="tx2"/>
                </a:solidFill>
              </a:rPr>
              <a:t>vont être </a:t>
            </a:r>
            <a:r>
              <a:rPr lang="fr-FR" sz="2300" dirty="0">
                <a:solidFill>
                  <a:schemeClr val="tx2"/>
                </a:solidFill>
              </a:rPr>
              <a:t>complétées</a:t>
            </a:r>
          </a:p>
        </p:txBody>
      </p:sp>
      <p:sp>
        <p:nvSpPr>
          <p:cNvPr id="8" name="Espace réservé du pied de page 7"/>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Direction générale de l’offre de soins</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texte 3"/>
          <p:cNvSpPr>
            <a:spLocks noGrp="1"/>
          </p:cNvSpPr>
          <p:nvPr>
            <p:ph type="body" sz="quarter" idx="14"/>
          </p:nvPr>
        </p:nvSpPr>
        <p:spPr>
          <a:xfrm>
            <a:off x="395536" y="1345627"/>
            <a:ext cx="3816424" cy="2378251"/>
          </a:xfrm>
        </p:spPr>
        <p:txBody>
          <a:bodyPr/>
          <a:lstStyle/>
          <a:p>
            <a:pPr marL="0" lvl="0" indent="0" algn="ctr">
              <a:buNone/>
            </a:pPr>
            <a:r>
              <a:rPr lang="fr-FR" sz="1200" dirty="0">
                <a:solidFill>
                  <a:srgbClr val="000091"/>
                </a:solidFill>
              </a:rPr>
              <a:t>3</a:t>
            </a:r>
            <a:r>
              <a:rPr lang="fr-FR" sz="1200" b="1" dirty="0">
                <a:solidFill>
                  <a:srgbClr val="000091"/>
                </a:solidFill>
              </a:rPr>
              <a:t> activités supplémentaires sont indiquées comme Activités Spécifiques Régionales</a:t>
            </a:r>
          </a:p>
          <a:p>
            <a:pPr marL="171450" indent="-171450" algn="just">
              <a:buFont typeface="Arial" panose="020B0604020202020204" pitchFamily="34" charset="0"/>
              <a:buChar char="•"/>
            </a:pPr>
            <a:r>
              <a:rPr lang="fr-FR" sz="1050" dirty="0"/>
              <a:t>Soins sans consentement </a:t>
            </a:r>
            <a:r>
              <a:rPr lang="fr-FR" sz="1050" b="0" dirty="0"/>
              <a:t>(uniquement pour les établissements autorisés à la mention « soins sans consentement » – Article R. 6123-200)</a:t>
            </a:r>
          </a:p>
          <a:p>
            <a:pPr marL="171450" indent="-171450" algn="just">
              <a:buFont typeface="Arial" panose="020B0604020202020204" pitchFamily="34" charset="0"/>
              <a:buChar char="•"/>
            </a:pPr>
            <a:r>
              <a:rPr lang="fr-FR" sz="1050" dirty="0"/>
              <a:t>Activité de liaison et/ou participation des personnels des structures autorisées à l’activité de psychiatrie au sein des structures des urgences </a:t>
            </a:r>
            <a:r>
              <a:rPr lang="fr-FR" sz="1050" b="0" dirty="0"/>
              <a:t>telles que définies au 3° de l’article R6123-1 du code de la santé publique dans les conditions définies à l’article R6123-32-9</a:t>
            </a:r>
          </a:p>
          <a:p>
            <a:pPr marL="171450" indent="-171450" algn="just">
              <a:buFont typeface="Arial" panose="020B0604020202020204" pitchFamily="34" charset="0"/>
              <a:buChar char="•"/>
            </a:pPr>
            <a:r>
              <a:rPr lang="fr-FR" sz="1050" dirty="0"/>
              <a:t>Hospitalisation à temps complet des mineurs</a:t>
            </a:r>
            <a:endParaRPr lang="fr-FR" sz="1050" b="0" dirty="0"/>
          </a:p>
          <a:p>
            <a:pPr marL="171450" indent="-171450" algn="just">
              <a:buFont typeface="Arial" panose="020B0604020202020204" pitchFamily="34" charset="0"/>
              <a:buChar char="•"/>
            </a:pPr>
            <a:endParaRPr lang="fr-FR" sz="1050" b="0" dirty="0"/>
          </a:p>
        </p:txBody>
      </p:sp>
      <p:sp>
        <p:nvSpPr>
          <p:cNvPr id="10" name="Espace réservé du texte 3"/>
          <p:cNvSpPr>
            <a:spLocks noGrp="1"/>
          </p:cNvSpPr>
          <p:nvPr>
            <p:ph type="body" sz="quarter" idx="14"/>
          </p:nvPr>
        </p:nvSpPr>
        <p:spPr>
          <a:xfrm>
            <a:off x="4788024" y="1345627"/>
            <a:ext cx="3960689" cy="3168352"/>
          </a:xfrm>
        </p:spPr>
        <p:txBody>
          <a:bodyPr/>
          <a:lstStyle/>
          <a:p>
            <a:pPr marL="0" lvl="0" indent="0" algn="ctr">
              <a:buNone/>
            </a:pPr>
            <a:r>
              <a:rPr lang="fr-FR" sz="1200" dirty="0">
                <a:solidFill>
                  <a:srgbClr val="000091"/>
                </a:solidFill>
              </a:rPr>
              <a:t>Le contexte de sécurisation impose une méthode particulière pour ces activités</a:t>
            </a:r>
          </a:p>
          <a:p>
            <a:pPr marL="171450" indent="-171450" algn="just">
              <a:buFont typeface="Arial" panose="020B0604020202020204" pitchFamily="34" charset="0"/>
              <a:buChar char="•"/>
            </a:pPr>
            <a:r>
              <a:rPr lang="fr-FR" sz="1050" b="0" dirty="0" smtClean="0"/>
              <a:t>Le financement </a:t>
            </a:r>
            <a:r>
              <a:rPr lang="fr-FR" sz="1050" b="0" dirty="0"/>
              <a:t>de ces activités, historiquement inclus dans les DAF ou les PJ, est de fait inclus aux dotations populationnelles et dotations file activé sécurisées garanties jusqu’en 2025 inclus</a:t>
            </a:r>
          </a:p>
          <a:p>
            <a:pPr marL="171450" indent="-171450" algn="just">
              <a:buFont typeface="Arial" panose="020B0604020202020204" pitchFamily="34" charset="0"/>
              <a:buChar char="•"/>
            </a:pPr>
            <a:r>
              <a:rPr lang="fr-FR" sz="1050" b="0" dirty="0"/>
              <a:t>L’objectif consiste ainsi à isoler ces activités au sein de la dotation populationnelle, au niveau régional et pour les établissements concernés</a:t>
            </a:r>
          </a:p>
          <a:p>
            <a:pPr marL="171450" indent="-171450" algn="just">
              <a:buFont typeface="Arial" panose="020B0604020202020204" pitchFamily="34" charset="0"/>
              <a:buChar char="•"/>
            </a:pPr>
            <a:r>
              <a:rPr lang="fr-FR" sz="1050" b="0" dirty="0"/>
              <a:t>Les ARS en lien avec les CCAR auront ainsi jusqu’à l’année 2026 pour documenter les moyens actuellement consacrés à ces activités et déterminer au regard de la pertinence des organisations et de leur adéquation avec le besoin, le niveau de financement de ces activités au sein de la dotation populationnelle </a:t>
            </a:r>
          </a:p>
          <a:p>
            <a:pPr marL="171450" indent="-171450" algn="just">
              <a:buFont typeface="Arial" panose="020B0604020202020204" pitchFamily="34" charset="0"/>
              <a:buChar char="•"/>
            </a:pPr>
            <a:endParaRPr lang="fr-FR" sz="1050" dirty="0"/>
          </a:p>
        </p:txBody>
      </p:sp>
      <p:sp>
        <p:nvSpPr>
          <p:cNvPr id="3" name="Triangle isocèle 2"/>
          <p:cNvSpPr/>
          <p:nvPr/>
        </p:nvSpPr>
        <p:spPr>
          <a:xfrm rot="5400000">
            <a:off x="378814" y="4139732"/>
            <a:ext cx="392470" cy="338336"/>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p:cNvSpPr/>
          <p:nvPr/>
        </p:nvSpPr>
        <p:spPr>
          <a:xfrm>
            <a:off x="770826" y="3893401"/>
            <a:ext cx="3441134" cy="830997"/>
          </a:xfrm>
          <a:prstGeom prst="rect">
            <a:avLst/>
          </a:prstGeom>
          <a:ln>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Des travaux seront lancés prochainement par la DGOS pour définir la méthode d’évaluation des organisations et des charges associées pour déterminer le besoin de financement en </a:t>
            </a:r>
            <a:r>
              <a:rPr kumimoji="0" lang="fr-FR" sz="1200" b="0" i="0" u="none" strike="noStrike" kern="1200" cap="none" spc="0" normalizeH="0" baseline="0" noProof="0" dirty="0" err="1">
                <a:ln>
                  <a:noFill/>
                </a:ln>
                <a:solidFill>
                  <a:srgbClr val="000000"/>
                </a:solidFill>
                <a:effectLst/>
                <a:uLnTx/>
                <a:uFillTx/>
                <a:latin typeface="Arial"/>
                <a:ea typeface="+mn-ea"/>
                <a:cs typeface="+mn-cs"/>
              </a:rPr>
              <a:t>DotPop</a:t>
            </a:r>
            <a:endParaRPr kumimoji="0" lang="fr-FR"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270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e la date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Titre 6"/>
          <p:cNvSpPr>
            <a:spLocks noGrp="1"/>
          </p:cNvSpPr>
          <p:nvPr>
            <p:ph type="title"/>
          </p:nvPr>
        </p:nvSpPr>
        <p:spPr>
          <a:xfrm>
            <a:off x="337114" y="547538"/>
            <a:ext cx="8424863" cy="539991"/>
          </a:xfrm>
        </p:spPr>
        <p:txBody>
          <a:bodyPr vert="horz" lIns="91440" tIns="45720" rIns="91440" bIns="45720" rtlCol="0" anchor="ctr">
            <a:noAutofit/>
          </a:bodyPr>
          <a:lstStyle/>
          <a:p>
            <a:r>
              <a:rPr lang="fr-FR" sz="2000" dirty="0" smtClean="0">
                <a:solidFill>
                  <a:schemeClr val="tx2"/>
                </a:solidFill>
              </a:rPr>
              <a:t>Le pas à pas de l’allocation de la dotation populationnelle va être actualisé </a:t>
            </a:r>
            <a:endParaRPr lang="fr-FR" sz="2000" dirty="0">
              <a:solidFill>
                <a:schemeClr val="tx2"/>
              </a:solidFill>
            </a:endParaRPr>
          </a:p>
        </p:txBody>
      </p:sp>
      <p:sp>
        <p:nvSpPr>
          <p:cNvPr id="8" name="Espace réservé du pied de page 7"/>
          <p:cNvSpPr>
            <a:spLocks noGrp="1"/>
          </p:cNvSpPr>
          <p:nvPr>
            <p:ph type="ftr" sz="quarter" idx="3"/>
          </p:nvPr>
        </p:nvSpPr>
        <p:spPr>
          <a:xfrm>
            <a:off x="2872123" y="195486"/>
            <a:ext cx="5879931"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Direction générale de l’offre de soins</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Pentagone 8"/>
          <p:cNvSpPr/>
          <p:nvPr/>
        </p:nvSpPr>
        <p:spPr>
          <a:xfrm>
            <a:off x="388487" y="1461043"/>
            <a:ext cx="1255101" cy="792088"/>
          </a:xfrm>
          <a:prstGeom prst="homePlate">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0" name="Chevron 9"/>
          <p:cNvSpPr/>
          <p:nvPr/>
        </p:nvSpPr>
        <p:spPr>
          <a:xfrm>
            <a:off x="1337917" y="1461043"/>
            <a:ext cx="1304625" cy="792088"/>
          </a:xfrm>
          <a:prstGeom prst="chevron">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1" name="Chevron 10"/>
          <p:cNvSpPr/>
          <p:nvPr/>
        </p:nvSpPr>
        <p:spPr>
          <a:xfrm>
            <a:off x="4370095" y="1461043"/>
            <a:ext cx="1304625" cy="792088"/>
          </a:xfrm>
          <a:prstGeom prst="chevron">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2" name="Chevron 11"/>
          <p:cNvSpPr/>
          <p:nvPr/>
        </p:nvSpPr>
        <p:spPr>
          <a:xfrm>
            <a:off x="5339875" y="1462496"/>
            <a:ext cx="1304625" cy="792088"/>
          </a:xfrm>
          <a:prstGeom prst="chevron">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3" name="Chevron 12"/>
          <p:cNvSpPr/>
          <p:nvPr/>
        </p:nvSpPr>
        <p:spPr>
          <a:xfrm>
            <a:off x="6306718" y="1461043"/>
            <a:ext cx="1304625" cy="792088"/>
          </a:xfrm>
          <a:prstGeom prst="chevron">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5" name="Rectangle 14"/>
          <p:cNvSpPr/>
          <p:nvPr/>
        </p:nvSpPr>
        <p:spPr>
          <a:xfrm>
            <a:off x="512419" y="1687810"/>
            <a:ext cx="86826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Arbitrer sur marge de 2%</a:t>
            </a:r>
          </a:p>
        </p:txBody>
      </p:sp>
      <p:sp>
        <p:nvSpPr>
          <p:cNvPr id="16" name="Pentagone 15"/>
          <p:cNvSpPr/>
          <p:nvPr/>
        </p:nvSpPr>
        <p:spPr>
          <a:xfrm>
            <a:off x="414010" y="3371963"/>
            <a:ext cx="1255101" cy="79208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Chevron 16"/>
          <p:cNvSpPr/>
          <p:nvPr/>
        </p:nvSpPr>
        <p:spPr>
          <a:xfrm>
            <a:off x="1363440" y="3371963"/>
            <a:ext cx="1304625" cy="792088"/>
          </a:xfrm>
          <a:prstGeom prst="chevron">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Chevron 17"/>
          <p:cNvSpPr/>
          <p:nvPr/>
        </p:nvSpPr>
        <p:spPr>
          <a:xfrm>
            <a:off x="4391665" y="3371963"/>
            <a:ext cx="1304625" cy="792088"/>
          </a:xfrm>
          <a:prstGeom prst="chevron">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Chevron 18"/>
          <p:cNvSpPr/>
          <p:nvPr/>
        </p:nvSpPr>
        <p:spPr>
          <a:xfrm>
            <a:off x="5397544" y="3371963"/>
            <a:ext cx="1304625" cy="79208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Chevron 19"/>
          <p:cNvSpPr/>
          <p:nvPr/>
        </p:nvSpPr>
        <p:spPr>
          <a:xfrm>
            <a:off x="6392835" y="3371963"/>
            <a:ext cx="1304625" cy="792088"/>
          </a:xfrm>
          <a:prstGeom prst="chevron">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Rectangle 20"/>
          <p:cNvSpPr/>
          <p:nvPr/>
        </p:nvSpPr>
        <p:spPr>
          <a:xfrm>
            <a:off x="559803" y="3598730"/>
            <a:ext cx="86826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Arbitrer sur marge de 2%</a:t>
            </a:r>
          </a:p>
        </p:txBody>
      </p:sp>
      <p:sp>
        <p:nvSpPr>
          <p:cNvPr id="23" name="Rectangle 22"/>
          <p:cNvSpPr/>
          <p:nvPr/>
        </p:nvSpPr>
        <p:spPr>
          <a:xfrm>
            <a:off x="1590556" y="1564700"/>
            <a:ext cx="86826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Identifier les activités spécifiques régionales </a:t>
            </a:r>
          </a:p>
        </p:txBody>
      </p:sp>
      <p:sp>
        <p:nvSpPr>
          <p:cNvPr id="24" name="Rectangle 23"/>
          <p:cNvSpPr/>
          <p:nvPr/>
        </p:nvSpPr>
        <p:spPr>
          <a:xfrm>
            <a:off x="4699861" y="1626255"/>
            <a:ext cx="86826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Critères régionaux de pondération</a:t>
            </a:r>
          </a:p>
        </p:txBody>
      </p:sp>
      <p:sp>
        <p:nvSpPr>
          <p:cNvPr id="25" name="Rectangle 24"/>
          <p:cNvSpPr/>
          <p:nvPr/>
        </p:nvSpPr>
        <p:spPr>
          <a:xfrm>
            <a:off x="5606753" y="1498189"/>
            <a:ext cx="86826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Déterminer une maille pertinente d’analyse territoriale</a:t>
            </a:r>
          </a:p>
        </p:txBody>
      </p:sp>
      <p:sp>
        <p:nvSpPr>
          <p:cNvPr id="26" name="Rectangle 25"/>
          <p:cNvSpPr/>
          <p:nvPr/>
        </p:nvSpPr>
        <p:spPr>
          <a:xfrm>
            <a:off x="6592668" y="1564700"/>
            <a:ext cx="86826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Distribuer les ressources-cible par établissement </a:t>
            </a:r>
          </a:p>
        </p:txBody>
      </p:sp>
      <p:sp>
        <p:nvSpPr>
          <p:cNvPr id="28" name="Chevron 27"/>
          <p:cNvSpPr/>
          <p:nvPr/>
        </p:nvSpPr>
        <p:spPr>
          <a:xfrm>
            <a:off x="3385786" y="3371963"/>
            <a:ext cx="1304625" cy="792088"/>
          </a:xfrm>
          <a:prstGeom prst="chevron">
            <a:avLst/>
          </a:prstGeom>
          <a:solidFill>
            <a:schemeClr val="tx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Chevron 28"/>
          <p:cNvSpPr/>
          <p:nvPr/>
        </p:nvSpPr>
        <p:spPr>
          <a:xfrm>
            <a:off x="7398713" y="3371963"/>
            <a:ext cx="1304625" cy="792088"/>
          </a:xfrm>
          <a:prstGeom prst="chevron">
            <a:avLst/>
          </a:prstGeom>
          <a:solidFill>
            <a:schemeClr val="tx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Rectangle 29"/>
          <p:cNvSpPr/>
          <p:nvPr/>
        </p:nvSpPr>
        <p:spPr>
          <a:xfrm>
            <a:off x="1620483" y="3475620"/>
            <a:ext cx="86826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Identifier les activités spécifiques régionales </a:t>
            </a:r>
          </a:p>
        </p:txBody>
      </p:sp>
      <p:sp>
        <p:nvSpPr>
          <p:cNvPr id="31" name="Rectangle 30"/>
          <p:cNvSpPr/>
          <p:nvPr/>
        </p:nvSpPr>
        <p:spPr>
          <a:xfrm>
            <a:off x="4693882" y="3537175"/>
            <a:ext cx="86826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Critères régionaux de pondération</a:t>
            </a:r>
          </a:p>
        </p:txBody>
      </p:sp>
      <p:sp>
        <p:nvSpPr>
          <p:cNvPr id="33" name="Rectangle 32"/>
          <p:cNvSpPr/>
          <p:nvPr/>
        </p:nvSpPr>
        <p:spPr>
          <a:xfrm>
            <a:off x="5672996" y="3414064"/>
            <a:ext cx="86826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Déterminer une maille pertinente d’analyse territoriale</a:t>
            </a:r>
          </a:p>
        </p:txBody>
      </p:sp>
      <p:sp>
        <p:nvSpPr>
          <p:cNvPr id="34" name="Rectangle 33"/>
          <p:cNvSpPr/>
          <p:nvPr/>
        </p:nvSpPr>
        <p:spPr>
          <a:xfrm>
            <a:off x="6713461" y="3475620"/>
            <a:ext cx="86826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Distribuer les ressources-cible par établissement </a:t>
            </a:r>
          </a:p>
        </p:txBody>
      </p:sp>
      <p:sp>
        <p:nvSpPr>
          <p:cNvPr id="35" name="ZoneTexte 34"/>
          <p:cNvSpPr txBox="1"/>
          <p:nvPr/>
        </p:nvSpPr>
        <p:spPr>
          <a:xfrm>
            <a:off x="408586" y="1177971"/>
            <a:ext cx="2592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0000">
                    <a:lumMod val="65000"/>
                    <a:lumOff val="35000"/>
                  </a:srgbClr>
                </a:solidFill>
                <a:effectLst/>
                <a:uLnTx/>
                <a:uFillTx/>
                <a:latin typeface="Arial"/>
                <a:ea typeface="+mn-ea"/>
                <a:cs typeface="+mn-cs"/>
              </a:rPr>
              <a:t>Ancien pas-à-pas</a:t>
            </a:r>
          </a:p>
        </p:txBody>
      </p:sp>
      <p:sp>
        <p:nvSpPr>
          <p:cNvPr id="36" name="ZoneTexte 35"/>
          <p:cNvSpPr txBox="1"/>
          <p:nvPr/>
        </p:nvSpPr>
        <p:spPr>
          <a:xfrm>
            <a:off x="294147" y="3137062"/>
            <a:ext cx="2592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5841"/>
                </a:solidFill>
                <a:effectLst/>
                <a:uLnTx/>
                <a:uFillTx/>
                <a:latin typeface="Arial"/>
                <a:ea typeface="+mn-ea"/>
                <a:cs typeface="+mn-cs"/>
              </a:rPr>
              <a:t>Nouveau pas-à-pas</a:t>
            </a:r>
          </a:p>
        </p:txBody>
      </p:sp>
      <p:cxnSp>
        <p:nvCxnSpPr>
          <p:cNvPr id="38" name="Connecteur droit avec flèche 37"/>
          <p:cNvCxnSpPr/>
          <p:nvPr/>
        </p:nvCxnSpPr>
        <p:spPr>
          <a:xfrm>
            <a:off x="946549" y="2256036"/>
            <a:ext cx="0" cy="25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1913981" y="2256036"/>
            <a:ext cx="0" cy="25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4861391" y="2250226"/>
            <a:ext cx="0" cy="25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5869128" y="2250226"/>
            <a:ext cx="0" cy="25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882605" y="2256036"/>
            <a:ext cx="0" cy="25200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337139" y="2626848"/>
            <a:ext cx="11353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FFFFFF">
                    <a:lumMod val="50000"/>
                  </a:srgbClr>
                </a:solidFill>
                <a:effectLst/>
                <a:uLnTx/>
                <a:uFillTx/>
                <a:latin typeface="Arial"/>
                <a:ea typeface="+mn-ea"/>
                <a:cs typeface="+mn-cs"/>
              </a:rPr>
              <a:t>Pas d’évolution</a:t>
            </a:r>
          </a:p>
        </p:txBody>
      </p:sp>
      <p:sp>
        <p:nvSpPr>
          <p:cNvPr id="44" name="ZoneTexte 43"/>
          <p:cNvSpPr txBox="1"/>
          <p:nvPr/>
        </p:nvSpPr>
        <p:spPr>
          <a:xfrm>
            <a:off x="1337916" y="2503738"/>
            <a:ext cx="11253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5841">
                    <a:lumMod val="90000"/>
                    <a:lumOff val="10000"/>
                  </a:srgbClr>
                </a:solidFill>
                <a:effectLst/>
                <a:uLnTx/>
                <a:uFillTx/>
                <a:latin typeface="Arial"/>
                <a:ea typeface="+mn-ea"/>
                <a:cs typeface="+mn-cs"/>
              </a:rPr>
              <a:t>Pas d’évolution de principes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5841">
                    <a:lumMod val="90000"/>
                    <a:lumOff val="10000"/>
                  </a:srgbClr>
                </a:solidFill>
                <a:effectLst/>
                <a:uLnTx/>
                <a:uFillTx/>
                <a:latin typeface="Arial"/>
                <a:ea typeface="+mn-ea"/>
                <a:cs typeface="+mn-cs"/>
              </a:rPr>
              <a:t>Nouvelles ASR</a:t>
            </a:r>
          </a:p>
        </p:txBody>
      </p:sp>
      <p:sp>
        <p:nvSpPr>
          <p:cNvPr id="45" name="ZoneTexte 44"/>
          <p:cNvSpPr txBox="1"/>
          <p:nvPr/>
        </p:nvSpPr>
        <p:spPr>
          <a:xfrm>
            <a:off x="3292960" y="2626848"/>
            <a:ext cx="11353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91"/>
                </a:solidFill>
                <a:effectLst/>
                <a:uLnTx/>
                <a:uFillTx/>
                <a:latin typeface="Arial"/>
                <a:ea typeface="+mn-ea"/>
                <a:cs typeface="+mn-cs"/>
              </a:rPr>
              <a:t>Nouvelle étape</a:t>
            </a:r>
          </a:p>
        </p:txBody>
      </p:sp>
      <p:sp>
        <p:nvSpPr>
          <p:cNvPr id="46" name="ZoneTexte 45"/>
          <p:cNvSpPr txBox="1"/>
          <p:nvPr/>
        </p:nvSpPr>
        <p:spPr>
          <a:xfrm>
            <a:off x="7349777" y="2626848"/>
            <a:ext cx="11353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91"/>
                </a:solidFill>
                <a:effectLst/>
                <a:uLnTx/>
                <a:uFillTx/>
                <a:latin typeface="Arial"/>
                <a:ea typeface="+mn-ea"/>
                <a:cs typeface="+mn-cs"/>
              </a:rPr>
              <a:t>Nouvelle étape</a:t>
            </a:r>
          </a:p>
        </p:txBody>
      </p:sp>
      <p:sp>
        <p:nvSpPr>
          <p:cNvPr id="47" name="ZoneTexte 46"/>
          <p:cNvSpPr txBox="1"/>
          <p:nvPr/>
        </p:nvSpPr>
        <p:spPr>
          <a:xfrm>
            <a:off x="4276115" y="2442183"/>
            <a:ext cx="11609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5841">
                    <a:lumMod val="90000"/>
                    <a:lumOff val="10000"/>
                  </a:srgbClr>
                </a:solidFill>
                <a:effectLst/>
                <a:uLnTx/>
                <a:uFillTx/>
                <a:latin typeface="Arial"/>
                <a:ea typeface="+mn-ea"/>
                <a:cs typeface="+mn-cs"/>
              </a:rPr>
              <a:t>Pas d’évolution de principes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5841">
                    <a:lumMod val="90000"/>
                    <a:lumOff val="10000"/>
                  </a:srgbClr>
                </a:solidFill>
                <a:effectLst/>
                <a:uLnTx/>
                <a:uFillTx/>
                <a:latin typeface="Arial"/>
                <a:ea typeface="+mn-ea"/>
                <a:cs typeface="+mn-cs"/>
              </a:rPr>
              <a:t>Distinction enfants / adultes</a:t>
            </a:r>
          </a:p>
        </p:txBody>
      </p:sp>
      <p:sp>
        <p:nvSpPr>
          <p:cNvPr id="48" name="ZoneTexte 47"/>
          <p:cNvSpPr txBox="1"/>
          <p:nvPr/>
        </p:nvSpPr>
        <p:spPr>
          <a:xfrm>
            <a:off x="5305718" y="2626848"/>
            <a:ext cx="11353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FFFFFF">
                    <a:lumMod val="50000"/>
                  </a:srgbClr>
                </a:solidFill>
                <a:effectLst/>
                <a:uLnTx/>
                <a:uFillTx/>
                <a:latin typeface="Arial"/>
                <a:ea typeface="+mn-ea"/>
                <a:cs typeface="+mn-cs"/>
              </a:rPr>
              <a:t>Pas d’évolution</a:t>
            </a:r>
          </a:p>
        </p:txBody>
      </p:sp>
      <p:sp>
        <p:nvSpPr>
          <p:cNvPr id="49" name="ZoneTexte 48"/>
          <p:cNvSpPr txBox="1"/>
          <p:nvPr/>
        </p:nvSpPr>
        <p:spPr>
          <a:xfrm>
            <a:off x="6306718" y="2442183"/>
            <a:ext cx="1112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5841">
                    <a:lumMod val="90000"/>
                    <a:lumOff val="10000"/>
                  </a:srgbClr>
                </a:solidFill>
                <a:effectLst/>
                <a:uLnTx/>
                <a:uFillTx/>
                <a:latin typeface="Arial"/>
                <a:ea typeface="+mn-ea"/>
                <a:cs typeface="+mn-cs"/>
              </a:rPr>
              <a:t>Pas d’évolution de principes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5841">
                    <a:lumMod val="90000"/>
                    <a:lumOff val="10000"/>
                  </a:srgbClr>
                </a:solidFill>
                <a:effectLst/>
                <a:uLnTx/>
                <a:uFillTx/>
                <a:latin typeface="Arial"/>
                <a:ea typeface="+mn-ea"/>
                <a:cs typeface="+mn-cs"/>
              </a:rPr>
              <a:t>File active ou journées</a:t>
            </a:r>
          </a:p>
        </p:txBody>
      </p:sp>
      <p:sp>
        <p:nvSpPr>
          <p:cNvPr id="50" name="Rectangle 49"/>
          <p:cNvSpPr/>
          <p:nvPr/>
        </p:nvSpPr>
        <p:spPr>
          <a:xfrm>
            <a:off x="7692577" y="3537175"/>
            <a:ext cx="86826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Documenter les effets </a:t>
            </a:r>
            <a:r>
              <a:rPr kumimoji="0" lang="fr-FR" sz="800" b="1" i="0" u="none" strike="noStrike" kern="1200" cap="none" spc="0" normalizeH="0" baseline="0" noProof="0" dirty="0" err="1">
                <a:ln>
                  <a:noFill/>
                </a:ln>
                <a:solidFill>
                  <a:srgbClr val="FFFFFF"/>
                </a:solidFill>
                <a:effectLst/>
                <a:uLnTx/>
                <a:uFillTx/>
                <a:latin typeface="Arial"/>
                <a:ea typeface="+mn-ea"/>
                <a:cs typeface="+mn-cs"/>
              </a:rPr>
              <a:t>redistributifs</a:t>
            </a:r>
            <a:endParaRPr kumimoji="0" lang="fr-FR"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51" name="Rectangle 50"/>
          <p:cNvSpPr/>
          <p:nvPr/>
        </p:nvSpPr>
        <p:spPr>
          <a:xfrm>
            <a:off x="3616064" y="3537175"/>
            <a:ext cx="96696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Différencier les enveloppes enfants et adultes</a:t>
            </a:r>
          </a:p>
        </p:txBody>
      </p:sp>
      <p:sp>
        <p:nvSpPr>
          <p:cNvPr id="52" name="Chevron 51"/>
          <p:cNvSpPr/>
          <p:nvPr/>
        </p:nvSpPr>
        <p:spPr>
          <a:xfrm>
            <a:off x="2370802" y="3371963"/>
            <a:ext cx="1304625" cy="792088"/>
          </a:xfrm>
          <a:prstGeom prst="chevron">
            <a:avLst/>
          </a:prstGeom>
          <a:solidFill>
            <a:schemeClr val="tx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ZoneTexte 52"/>
          <p:cNvSpPr txBox="1"/>
          <p:nvPr/>
        </p:nvSpPr>
        <p:spPr>
          <a:xfrm>
            <a:off x="2289575" y="2626848"/>
            <a:ext cx="11353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91"/>
                </a:solidFill>
                <a:effectLst/>
                <a:uLnTx/>
                <a:uFillTx/>
                <a:latin typeface="Arial"/>
                <a:ea typeface="+mn-ea"/>
                <a:cs typeface="+mn-cs"/>
              </a:rPr>
              <a:t>Nouvelle étape</a:t>
            </a:r>
          </a:p>
        </p:txBody>
      </p:sp>
      <p:sp>
        <p:nvSpPr>
          <p:cNvPr id="54" name="Rectangle 53"/>
          <p:cNvSpPr/>
          <p:nvPr/>
        </p:nvSpPr>
        <p:spPr>
          <a:xfrm>
            <a:off x="2619101" y="3556486"/>
            <a:ext cx="96696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Différencier les enveloppes par secteur</a:t>
            </a:r>
          </a:p>
        </p:txBody>
      </p:sp>
      <p:sp>
        <p:nvSpPr>
          <p:cNvPr id="59" name="ZoneTexte 58"/>
          <p:cNvSpPr txBox="1"/>
          <p:nvPr/>
        </p:nvSpPr>
        <p:spPr>
          <a:xfrm>
            <a:off x="409838" y="4228514"/>
            <a:ext cx="7906578" cy="215444"/>
          </a:xfrm>
          <a:prstGeom prst="rect">
            <a:avLst/>
          </a:prstGeom>
          <a:solidFill>
            <a:schemeClr val="bg1"/>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smtClean="0">
                <a:ln>
                  <a:noFill/>
                </a:ln>
                <a:solidFill>
                  <a:srgbClr val="000000">
                    <a:lumMod val="65000"/>
                    <a:lumOff val="35000"/>
                  </a:srgbClr>
                </a:solidFill>
                <a:effectLst/>
                <a:uLnTx/>
                <a:uFillTx/>
                <a:latin typeface="Arial"/>
                <a:ea typeface="+mn-ea"/>
                <a:cs typeface="+mn-cs"/>
              </a:rPr>
              <a:t>Avis </a:t>
            </a:r>
            <a:r>
              <a:rPr kumimoji="0" lang="fr-FR" sz="800" b="1" i="1" u="none" strike="noStrike" kern="1200" cap="none" spc="0" normalizeH="0" baseline="0" noProof="0" dirty="0">
                <a:ln>
                  <a:noFill/>
                </a:ln>
                <a:solidFill>
                  <a:srgbClr val="000000">
                    <a:lumMod val="65000"/>
                    <a:lumOff val="35000"/>
                  </a:srgbClr>
                </a:solidFill>
                <a:effectLst/>
                <a:uLnTx/>
                <a:uFillTx/>
                <a:latin typeface="Arial"/>
                <a:ea typeface="+mn-ea"/>
                <a:cs typeface="+mn-cs"/>
              </a:rPr>
              <a:t>CCAR</a:t>
            </a:r>
          </a:p>
        </p:txBody>
      </p:sp>
    </p:spTree>
    <p:extLst>
      <p:ext uri="{BB962C8B-B14F-4D97-AF65-F5344CB8AC3E}">
        <p14:creationId xmlns:p14="http://schemas.microsoft.com/office/powerpoint/2010/main" val="24874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8" grpId="0" animBg="1"/>
      <p:bldP spid="29" grpId="0" animBg="1"/>
      <p:bldP spid="30" grpId="0"/>
      <p:bldP spid="31" grpId="0"/>
      <p:bldP spid="33" grpId="0"/>
      <p:bldP spid="34" grpId="0"/>
      <p:bldP spid="43" grpId="0"/>
      <p:bldP spid="44" grpId="0"/>
      <p:bldP spid="45" grpId="0"/>
      <p:bldP spid="46" grpId="0"/>
      <p:bldP spid="47" grpId="0"/>
      <p:bldP spid="48" grpId="0"/>
      <p:bldP spid="49" grpId="0"/>
      <p:bldP spid="50" grpId="0"/>
      <p:bldP spid="51" grpId="0"/>
      <p:bldP spid="52" grpId="0" animBg="1"/>
      <p:bldP spid="53" grpId="0"/>
      <p:bldP spid="54" grpId="0"/>
      <p:bldP spid="5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35</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Autofit/>
          </a:bodyPr>
          <a:lstStyle/>
          <a:p>
            <a:r>
              <a:rPr lang="fr-FR" sz="2000" dirty="0">
                <a:solidFill>
                  <a:schemeClr val="tx2"/>
                </a:solidFill>
              </a:rPr>
              <a:t>Des fiches pédagogiques par établissement vont être mises à disposition </a:t>
            </a: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pic>
        <p:nvPicPr>
          <p:cNvPr id="9" name="Image 8"/>
          <p:cNvPicPr>
            <a:picLocks noChangeAspect="1"/>
          </p:cNvPicPr>
          <p:nvPr/>
        </p:nvPicPr>
        <p:blipFill>
          <a:blip r:embed="rId2"/>
          <a:stretch>
            <a:fillRect/>
          </a:stretch>
        </p:blipFill>
        <p:spPr>
          <a:xfrm>
            <a:off x="539552" y="1548571"/>
            <a:ext cx="3312368" cy="2923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ZoneTexte 9"/>
          <p:cNvSpPr txBox="1"/>
          <p:nvPr/>
        </p:nvSpPr>
        <p:spPr>
          <a:xfrm>
            <a:off x="4283968" y="1379884"/>
            <a:ext cx="4464745" cy="3108543"/>
          </a:xfrm>
          <a:prstGeom prst="rect">
            <a:avLst/>
          </a:prstGeom>
          <a:noFill/>
        </p:spPr>
        <p:txBody>
          <a:bodyPr wrap="square" rtlCol="0">
            <a:spAutoFit/>
          </a:bodyPr>
          <a:lstStyle/>
          <a:p>
            <a:r>
              <a:rPr lang="fr-FR" sz="1200" dirty="0" smtClean="0"/>
              <a:t>Un document comprenant </a:t>
            </a:r>
            <a:r>
              <a:rPr lang="fr-FR" sz="1200" b="1" dirty="0" smtClean="0"/>
              <a:t>5 fiches pédagogiques :</a:t>
            </a:r>
          </a:p>
          <a:p>
            <a:pPr marL="285750" indent="-285750">
              <a:buFont typeface="Arial" panose="020B0604020202020204" pitchFamily="34" charset="0"/>
              <a:buChar char="•"/>
            </a:pPr>
            <a:r>
              <a:rPr lang="fr-FR" sz="1200" dirty="0" smtClean="0"/>
              <a:t>Principes du modèle et calendrier</a:t>
            </a:r>
          </a:p>
          <a:p>
            <a:pPr marL="285750" indent="-285750">
              <a:buFont typeface="Arial" panose="020B0604020202020204" pitchFamily="34" charset="0"/>
              <a:buChar char="•"/>
            </a:pPr>
            <a:r>
              <a:rPr lang="fr-FR" sz="1200" dirty="0" smtClean="0"/>
              <a:t>Modèle à blanc 2022 </a:t>
            </a:r>
          </a:p>
          <a:p>
            <a:pPr marL="285750" indent="-285750">
              <a:buFont typeface="Arial" panose="020B0604020202020204" pitchFamily="34" charset="0"/>
              <a:buChar char="•"/>
            </a:pPr>
            <a:r>
              <a:rPr lang="fr-FR" sz="1200" dirty="0" smtClean="0"/>
              <a:t>Montant complémentaire </a:t>
            </a:r>
          </a:p>
          <a:p>
            <a:pPr marL="285750" indent="-285750">
              <a:buFont typeface="Arial" panose="020B0604020202020204" pitchFamily="34" charset="0"/>
              <a:buChar char="•"/>
            </a:pPr>
            <a:r>
              <a:rPr lang="fr-FR" sz="1200" dirty="0" smtClean="0"/>
              <a:t>Dotations sécurisées 2023</a:t>
            </a:r>
          </a:p>
          <a:p>
            <a:pPr marL="285750" indent="-285750">
              <a:buFont typeface="Arial" panose="020B0604020202020204" pitchFamily="34" charset="0"/>
              <a:buChar char="•"/>
            </a:pPr>
            <a:r>
              <a:rPr lang="fr-FR" sz="1200" dirty="0" smtClean="0"/>
              <a:t>Campagne 2023 </a:t>
            </a:r>
          </a:p>
          <a:p>
            <a:endParaRPr lang="fr-FR" sz="1200" dirty="0"/>
          </a:p>
          <a:p>
            <a:r>
              <a:rPr lang="fr-FR" sz="1200" dirty="0" smtClean="0"/>
              <a:t>Un document individualisé avec les montants de chaque établissement</a:t>
            </a:r>
          </a:p>
          <a:p>
            <a:endParaRPr lang="fr-FR" sz="1200" dirty="0"/>
          </a:p>
          <a:p>
            <a:r>
              <a:rPr lang="fr-FR" sz="1200" dirty="0" smtClean="0"/>
              <a:t>-&gt; A télécharger prochainement sur le site de l’ATIH </a:t>
            </a:r>
          </a:p>
          <a:p>
            <a:endParaRPr lang="fr-FR" sz="1200" dirty="0"/>
          </a:p>
          <a:p>
            <a:r>
              <a:rPr lang="fr-FR" sz="1200" b="1" dirty="0" smtClean="0"/>
              <a:t>Egalement à venir : actualisation des tableaux OVALIDE </a:t>
            </a:r>
            <a:r>
              <a:rPr lang="fr-FR" sz="1200" dirty="0" smtClean="0"/>
              <a:t>pour mise en cohérence avec les règles appliquées pour le calcul de la DFA </a:t>
            </a:r>
          </a:p>
          <a:p>
            <a:endParaRPr lang="fr-FR" sz="1600" dirty="0"/>
          </a:p>
        </p:txBody>
      </p:sp>
    </p:spTree>
    <p:extLst>
      <p:ext uri="{BB962C8B-B14F-4D97-AF65-F5344CB8AC3E}">
        <p14:creationId xmlns:p14="http://schemas.microsoft.com/office/powerpoint/2010/main" val="3048446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36</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a:bodyPr>
          <a:lstStyle/>
          <a:p>
            <a:r>
              <a:rPr lang="fr-FR" sz="2400" dirty="0">
                <a:solidFill>
                  <a:schemeClr val="tx2"/>
                </a:solidFill>
              </a:rPr>
              <a:t>Textes de référence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2091106598"/>
              </p:ext>
            </p:extLst>
          </p:nvPr>
        </p:nvGraphicFramePr>
        <p:xfrm>
          <a:off x="323850" y="1346702"/>
          <a:ext cx="8566643" cy="3245358"/>
        </p:xfrm>
        <a:graphic>
          <a:graphicData uri="http://schemas.openxmlformats.org/drawingml/2006/table">
            <a:tbl>
              <a:tblPr firstRow="1" firstCol="1" bandRow="1"/>
              <a:tblGrid>
                <a:gridCol w="8566643">
                  <a:extLst>
                    <a:ext uri="{9D8B030D-6E8A-4147-A177-3AD203B41FA5}">
                      <a16:colId xmlns:a16="http://schemas.microsoft.com/office/drawing/2014/main" val="2243102740"/>
                    </a:ext>
                  </a:extLst>
                </a:gridCol>
              </a:tblGrid>
              <a:tr h="3168352">
                <a:tc>
                  <a:txBody>
                    <a:bodyPr/>
                    <a:lstStyle/>
                    <a:p>
                      <a:pPr marL="171450" indent="-171450" algn="just" defTabSz="914400" rtl="0" eaLnBrk="1" latinLnBrk="0" hangingPunct="1">
                        <a:lnSpc>
                          <a:spcPct val="107000"/>
                        </a:lnSpc>
                        <a:spcBef>
                          <a:spcPts val="600"/>
                        </a:spcBef>
                        <a:spcAft>
                          <a:spcPts val="600"/>
                        </a:spcAft>
                        <a:buFont typeface="Wingdings" panose="05000000000000000000" pitchFamily="2" charset="2"/>
                        <a:buChar char="§"/>
                      </a:pPr>
                      <a:r>
                        <a:rPr lang="fr-FR" sz="1600" b="1" i="0" kern="120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Textes réglementaires </a:t>
                      </a:r>
                    </a:p>
                    <a:p>
                      <a:pPr marL="342900" lvl="0" indent="-342900" algn="just" defTabSz="914400" rtl="0" eaLnBrk="1" latinLnBrk="0" hangingPunct="1">
                        <a:lnSpc>
                          <a:spcPct val="107000"/>
                        </a:lnSpc>
                        <a:spcBef>
                          <a:spcPts val="0"/>
                        </a:spcBef>
                        <a:spcAft>
                          <a:spcPts val="600"/>
                        </a:spcAft>
                        <a:buFont typeface="Calibri" panose="020F0502020204030204" pitchFamily="34" charset="0"/>
                        <a:buChar char="-"/>
                      </a:pPr>
                      <a:r>
                        <a:rPr lang="fr-FR" sz="11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Articles L.162-22, L 162-22-19 , R.162-31-2 et suivants du code de la sécurité sociale  </a:t>
                      </a:r>
                    </a:p>
                    <a:p>
                      <a:pPr marL="342900" lvl="0" indent="-342900" algn="just" defTabSz="914400" rtl="0" eaLnBrk="1" latinLnBrk="0" hangingPunct="1">
                        <a:lnSpc>
                          <a:spcPct val="107000"/>
                        </a:lnSpc>
                        <a:spcBef>
                          <a:spcPts val="0"/>
                        </a:spcBef>
                        <a:spcAft>
                          <a:spcPts val="600"/>
                        </a:spcAft>
                        <a:buFont typeface="Calibri" panose="020F0502020204030204" pitchFamily="34" charset="0"/>
                        <a:buChar char="-"/>
                      </a:pPr>
                      <a:r>
                        <a:rPr lang="fr-FR" sz="11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Décret n°2021-1255 du 29 septembre 2021 relatif à la réforme du financement des activités de psychiatrie (version révisée du 31 décembre 2022) </a:t>
                      </a:r>
                    </a:p>
                    <a:p>
                      <a:pPr marL="342900" lvl="0" indent="-342900" algn="just" defTabSz="914400" rtl="0" eaLnBrk="1" latinLnBrk="0" hangingPunct="1">
                        <a:lnSpc>
                          <a:spcPct val="107000"/>
                        </a:lnSpc>
                        <a:spcBef>
                          <a:spcPts val="0"/>
                        </a:spcBef>
                        <a:spcAft>
                          <a:spcPts val="600"/>
                        </a:spcAft>
                        <a:buFont typeface="Calibri" panose="020F0502020204030204" pitchFamily="34" charset="0"/>
                        <a:buChar char="-"/>
                      </a:pPr>
                      <a:r>
                        <a:rPr lang="fr-FR" sz="11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Arrêté du 31 décembre 2022 relatif au financement des établissements de santé exerçant des activités de soins mentionnées au 2° de l’article L 162-22 du code de la sécurité sociale </a:t>
                      </a:r>
                    </a:p>
                    <a:p>
                      <a:pPr marL="342900" lvl="0" indent="-342900" algn="just" defTabSz="914400" rtl="0" eaLnBrk="1" latinLnBrk="0" hangingPunct="1">
                        <a:lnSpc>
                          <a:spcPct val="107000"/>
                        </a:lnSpc>
                        <a:spcBef>
                          <a:spcPts val="0"/>
                        </a:spcBef>
                        <a:spcAft>
                          <a:spcPts val="600"/>
                        </a:spcAft>
                        <a:buFont typeface="Calibri" panose="020F0502020204030204" pitchFamily="34" charset="0"/>
                        <a:buChar char="-"/>
                      </a:pPr>
                      <a:r>
                        <a:rPr lang="fr-FR" sz="11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Arrêté du 31 mars 2023 relatif aux dotations relatives à la file active et à la qualité du codage mentionnées à l’article R 162-31-3 du code de la sécurité sociale dans le champ des activités de psychiatrie</a:t>
                      </a:r>
                    </a:p>
                    <a:p>
                      <a:pPr marL="171450" lvl="0" indent="-171450" algn="just" defTabSz="914400" rtl="0" eaLnBrk="1" latinLnBrk="0" hangingPunct="1">
                        <a:lnSpc>
                          <a:spcPct val="107000"/>
                        </a:lnSpc>
                        <a:spcBef>
                          <a:spcPts val="600"/>
                        </a:spcBef>
                        <a:spcAft>
                          <a:spcPts val="600"/>
                        </a:spcAft>
                        <a:buFont typeface="Wingdings" panose="05000000000000000000" pitchFamily="2" charset="2"/>
                        <a:buChar char="§"/>
                      </a:pPr>
                      <a:r>
                        <a:rPr lang="fr-FR" sz="1600" b="1" i="0" kern="120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Instructions </a:t>
                      </a:r>
                    </a:p>
                    <a:p>
                      <a:pPr marL="342900" lvl="0" indent="-342900" algn="just" defTabSz="914400" rtl="0" eaLnBrk="1" latinLnBrk="0" hangingPunct="1">
                        <a:lnSpc>
                          <a:spcPct val="107000"/>
                        </a:lnSpc>
                        <a:spcBef>
                          <a:spcPts val="0"/>
                        </a:spcBef>
                        <a:spcAft>
                          <a:spcPts val="600"/>
                        </a:spcAft>
                        <a:buFont typeface="Calibri" panose="020F0502020204030204" pitchFamily="34" charset="0"/>
                        <a:buChar char="-"/>
                      </a:pPr>
                      <a:r>
                        <a:rPr lang="fr-FR" sz="11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Instruction N° DGOS/R4/2023/21 du 27 février 2023 relative aux compartiments régionaux du modèle de financement de la psychiatrie</a:t>
                      </a:r>
                    </a:p>
                    <a:p>
                      <a:pPr marL="342900" lvl="0" indent="-342900" algn="just" defTabSz="914400" rtl="0" eaLnBrk="1" latinLnBrk="0" hangingPunct="1">
                        <a:lnSpc>
                          <a:spcPct val="107000"/>
                        </a:lnSpc>
                        <a:spcBef>
                          <a:spcPts val="0"/>
                        </a:spcBef>
                        <a:spcAft>
                          <a:spcPts val="600"/>
                        </a:spcAft>
                        <a:buFont typeface="Calibri" panose="020F0502020204030204" pitchFamily="34" charset="0"/>
                        <a:buChar char="-"/>
                      </a:pPr>
                      <a:r>
                        <a:rPr lang="fr-FR" sz="11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Instruction N° DGOS/R4/2023/37 du 30 mars 2023 relative au soutien de la structuration de l’animation territoriale de la recherche en psychiatrie et santé mentale</a:t>
                      </a:r>
                    </a:p>
                    <a:p>
                      <a:pPr marL="285750" indent="-285750">
                        <a:buFont typeface="Wingdings" panose="05000000000000000000" pitchFamily="2" charset="2"/>
                        <a:buChar char="§"/>
                      </a:pPr>
                      <a:r>
                        <a:rPr lang="fr-FR" sz="1600" b="1" i="0" kern="120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Notice technique </a:t>
                      </a:r>
                      <a:r>
                        <a:rPr lang="fr-FR" sz="1600" b="1" i="0" kern="1200" dirty="0" smtClean="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ATIH campagne 2022 </a:t>
                      </a:r>
                      <a:r>
                        <a:rPr lang="fr-FR" sz="1600" b="1" i="0" kern="120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dirty="0" smtClean="0">
                          <a:solidFill>
                            <a:schemeClr val="tx1"/>
                          </a:solidFill>
                          <a:hlinkClick r:id="rId2"/>
                        </a:rPr>
                        <a:t>https://www.atih.sante.fr/notice-financement-psychiatrie-2022</a:t>
                      </a:r>
                      <a:endParaRPr lang="fr-FR" sz="1100" dirty="0">
                        <a:solidFill>
                          <a:schemeClr val="tx1"/>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9106707"/>
                  </a:ext>
                </a:extLst>
              </a:tr>
            </a:tbl>
          </a:graphicData>
        </a:graphic>
      </p:graphicFrame>
    </p:spTree>
    <p:extLst>
      <p:ext uri="{BB962C8B-B14F-4D97-AF65-F5344CB8AC3E}">
        <p14:creationId xmlns:p14="http://schemas.microsoft.com/office/powerpoint/2010/main" val="971432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txBody>
          <a:bodyPr/>
          <a:lstStyle/>
          <a:p>
            <a:endParaRPr lang="fr-FR"/>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9" name="Titre 8"/>
          <p:cNvSpPr>
            <a:spLocks noGrp="1"/>
          </p:cNvSpPr>
          <p:nvPr>
            <p:ph type="title"/>
          </p:nvPr>
        </p:nvSpPr>
        <p:spPr/>
        <p:txBody>
          <a:bodyPr/>
          <a:lstStyle/>
          <a:p>
            <a:pPr marL="0" indent="0" algn="ctr">
              <a:buNone/>
            </a:pPr>
            <a:r>
              <a:rPr lang="fr-FR" dirty="0" smtClean="0"/>
              <a:t>Annexes</a:t>
            </a:r>
            <a:endParaRPr lang="fr-FR" dirty="0"/>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37</a:t>
            </a:fld>
            <a:endParaRPr lang="fr-FR" dirty="0"/>
          </a:p>
        </p:txBody>
      </p:sp>
    </p:spTree>
    <p:extLst>
      <p:ext uri="{BB962C8B-B14F-4D97-AF65-F5344CB8AC3E}">
        <p14:creationId xmlns:p14="http://schemas.microsoft.com/office/powerpoint/2010/main" val="3181179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38</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a:bodyPr>
          <a:lstStyle/>
          <a:p>
            <a:r>
              <a:rPr lang="fr-FR" sz="2400" dirty="0">
                <a:solidFill>
                  <a:schemeClr val="tx2"/>
                </a:solidFill>
              </a:rPr>
              <a:t>Dotation file active : les </a:t>
            </a:r>
            <a:r>
              <a:rPr lang="fr-FR" sz="2400" dirty="0" smtClean="0">
                <a:solidFill>
                  <a:schemeClr val="tx2"/>
                </a:solidFill>
              </a:rPr>
              <a:t>pondérations du temps complet </a:t>
            </a:r>
            <a:endParaRPr lang="fr-FR" sz="2400"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graphicFrame>
        <p:nvGraphicFramePr>
          <p:cNvPr id="9" name="Tableau 8"/>
          <p:cNvGraphicFramePr>
            <a:graphicFrameLocks noGrp="1"/>
          </p:cNvGraphicFramePr>
          <p:nvPr>
            <p:extLst/>
          </p:nvPr>
        </p:nvGraphicFramePr>
        <p:xfrm>
          <a:off x="467544" y="1350107"/>
          <a:ext cx="7782664" cy="3274001"/>
        </p:xfrm>
        <a:graphic>
          <a:graphicData uri="http://schemas.openxmlformats.org/drawingml/2006/table">
            <a:tbl>
              <a:tblPr firstRow="1" firstCol="1" bandRow="1"/>
              <a:tblGrid>
                <a:gridCol w="1126179">
                  <a:extLst>
                    <a:ext uri="{9D8B030D-6E8A-4147-A177-3AD203B41FA5}">
                      <a16:colId xmlns:a16="http://schemas.microsoft.com/office/drawing/2014/main" val="2354094224"/>
                    </a:ext>
                  </a:extLst>
                </a:gridCol>
                <a:gridCol w="1155114">
                  <a:extLst>
                    <a:ext uri="{9D8B030D-6E8A-4147-A177-3AD203B41FA5}">
                      <a16:colId xmlns:a16="http://schemas.microsoft.com/office/drawing/2014/main" val="2701399174"/>
                    </a:ext>
                  </a:extLst>
                </a:gridCol>
                <a:gridCol w="4420624">
                  <a:extLst>
                    <a:ext uri="{9D8B030D-6E8A-4147-A177-3AD203B41FA5}">
                      <a16:colId xmlns:a16="http://schemas.microsoft.com/office/drawing/2014/main" val="1806868341"/>
                    </a:ext>
                  </a:extLst>
                </a:gridCol>
                <a:gridCol w="1080747">
                  <a:extLst>
                    <a:ext uri="{9D8B030D-6E8A-4147-A177-3AD203B41FA5}">
                      <a16:colId xmlns:a16="http://schemas.microsoft.com/office/drawing/2014/main" val="1074693267"/>
                    </a:ext>
                  </a:extLst>
                </a:gridCol>
              </a:tblGrid>
              <a:tr h="441849">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d'activité</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Classe d'âge / Majoration</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Forme d'activité</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Pondération </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0201727"/>
                  </a:ext>
                </a:extLst>
              </a:tr>
              <a:tr h="181168">
                <a:tc rowSpan="15">
                  <a:txBody>
                    <a:bodyPr/>
                    <a:lstStyle/>
                    <a:p>
                      <a:pPr algn="ct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Temps Complet</a:t>
                      </a:r>
                      <a:endParaRPr lang="fr-FR" sz="1400" b="1"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7">
                  <a:txBody>
                    <a:bodyPr/>
                    <a:lstStyle/>
                    <a:p>
                      <a:pPr algn="ctr">
                        <a:lnSpc>
                          <a:spcPct val="107000"/>
                        </a:lnSpc>
                        <a:spcAft>
                          <a:spcPts val="0"/>
                        </a:spcAf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Adulte</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plein</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9504654"/>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Séjour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203047"/>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domicile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520837"/>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Accueil familial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6609731"/>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Appartement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0267008"/>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de postcure psychiatrique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1.525</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0444538"/>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de crise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5587000"/>
                  </a:ext>
                </a:extLst>
              </a:tr>
              <a:tr h="181168">
                <a:tc vMerge="1">
                  <a:txBody>
                    <a:bodyPr/>
                    <a:lstStyle/>
                    <a:p>
                      <a:endParaRPr lang="fr-FR"/>
                    </a:p>
                  </a:txBody>
                  <a:tcPr/>
                </a:tc>
                <a:tc rowSpan="6">
                  <a:txBody>
                    <a:bodyPr/>
                    <a:lstStyle/>
                    <a:p>
                      <a:pPr algn="ctr">
                        <a:lnSpc>
                          <a:spcPct val="107000"/>
                        </a:lnSpc>
                        <a:spcAft>
                          <a:spcPts val="0"/>
                        </a:spcAf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Enfant</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plein</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4.686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1790403"/>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Séjour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4.686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6613617"/>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domicile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4.686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9171618"/>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Accueil familial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4.686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7481147"/>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de postcure psychiatrique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2.546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6565234"/>
                  </a:ext>
                </a:extLst>
              </a:tr>
              <a:tr h="181168">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de crise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4.686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5910767"/>
                  </a:ext>
                </a:extLst>
              </a:tr>
              <a:tr h="226011">
                <a:tc vMerge="1">
                  <a:txBody>
                    <a:bodyPr/>
                    <a:lstStyle/>
                    <a:p>
                      <a:endParaRPr lang="fr-FR"/>
                    </a:p>
                  </a:txBody>
                  <a:tcPr/>
                </a:tc>
                <a:tc rowSpan="2">
                  <a:txBody>
                    <a:bodyPr/>
                    <a:lstStyle/>
                    <a:p>
                      <a:pPr algn="ctr">
                        <a:lnSpc>
                          <a:spcPct val="107000"/>
                        </a:lnSpc>
                        <a:spcAft>
                          <a:spcPts val="0"/>
                        </a:spcAf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Forfait SSC</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SSC1 : à la demande d'un représentant de l'Etat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20.741</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0518040"/>
                  </a:ext>
                </a:extLst>
              </a:tr>
              <a:tr h="236241">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SSC2 : à la demande d’un tiers ou pour péril imminent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9.956</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2709017"/>
                  </a:ext>
                </a:extLst>
              </a:tr>
            </a:tbl>
          </a:graphicData>
        </a:graphic>
      </p:graphicFrame>
    </p:spTree>
    <p:extLst>
      <p:ext uri="{BB962C8B-B14F-4D97-AF65-F5344CB8AC3E}">
        <p14:creationId xmlns:p14="http://schemas.microsoft.com/office/powerpoint/2010/main" val="403661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normAutofit/>
          </a:bodyPr>
          <a:lstStyle/>
          <a:p>
            <a:r>
              <a:rPr lang="fr-FR" sz="2400" dirty="0">
                <a:solidFill>
                  <a:schemeClr val="tx2"/>
                </a:solidFill>
              </a:rPr>
              <a:t>Dotation file active : les </a:t>
            </a:r>
            <a:r>
              <a:rPr lang="fr-FR" sz="2400" dirty="0" smtClean="0">
                <a:solidFill>
                  <a:schemeClr val="tx2"/>
                </a:solidFill>
              </a:rPr>
              <a:t>pondérations du temps partiel </a:t>
            </a:r>
            <a:endParaRPr lang="fr-FR" sz="2400"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graphicFrame>
        <p:nvGraphicFramePr>
          <p:cNvPr id="10" name="Tableau 9"/>
          <p:cNvGraphicFramePr>
            <a:graphicFrameLocks noGrp="1"/>
          </p:cNvGraphicFramePr>
          <p:nvPr>
            <p:extLst/>
          </p:nvPr>
        </p:nvGraphicFramePr>
        <p:xfrm>
          <a:off x="468971" y="1364709"/>
          <a:ext cx="8134620" cy="3410147"/>
        </p:xfrm>
        <a:graphic>
          <a:graphicData uri="http://schemas.openxmlformats.org/drawingml/2006/table">
            <a:tbl>
              <a:tblPr firstRow="1" firstCol="1" bandRow="1"/>
              <a:tblGrid>
                <a:gridCol w="1097754">
                  <a:extLst>
                    <a:ext uri="{9D8B030D-6E8A-4147-A177-3AD203B41FA5}">
                      <a16:colId xmlns:a16="http://schemas.microsoft.com/office/drawing/2014/main" val="2354094224"/>
                    </a:ext>
                  </a:extLst>
                </a:gridCol>
                <a:gridCol w="1106844">
                  <a:extLst>
                    <a:ext uri="{9D8B030D-6E8A-4147-A177-3AD203B41FA5}">
                      <a16:colId xmlns:a16="http://schemas.microsoft.com/office/drawing/2014/main" val="2701399174"/>
                    </a:ext>
                  </a:extLst>
                </a:gridCol>
                <a:gridCol w="4763500">
                  <a:extLst>
                    <a:ext uri="{9D8B030D-6E8A-4147-A177-3AD203B41FA5}">
                      <a16:colId xmlns:a16="http://schemas.microsoft.com/office/drawing/2014/main" val="1806868341"/>
                    </a:ext>
                  </a:extLst>
                </a:gridCol>
                <a:gridCol w="1166522">
                  <a:extLst>
                    <a:ext uri="{9D8B030D-6E8A-4147-A177-3AD203B41FA5}">
                      <a16:colId xmlns:a16="http://schemas.microsoft.com/office/drawing/2014/main" val="1074693267"/>
                    </a:ext>
                  </a:extLst>
                </a:gridCol>
              </a:tblGrid>
              <a:tr h="464347">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Section d'activité</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Classe </a:t>
                      </a:r>
                      <a:r>
                        <a:rPr lang="fr-FR" sz="1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d'âge</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Forme d'activité</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Pondération </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0201727"/>
                  </a:ext>
                </a:extLst>
              </a:tr>
              <a:tr h="226600">
                <a:tc rowSpan="13">
                  <a:txBody>
                    <a:bodyPr/>
                    <a:lstStyle/>
                    <a:p>
                      <a:pPr algn="ctr">
                        <a:lnSpc>
                          <a:spcPct val="107000"/>
                        </a:lnSpc>
                        <a:spcAft>
                          <a:spcPts val="0"/>
                        </a:spcAft>
                      </a:pPr>
                      <a:r>
                        <a:rPr lang="fr-F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Temps partiel</a:t>
                      </a:r>
                      <a:endParaRPr lang="fr-FR" sz="1200" b="1"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7">
                  <a:txBody>
                    <a:bodyPr/>
                    <a:lstStyle/>
                    <a:p>
                      <a:pPr algn="ct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Adulte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Collectif et un intervenant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0.740</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7915305"/>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Individuel et un intervenant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2.134</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1697494"/>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Collectif et plusieurs intervenants</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0.982</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0307677"/>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Individuel et plusieurs intervenants</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3.137</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4620411"/>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Séance de sismothérapie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0.455</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8740876"/>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nuit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1.650</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4571792"/>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Prise en charge en atelier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0.740</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6552387"/>
                  </a:ext>
                </a:extLst>
              </a:tr>
              <a:tr h="226600">
                <a:tc vMerge="1">
                  <a:txBody>
                    <a:bodyPr/>
                    <a:lstStyle/>
                    <a:p>
                      <a:endParaRPr lang="fr-FR"/>
                    </a:p>
                  </a:txBody>
                  <a:tcPr/>
                </a:tc>
                <a:tc rowSpan="6">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Enfant</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Collectif et un intervenant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1.311</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3037345"/>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Individuel et un intervenant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2.873</a:t>
                      </a:r>
                      <a:endParaRPr lang="fr-FR" sz="110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0855995"/>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Collectif et plusieurs intervenants</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1.784</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5412565"/>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jour: Individuel et plusieurs intervenants</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4.223</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2424752"/>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Hospitalisation à temps partiel de nuit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1.650</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1409184"/>
                  </a:ext>
                </a:extLst>
              </a:tr>
              <a:tr h="226600">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Prise en charge en atelier thérapeutique</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0.740</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txBody>
                  <a:tcPr marL="39788" marR="3978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931131"/>
                  </a:ext>
                </a:extLst>
              </a:tr>
            </a:tbl>
          </a:graphicData>
        </a:graphic>
      </p:graphicFrame>
    </p:spTree>
    <p:extLst>
      <p:ext uri="{BB962C8B-B14F-4D97-AF65-F5344CB8AC3E}">
        <p14:creationId xmlns:p14="http://schemas.microsoft.com/office/powerpoint/2010/main" val="26932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26" name="Triangle isocèle 25"/>
          <p:cNvSpPr/>
          <p:nvPr/>
        </p:nvSpPr>
        <p:spPr>
          <a:xfrm rot="5400000">
            <a:off x="3965980" y="1969689"/>
            <a:ext cx="270000" cy="17762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40" name="Triangle isocèle 39"/>
          <p:cNvSpPr/>
          <p:nvPr/>
        </p:nvSpPr>
        <p:spPr>
          <a:xfrm rot="5400000">
            <a:off x="3965980" y="1355465"/>
            <a:ext cx="270000" cy="17762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42" name="Triangle isocèle 41"/>
          <p:cNvSpPr/>
          <p:nvPr/>
        </p:nvSpPr>
        <p:spPr>
          <a:xfrm rot="5400000">
            <a:off x="4022394" y="3932508"/>
            <a:ext cx="270000" cy="17762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43" name="ZoneTexte 42"/>
          <p:cNvSpPr txBox="1"/>
          <p:nvPr/>
        </p:nvSpPr>
        <p:spPr>
          <a:xfrm>
            <a:off x="288281" y="3862531"/>
            <a:ext cx="3684175" cy="461665"/>
          </a:xfrm>
          <a:prstGeom prst="rect">
            <a:avLst/>
          </a:prstGeom>
          <a:noFill/>
        </p:spPr>
        <p:txBody>
          <a:bodyPr wrap="square" lIns="0" tIns="0" rIns="0" bIns="0" rtlCol="0">
            <a:spAutoFit/>
          </a:bodyPr>
          <a:lstStyle/>
          <a:p>
            <a:pPr algn="ctr"/>
            <a:r>
              <a:rPr lang="fr-FR" sz="1000" dirty="0"/>
              <a:t>Un</a:t>
            </a:r>
            <a:r>
              <a:rPr lang="fr-FR" sz="1000" b="1" dirty="0">
                <a:solidFill>
                  <a:schemeClr val="accent2">
                    <a:lumMod val="60000"/>
                    <a:lumOff val="40000"/>
                  </a:schemeClr>
                </a:solidFill>
              </a:rPr>
              <a:t> </a:t>
            </a:r>
            <a:r>
              <a:rPr lang="fr-FR" sz="1000" dirty="0"/>
              <a:t>compartiment de financement dédié à la </a:t>
            </a:r>
            <a:r>
              <a:rPr lang="fr-FR" sz="1000" b="1" dirty="0">
                <a:solidFill>
                  <a:schemeClr val="accent2">
                    <a:lumMod val="60000"/>
                    <a:lumOff val="40000"/>
                  </a:schemeClr>
                </a:solidFill>
              </a:rPr>
              <a:t>réduction proactive des inégalités territoriales, </a:t>
            </a:r>
            <a:r>
              <a:rPr lang="fr-FR" sz="1000" dirty="0"/>
              <a:t>qui met en relation un besoin de santé et une enveloppe de financement </a:t>
            </a:r>
          </a:p>
        </p:txBody>
      </p:sp>
      <p:sp>
        <p:nvSpPr>
          <p:cNvPr id="44" name="ZoneTexte 43"/>
          <p:cNvSpPr txBox="1"/>
          <p:nvPr/>
        </p:nvSpPr>
        <p:spPr>
          <a:xfrm>
            <a:off x="184608" y="2925406"/>
            <a:ext cx="3684175" cy="422865"/>
          </a:xfrm>
          <a:prstGeom prst="rect">
            <a:avLst/>
          </a:prstGeom>
          <a:noFill/>
        </p:spPr>
        <p:txBody>
          <a:bodyPr wrap="square" lIns="0" tIns="0" rIns="0" bIns="0" rtlCol="0" anchor="ctr">
            <a:noAutofit/>
          </a:bodyPr>
          <a:lstStyle/>
          <a:p>
            <a:pPr algn="ctr"/>
            <a:r>
              <a:rPr lang="fr-FR" sz="1000" dirty="0"/>
              <a:t>Un compartiment de financement </a:t>
            </a:r>
            <a:r>
              <a:rPr lang="fr-FR" sz="1000" b="1" dirty="0"/>
              <a:t>pour valoriser l’activité des établissements</a:t>
            </a:r>
            <a:r>
              <a:rPr lang="fr-FR" sz="1000" dirty="0"/>
              <a:t> en incitant aux alternatives à l’hospitalisation temps plein </a:t>
            </a:r>
          </a:p>
        </p:txBody>
      </p:sp>
      <p:sp>
        <p:nvSpPr>
          <p:cNvPr id="45" name="Triangle isocèle 44"/>
          <p:cNvSpPr/>
          <p:nvPr/>
        </p:nvSpPr>
        <p:spPr>
          <a:xfrm rot="5400000">
            <a:off x="3949750" y="2994322"/>
            <a:ext cx="270000" cy="177625"/>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57" name="ZoneTexte 56"/>
          <p:cNvSpPr txBox="1"/>
          <p:nvPr/>
        </p:nvSpPr>
        <p:spPr>
          <a:xfrm>
            <a:off x="167745" y="1923501"/>
            <a:ext cx="3684175" cy="477054"/>
          </a:xfrm>
          <a:prstGeom prst="rect">
            <a:avLst/>
          </a:prstGeom>
          <a:noFill/>
        </p:spPr>
        <p:txBody>
          <a:bodyPr wrap="square" lIns="0" tIns="0" rIns="0" bIns="0" rtlCol="0" anchor="ctr">
            <a:spAutoFit/>
          </a:bodyPr>
          <a:lstStyle/>
          <a:p>
            <a:pPr algn="ctr"/>
            <a:r>
              <a:rPr lang="fr-FR" sz="1000" dirty="0"/>
              <a:t>Des compartiments dédiés </a:t>
            </a:r>
            <a:r>
              <a:rPr lang="fr-FR" sz="1050" b="1" dirty="0">
                <a:solidFill>
                  <a:schemeClr val="accent2">
                    <a:lumMod val="40000"/>
                    <a:lumOff val="60000"/>
                  </a:schemeClr>
                </a:solidFill>
              </a:rPr>
              <a:t>aux activités </a:t>
            </a:r>
            <a:r>
              <a:rPr lang="fr-FR" sz="1050" b="1" dirty="0" err="1">
                <a:solidFill>
                  <a:schemeClr val="accent2">
                    <a:lumMod val="40000"/>
                    <a:lumOff val="60000"/>
                  </a:schemeClr>
                </a:solidFill>
              </a:rPr>
              <a:t>supra-régionales</a:t>
            </a:r>
            <a:r>
              <a:rPr lang="fr-FR" sz="1050" b="1" dirty="0">
                <a:solidFill>
                  <a:schemeClr val="accent2">
                    <a:lumMod val="40000"/>
                    <a:lumOff val="60000"/>
                  </a:schemeClr>
                </a:solidFill>
              </a:rPr>
              <a:t>, aux nouvelles activités, à la structuration de la recherche  </a:t>
            </a:r>
            <a:r>
              <a:rPr lang="fr-FR" sz="1000" dirty="0"/>
              <a:t>pour soutenir la transformation du secteur</a:t>
            </a:r>
          </a:p>
        </p:txBody>
      </p:sp>
      <p:sp>
        <p:nvSpPr>
          <p:cNvPr id="58" name="ZoneTexte 57"/>
          <p:cNvSpPr txBox="1"/>
          <p:nvPr/>
        </p:nvSpPr>
        <p:spPr>
          <a:xfrm>
            <a:off x="315950" y="1367333"/>
            <a:ext cx="3684175" cy="153888"/>
          </a:xfrm>
          <a:prstGeom prst="rect">
            <a:avLst/>
          </a:prstGeom>
          <a:noFill/>
        </p:spPr>
        <p:txBody>
          <a:bodyPr wrap="square" lIns="0" tIns="0" rIns="0" bIns="0" rtlCol="0" anchor="ctr">
            <a:spAutoFit/>
          </a:bodyPr>
          <a:lstStyle/>
          <a:p>
            <a:pPr algn="ctr"/>
            <a:r>
              <a:rPr lang="fr-FR" sz="1000" dirty="0"/>
              <a:t>La prise en compte de la </a:t>
            </a:r>
            <a:r>
              <a:rPr lang="fr-FR" sz="1000" b="1" dirty="0">
                <a:solidFill>
                  <a:schemeClr val="tx1">
                    <a:lumMod val="50000"/>
                    <a:lumOff val="50000"/>
                  </a:schemeClr>
                </a:solidFill>
              </a:rPr>
              <a:t>qualité</a:t>
            </a:r>
            <a:endParaRPr lang="fr-FR" sz="1000" dirty="0"/>
          </a:p>
        </p:txBody>
      </p:sp>
      <p:sp>
        <p:nvSpPr>
          <p:cNvPr id="32" name="ZoneTexte 31"/>
          <p:cNvSpPr txBox="1"/>
          <p:nvPr/>
        </p:nvSpPr>
        <p:spPr>
          <a:xfrm>
            <a:off x="6047731" y="2747243"/>
            <a:ext cx="1722047" cy="198804"/>
          </a:xfrm>
          <a:prstGeom prst="rect">
            <a:avLst/>
          </a:prstGeom>
          <a:noFill/>
        </p:spPr>
        <p:txBody>
          <a:bodyPr wrap="square" lIns="0" tIns="0" rIns="0" bIns="0" rtlCol="0" anchor="ctr">
            <a:noAutofit/>
          </a:bodyPr>
          <a:lstStyle/>
          <a:p>
            <a:r>
              <a:rPr lang="fr-FR" sz="1200" b="1" dirty="0">
                <a:solidFill>
                  <a:schemeClr val="accent2">
                    <a:lumMod val="50000"/>
                  </a:schemeClr>
                </a:solidFill>
              </a:rPr>
              <a:t>Dotation file active </a:t>
            </a:r>
          </a:p>
        </p:txBody>
      </p:sp>
      <p:sp>
        <p:nvSpPr>
          <p:cNvPr id="37" name="ZoneTexte 36"/>
          <p:cNvSpPr txBox="1"/>
          <p:nvPr/>
        </p:nvSpPr>
        <p:spPr>
          <a:xfrm>
            <a:off x="6007887" y="4006859"/>
            <a:ext cx="3268183" cy="184666"/>
          </a:xfrm>
          <a:prstGeom prst="rect">
            <a:avLst/>
          </a:prstGeom>
          <a:noFill/>
        </p:spPr>
        <p:txBody>
          <a:bodyPr wrap="square" lIns="0" tIns="0" rIns="0" bIns="0" rtlCol="0">
            <a:spAutoFit/>
          </a:bodyPr>
          <a:lstStyle/>
          <a:p>
            <a:r>
              <a:rPr lang="fr-FR" sz="1200" b="1" dirty="0">
                <a:solidFill>
                  <a:schemeClr val="accent2">
                    <a:lumMod val="60000"/>
                    <a:lumOff val="40000"/>
                  </a:schemeClr>
                </a:solidFill>
              </a:rPr>
              <a:t>Dotation Populationnelle</a:t>
            </a:r>
          </a:p>
        </p:txBody>
      </p:sp>
      <p:sp>
        <p:nvSpPr>
          <p:cNvPr id="41" name="ZoneTexte 40"/>
          <p:cNvSpPr txBox="1"/>
          <p:nvPr/>
        </p:nvSpPr>
        <p:spPr>
          <a:xfrm>
            <a:off x="6108950" y="2070428"/>
            <a:ext cx="1157596" cy="161583"/>
          </a:xfrm>
          <a:prstGeom prst="rect">
            <a:avLst/>
          </a:prstGeom>
          <a:noFill/>
        </p:spPr>
        <p:txBody>
          <a:bodyPr wrap="square" lIns="0" tIns="0" rIns="0" bIns="0" rtlCol="0">
            <a:spAutoFit/>
          </a:bodyPr>
          <a:lstStyle>
            <a:defPPr>
              <a:defRPr lang="fr-FR"/>
            </a:defPPr>
            <a:lvl1pPr algn="r">
              <a:defRPr sz="1000" b="1">
                <a:solidFill>
                  <a:schemeClr val="accent2">
                    <a:lumMod val="20000"/>
                    <a:lumOff val="80000"/>
                  </a:schemeClr>
                </a:solidFill>
              </a:defRPr>
            </a:lvl1pPr>
          </a:lstStyle>
          <a:p>
            <a:pPr algn="l"/>
            <a:r>
              <a:rPr lang="fr-FR" sz="1050" dirty="0">
                <a:solidFill>
                  <a:schemeClr val="accent2">
                    <a:lumMod val="40000"/>
                    <a:lumOff val="60000"/>
                  </a:schemeClr>
                </a:solidFill>
              </a:rPr>
              <a:t>Transformation</a:t>
            </a:r>
          </a:p>
        </p:txBody>
      </p:sp>
      <p:sp>
        <p:nvSpPr>
          <p:cNvPr id="46" name="ZoneTexte 45"/>
          <p:cNvSpPr txBox="1"/>
          <p:nvPr/>
        </p:nvSpPr>
        <p:spPr>
          <a:xfrm>
            <a:off x="6108949" y="1871794"/>
            <a:ext cx="1307365" cy="161583"/>
          </a:xfrm>
          <a:prstGeom prst="rect">
            <a:avLst/>
          </a:prstGeom>
          <a:noFill/>
        </p:spPr>
        <p:txBody>
          <a:bodyPr wrap="square" lIns="0" tIns="0" rIns="0" bIns="0" rtlCol="0">
            <a:spAutoFit/>
          </a:bodyPr>
          <a:lstStyle/>
          <a:p>
            <a:r>
              <a:rPr lang="fr-FR" sz="1050" b="1" dirty="0">
                <a:solidFill>
                  <a:schemeClr val="accent2">
                    <a:lumMod val="40000"/>
                    <a:lumOff val="60000"/>
                  </a:schemeClr>
                </a:solidFill>
              </a:rPr>
              <a:t>Nouvelles activités</a:t>
            </a:r>
          </a:p>
        </p:txBody>
      </p:sp>
      <p:sp>
        <p:nvSpPr>
          <p:cNvPr id="47" name="ZoneTexte 46"/>
          <p:cNvSpPr txBox="1"/>
          <p:nvPr/>
        </p:nvSpPr>
        <p:spPr>
          <a:xfrm>
            <a:off x="6148196" y="1665247"/>
            <a:ext cx="2029650" cy="161583"/>
          </a:xfrm>
          <a:prstGeom prst="rect">
            <a:avLst/>
          </a:prstGeom>
          <a:noFill/>
        </p:spPr>
        <p:txBody>
          <a:bodyPr wrap="square" lIns="0" tIns="0" rIns="0" bIns="0" rtlCol="0">
            <a:spAutoFit/>
          </a:bodyPr>
          <a:lstStyle>
            <a:defPPr>
              <a:defRPr lang="fr-FR"/>
            </a:defPPr>
            <a:lvl1pPr>
              <a:defRPr sz="1000" b="1">
                <a:solidFill>
                  <a:schemeClr val="accent2">
                    <a:lumMod val="20000"/>
                    <a:lumOff val="80000"/>
                  </a:schemeClr>
                </a:solidFill>
              </a:defRPr>
            </a:lvl1pPr>
          </a:lstStyle>
          <a:p>
            <a:r>
              <a:rPr lang="fr-FR" sz="1050" dirty="0">
                <a:solidFill>
                  <a:schemeClr val="accent2">
                    <a:lumMod val="40000"/>
                    <a:lumOff val="60000"/>
                  </a:schemeClr>
                </a:solidFill>
              </a:rPr>
              <a:t>Activités spécifiques </a:t>
            </a:r>
          </a:p>
        </p:txBody>
      </p:sp>
      <p:sp>
        <p:nvSpPr>
          <p:cNvPr id="48" name="Rectangle à coins arrondis 47"/>
          <p:cNvSpPr/>
          <p:nvPr/>
        </p:nvSpPr>
        <p:spPr>
          <a:xfrm>
            <a:off x="4985888" y="2547129"/>
            <a:ext cx="810247" cy="633591"/>
          </a:xfrm>
          <a:prstGeom prst="roundRect">
            <a:avLst>
              <a:gd name="adj" fmla="val 766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t>+/ - 15%</a:t>
            </a:r>
          </a:p>
        </p:txBody>
      </p:sp>
      <p:sp>
        <p:nvSpPr>
          <p:cNvPr id="49" name="Rectangle à coins arrondis 48"/>
          <p:cNvSpPr/>
          <p:nvPr/>
        </p:nvSpPr>
        <p:spPr>
          <a:xfrm>
            <a:off x="4985889" y="3240179"/>
            <a:ext cx="803462" cy="12582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t>+/- 85%</a:t>
            </a:r>
          </a:p>
        </p:txBody>
      </p:sp>
      <p:sp>
        <p:nvSpPr>
          <p:cNvPr id="50" name="Rectangle à coins arrondis 49"/>
          <p:cNvSpPr/>
          <p:nvPr/>
        </p:nvSpPr>
        <p:spPr>
          <a:xfrm>
            <a:off x="4427984" y="1346087"/>
            <a:ext cx="1368152" cy="16397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1,2%</a:t>
            </a:r>
          </a:p>
        </p:txBody>
      </p:sp>
      <p:sp>
        <p:nvSpPr>
          <p:cNvPr id="51" name="Rectangle à coins arrondis 50"/>
          <p:cNvSpPr/>
          <p:nvPr/>
        </p:nvSpPr>
        <p:spPr>
          <a:xfrm>
            <a:off x="4404151" y="1651833"/>
            <a:ext cx="1368152" cy="76617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6%</a:t>
            </a:r>
          </a:p>
        </p:txBody>
      </p:sp>
      <p:sp>
        <p:nvSpPr>
          <p:cNvPr id="53" name="ZoneTexte 52"/>
          <p:cNvSpPr txBox="1"/>
          <p:nvPr/>
        </p:nvSpPr>
        <p:spPr>
          <a:xfrm>
            <a:off x="5895632" y="1329738"/>
            <a:ext cx="2860629" cy="184666"/>
          </a:xfrm>
          <a:prstGeom prst="rect">
            <a:avLst/>
          </a:prstGeom>
          <a:noFill/>
        </p:spPr>
        <p:txBody>
          <a:bodyPr wrap="square" lIns="0" tIns="0" rIns="0" bIns="0" rtlCol="0">
            <a:spAutoFit/>
          </a:bodyPr>
          <a:lstStyle/>
          <a:p>
            <a:r>
              <a:rPr lang="fr-FR" sz="1200" b="1" dirty="0">
                <a:solidFill>
                  <a:schemeClr val="tx1">
                    <a:lumMod val="50000"/>
                    <a:lumOff val="50000"/>
                  </a:schemeClr>
                </a:solidFill>
              </a:rPr>
              <a:t>IFAQ + Qualité du codage </a:t>
            </a:r>
          </a:p>
        </p:txBody>
      </p:sp>
      <p:sp>
        <p:nvSpPr>
          <p:cNvPr id="54" name="Rectangle à coins arrondis 53"/>
          <p:cNvSpPr/>
          <p:nvPr/>
        </p:nvSpPr>
        <p:spPr>
          <a:xfrm>
            <a:off x="5538120" y="1690176"/>
            <a:ext cx="531006" cy="132384"/>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3%</a:t>
            </a:r>
          </a:p>
        </p:txBody>
      </p:sp>
      <p:sp>
        <p:nvSpPr>
          <p:cNvPr id="55" name="Rectangle à coins arrondis 54"/>
          <p:cNvSpPr/>
          <p:nvPr/>
        </p:nvSpPr>
        <p:spPr>
          <a:xfrm>
            <a:off x="5538120" y="1885159"/>
            <a:ext cx="531126" cy="137454"/>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0,5%</a:t>
            </a:r>
          </a:p>
        </p:txBody>
      </p:sp>
      <p:sp>
        <p:nvSpPr>
          <p:cNvPr id="56" name="Rectangle à coins arrondis 55"/>
          <p:cNvSpPr/>
          <p:nvPr/>
        </p:nvSpPr>
        <p:spPr>
          <a:xfrm>
            <a:off x="5538120" y="2076309"/>
            <a:ext cx="531006" cy="112864"/>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3%</a:t>
            </a:r>
          </a:p>
        </p:txBody>
      </p:sp>
      <p:sp>
        <p:nvSpPr>
          <p:cNvPr id="59" name="Double flèche verticale 58"/>
          <p:cNvSpPr/>
          <p:nvPr/>
        </p:nvSpPr>
        <p:spPr>
          <a:xfrm>
            <a:off x="5319836" y="3023251"/>
            <a:ext cx="203995" cy="561796"/>
          </a:xfrm>
          <a:prstGeom prst="up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0" name="ZoneTexte 59"/>
          <p:cNvSpPr txBox="1"/>
          <p:nvPr/>
        </p:nvSpPr>
        <p:spPr>
          <a:xfrm>
            <a:off x="6319616" y="3030543"/>
            <a:ext cx="1418242" cy="861774"/>
          </a:xfrm>
          <a:prstGeom prst="rect">
            <a:avLst/>
          </a:prstGeom>
          <a:noFill/>
        </p:spPr>
        <p:txBody>
          <a:bodyPr wrap="square" rtlCol="0">
            <a:spAutoFit/>
          </a:bodyPr>
          <a:lstStyle/>
          <a:p>
            <a:r>
              <a:rPr lang="fr-FR" sz="1000" i="1" dirty="0">
                <a:solidFill>
                  <a:schemeClr val="bg1">
                    <a:lumMod val="50000"/>
                  </a:schemeClr>
                </a:solidFill>
              </a:rPr>
              <a:t>Poids de ces compartiments laissé à la main de chacun des secteur d’établissement</a:t>
            </a:r>
          </a:p>
        </p:txBody>
      </p:sp>
      <p:sp>
        <p:nvSpPr>
          <p:cNvPr id="61" name="ZoneTexte 60"/>
          <p:cNvSpPr txBox="1"/>
          <p:nvPr/>
        </p:nvSpPr>
        <p:spPr>
          <a:xfrm>
            <a:off x="6116907" y="2269062"/>
            <a:ext cx="1869485" cy="161583"/>
          </a:xfrm>
          <a:prstGeom prst="rect">
            <a:avLst/>
          </a:prstGeom>
          <a:noFill/>
        </p:spPr>
        <p:txBody>
          <a:bodyPr wrap="square" lIns="0" tIns="0" rIns="0" bIns="0" rtlCol="0">
            <a:spAutoFit/>
          </a:bodyPr>
          <a:lstStyle>
            <a:defPPr>
              <a:defRPr lang="fr-FR"/>
            </a:defPPr>
            <a:lvl1pPr algn="r">
              <a:defRPr sz="1000" b="1">
                <a:solidFill>
                  <a:schemeClr val="accent2">
                    <a:lumMod val="20000"/>
                    <a:lumOff val="80000"/>
                  </a:schemeClr>
                </a:solidFill>
              </a:defRPr>
            </a:lvl1pPr>
          </a:lstStyle>
          <a:p>
            <a:pPr algn="l"/>
            <a:r>
              <a:rPr lang="fr-FR" sz="1050" dirty="0" err="1">
                <a:solidFill>
                  <a:schemeClr val="accent2">
                    <a:lumMod val="40000"/>
                    <a:lumOff val="60000"/>
                  </a:schemeClr>
                </a:solidFill>
              </a:rPr>
              <a:t>Struct</a:t>
            </a:r>
            <a:r>
              <a:rPr lang="fr-FR" sz="1050" dirty="0">
                <a:solidFill>
                  <a:schemeClr val="accent2">
                    <a:lumMod val="40000"/>
                    <a:lumOff val="60000"/>
                  </a:schemeClr>
                </a:solidFill>
              </a:rPr>
              <a:t>. de la recherche (2023)</a:t>
            </a:r>
          </a:p>
        </p:txBody>
      </p:sp>
      <p:sp>
        <p:nvSpPr>
          <p:cNvPr id="62" name="Rectangle à coins arrondis 61"/>
          <p:cNvSpPr/>
          <p:nvPr/>
        </p:nvSpPr>
        <p:spPr>
          <a:xfrm>
            <a:off x="5538120" y="2274006"/>
            <a:ext cx="538964" cy="106317"/>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0%</a:t>
            </a:r>
          </a:p>
        </p:txBody>
      </p:sp>
      <p:sp>
        <p:nvSpPr>
          <p:cNvPr id="63" name="Rectangle à coins arrondis 62"/>
          <p:cNvSpPr/>
          <p:nvPr/>
        </p:nvSpPr>
        <p:spPr>
          <a:xfrm>
            <a:off x="4510043" y="2559782"/>
            <a:ext cx="387570" cy="195133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50" b="1" dirty="0"/>
              <a:t>93%</a:t>
            </a:r>
          </a:p>
        </p:txBody>
      </p:sp>
      <p:sp>
        <p:nvSpPr>
          <p:cNvPr id="33" name="Titre 8"/>
          <p:cNvSpPr>
            <a:spLocks noGrp="1"/>
          </p:cNvSpPr>
          <p:nvPr>
            <p:ph type="title"/>
          </p:nvPr>
        </p:nvSpPr>
        <p:spPr>
          <a:xfrm>
            <a:off x="323850" y="567529"/>
            <a:ext cx="8424863" cy="539991"/>
          </a:xfrm>
        </p:spPr>
        <p:txBody>
          <a:bodyPr>
            <a:noAutofit/>
          </a:bodyPr>
          <a:lstStyle/>
          <a:p>
            <a:r>
              <a:rPr lang="fr-FR" sz="1800" dirty="0">
                <a:solidFill>
                  <a:schemeClr val="tx2"/>
                </a:solidFill>
              </a:rPr>
              <a:t>Les compartiments du modèle </a:t>
            </a:r>
          </a:p>
        </p:txBody>
      </p:sp>
    </p:spTree>
    <p:extLst>
      <p:ext uri="{BB962C8B-B14F-4D97-AF65-F5344CB8AC3E}">
        <p14:creationId xmlns:p14="http://schemas.microsoft.com/office/powerpoint/2010/main" val="412556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2" grpId="0" animBg="1"/>
      <p:bldP spid="43" grpId="0"/>
      <p:bldP spid="57" grpId="0"/>
      <p:bldP spid="58" grpId="0"/>
      <p:bldP spid="37" grpId="0"/>
      <p:bldP spid="41" grpId="0"/>
      <p:bldP spid="46" grpId="0"/>
      <p:bldP spid="47" grpId="0"/>
      <p:bldP spid="49" grpId="0" animBg="1"/>
      <p:bldP spid="50" grpId="0" animBg="1"/>
      <p:bldP spid="51" grpId="0" animBg="1"/>
      <p:bldP spid="53" grpId="0"/>
      <p:bldP spid="54" grpId="0" animBg="1"/>
      <p:bldP spid="55" grpId="0" animBg="1"/>
      <p:bldP spid="56" grpId="0" animBg="1"/>
      <p:bldP spid="61" grpId="0"/>
      <p:bldP spid="62"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23528" y="1372614"/>
            <a:ext cx="8568952" cy="1631184"/>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40</a:t>
            </a:fld>
            <a:endParaRPr lang="fr-FR" dirty="0"/>
          </a:p>
        </p:txBody>
      </p:sp>
      <p:sp>
        <p:nvSpPr>
          <p:cNvPr id="3" name="Espace réservé du texte 2"/>
          <p:cNvSpPr>
            <a:spLocks noGrp="1"/>
          </p:cNvSpPr>
          <p:nvPr>
            <p:ph type="body" sz="quarter" idx="13"/>
          </p:nvPr>
        </p:nvSpPr>
        <p:spPr>
          <a:xfrm>
            <a:off x="323528" y="1563638"/>
            <a:ext cx="8136904" cy="2880320"/>
          </a:xfrm>
          <a:noFill/>
        </p:spPr>
        <p:txBody>
          <a:bodyPr/>
          <a:lstStyle/>
          <a:p>
            <a:pPr marL="546100" indent="-369888">
              <a:buNone/>
            </a:pPr>
            <a:r>
              <a:rPr lang="fr-FR" dirty="0" smtClean="0">
                <a:solidFill>
                  <a:schemeClr val="tx2"/>
                </a:solidFill>
              </a:rPr>
              <a:t>Conditions d’application des coefficients de pondération jeunes adultes et </a:t>
            </a:r>
            <a:r>
              <a:rPr lang="fr-FR" dirty="0" err="1" smtClean="0">
                <a:solidFill>
                  <a:schemeClr val="tx2"/>
                </a:solidFill>
              </a:rPr>
              <a:t>gérontopsychiatrie</a:t>
            </a:r>
            <a:endParaRPr lang="fr-FR" dirty="0" smtClean="0">
              <a:solidFill>
                <a:schemeClr val="tx2"/>
              </a:solidFill>
            </a:endParaRPr>
          </a:p>
          <a:p>
            <a:pPr marL="801688" lvl="1" indent="-369888">
              <a:buFont typeface="+mj-lt"/>
              <a:buAutoNum type="arabicPeriod"/>
            </a:pPr>
            <a:r>
              <a:rPr lang="fr-FR" dirty="0"/>
              <a:t>Identification de l’établissement par l’ARS </a:t>
            </a:r>
            <a:r>
              <a:rPr lang="fr-FR" dirty="0" smtClean="0"/>
              <a:t>(vaut pour l’HC et l’HTP)</a:t>
            </a:r>
            <a:endParaRPr lang="fr-FR" dirty="0"/>
          </a:p>
          <a:p>
            <a:pPr marL="801688" lvl="1" indent="-369888">
              <a:buFont typeface="+mj-lt"/>
              <a:buAutoNum type="arabicPeriod"/>
            </a:pPr>
            <a:r>
              <a:rPr lang="fr-FR" dirty="0" smtClean="0"/>
              <a:t>Respect de la conditions d’âge (18-25 ans / + 64 ans)</a:t>
            </a:r>
          </a:p>
          <a:p>
            <a:pPr marL="801688" lvl="1" indent="-369888">
              <a:buFont typeface="+mj-lt"/>
              <a:buAutoNum type="arabicPeriod"/>
            </a:pPr>
            <a:r>
              <a:rPr lang="fr-FR" dirty="0" smtClean="0"/>
              <a:t>Remontée de l’UM dans </a:t>
            </a:r>
            <a:r>
              <a:rPr lang="fr-FR" dirty="0" err="1" smtClean="0"/>
              <a:t>Fichcomp</a:t>
            </a:r>
            <a:endParaRPr lang="fr-FR" dirty="0" smtClean="0"/>
          </a:p>
          <a:p>
            <a:pPr marL="351450" lvl="1" indent="-171450">
              <a:buFont typeface="Arial" panose="020B0604020202020204" pitchFamily="34" charset="0"/>
              <a:buChar char="→"/>
            </a:pPr>
            <a:endParaRPr lang="fr-FR" sz="100" b="1" dirty="0" smtClean="0"/>
          </a:p>
          <a:p>
            <a:pPr marL="449263" lvl="1" indent="-273050">
              <a:buFont typeface="Arial" panose="020B0604020202020204" pitchFamily="34" charset="0"/>
              <a:buChar char="→"/>
              <a:tabLst>
                <a:tab pos="176213" algn="l"/>
              </a:tabLst>
            </a:pPr>
            <a:r>
              <a:rPr lang="fr-FR" b="1" dirty="0" smtClean="0"/>
              <a:t>Pour les établissements identifiés par l’ARS (condition 1), la pondération journalière des patients âgés de 18 à 25 ans (condition 2) et pris en charge dans l’UM remontée par l’établissement (condition 3) est majorée du coefficient jeunes adultes</a:t>
            </a:r>
          </a:p>
          <a:p>
            <a:pPr marL="449263" lvl="1" indent="-273050">
              <a:buFont typeface="Arial" panose="020B0604020202020204" pitchFamily="34" charset="0"/>
              <a:buChar char="→"/>
              <a:tabLst>
                <a:tab pos="176213" algn="l"/>
              </a:tabLst>
            </a:pPr>
            <a:r>
              <a:rPr lang="fr-FR" b="1" dirty="0" smtClean="0"/>
              <a:t> </a:t>
            </a:r>
            <a:r>
              <a:rPr lang="fr-FR" b="1" dirty="0"/>
              <a:t>Pour les établissements identifiés par l’ARS (condition 1), la pondération journalière des patients âgés de </a:t>
            </a:r>
            <a:r>
              <a:rPr lang="fr-FR" b="1" dirty="0" smtClean="0"/>
              <a:t>plus de 64 </a:t>
            </a:r>
            <a:r>
              <a:rPr lang="fr-FR" b="1" dirty="0"/>
              <a:t>ans (condition 2) et pris en charge dans l’UM remontée par l’établissement (condition 3) est majorée du coefficient </a:t>
            </a:r>
            <a:r>
              <a:rPr lang="fr-FR" b="1" dirty="0" smtClean="0"/>
              <a:t> </a:t>
            </a:r>
            <a:r>
              <a:rPr lang="fr-FR" b="1" dirty="0" err="1" smtClean="0"/>
              <a:t>géronto</a:t>
            </a:r>
            <a:r>
              <a:rPr lang="fr-FR" b="1" dirty="0" smtClean="0"/>
              <a:t>-psychiatrie </a:t>
            </a:r>
            <a:endParaRPr lang="fr-FR" b="1" dirty="0"/>
          </a:p>
          <a:p>
            <a:pPr marL="180000" lvl="1" indent="0">
              <a:buNone/>
            </a:pPr>
            <a:r>
              <a:rPr lang="fr-FR" b="1" dirty="0" smtClean="0"/>
              <a:t> </a:t>
            </a:r>
          </a:p>
          <a:p>
            <a:pPr marL="180000" lvl="1" indent="0">
              <a:buNone/>
            </a:pPr>
            <a:endParaRPr lang="fr-FR" b="1"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smtClean="0">
                <a:solidFill>
                  <a:schemeClr val="tx2"/>
                </a:solidFill>
              </a:rPr>
              <a:t>Focus sur l’application des coefficients (1/2)</a:t>
            </a:r>
            <a:endParaRPr lang="fr-FR"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Tree>
    <p:extLst>
      <p:ext uri="{BB962C8B-B14F-4D97-AF65-F5344CB8AC3E}">
        <p14:creationId xmlns:p14="http://schemas.microsoft.com/office/powerpoint/2010/main" val="3590106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41</a:t>
            </a:fld>
            <a:endParaRPr lang="fr-FR" dirty="0"/>
          </a:p>
        </p:txBody>
      </p:sp>
      <p:sp>
        <p:nvSpPr>
          <p:cNvPr id="3" name="Espace réservé du texte 2"/>
          <p:cNvSpPr>
            <a:spLocks noGrp="1"/>
          </p:cNvSpPr>
          <p:nvPr>
            <p:ph type="body" sz="quarter" idx="13"/>
          </p:nvPr>
        </p:nvSpPr>
        <p:spPr>
          <a:xfrm>
            <a:off x="323688" y="1497854"/>
            <a:ext cx="8136904" cy="3096344"/>
          </a:xfrm>
        </p:spPr>
        <p:txBody>
          <a:bodyPr/>
          <a:lstStyle/>
          <a:p>
            <a:pPr marL="352425" indent="-17463">
              <a:buNone/>
            </a:pPr>
            <a:r>
              <a:rPr lang="fr-FR" dirty="0">
                <a:solidFill>
                  <a:schemeClr val="tx2"/>
                </a:solidFill>
              </a:rPr>
              <a:t>Conditions d’application des coefficients de pondération unité de crise spécialisée et réhabilitation intensive </a:t>
            </a:r>
          </a:p>
          <a:p>
            <a:pPr marL="801688" lvl="1" indent="-369888">
              <a:spcAft>
                <a:spcPts val="600"/>
              </a:spcAft>
              <a:buFont typeface="+mj-lt"/>
              <a:buAutoNum type="arabicPeriod"/>
            </a:pPr>
            <a:r>
              <a:rPr lang="fr-FR" dirty="0"/>
              <a:t>Identification de l’établissement par l’ARS </a:t>
            </a:r>
          </a:p>
          <a:p>
            <a:pPr marL="801688" lvl="1" indent="-369888">
              <a:spcAft>
                <a:spcPts val="600"/>
              </a:spcAft>
              <a:buFont typeface="+mj-lt"/>
              <a:buAutoNum type="arabicPeriod"/>
            </a:pPr>
            <a:r>
              <a:rPr lang="fr-FR" dirty="0"/>
              <a:t>Respect de la forme d’activité (centre de crise / </a:t>
            </a:r>
            <a:r>
              <a:rPr lang="fr-FR" dirty="0" err="1"/>
              <a:t>post-cure</a:t>
            </a:r>
            <a:r>
              <a:rPr lang="fr-FR" dirty="0"/>
              <a:t>)</a:t>
            </a:r>
          </a:p>
          <a:p>
            <a:pPr marL="801688" lvl="1" indent="-369888">
              <a:spcAft>
                <a:spcPts val="600"/>
              </a:spcAft>
              <a:buFont typeface="+mj-lt"/>
              <a:buAutoNum type="arabicPeriod"/>
            </a:pPr>
            <a:r>
              <a:rPr lang="fr-FR" dirty="0"/>
              <a:t>Remontée de l’UM dans </a:t>
            </a:r>
            <a:r>
              <a:rPr lang="fr-FR" dirty="0" err="1"/>
              <a:t>Fichcomp</a:t>
            </a:r>
            <a:endParaRPr lang="fr-FR" dirty="0"/>
          </a:p>
          <a:p>
            <a:pPr marL="449263" lvl="1" indent="-273050">
              <a:buFont typeface="Arial" panose="020B0604020202020204" pitchFamily="34" charset="0"/>
              <a:buChar char="→"/>
              <a:tabLst>
                <a:tab pos="176213" algn="l"/>
              </a:tabLst>
            </a:pPr>
            <a:endParaRPr lang="fr-FR" sz="100" b="1" dirty="0" smtClean="0"/>
          </a:p>
          <a:p>
            <a:pPr marL="449263" lvl="1" indent="-273050">
              <a:buFont typeface="Arial" panose="020B0604020202020204" pitchFamily="34" charset="0"/>
              <a:buChar char="→"/>
              <a:tabLst>
                <a:tab pos="176213" algn="l"/>
              </a:tabLst>
            </a:pPr>
            <a:r>
              <a:rPr lang="fr-FR" b="1" dirty="0" smtClean="0"/>
              <a:t>Pour les établissements identifiés par l’ARS (condition 1), la pondération journalière des patients codés en centre de crise (condition 2) et pris en charge dans l’UM remontée par l’établissement (condition 3) est majorée du coefficient centre de crise spécialisé </a:t>
            </a:r>
          </a:p>
          <a:p>
            <a:pPr marL="449263" lvl="1" indent="-273050">
              <a:buFont typeface="Arial" panose="020B0604020202020204" pitchFamily="34" charset="0"/>
              <a:buChar char="→"/>
              <a:tabLst>
                <a:tab pos="176213" algn="l"/>
              </a:tabLst>
            </a:pPr>
            <a:r>
              <a:rPr lang="fr-FR" b="1" dirty="0" smtClean="0"/>
              <a:t>Pour les établissements identifiés par l’ARS (condition 1), la pondération journalière des patients codés en </a:t>
            </a:r>
            <a:r>
              <a:rPr lang="fr-FR" b="1" dirty="0" err="1" smtClean="0"/>
              <a:t>post-cure</a:t>
            </a:r>
            <a:r>
              <a:rPr lang="fr-FR" b="1" dirty="0" smtClean="0"/>
              <a:t> (condition 2) et pris en charge dans l’UM remontée par l’établissement (condition 3) est majorée du coefficient réhabilitation intensive </a:t>
            </a:r>
          </a:p>
          <a:p>
            <a:pPr marL="180000" lvl="1" indent="0">
              <a:buNone/>
            </a:pPr>
            <a:endParaRPr lang="fr-FR" b="1"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p:txBody>
          <a:bodyPr/>
          <a:lstStyle/>
          <a:p>
            <a:r>
              <a:rPr lang="fr-FR" dirty="0" smtClean="0">
                <a:solidFill>
                  <a:schemeClr val="tx2"/>
                </a:solidFill>
              </a:rPr>
              <a:t>Focus sur l’application des coefficients (2/2)</a:t>
            </a:r>
            <a:endParaRPr lang="fr-FR" dirty="0">
              <a:solidFill>
                <a:schemeClr val="tx2"/>
              </a:solidFill>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Rectangle à coins arrondis 8"/>
          <p:cNvSpPr/>
          <p:nvPr/>
        </p:nvSpPr>
        <p:spPr>
          <a:xfrm>
            <a:off x="323688" y="1414842"/>
            <a:ext cx="8425185" cy="1631184"/>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9491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8" name="Espace réservé du pied de page 7"/>
          <p:cNvSpPr>
            <a:spLocks noGrp="1"/>
          </p:cNvSpPr>
          <p:nvPr>
            <p:ph type="ftr" sz="quarter" idx="3"/>
          </p:nvPr>
        </p:nvSpPr>
        <p:spPr/>
        <p:txBody>
          <a:bodyPr/>
          <a:lstStyle/>
          <a:p>
            <a:r>
              <a:rPr lang="fr-FR" dirty="0"/>
              <a:t>Direction générale de l’offre de soins</a:t>
            </a:r>
          </a:p>
        </p:txBody>
      </p:sp>
      <p:sp>
        <p:nvSpPr>
          <p:cNvPr id="9" name="Titre 6"/>
          <p:cNvSpPr>
            <a:spLocks noGrp="1"/>
          </p:cNvSpPr>
          <p:nvPr>
            <p:ph type="title"/>
          </p:nvPr>
        </p:nvSpPr>
        <p:spPr>
          <a:xfrm>
            <a:off x="197552" y="650877"/>
            <a:ext cx="8424863" cy="539991"/>
          </a:xfrm>
        </p:spPr>
        <p:txBody>
          <a:bodyPr>
            <a:noAutofit/>
          </a:bodyPr>
          <a:lstStyle/>
          <a:p>
            <a:r>
              <a:rPr lang="fr-FR" sz="1800" dirty="0">
                <a:solidFill>
                  <a:schemeClr val="tx2"/>
                </a:solidFill>
              </a:rPr>
              <a:t>Des poids de compartiment différents selon les secteurs et le profil des établissements</a:t>
            </a:r>
          </a:p>
        </p:txBody>
      </p:sp>
      <p:sp>
        <p:nvSpPr>
          <p:cNvPr id="28" name="Rectangle 27"/>
          <p:cNvSpPr/>
          <p:nvPr/>
        </p:nvSpPr>
        <p:spPr>
          <a:xfrm>
            <a:off x="1835696" y="3029988"/>
            <a:ext cx="864096" cy="146993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Dot pop </a:t>
            </a:r>
          </a:p>
        </p:txBody>
      </p:sp>
      <p:sp>
        <p:nvSpPr>
          <p:cNvPr id="29" name="Rectangle 28"/>
          <p:cNvSpPr/>
          <p:nvPr/>
        </p:nvSpPr>
        <p:spPr>
          <a:xfrm>
            <a:off x="1835696" y="2677838"/>
            <a:ext cx="864096" cy="3521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DFA</a:t>
            </a:r>
          </a:p>
        </p:txBody>
      </p:sp>
      <p:sp>
        <p:nvSpPr>
          <p:cNvPr id="30" name="Rectangle 29"/>
          <p:cNvSpPr/>
          <p:nvPr/>
        </p:nvSpPr>
        <p:spPr>
          <a:xfrm>
            <a:off x="1835696" y="1911681"/>
            <a:ext cx="864096" cy="55915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Activités </a:t>
            </a:r>
            <a:r>
              <a:rPr lang="fr-FR" sz="1050" dirty="0" err="1"/>
              <a:t>spéc</a:t>
            </a:r>
            <a:r>
              <a:rPr lang="fr-FR" sz="1050" dirty="0"/>
              <a:t>.</a:t>
            </a:r>
          </a:p>
        </p:txBody>
      </p:sp>
      <p:sp>
        <p:nvSpPr>
          <p:cNvPr id="31" name="Rectangle 30"/>
          <p:cNvSpPr/>
          <p:nvPr/>
        </p:nvSpPr>
        <p:spPr>
          <a:xfrm>
            <a:off x="1850074" y="1491630"/>
            <a:ext cx="864096" cy="13878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Struct</a:t>
            </a:r>
            <a:r>
              <a:rPr lang="fr-FR" sz="900" dirty="0">
                <a:solidFill>
                  <a:schemeClr val="tx1"/>
                </a:solidFill>
              </a:rPr>
              <a:t> </a:t>
            </a:r>
            <a:r>
              <a:rPr lang="fr-FR" sz="900" dirty="0" err="1">
                <a:solidFill>
                  <a:schemeClr val="tx1"/>
                </a:solidFill>
              </a:rPr>
              <a:t>rech</a:t>
            </a:r>
            <a:endParaRPr lang="fr-FR" sz="900" dirty="0">
              <a:solidFill>
                <a:schemeClr val="tx1"/>
              </a:solidFill>
            </a:endParaRPr>
          </a:p>
        </p:txBody>
      </p:sp>
      <p:sp>
        <p:nvSpPr>
          <p:cNvPr id="32" name="Rectangle 31"/>
          <p:cNvSpPr/>
          <p:nvPr/>
        </p:nvSpPr>
        <p:spPr>
          <a:xfrm>
            <a:off x="4644008" y="2503190"/>
            <a:ext cx="864096" cy="199673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Dot pop </a:t>
            </a:r>
          </a:p>
        </p:txBody>
      </p:sp>
      <p:sp>
        <p:nvSpPr>
          <p:cNvPr id="33" name="Rectangle 32"/>
          <p:cNvSpPr/>
          <p:nvPr/>
        </p:nvSpPr>
        <p:spPr>
          <a:xfrm>
            <a:off x="4644008" y="1708847"/>
            <a:ext cx="864096" cy="7943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DFA</a:t>
            </a:r>
          </a:p>
        </p:txBody>
      </p:sp>
      <p:sp>
        <p:nvSpPr>
          <p:cNvPr id="35" name="Rectangle 34"/>
          <p:cNvSpPr/>
          <p:nvPr/>
        </p:nvSpPr>
        <p:spPr>
          <a:xfrm>
            <a:off x="4644008" y="1540593"/>
            <a:ext cx="864096" cy="13934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IFAQ</a:t>
            </a:r>
          </a:p>
        </p:txBody>
      </p:sp>
      <p:sp>
        <p:nvSpPr>
          <p:cNvPr id="36" name="Rectangle 35"/>
          <p:cNvSpPr/>
          <p:nvPr/>
        </p:nvSpPr>
        <p:spPr>
          <a:xfrm>
            <a:off x="7596336" y="4116194"/>
            <a:ext cx="864096" cy="38373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Dot pop </a:t>
            </a:r>
          </a:p>
        </p:txBody>
      </p:sp>
      <p:sp>
        <p:nvSpPr>
          <p:cNvPr id="37" name="Rectangle 36"/>
          <p:cNvSpPr/>
          <p:nvPr/>
        </p:nvSpPr>
        <p:spPr>
          <a:xfrm>
            <a:off x="7596336" y="1679933"/>
            <a:ext cx="864096" cy="24688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DFA</a:t>
            </a:r>
          </a:p>
        </p:txBody>
      </p:sp>
      <p:sp>
        <p:nvSpPr>
          <p:cNvPr id="40" name="Rectangle 39"/>
          <p:cNvSpPr/>
          <p:nvPr/>
        </p:nvSpPr>
        <p:spPr>
          <a:xfrm>
            <a:off x="1835696" y="1790471"/>
            <a:ext cx="864096" cy="152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IFAQ</a:t>
            </a:r>
          </a:p>
        </p:txBody>
      </p:sp>
      <p:sp>
        <p:nvSpPr>
          <p:cNvPr id="41" name="Rectangle 40"/>
          <p:cNvSpPr/>
          <p:nvPr/>
        </p:nvSpPr>
        <p:spPr>
          <a:xfrm>
            <a:off x="7591790" y="1523974"/>
            <a:ext cx="864096" cy="13934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Qualité</a:t>
            </a:r>
          </a:p>
        </p:txBody>
      </p:sp>
      <p:sp>
        <p:nvSpPr>
          <p:cNvPr id="42" name="ZoneTexte 41"/>
          <p:cNvSpPr txBox="1"/>
          <p:nvPr/>
        </p:nvSpPr>
        <p:spPr>
          <a:xfrm>
            <a:off x="185429" y="1422684"/>
            <a:ext cx="1506251" cy="1392689"/>
          </a:xfrm>
          <a:prstGeom prst="rect">
            <a:avLst/>
          </a:prstGeom>
          <a:noFill/>
          <a:ln>
            <a:noFill/>
          </a:ln>
        </p:spPr>
        <p:txBody>
          <a:bodyPr wrap="square" rtlCol="0">
            <a:spAutoFit/>
          </a:bodyPr>
          <a:lstStyle/>
          <a:p>
            <a:r>
              <a:rPr lang="fr-FR" sz="1100" b="1" dirty="0"/>
              <a:t>Exemple 1 : </a:t>
            </a:r>
            <a:r>
              <a:rPr lang="fr-FR" sz="1050" b="1" dirty="0"/>
              <a:t>ES ex DAF à rayonnement régional </a:t>
            </a:r>
            <a:r>
              <a:rPr lang="fr-FR" sz="1050" dirty="0"/>
              <a:t>réalisant des activités spécifiques et innovantes avec structure d’appui à la recherche en psychiatrie</a:t>
            </a:r>
          </a:p>
        </p:txBody>
      </p:sp>
      <p:sp>
        <p:nvSpPr>
          <p:cNvPr id="43" name="Rectangle 42"/>
          <p:cNvSpPr/>
          <p:nvPr/>
        </p:nvSpPr>
        <p:spPr>
          <a:xfrm>
            <a:off x="143808" y="1347614"/>
            <a:ext cx="2700000" cy="33123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3096136" y="1347614"/>
            <a:ext cx="2700000" cy="33123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940152" y="1301796"/>
            <a:ext cx="2700000" cy="33123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3137757" y="1422684"/>
            <a:ext cx="1506251" cy="907941"/>
          </a:xfrm>
          <a:prstGeom prst="rect">
            <a:avLst/>
          </a:prstGeom>
          <a:noFill/>
          <a:ln>
            <a:noFill/>
          </a:ln>
        </p:spPr>
        <p:txBody>
          <a:bodyPr wrap="square" rtlCol="0">
            <a:spAutoFit/>
          </a:bodyPr>
          <a:lstStyle/>
          <a:p>
            <a:r>
              <a:rPr lang="fr-FR" sz="1100" b="1" dirty="0"/>
              <a:t>Exemple 2 : </a:t>
            </a:r>
            <a:r>
              <a:rPr lang="fr-FR" sz="1050" b="1" dirty="0"/>
              <a:t>ES ex DAF </a:t>
            </a:r>
            <a:r>
              <a:rPr lang="fr-FR" sz="1050" dirty="0"/>
              <a:t>ne réalisant pas d’activités spécifiques ni nouvelles activités ni recherche</a:t>
            </a:r>
          </a:p>
        </p:txBody>
      </p:sp>
      <p:sp>
        <p:nvSpPr>
          <p:cNvPr id="47" name="ZoneTexte 46"/>
          <p:cNvSpPr txBox="1"/>
          <p:nvPr/>
        </p:nvSpPr>
        <p:spPr>
          <a:xfrm>
            <a:off x="6048464" y="1359660"/>
            <a:ext cx="1506251" cy="584775"/>
          </a:xfrm>
          <a:prstGeom prst="rect">
            <a:avLst/>
          </a:prstGeom>
          <a:noFill/>
          <a:ln>
            <a:noFill/>
          </a:ln>
        </p:spPr>
        <p:txBody>
          <a:bodyPr wrap="square" rtlCol="0">
            <a:spAutoFit/>
          </a:bodyPr>
          <a:lstStyle/>
          <a:p>
            <a:r>
              <a:rPr lang="fr-FR" sz="1100" b="1" dirty="0"/>
              <a:t>Exemple 3: </a:t>
            </a:r>
            <a:r>
              <a:rPr lang="fr-FR" sz="1050" b="1" dirty="0"/>
              <a:t>ES ex OQN </a:t>
            </a:r>
            <a:r>
              <a:rPr lang="fr-FR" sz="1050" dirty="0"/>
              <a:t>ne réalisant pas d’activités spécifiques </a:t>
            </a:r>
          </a:p>
        </p:txBody>
      </p:sp>
      <p:sp>
        <p:nvSpPr>
          <p:cNvPr id="23" name="Rectangle 22"/>
          <p:cNvSpPr/>
          <p:nvPr/>
        </p:nvSpPr>
        <p:spPr>
          <a:xfrm>
            <a:off x="1835696" y="1634289"/>
            <a:ext cx="864096" cy="13878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Nouv</a:t>
            </a:r>
            <a:r>
              <a:rPr lang="fr-FR" sz="900" dirty="0">
                <a:solidFill>
                  <a:schemeClr val="tx1"/>
                </a:solidFill>
              </a:rPr>
              <a:t> </a:t>
            </a:r>
            <a:r>
              <a:rPr lang="fr-FR" sz="900" dirty="0" err="1">
                <a:solidFill>
                  <a:schemeClr val="tx1"/>
                </a:solidFill>
              </a:rPr>
              <a:t>act</a:t>
            </a:r>
            <a:r>
              <a:rPr lang="fr-FR" sz="900" dirty="0">
                <a:solidFill>
                  <a:schemeClr val="tx1"/>
                </a:solidFill>
              </a:rPr>
              <a:t>.</a:t>
            </a:r>
          </a:p>
        </p:txBody>
      </p:sp>
      <p:sp>
        <p:nvSpPr>
          <p:cNvPr id="24" name="Rectangle 23"/>
          <p:cNvSpPr/>
          <p:nvPr/>
        </p:nvSpPr>
        <p:spPr>
          <a:xfrm>
            <a:off x="1835696" y="2483006"/>
            <a:ext cx="873930" cy="194831"/>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dirty="0"/>
              <a:t>Qualité codage</a:t>
            </a:r>
          </a:p>
        </p:txBody>
      </p:sp>
      <p:sp>
        <p:nvSpPr>
          <p:cNvPr id="25" name="Rectangle 24"/>
          <p:cNvSpPr/>
          <p:nvPr/>
        </p:nvSpPr>
        <p:spPr>
          <a:xfrm>
            <a:off x="4629351" y="1693055"/>
            <a:ext cx="873930" cy="194831"/>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dirty="0"/>
              <a:t>Qualité codage</a:t>
            </a:r>
          </a:p>
        </p:txBody>
      </p:sp>
      <p:sp>
        <p:nvSpPr>
          <p:cNvPr id="26" name="Rectangle 25"/>
          <p:cNvSpPr/>
          <p:nvPr/>
        </p:nvSpPr>
        <p:spPr>
          <a:xfrm>
            <a:off x="7581956" y="1693537"/>
            <a:ext cx="873930" cy="194831"/>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dirty="0"/>
              <a:t>Qualité codage</a:t>
            </a:r>
          </a:p>
        </p:txBody>
      </p:sp>
    </p:spTree>
    <p:extLst>
      <p:ext uri="{BB962C8B-B14F-4D97-AF65-F5344CB8AC3E}">
        <p14:creationId xmlns:p14="http://schemas.microsoft.com/office/powerpoint/2010/main" val="390907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9" name="Titre 6"/>
          <p:cNvSpPr txBox="1">
            <a:spLocks/>
          </p:cNvSpPr>
          <p:nvPr/>
        </p:nvSpPr>
        <p:spPr>
          <a:xfrm>
            <a:off x="323528" y="664547"/>
            <a:ext cx="8424863"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r>
              <a:rPr lang="fr-FR" sz="1800" dirty="0">
                <a:solidFill>
                  <a:schemeClr val="tx2"/>
                </a:solidFill>
              </a:rPr>
              <a:t>Une application progressive du nouveau modèle jusqu’en 2025</a:t>
            </a:r>
          </a:p>
        </p:txBody>
      </p:sp>
      <p:sp>
        <p:nvSpPr>
          <p:cNvPr id="10" name="Espace réservé du texte 7"/>
          <p:cNvSpPr>
            <a:spLocks noGrp="1"/>
          </p:cNvSpPr>
          <p:nvPr>
            <p:ph type="body" sz="quarter" idx="14"/>
          </p:nvPr>
        </p:nvSpPr>
        <p:spPr>
          <a:xfrm>
            <a:off x="400216" y="1409210"/>
            <a:ext cx="8271485" cy="3374290"/>
          </a:xfrm>
        </p:spPr>
        <p:txBody>
          <a:bodyPr/>
          <a:lstStyle/>
          <a:p>
            <a:pPr marL="176213" lvl="1" indent="-176213">
              <a:spcBef>
                <a:spcPts val="1800"/>
              </a:spcBef>
              <a:buClr>
                <a:schemeClr val="tx2"/>
              </a:buClr>
              <a:buFont typeface="Arial" panose="020B0604020202020204" pitchFamily="34" charset="0"/>
              <a:buChar char="►"/>
            </a:pPr>
            <a:r>
              <a:rPr lang="fr-FR" b="1" dirty="0">
                <a:solidFill>
                  <a:schemeClr val="tx2"/>
                </a:solidFill>
              </a:rPr>
              <a:t>En 2022 une sécurisation totale des recettes des établissements </a:t>
            </a:r>
            <a:r>
              <a:rPr lang="fr-FR" b="1" dirty="0"/>
              <a:t>via le versement d’une dotation provisionnelle mensualisée </a:t>
            </a:r>
          </a:p>
          <a:p>
            <a:pPr marL="717550" lvl="1" indent="-354013">
              <a:spcBef>
                <a:spcPts val="0"/>
              </a:spcBef>
              <a:buClr>
                <a:schemeClr val="tx2"/>
              </a:buClr>
            </a:pPr>
            <a:r>
              <a:rPr lang="fr-FR" sz="1050" dirty="0"/>
              <a:t>Financement de tous les établissements depuis le 1</a:t>
            </a:r>
            <a:r>
              <a:rPr lang="fr-FR" sz="1050" baseline="30000" dirty="0"/>
              <a:t>er</a:t>
            </a:r>
            <a:r>
              <a:rPr lang="fr-FR" sz="1050" dirty="0"/>
              <a:t> janvier 2022 par une dotation provisionnelle d’un </a:t>
            </a:r>
            <a:r>
              <a:rPr lang="fr-FR" sz="1050" b="1" dirty="0"/>
              <a:t>montant au moins égal aux recettes 2021 </a:t>
            </a:r>
          </a:p>
          <a:p>
            <a:pPr marL="717550" lvl="1" indent="-354013">
              <a:spcBef>
                <a:spcPts val="0"/>
              </a:spcBef>
              <a:buClr>
                <a:schemeClr val="tx2"/>
              </a:buClr>
            </a:pPr>
            <a:r>
              <a:rPr lang="fr-FR" sz="1050" b="1" dirty="0"/>
              <a:t>Mars 2023 : application du modèle à blanc pour tous les établissements </a:t>
            </a:r>
          </a:p>
          <a:p>
            <a:pPr marL="717550" lvl="1" indent="-354013">
              <a:spcBef>
                <a:spcPts val="0"/>
              </a:spcBef>
              <a:buClr>
                <a:schemeClr val="tx2"/>
              </a:buClr>
            </a:pPr>
            <a:r>
              <a:rPr lang="fr-FR" sz="1050" dirty="0"/>
              <a:t>Mars 2023 : Comparatif en fin d’année entre la sécurisation des recettes et l’application du modèle à blanc qui a pu donner lieu au </a:t>
            </a:r>
            <a:r>
              <a:rPr lang="fr-FR" sz="1050" b="1" dirty="0"/>
              <a:t>versement d’un montant complémentaire </a:t>
            </a:r>
          </a:p>
          <a:p>
            <a:pPr marL="176213" lvl="1" indent="-176213">
              <a:spcBef>
                <a:spcPts val="1800"/>
              </a:spcBef>
              <a:buClr>
                <a:schemeClr val="tx2"/>
              </a:buClr>
              <a:buFont typeface="Arial" panose="020B0604020202020204" pitchFamily="34" charset="0"/>
              <a:buChar char="►"/>
            </a:pPr>
            <a:r>
              <a:rPr lang="fr-FR" b="1" dirty="0">
                <a:solidFill>
                  <a:schemeClr val="tx2"/>
                </a:solidFill>
              </a:rPr>
              <a:t>2023 – 2025 : poursuite d’une sécurisation très forte </a:t>
            </a:r>
            <a:r>
              <a:rPr lang="fr-FR" b="1" dirty="0"/>
              <a:t>avec la sécurisation des deux compartiments principaux : dotation populationnelle et dotation file active </a:t>
            </a:r>
          </a:p>
          <a:p>
            <a:pPr marL="717550" lvl="1" indent="-354013">
              <a:spcBef>
                <a:spcPts val="0"/>
              </a:spcBef>
              <a:buClr>
                <a:schemeClr val="tx2"/>
              </a:buClr>
              <a:buFont typeface="Arial" panose="020B0604020202020204" pitchFamily="34" charset="0"/>
              <a:buChar char="•"/>
            </a:pPr>
            <a:r>
              <a:rPr lang="fr-FR" sz="1050" dirty="0"/>
              <a:t>Dotation populationnelle : ne peut être inférieure au montant de l’année N-1 </a:t>
            </a:r>
          </a:p>
          <a:p>
            <a:pPr marL="717550" lvl="1" indent="-354013">
              <a:spcBef>
                <a:spcPts val="0"/>
              </a:spcBef>
              <a:buClr>
                <a:schemeClr val="tx2"/>
              </a:buClr>
              <a:buFont typeface="Arial" panose="020B0604020202020204" pitchFamily="34" charset="0"/>
              <a:buChar char="•"/>
            </a:pPr>
            <a:r>
              <a:rPr lang="fr-FR" sz="1050" dirty="0"/>
              <a:t>Dotation file active : ne peut être inférieur à une </a:t>
            </a:r>
            <a:r>
              <a:rPr lang="fr-FR" sz="1050" dirty="0" err="1"/>
              <a:t>quote</a:t>
            </a:r>
            <a:r>
              <a:rPr lang="fr-FR" sz="1050" dirty="0"/>
              <a:t> part du montant de l’année N-1 </a:t>
            </a:r>
          </a:p>
          <a:p>
            <a:pPr marL="925000" lvl="2" indent="-354013">
              <a:spcBef>
                <a:spcPts val="0"/>
              </a:spcBef>
              <a:buClr>
                <a:schemeClr val="tx2"/>
              </a:buClr>
              <a:buFont typeface="Arial" panose="020B0604020202020204" pitchFamily="34" charset="0"/>
              <a:buChar char="•"/>
            </a:pPr>
            <a:r>
              <a:rPr lang="fr-FR" sz="1050" dirty="0"/>
              <a:t>Valeur de la quote-part fixée nationalement, par ancien secteur de financement (DAF / OQN) après concertation des fédérations </a:t>
            </a:r>
            <a:endParaRPr lang="fr-FR" sz="1050" dirty="0" smtClean="0"/>
          </a:p>
          <a:p>
            <a:pPr marL="1105000" lvl="3" indent="-354013">
              <a:spcBef>
                <a:spcPts val="0"/>
              </a:spcBef>
              <a:buClr>
                <a:schemeClr val="tx2"/>
              </a:buClr>
            </a:pPr>
            <a:r>
              <a:rPr lang="fr-FR" sz="850" dirty="0" smtClean="0"/>
              <a:t>Sécurisation à 100% en 2023 ; concertation à venir pour 2024</a:t>
            </a:r>
          </a:p>
          <a:p>
            <a:pPr marL="750987" lvl="3" indent="0">
              <a:spcBef>
                <a:spcPts val="0"/>
              </a:spcBef>
              <a:buClr>
                <a:schemeClr val="tx2"/>
              </a:buClr>
              <a:buNone/>
            </a:pPr>
            <a:endParaRPr lang="fr-FR" sz="850" dirty="0"/>
          </a:p>
        </p:txBody>
      </p:sp>
    </p:spTree>
    <p:extLst>
      <p:ext uri="{BB962C8B-B14F-4D97-AF65-F5344CB8AC3E}">
        <p14:creationId xmlns:p14="http://schemas.microsoft.com/office/powerpoint/2010/main" val="2653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a:solidFill>
            <a:schemeClr val="accent2">
              <a:lumMod val="60000"/>
              <a:lumOff val="40000"/>
            </a:schemeClr>
          </a:solidFill>
        </p:spPr>
        <p:txBody>
          <a:bodyPr/>
          <a:lstStyle/>
          <a:p>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9" name="Titre 8"/>
          <p:cNvSpPr>
            <a:spLocks noGrp="1"/>
          </p:cNvSpPr>
          <p:nvPr>
            <p:ph type="title"/>
          </p:nvPr>
        </p:nvSpPr>
        <p:spPr/>
        <p:txBody>
          <a:bodyPr/>
          <a:lstStyle/>
          <a:p>
            <a:pPr marL="0" indent="0" algn="ctr">
              <a:buNone/>
            </a:pPr>
            <a:r>
              <a:rPr lang="fr-FR" dirty="0"/>
              <a:t>Les compartiments du modèle </a:t>
            </a:r>
            <a:br>
              <a:rPr lang="fr-FR" dirty="0"/>
            </a:br>
            <a:r>
              <a:rPr lang="fr-FR" dirty="0"/>
              <a:t>en campagne 2022</a:t>
            </a:r>
          </a:p>
        </p:txBody>
      </p:sp>
      <p:sp>
        <p:nvSpPr>
          <p:cNvPr id="8" name="Espace réservé du pied de page 7"/>
          <p:cNvSpPr>
            <a:spLocks noGrp="1"/>
          </p:cNvSpPr>
          <p:nvPr>
            <p:ph type="ftr" sz="quarter" idx="3"/>
          </p:nvPr>
        </p:nvSpPr>
        <p:spPr/>
        <p:txBody>
          <a:bodyPr/>
          <a:lstStyle/>
          <a:p>
            <a:r>
              <a:rPr lang="fr-FR" dirty="0"/>
              <a:t>Direction générale de l’offre de soins</a:t>
            </a:r>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387022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sz="2000" dirty="0">
                <a:solidFill>
                  <a:schemeClr val="tx2"/>
                </a:solidFill>
              </a:rPr>
              <a:t>Décryptage de l’arrêté à blanc : le chiffrage des compartiments par établissement</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9" name="Espace réservé du texte 8"/>
          <p:cNvSpPr>
            <a:spLocks noGrp="1"/>
          </p:cNvSpPr>
          <p:nvPr>
            <p:ph type="body" sz="quarter" idx="13"/>
          </p:nvPr>
        </p:nvSpPr>
        <p:spPr>
          <a:xfrm>
            <a:off x="431825" y="1563087"/>
            <a:ext cx="8208912" cy="2880320"/>
          </a:xfrm>
        </p:spPr>
        <p:txBody>
          <a:bodyPr/>
          <a:lstStyle/>
          <a:p>
            <a:pPr marL="285750" indent="-285750">
              <a:spcBef>
                <a:spcPts val="300"/>
              </a:spcBef>
              <a:spcAft>
                <a:spcPts val="300"/>
              </a:spcAft>
              <a:buFont typeface="Arial" panose="020B0604020202020204" pitchFamily="34" charset="0"/>
              <a:buChar char="•"/>
            </a:pPr>
            <a:r>
              <a:rPr lang="fr-FR" b="0" dirty="0"/>
              <a:t>Activités spécifiques </a:t>
            </a:r>
          </a:p>
          <a:p>
            <a:pPr marL="285750" indent="-285750">
              <a:spcBef>
                <a:spcPts val="300"/>
              </a:spcBef>
              <a:spcAft>
                <a:spcPts val="300"/>
              </a:spcAft>
              <a:buFont typeface="Arial" panose="020B0604020202020204" pitchFamily="34" charset="0"/>
              <a:buChar char="•"/>
            </a:pPr>
            <a:r>
              <a:rPr lang="fr-FR" b="0" dirty="0"/>
              <a:t>Nouvelles activités </a:t>
            </a:r>
          </a:p>
          <a:p>
            <a:pPr marL="285750" indent="-285750">
              <a:spcBef>
                <a:spcPts val="300"/>
              </a:spcBef>
              <a:spcAft>
                <a:spcPts val="300"/>
              </a:spcAft>
              <a:buFont typeface="Arial" panose="020B0604020202020204" pitchFamily="34" charset="0"/>
              <a:buChar char="•"/>
            </a:pPr>
            <a:r>
              <a:rPr lang="fr-FR" b="0" dirty="0"/>
              <a:t>Transformation </a:t>
            </a:r>
          </a:p>
          <a:p>
            <a:pPr marL="285750" indent="-285750">
              <a:spcBef>
                <a:spcPts val="2400"/>
              </a:spcBef>
              <a:buFont typeface="Arial" panose="020B0604020202020204" pitchFamily="34" charset="0"/>
              <a:buChar char="•"/>
            </a:pPr>
            <a:r>
              <a:rPr lang="fr-FR" b="0" dirty="0"/>
              <a:t>IFAQ</a:t>
            </a:r>
          </a:p>
          <a:p>
            <a:pPr marL="285750" indent="-285750">
              <a:spcBef>
                <a:spcPts val="0"/>
              </a:spcBef>
              <a:spcAft>
                <a:spcPts val="600"/>
              </a:spcAft>
              <a:buFont typeface="Arial" panose="020B0604020202020204" pitchFamily="34" charset="0"/>
              <a:buChar char="•"/>
            </a:pPr>
            <a:r>
              <a:rPr lang="fr-FR" b="0" dirty="0"/>
              <a:t>Qualité du codage </a:t>
            </a:r>
          </a:p>
          <a:p>
            <a:pPr marL="285750" indent="-285750">
              <a:spcBef>
                <a:spcPts val="3000"/>
              </a:spcBef>
              <a:buFont typeface="Arial" panose="020B0604020202020204" pitchFamily="34" charset="0"/>
              <a:buChar char="•"/>
            </a:pPr>
            <a:r>
              <a:rPr lang="fr-FR" b="0" dirty="0"/>
              <a:t>Dotation populationnelle </a:t>
            </a:r>
          </a:p>
          <a:p>
            <a:pPr marL="285750" indent="-285750">
              <a:spcBef>
                <a:spcPts val="2400"/>
              </a:spcBef>
              <a:buFont typeface="Arial" panose="020B0604020202020204" pitchFamily="34" charset="0"/>
              <a:buChar char="•"/>
            </a:pPr>
            <a:r>
              <a:rPr lang="fr-FR" b="0" dirty="0"/>
              <a:t>Dotation file active</a:t>
            </a:r>
            <a:r>
              <a:rPr lang="fr-FR" dirty="0"/>
              <a:t> </a:t>
            </a:r>
          </a:p>
        </p:txBody>
      </p:sp>
      <p:sp>
        <p:nvSpPr>
          <p:cNvPr id="10" name="Accolade fermante 9"/>
          <p:cNvSpPr/>
          <p:nvPr/>
        </p:nvSpPr>
        <p:spPr>
          <a:xfrm>
            <a:off x="2652758" y="1476539"/>
            <a:ext cx="576064" cy="899806"/>
          </a:xfrm>
          <a:prstGeom prst="rightBrace">
            <a:avLst>
              <a:gd name="adj1" fmla="val 8333"/>
              <a:gd name="adj2" fmla="val 4933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11" name="Accolade fermante 10"/>
          <p:cNvSpPr/>
          <p:nvPr/>
        </p:nvSpPr>
        <p:spPr>
          <a:xfrm>
            <a:off x="2627784" y="2593905"/>
            <a:ext cx="576064" cy="697925"/>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12" name="Accolade fermante 11"/>
          <p:cNvSpPr/>
          <p:nvPr/>
        </p:nvSpPr>
        <p:spPr>
          <a:xfrm>
            <a:off x="2627784" y="3523779"/>
            <a:ext cx="576064" cy="54504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14" name="ZoneTexte 13"/>
          <p:cNvSpPr txBox="1"/>
          <p:nvPr/>
        </p:nvSpPr>
        <p:spPr>
          <a:xfrm>
            <a:off x="3347864" y="1635646"/>
            <a:ext cx="5364881" cy="523220"/>
          </a:xfrm>
          <a:prstGeom prst="rect">
            <a:avLst/>
          </a:prstGeom>
          <a:noFill/>
        </p:spPr>
        <p:txBody>
          <a:bodyPr wrap="square" rtlCol="0">
            <a:spAutoFit/>
          </a:bodyPr>
          <a:lstStyle/>
          <a:p>
            <a:r>
              <a:rPr lang="fr-FR" sz="1400" b="1" dirty="0">
                <a:solidFill>
                  <a:schemeClr val="accent1">
                    <a:lumMod val="90000"/>
                    <a:lumOff val="10000"/>
                  </a:schemeClr>
                </a:solidFill>
              </a:rPr>
              <a:t>Régional</a:t>
            </a:r>
            <a:r>
              <a:rPr lang="fr-FR" sz="1400" b="1" dirty="0"/>
              <a:t> / </a:t>
            </a:r>
            <a:r>
              <a:rPr lang="fr-FR" sz="1400" b="1" dirty="0">
                <a:solidFill>
                  <a:schemeClr val="tx2"/>
                </a:solidFill>
              </a:rPr>
              <a:t>national</a:t>
            </a:r>
            <a:r>
              <a:rPr lang="fr-FR" sz="1400" b="1" dirty="0"/>
              <a:t> </a:t>
            </a:r>
            <a:r>
              <a:rPr lang="fr-FR" sz="1400" dirty="0"/>
              <a:t>: à partir des </a:t>
            </a:r>
            <a:r>
              <a:rPr lang="fr-FR" sz="1400" b="1" dirty="0"/>
              <a:t>financements existants </a:t>
            </a:r>
            <a:r>
              <a:rPr lang="fr-FR" sz="1400" dirty="0"/>
              <a:t>et/ou charges remontées dans les RTC </a:t>
            </a:r>
          </a:p>
        </p:txBody>
      </p:sp>
      <p:sp>
        <p:nvSpPr>
          <p:cNvPr id="15" name="ZoneTexte 14"/>
          <p:cNvSpPr txBox="1"/>
          <p:nvPr/>
        </p:nvSpPr>
        <p:spPr>
          <a:xfrm>
            <a:off x="3347864" y="2739424"/>
            <a:ext cx="5642013" cy="523220"/>
          </a:xfrm>
          <a:prstGeom prst="rect">
            <a:avLst/>
          </a:prstGeom>
          <a:noFill/>
        </p:spPr>
        <p:txBody>
          <a:bodyPr wrap="square" rtlCol="0">
            <a:spAutoFit/>
          </a:bodyPr>
          <a:lstStyle/>
          <a:p>
            <a:r>
              <a:rPr lang="fr-FR" sz="1400" b="1" dirty="0">
                <a:solidFill>
                  <a:schemeClr val="tx2"/>
                </a:solidFill>
              </a:rPr>
              <a:t>National</a:t>
            </a:r>
            <a:r>
              <a:rPr lang="fr-FR" sz="1400" dirty="0">
                <a:solidFill>
                  <a:schemeClr val="tx2"/>
                </a:solidFill>
              </a:rPr>
              <a:t> :</a:t>
            </a:r>
            <a:r>
              <a:rPr lang="fr-FR" sz="1400" dirty="0"/>
              <a:t> à partir des </a:t>
            </a:r>
            <a:r>
              <a:rPr lang="fr-FR" sz="1400" b="1" dirty="0"/>
              <a:t>résultats obtenus </a:t>
            </a:r>
            <a:r>
              <a:rPr lang="fr-FR" sz="1400" dirty="0"/>
              <a:t>par l’établissement aux indicateurs </a:t>
            </a:r>
          </a:p>
        </p:txBody>
      </p:sp>
      <p:sp>
        <p:nvSpPr>
          <p:cNvPr id="16" name="ZoneTexte 15"/>
          <p:cNvSpPr txBox="1"/>
          <p:nvPr/>
        </p:nvSpPr>
        <p:spPr>
          <a:xfrm>
            <a:off x="3347864" y="3550676"/>
            <a:ext cx="5364881" cy="307777"/>
          </a:xfrm>
          <a:prstGeom prst="rect">
            <a:avLst/>
          </a:prstGeom>
          <a:noFill/>
        </p:spPr>
        <p:txBody>
          <a:bodyPr wrap="square" rtlCol="0">
            <a:spAutoFit/>
          </a:bodyPr>
          <a:lstStyle/>
          <a:p>
            <a:r>
              <a:rPr lang="fr-FR" sz="1400" b="1" dirty="0">
                <a:solidFill>
                  <a:schemeClr val="accent1">
                    <a:lumMod val="90000"/>
                    <a:lumOff val="10000"/>
                  </a:schemeClr>
                </a:solidFill>
              </a:rPr>
              <a:t>Régional</a:t>
            </a:r>
            <a:r>
              <a:rPr lang="fr-FR" sz="1400" dirty="0">
                <a:solidFill>
                  <a:schemeClr val="accent1">
                    <a:lumMod val="90000"/>
                    <a:lumOff val="10000"/>
                  </a:schemeClr>
                </a:solidFill>
              </a:rPr>
              <a:t> : </a:t>
            </a:r>
            <a:r>
              <a:rPr lang="fr-FR" sz="1400" dirty="0"/>
              <a:t>Répartition par l’ARS d’une enveloppe régionale </a:t>
            </a:r>
          </a:p>
        </p:txBody>
      </p:sp>
      <p:sp>
        <p:nvSpPr>
          <p:cNvPr id="17" name="Accolade fermante 16"/>
          <p:cNvSpPr/>
          <p:nvPr/>
        </p:nvSpPr>
        <p:spPr>
          <a:xfrm>
            <a:off x="2627784" y="4155926"/>
            <a:ext cx="576064" cy="57606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18" name="ZoneTexte 17"/>
          <p:cNvSpPr txBox="1"/>
          <p:nvPr/>
        </p:nvSpPr>
        <p:spPr>
          <a:xfrm>
            <a:off x="3347864" y="4198748"/>
            <a:ext cx="5642013" cy="523220"/>
          </a:xfrm>
          <a:prstGeom prst="rect">
            <a:avLst/>
          </a:prstGeom>
          <a:noFill/>
        </p:spPr>
        <p:txBody>
          <a:bodyPr wrap="square" rtlCol="0">
            <a:spAutoFit/>
          </a:bodyPr>
          <a:lstStyle/>
          <a:p>
            <a:r>
              <a:rPr lang="fr-FR" sz="1400" b="1" dirty="0">
                <a:solidFill>
                  <a:schemeClr val="tx2"/>
                </a:solidFill>
              </a:rPr>
              <a:t>National</a:t>
            </a:r>
            <a:r>
              <a:rPr lang="fr-FR" sz="1400" dirty="0"/>
              <a:t> : Répartition d’une enveloppe nationale à partir de </a:t>
            </a:r>
            <a:r>
              <a:rPr lang="fr-FR" sz="1400" b="1" dirty="0"/>
              <a:t>l’activité 2022 </a:t>
            </a:r>
          </a:p>
        </p:txBody>
      </p:sp>
    </p:spTree>
    <p:extLst>
      <p:ext uri="{BB962C8B-B14F-4D97-AF65-F5344CB8AC3E}">
        <p14:creationId xmlns:p14="http://schemas.microsoft.com/office/powerpoint/2010/main" val="23519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16/11/2023</a:t>
            </a:fld>
            <a:endParaRPr lang="fr-FR" cap="all" dirty="0"/>
          </a:p>
        </p:txBody>
      </p:sp>
      <p:sp>
        <p:nvSpPr>
          <p:cNvPr id="7" name="Titre 6"/>
          <p:cNvSpPr>
            <a:spLocks noGrp="1"/>
          </p:cNvSpPr>
          <p:nvPr>
            <p:ph type="title"/>
          </p:nvPr>
        </p:nvSpPr>
        <p:spPr>
          <a:xfrm>
            <a:off x="323850" y="675517"/>
            <a:ext cx="8424863" cy="539991"/>
          </a:xfrm>
        </p:spPr>
        <p:txBody>
          <a:bodyPr/>
          <a:lstStyle/>
          <a:p>
            <a:r>
              <a:rPr lang="fr-FR" dirty="0">
                <a:solidFill>
                  <a:schemeClr val="tx2"/>
                </a:solidFill>
              </a:rPr>
              <a:t>Modèle à blanc 2022 : dotation activités spécifiques </a:t>
            </a:r>
          </a:p>
        </p:txBody>
      </p:sp>
      <p:sp>
        <p:nvSpPr>
          <p:cNvPr id="8" name="Espace réservé du pied de page 7"/>
          <p:cNvSpPr>
            <a:spLocks noGrp="1"/>
          </p:cNvSpPr>
          <p:nvPr>
            <p:ph type="ftr" sz="quarter" idx="3"/>
          </p:nvPr>
        </p:nvSpPr>
        <p:spPr/>
        <p:txBody>
          <a:bodyPr/>
          <a:lstStyle/>
          <a:p>
            <a:r>
              <a:rPr lang="fr-FR"/>
              <a:t>Direction générale de l’offre de soins</a:t>
            </a:r>
            <a:endParaRPr lang="fr-FR" dirty="0"/>
          </a:p>
        </p:txBody>
      </p:sp>
      <p:sp>
        <p:nvSpPr>
          <p:cNvPr id="10" name="Rectangle 9"/>
          <p:cNvSpPr/>
          <p:nvPr/>
        </p:nvSpPr>
        <p:spPr>
          <a:xfrm>
            <a:off x="251519" y="1289306"/>
            <a:ext cx="8497193" cy="3531736"/>
          </a:xfrm>
          <a:prstGeom prst="rect">
            <a:avLst/>
          </a:prstGeom>
        </p:spPr>
        <p:txBody>
          <a:bodyPr wrap="square">
            <a:spAutoFit/>
          </a:bodyPr>
          <a:lstStyle/>
          <a:p>
            <a:pPr marL="269875" indent="-269875">
              <a:spcBef>
                <a:spcPts val="600"/>
              </a:spcBef>
              <a:buClr>
                <a:schemeClr val="tx2"/>
              </a:buClr>
              <a:buFont typeface="Arial" panose="020B0604020202020204" pitchFamily="34" charset="0"/>
              <a:buChar char="►"/>
              <a:tabLst>
                <a:tab pos="273050" algn="l"/>
              </a:tabLst>
            </a:pPr>
            <a:r>
              <a:rPr lang="fr-FR" sz="1200" b="1" dirty="0">
                <a:solidFill>
                  <a:schemeClr val="tx2"/>
                </a:solidFill>
              </a:rPr>
              <a:t>La liste des activités financées par ce compartiment est définie dans l’arrêté du 31/12/2022 relatif au financement des établissements de psychiatrie</a:t>
            </a:r>
          </a:p>
          <a:p>
            <a:pPr marL="536575" indent="-171450">
              <a:spcBef>
                <a:spcPts val="300"/>
              </a:spcBef>
              <a:buFont typeface="Arial" panose="020B0604020202020204" pitchFamily="34" charset="0"/>
              <a:buChar char="•"/>
              <a:tabLst>
                <a:tab pos="273050" algn="l"/>
              </a:tabLst>
            </a:pPr>
            <a:r>
              <a:rPr lang="fr-FR" sz="1100" dirty="0"/>
              <a:t>Dispositifs de prise en charge des détenus : UHSA, USMP, SMPR et  autre dispositif de prise en charge des détenus</a:t>
            </a:r>
          </a:p>
          <a:p>
            <a:pPr marL="536575" indent="-171450">
              <a:spcBef>
                <a:spcPts val="300"/>
              </a:spcBef>
              <a:buFont typeface="Arial" panose="020B0604020202020204" pitchFamily="34" charset="0"/>
              <a:buChar char="•"/>
            </a:pPr>
            <a:r>
              <a:rPr lang="fr-FR" sz="1100" dirty="0"/>
              <a:t>Prise en charge des mineurs de retour des zones terroristes </a:t>
            </a:r>
          </a:p>
          <a:p>
            <a:pPr marL="536575" indent="-171450">
              <a:spcBef>
                <a:spcPts val="300"/>
              </a:spcBef>
              <a:buFont typeface="Arial" panose="020B0604020202020204" pitchFamily="34" charset="0"/>
              <a:buChar char="•"/>
            </a:pPr>
            <a:r>
              <a:rPr lang="fr-FR" sz="1100" dirty="0"/>
              <a:t>Unités pour malades difficiles (UMD) </a:t>
            </a:r>
          </a:p>
          <a:p>
            <a:pPr marL="536575" indent="-171450">
              <a:spcBef>
                <a:spcPts val="300"/>
              </a:spcBef>
              <a:buFont typeface="Arial" panose="020B0604020202020204" pitchFamily="34" charset="0"/>
              <a:buChar char="•"/>
            </a:pPr>
            <a:r>
              <a:rPr lang="fr-FR" sz="1100" dirty="0"/>
              <a:t>Unités d’accueil et de soins pour personnes sourdes </a:t>
            </a:r>
          </a:p>
          <a:p>
            <a:pPr marL="536575" indent="-171450">
              <a:spcBef>
                <a:spcPts val="300"/>
              </a:spcBef>
              <a:buFont typeface="Arial" panose="020B0604020202020204" pitchFamily="34" charset="0"/>
              <a:buChar char="•"/>
            </a:pPr>
            <a:r>
              <a:rPr lang="fr-FR" sz="1100" dirty="0"/>
              <a:t>Numéro national de prévention du suicide </a:t>
            </a:r>
          </a:p>
          <a:p>
            <a:pPr marL="536575" indent="-171450">
              <a:spcBef>
                <a:spcPts val="300"/>
              </a:spcBef>
              <a:buFont typeface="Arial" panose="020B0604020202020204" pitchFamily="34" charset="0"/>
              <a:buChar char="•"/>
            </a:pPr>
            <a:r>
              <a:rPr lang="fr-FR" sz="1100" dirty="0"/>
              <a:t>Centres d’excellence TSA/TND</a:t>
            </a:r>
          </a:p>
          <a:p>
            <a:pPr marL="536575" indent="-171450">
              <a:spcBef>
                <a:spcPts val="300"/>
              </a:spcBef>
              <a:buFont typeface="Arial" panose="020B0604020202020204" pitchFamily="34" charset="0"/>
              <a:buChar char="•"/>
            </a:pPr>
            <a:r>
              <a:rPr lang="fr-FR" sz="1100" dirty="0"/>
              <a:t>Centre national de ressource et de résilience </a:t>
            </a:r>
          </a:p>
          <a:p>
            <a:pPr marL="536575" indent="-171450">
              <a:spcBef>
                <a:spcPts val="300"/>
              </a:spcBef>
              <a:buFont typeface="Arial" panose="020B0604020202020204" pitchFamily="34" charset="0"/>
              <a:buChar char="•"/>
            </a:pPr>
            <a:r>
              <a:rPr lang="fr-FR" sz="1100" dirty="0"/>
              <a:t>Centre national de ressource réhabilitation psychosociale</a:t>
            </a:r>
          </a:p>
          <a:p>
            <a:endParaRPr lang="fr-FR" sz="1200" dirty="0"/>
          </a:p>
          <a:p>
            <a:pPr marL="269875" indent="-269875">
              <a:spcBef>
                <a:spcPts val="600"/>
              </a:spcBef>
              <a:buClr>
                <a:schemeClr val="tx2"/>
              </a:buClr>
              <a:buFont typeface="Arial" panose="020B0604020202020204" pitchFamily="34" charset="0"/>
              <a:buChar char="►"/>
              <a:tabLst>
                <a:tab pos="273050" algn="l"/>
              </a:tabLst>
            </a:pPr>
            <a:r>
              <a:rPr lang="fr-FR" sz="1200" b="1" dirty="0">
                <a:solidFill>
                  <a:schemeClr val="tx2"/>
                </a:solidFill>
              </a:rPr>
              <a:t>Le niveau de financement 2022 a été fixé en lien avec les ARS à partir </a:t>
            </a:r>
          </a:p>
          <a:p>
            <a:pPr marL="536575" indent="-171450">
              <a:spcBef>
                <a:spcPts val="300"/>
              </a:spcBef>
              <a:buFont typeface="Arial" panose="020B0604020202020204" pitchFamily="34" charset="0"/>
              <a:buChar char="•"/>
            </a:pPr>
            <a:r>
              <a:rPr lang="fr-FR" sz="1100" dirty="0"/>
              <a:t>Des </a:t>
            </a:r>
            <a:r>
              <a:rPr lang="fr-FR" sz="1100" b="1" dirty="0"/>
              <a:t>financements alloués en circulaire budgétaire </a:t>
            </a:r>
            <a:r>
              <a:rPr lang="fr-FR" sz="1100" dirty="0"/>
              <a:t>lorsqu’il s’agit d’activités ou structures récentes</a:t>
            </a:r>
          </a:p>
          <a:p>
            <a:pPr marL="536575" lvl="1" indent="-171450">
              <a:spcBef>
                <a:spcPts val="300"/>
              </a:spcBef>
              <a:buFont typeface="Arial" panose="020B0604020202020204" pitchFamily="34" charset="0"/>
              <a:buChar char="•"/>
            </a:pPr>
            <a:r>
              <a:rPr lang="fr-FR" sz="1100" dirty="0"/>
              <a:t>Ou des </a:t>
            </a:r>
            <a:r>
              <a:rPr lang="fr-FR" sz="1100" b="1" dirty="0"/>
              <a:t>charges remontées dans le RTC 2019 </a:t>
            </a:r>
            <a:r>
              <a:rPr lang="fr-FR" sz="1100" dirty="0"/>
              <a:t>: prise en compte des charges directes et application d’un taux de 20% de charges indirectes</a:t>
            </a:r>
          </a:p>
          <a:p>
            <a:pPr marL="536575" lvl="1" indent="-171450">
              <a:spcBef>
                <a:spcPts val="300"/>
              </a:spcBef>
              <a:buFont typeface="Arial" panose="020B0604020202020204" pitchFamily="34" charset="0"/>
              <a:buChar char="•"/>
            </a:pPr>
            <a:r>
              <a:rPr lang="fr-FR" sz="1100" dirty="0"/>
              <a:t>Ces montants ont été </a:t>
            </a:r>
            <a:r>
              <a:rPr lang="fr-FR" sz="1100" b="1" dirty="0"/>
              <a:t>revalorisés pour tenir compte des revalorisations salariales issues du Ségur </a:t>
            </a:r>
            <a:r>
              <a:rPr lang="fr-FR" sz="1100" dirty="0"/>
              <a:t>: majoration de +6,5% au titre de 2021 et de +1,5% au titre de 2022 </a:t>
            </a:r>
          </a:p>
        </p:txBody>
      </p:sp>
    </p:spTree>
    <p:extLst>
      <p:ext uri="{BB962C8B-B14F-4D97-AF65-F5344CB8AC3E}">
        <p14:creationId xmlns:p14="http://schemas.microsoft.com/office/powerpoint/2010/main" val="1427636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44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00&quot; g=&quot;A6&quot; b=&quot;7C&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zJiMQcPEJVRbzjlu8vZ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D9nu2RY9Y1g6r14xZZ67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zJiMQcPEJVRbzjlu8vZ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zJiMQcPEJVRbzjlu8vZHg"/>
</p:tagLst>
</file>

<file path=ppt/theme/theme1.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10.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4.xml><?xml version="1.0" encoding="utf-8"?>
<a:theme xmlns:a="http://schemas.openxmlformats.org/drawingml/2006/main" name="2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5.xml><?xml version="1.0" encoding="utf-8"?>
<a:theme xmlns:a="http://schemas.openxmlformats.org/drawingml/2006/main" name="2_Thème ATIH">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ème ATIH Lyon">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8.xml><?xml version="1.0" encoding="utf-8"?>
<a:theme xmlns:a="http://schemas.openxmlformats.org/drawingml/2006/main" name="2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9.xml><?xml version="1.0" encoding="utf-8"?>
<a:theme xmlns:a="http://schemas.openxmlformats.org/drawingml/2006/main" name="1_ATIH Lyon">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CXYRD2YVEM74-469-68</_dlc_DocId>
    <_dlc_DocIdUrl xmlns="7b4e5cf4-0fc5-48ee-950b-8270790171f4">
      <Url>https://paco.intranet.social.gouv.fr/sante/dgos/boite_outils/_layouts/15/DocIdRedir.aspx?ID=CXYRD2YVEM74-469-68</Url>
      <Description>CXYRD2YVEM74-469-68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Props1.xml><?xml version="1.0" encoding="utf-8"?>
<ds:datastoreItem xmlns:ds="http://schemas.openxmlformats.org/officeDocument/2006/customXml" ds:itemID="{BF07E6E8-914A-4941-83A1-7D5A3F37C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6C429-B77D-416D-AC98-05D55192D1D3}">
  <ds:schemaRefs>
    <ds:schemaRef ds:uri="http://schemas.microsoft.com/sharepoint/v3/contenttype/forms"/>
  </ds:schemaRefs>
</ds:datastoreItem>
</file>

<file path=customXml/itemProps3.xml><?xml version="1.0" encoding="utf-8"?>
<ds:datastoreItem xmlns:ds="http://schemas.openxmlformats.org/officeDocument/2006/customXml" ds:itemID="{772355F1-6D2B-4A72-B9AB-A35986652F9C}">
  <ds:schemaRefs>
    <ds:schemaRef ds:uri="http://www.w3.org/XML/1998/namespace"/>
    <ds:schemaRef ds:uri="http://purl.org/dc/terms/"/>
    <ds:schemaRef ds:uri="7f020e4e-05e3-4854-bed3-e96f0ff1d633"/>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7b4e5cf4-0fc5-48ee-950b-8270790171f4"/>
    <ds:schemaRef ds:uri="http://schemas.microsoft.com/sharepoint/v3"/>
    <ds:schemaRef ds:uri="http://purl.org/dc/dcmitype/"/>
  </ds:schemaRefs>
</ds:datastoreItem>
</file>

<file path=customXml/itemProps4.xml><?xml version="1.0" encoding="utf-8"?>
<ds:datastoreItem xmlns:ds="http://schemas.openxmlformats.org/officeDocument/2006/customXml" ds:itemID="{349BA695-E84A-4CAE-8DBC-78D969DEC14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TEMPLATE_INTITULE_OFFICIEL</Template>
  <TotalTime>15040</TotalTime>
  <Words>4691</Words>
  <Application>Microsoft Office PowerPoint</Application>
  <PresentationFormat>Affichage à l'écran (16:9)</PresentationFormat>
  <Paragraphs>609</Paragraphs>
  <Slides>41</Slides>
  <Notes>1</Notes>
  <HiddenSlides>0</HiddenSlides>
  <MMClips>0</MMClips>
  <ScaleCrop>false</ScaleCrop>
  <HeadingPairs>
    <vt:vector size="8" baseType="variant">
      <vt:variant>
        <vt:lpstr>Polices utilisées</vt:lpstr>
      </vt:variant>
      <vt:variant>
        <vt:i4>11</vt:i4>
      </vt:variant>
      <vt:variant>
        <vt:lpstr>Thème</vt:lpstr>
      </vt:variant>
      <vt:variant>
        <vt:i4>10</vt:i4>
      </vt:variant>
      <vt:variant>
        <vt:lpstr>Serveurs OLE incorporés</vt:lpstr>
      </vt:variant>
      <vt:variant>
        <vt:i4>3</vt:i4>
      </vt:variant>
      <vt:variant>
        <vt:lpstr>Titres des diapositives</vt:lpstr>
      </vt:variant>
      <vt:variant>
        <vt:i4>41</vt:i4>
      </vt:variant>
    </vt:vector>
  </HeadingPairs>
  <TitlesOfParts>
    <vt:vector size="65" baseType="lpstr">
      <vt:lpstr>ＭＳ Ｐゴシック</vt:lpstr>
      <vt:lpstr>Arial</vt:lpstr>
      <vt:lpstr>Arial Bold</vt:lpstr>
      <vt:lpstr>Bebas Neue</vt:lpstr>
      <vt:lpstr>Calibri</vt:lpstr>
      <vt:lpstr>Calibri Light</vt:lpstr>
      <vt:lpstr>Courier New</vt:lpstr>
      <vt:lpstr>Tahoma</vt:lpstr>
      <vt:lpstr>Times New Roman</vt:lpstr>
      <vt:lpstr>Verdana</vt:lpstr>
      <vt:lpstr>Wingdings</vt:lpstr>
      <vt:lpstr>TEMPLATE_INTITULE_OFFICIEL</vt:lpstr>
      <vt:lpstr>1_PRESENTATIONLOAD</vt:lpstr>
      <vt:lpstr>PRESENTATIONLOAD</vt:lpstr>
      <vt:lpstr>2_PRESENTATIONLOAD</vt:lpstr>
      <vt:lpstr>2_Thème ATIH</vt:lpstr>
      <vt:lpstr>1_Thème ATIH Lyon</vt:lpstr>
      <vt:lpstr>1_TEMPLATE_INTITULE_OFFICIEL</vt:lpstr>
      <vt:lpstr>2_TEMPLATE_INTITULE_OFFICIEL</vt:lpstr>
      <vt:lpstr>1_ATIH Lyon</vt:lpstr>
      <vt:lpstr>Thème Office</vt:lpstr>
      <vt:lpstr>Diapositive think-cell</vt:lpstr>
      <vt:lpstr>Image Bitmap</vt:lpstr>
      <vt:lpstr>Feuille de calcul</vt:lpstr>
      <vt:lpstr>Présentation PowerPoint</vt:lpstr>
      <vt:lpstr>Plan de la présentation </vt:lpstr>
      <vt:lpstr>Campagne 2022 :  Décryptage des arrêtés à blanc </vt:lpstr>
      <vt:lpstr>Les compartiments du modèle </vt:lpstr>
      <vt:lpstr>Des poids de compartiment différents selon les secteurs et le profil des établissements</vt:lpstr>
      <vt:lpstr>Présentation PowerPoint</vt:lpstr>
      <vt:lpstr>Les compartiments du modèle  en campagne 2022</vt:lpstr>
      <vt:lpstr>Décryptage de l’arrêté à blanc : le chiffrage des compartiments par établissement</vt:lpstr>
      <vt:lpstr>Modèle à blanc 2022 : dotation activités spécifiques </vt:lpstr>
      <vt:lpstr>Modèle à blanc 2022 : dotation nouvelles activités </vt:lpstr>
      <vt:lpstr>Modèle à blanc 2022 : dotation transformation </vt:lpstr>
      <vt:lpstr>Modèle à blanc 2022 : dotation IFAQ </vt:lpstr>
      <vt:lpstr>Modèle à blanc 2022 : Qualité du codage</vt:lpstr>
      <vt:lpstr>Modèle à blanc 2022 : Qualité du codage</vt:lpstr>
      <vt:lpstr>Modèle à blanc 2022 : dotation populationnelle </vt:lpstr>
      <vt:lpstr>Modèle à blanc 2022 : dotation populationnelle </vt:lpstr>
      <vt:lpstr>La dotation file active : temps complet et temps partiel</vt:lpstr>
      <vt:lpstr>Présentation PowerPoint</vt:lpstr>
      <vt:lpstr>La dotation file active : ambulatoire</vt:lpstr>
      <vt:lpstr>DFA : De la pondération à la valorisation</vt:lpstr>
      <vt:lpstr>Le montant complémentaire 2022 et le calcul des dotations sécurisées 2023</vt:lpstr>
      <vt:lpstr>Présentation PowerPoint</vt:lpstr>
      <vt:lpstr>Deux tiers des établissements ont perçu un montant complémentaire en dernière circulaire budgétaire 2022 </vt:lpstr>
      <vt:lpstr>Recettes sécurisées en 2023 </vt:lpstr>
      <vt:lpstr>La campagne 2023 </vt:lpstr>
      <vt:lpstr>Paramètres de la campagne 2023 </vt:lpstr>
      <vt:lpstr>Les étapes de la campagne 2023 </vt:lpstr>
      <vt:lpstr>Evolution des compartiments en 2023</vt:lpstr>
      <vt:lpstr>Intégration des mesures ciblées aux compartiments du modèle</vt:lpstr>
      <vt:lpstr>Dotation populationnelle : la DGOS a invité les ARS à procéder à l’allocation au prorata des bases historiques en 2023</vt:lpstr>
      <vt:lpstr>DFA : régularisation à M6 dans un cadre de sécurisation des DFA</vt:lpstr>
      <vt:lpstr>Perspectives </vt:lpstr>
      <vt:lpstr>Les activités spécifiques régionales vont être complétées</vt:lpstr>
      <vt:lpstr>Le pas à pas de l’allocation de la dotation populationnelle va être actualisé </vt:lpstr>
      <vt:lpstr>Des fiches pédagogiques par établissement vont être mises à disposition </vt:lpstr>
      <vt:lpstr>Textes de référence </vt:lpstr>
      <vt:lpstr>Annexes</vt:lpstr>
      <vt:lpstr>Dotation file active : les pondérations du temps complet </vt:lpstr>
      <vt:lpstr>Dotation file active : les pondérations du temps partiel </vt:lpstr>
      <vt:lpstr>Focus sur l’application des coefficients (1/2)</vt:lpstr>
      <vt:lpstr>Focus sur l’application des coefficients (2/2)</vt:lpstr>
    </vt:vector>
  </TitlesOfParts>
  <Manager>Client</Manager>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pierre.maurel</dc:creator>
  <cp:lastModifiedBy>JARDIN, Mathieu (ARS-PACA/DOS/DPFES)</cp:lastModifiedBy>
  <cp:revision>534</cp:revision>
  <cp:lastPrinted>2023-09-22T12:21:36Z</cp:lastPrinted>
  <dcterms:created xsi:type="dcterms:W3CDTF">2020-04-07T14:52:41Z</dcterms:created>
  <dcterms:modified xsi:type="dcterms:W3CDTF">2023-11-16T10:57:20Z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0x010100B3106E6B442BF643B751AF735B9623DF</vt:lpwstr>
  </property>
  <property fmtid="{D5CDD505-2E9C-101B-9397-08002B2CF9AE}" pid="3" name="PACo_NiveauDeConfidentialite">
    <vt:lpwstr>1;#Public|43a73bf0-6fa9-439e-9f01-0c858cc75030</vt:lpwstr>
  </property>
  <property fmtid="{D5CDD505-2E9C-101B-9397-08002B2CF9AE}" pid="4" name="_dlc_DocIdItemGuid">
    <vt:lpwstr>75c0ec4b-4ab1-47e6-b1a0-1aaca1495eb0</vt:lpwstr>
  </property>
</Properties>
</file>