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5"/>
    <p:sldMasterId id="2147483822" r:id="rId6"/>
    <p:sldMasterId id="2147483863" r:id="rId7"/>
    <p:sldMasterId id="2147483880" r:id="rId8"/>
  </p:sldMasterIdLst>
  <p:notesMasterIdLst>
    <p:notesMasterId r:id="rId52"/>
  </p:notesMasterIdLst>
  <p:sldIdLst>
    <p:sldId id="422" r:id="rId9"/>
    <p:sldId id="463" r:id="rId10"/>
    <p:sldId id="530" r:id="rId11"/>
    <p:sldId id="526" r:id="rId12"/>
    <p:sldId id="527" r:id="rId13"/>
    <p:sldId id="528" r:id="rId14"/>
    <p:sldId id="529" r:id="rId15"/>
    <p:sldId id="427" r:id="rId16"/>
    <p:sldId id="438" r:id="rId17"/>
    <p:sldId id="513" r:id="rId18"/>
    <p:sldId id="568" r:id="rId19"/>
    <p:sldId id="569" r:id="rId20"/>
    <p:sldId id="426" r:id="rId21"/>
    <p:sldId id="472" r:id="rId22"/>
    <p:sldId id="495" r:id="rId23"/>
    <p:sldId id="563" r:id="rId24"/>
    <p:sldId id="521" r:id="rId25"/>
    <p:sldId id="576" r:id="rId26"/>
    <p:sldId id="497" r:id="rId27"/>
    <p:sldId id="564" r:id="rId28"/>
    <p:sldId id="560" r:id="rId29"/>
    <p:sldId id="561" r:id="rId30"/>
    <p:sldId id="562" r:id="rId31"/>
    <p:sldId id="565" r:id="rId32"/>
    <p:sldId id="535" r:id="rId33"/>
    <p:sldId id="533" r:id="rId34"/>
    <p:sldId id="544" r:id="rId35"/>
    <p:sldId id="572" r:id="rId36"/>
    <p:sldId id="543" r:id="rId37"/>
    <p:sldId id="570" r:id="rId38"/>
    <p:sldId id="534" r:id="rId39"/>
    <p:sldId id="499" r:id="rId40"/>
    <p:sldId id="577" r:id="rId41"/>
    <p:sldId id="566" r:id="rId42"/>
    <p:sldId id="522" r:id="rId43"/>
    <p:sldId id="578" r:id="rId44"/>
    <p:sldId id="567" r:id="rId45"/>
    <p:sldId id="547" r:id="rId46"/>
    <p:sldId id="546" r:id="rId47"/>
    <p:sldId id="571" r:id="rId48"/>
    <p:sldId id="502" r:id="rId49"/>
    <p:sldId id="573" r:id="rId50"/>
    <p:sldId id="575" r:id="rId51"/>
  </p:sldIdLst>
  <p:sldSz cx="9144000" cy="5143500" type="screen16x9"/>
  <p:notesSz cx="7104063" cy="10234613"/>
  <p:custDataLst>
    <p:tags r:id="rId5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ndice.leportier" initials="c" lastIdx="4" clrIdx="2"/>
  <p:cmAuthor id="1" name="BELLANGER-MAUFFRET, Claire-Lise (DGOS/SOUS-DIR REGULATION OFFRE SOINS/R)" initials="BC(ROS" lastIdx="5" clrIdx="0">
    <p:extLst>
      <p:ext uri="{19B8F6BF-5375-455C-9EA6-DF929625EA0E}">
        <p15:presenceInfo xmlns:p15="http://schemas.microsoft.com/office/powerpoint/2012/main" userId="S-1-5-21-27022435-3177379373-3347635678-75052" providerId="AD"/>
      </p:ext>
    </p:extLst>
  </p:cmAuthor>
  <p:cmAuthor id="8" name="GHULAM, Sadia" initials="GS" lastIdx="1" clrIdx="3">
    <p:extLst>
      <p:ext uri="{19B8F6BF-5375-455C-9EA6-DF929625EA0E}">
        <p15:presenceInfo xmlns:p15="http://schemas.microsoft.com/office/powerpoint/2012/main" userId="S-1-5-21-448539723-1644491937-682003330-363196" providerId="AD"/>
      </p:ext>
    </p:extLst>
  </p:cmAuthor>
  <p:cmAuthor id="2" name="RUIZ, Camille (DGOS/SOUS-DIR REGULATION OFFRE SOINS/R5)" initials="RC(ROS" lastIdx="13" clrIdx="1">
    <p:extLst>
      <p:ext uri="{19B8F6BF-5375-455C-9EA6-DF929625EA0E}">
        <p15:presenceInfo xmlns:p15="http://schemas.microsoft.com/office/powerpoint/2012/main" userId="S-1-5-21-27022435-3177379373-3347635678-349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C1"/>
    <a:srgbClr val="8E8ED5"/>
    <a:srgbClr val="B9B6C6"/>
    <a:srgbClr val="ABBAD3"/>
    <a:srgbClr val="DD9946"/>
    <a:srgbClr val="04A6D5"/>
    <a:srgbClr val="55AA35"/>
    <a:srgbClr val="E0E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55" autoAdjust="0"/>
    <p:restoredTop sz="94343" autoAdjust="0"/>
  </p:normalViewPr>
  <p:slideViewPr>
    <p:cSldViewPr showGuides="1">
      <p:cViewPr varScale="1">
        <p:scale>
          <a:sx n="92" d="100"/>
          <a:sy n="92" d="100"/>
        </p:scale>
        <p:origin x="522" y="78"/>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10248"/>
    </p:cViewPr>
  </p:sorterViewPr>
  <p:notesViewPr>
    <p:cSldViewPr>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28628183366406"/>
          <c:y val="4.8617109464014638E-2"/>
          <c:w val="0.7675367293929366"/>
          <c:h val="0.75597865162517563"/>
        </c:manualLayout>
      </c:layout>
      <c:scatterChart>
        <c:scatterStyle val="lineMarker"/>
        <c:varyColors val="0"/>
        <c:ser>
          <c:idx val="0"/>
          <c:order val="0"/>
          <c:tx>
            <c:strRef>
              <c:f>Feuil1!$B$1</c:f>
              <c:strCache>
                <c:ptCount val="1"/>
                <c:pt idx="0">
                  <c:v>Taux de journées Standardisé /1000 hab. (source ScanSAnté)</c:v>
                </c:pt>
              </c:strCache>
            </c:strRef>
          </c:tx>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Feuil1!$A$2:$A$18</c:f>
              <c:numCache>
                <c:formatCode>0</c:formatCode>
                <c:ptCount val="17"/>
                <c:pt idx="0">
                  <c:v>417.60071552929384</c:v>
                </c:pt>
                <c:pt idx="1">
                  <c:v>377.54072591862587</c:v>
                </c:pt>
                <c:pt idx="2">
                  <c:v>387.82687438758239</c:v>
                </c:pt>
                <c:pt idx="3">
                  <c:v>321.48306386254706</c:v>
                </c:pt>
                <c:pt idx="4">
                  <c:v>441.44032309887581</c:v>
                </c:pt>
                <c:pt idx="5">
                  <c:v>416.21830371658103</c:v>
                </c:pt>
                <c:pt idx="6">
                  <c:v>466.28758952014209</c:v>
                </c:pt>
                <c:pt idx="7">
                  <c:v>657.09797444487492</c:v>
                </c:pt>
                <c:pt idx="8">
                  <c:v>392.21615029505517</c:v>
                </c:pt>
                <c:pt idx="9">
                  <c:v>328.13079874934465</c:v>
                </c:pt>
                <c:pt idx="10">
                  <c:v>411.31645738015385</c:v>
                </c:pt>
                <c:pt idx="11">
                  <c:v>353.90331175860575</c:v>
                </c:pt>
                <c:pt idx="12">
                  <c:v>406.13216731198548</c:v>
                </c:pt>
                <c:pt idx="13">
                  <c:v>845.68431123292498</c:v>
                </c:pt>
                <c:pt idx="14">
                  <c:v>624.95397148834184</c:v>
                </c:pt>
                <c:pt idx="15">
                  <c:v>552.42086287197719</c:v>
                </c:pt>
                <c:pt idx="16">
                  <c:v>518.04250611929001</c:v>
                </c:pt>
              </c:numCache>
            </c:numRef>
          </c:xVal>
          <c:yVal>
            <c:numRef>
              <c:f>Feuil1!$B$2:$B$18</c:f>
              <c:numCache>
                <c:formatCode>0</c:formatCode>
                <c:ptCount val="17"/>
                <c:pt idx="0">
                  <c:v>480.95</c:v>
                </c:pt>
                <c:pt idx="1">
                  <c:v>493.51</c:v>
                </c:pt>
                <c:pt idx="2">
                  <c:v>424.06</c:v>
                </c:pt>
                <c:pt idx="3">
                  <c:v>476.9</c:v>
                </c:pt>
                <c:pt idx="4">
                  <c:v>591.25</c:v>
                </c:pt>
                <c:pt idx="5">
                  <c:v>449.19</c:v>
                </c:pt>
                <c:pt idx="6">
                  <c:v>482.07</c:v>
                </c:pt>
                <c:pt idx="7">
                  <c:v>596.38</c:v>
                </c:pt>
                <c:pt idx="8">
                  <c:v>489.38</c:v>
                </c:pt>
                <c:pt idx="9">
                  <c:v>425.02</c:v>
                </c:pt>
                <c:pt idx="10">
                  <c:v>519.64</c:v>
                </c:pt>
                <c:pt idx="11">
                  <c:v>422.99</c:v>
                </c:pt>
                <c:pt idx="12">
                  <c:v>630.37</c:v>
                </c:pt>
                <c:pt idx="13">
                  <c:v>699.52</c:v>
                </c:pt>
                <c:pt idx="14">
                  <c:v>677.16</c:v>
                </c:pt>
                <c:pt idx="15">
                  <c:v>403.71</c:v>
                </c:pt>
                <c:pt idx="16">
                  <c:v>493.09</c:v>
                </c:pt>
              </c:numCache>
            </c:numRef>
          </c:yVal>
          <c:smooth val="0"/>
          <c:extLst>
            <c:ext xmlns:c16="http://schemas.microsoft.com/office/drawing/2014/chart" uri="{C3380CC4-5D6E-409C-BE32-E72D297353CC}">
              <c16:uniqueId val="{00000000-161E-4A6F-B095-013D28A93793}"/>
            </c:ext>
          </c:extLst>
        </c:ser>
        <c:dLbls>
          <c:showLegendKey val="0"/>
          <c:showVal val="0"/>
          <c:showCatName val="0"/>
          <c:showSerName val="0"/>
          <c:showPercent val="0"/>
          <c:showBubbleSize val="0"/>
        </c:dLbls>
        <c:axId val="854906224"/>
        <c:axId val="854898680"/>
      </c:scatterChart>
      <c:valAx>
        <c:axId val="854906224"/>
        <c:scaling>
          <c:orientation val="minMax"/>
          <c:min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Masse de financement moyenne pour 1000 habitants de +60 ans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854898680"/>
        <c:crosses val="autoZero"/>
        <c:crossBetween val="midCat"/>
      </c:valAx>
      <c:valAx>
        <c:axId val="854898680"/>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Taux de journées Standardisé /1000 hab. (source ScanSAnté)</a:t>
                </a:r>
              </a:p>
            </c:rich>
          </c:tx>
          <c:layout>
            <c:manualLayout>
              <c:xMode val="edge"/>
              <c:yMode val="edge"/>
              <c:x val="4.4650453747052017E-2"/>
              <c:y val="5.6600686742511973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854906224"/>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atin typeface="Arial" pitchFamily="34" charset="0"/>
              </a:defRPr>
            </a:lvl1pPr>
          </a:lstStyle>
          <a:p>
            <a:endParaRPr lang="fr-FR" dirty="0"/>
          </a:p>
        </p:txBody>
      </p:sp>
      <p:sp>
        <p:nvSpPr>
          <p:cNvPr id="3" name="Espace réservé de la date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atin typeface="Arial" pitchFamily="34" charset="0"/>
              </a:defRPr>
            </a:lvl1pPr>
          </a:lstStyle>
          <a:p>
            <a:fld id="{D680E798-53FF-4C51-A981-953463752515}" type="datetimeFigureOut">
              <a:rPr lang="fr-FR" smtClean="0"/>
              <a:pPr/>
              <a:t>14/06/2023</a:t>
            </a:fld>
            <a:endParaRPr lang="fr-FR" dirty="0"/>
          </a:p>
        </p:txBody>
      </p:sp>
      <p:sp>
        <p:nvSpPr>
          <p:cNvPr id="4" name="Espace réservé de l'image des diapositives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fr-FR" dirty="0"/>
          </a:p>
        </p:txBody>
      </p:sp>
      <p:sp>
        <p:nvSpPr>
          <p:cNvPr id="5" name="Espace réservé des commentaires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14/06/2023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p:txBody>
          <a:bodyPr/>
          <a:lstStyle/>
          <a:p>
            <a:r>
              <a:rPr lang="en-US" dirty="0"/>
              <a:t>Click to edit Master title style</a:t>
            </a:r>
          </a:p>
        </p:txBody>
      </p:sp>
      <p:sp>
        <p:nvSpPr>
          <p:cNvPr id="7" name="Subtitle"/>
          <p:cNvSpPr>
            <a:spLocks noGrp="1"/>
          </p:cNvSpPr>
          <p:nvPr>
            <p:ph type="body" sz="quarter" idx="13" hasCustomPrompt="1"/>
          </p:nvPr>
        </p:nvSpPr>
        <p:spPr bwMode="gray">
          <a:xfrm>
            <a:off x="405052" y="729000"/>
            <a:ext cx="8333285" cy="405000"/>
          </a:xfrm>
        </p:spPr>
        <p:txBody>
          <a:bodyPr/>
          <a:lstStyle>
            <a:lvl1pPr marL="0" indent="0">
              <a:buNone/>
              <a:defRPr baseline="0">
                <a:solidFill>
                  <a:schemeClr val="bg1">
                    <a:lumMod val="50000"/>
                  </a:schemeClr>
                </a:solidFill>
              </a:defRPr>
            </a:lvl1pPr>
          </a:lstStyle>
          <a:p>
            <a:pPr lvl="0"/>
            <a:r>
              <a:rPr lang="en-US" dirty="0"/>
              <a:t>Enter your subtitle here</a:t>
            </a:r>
          </a:p>
        </p:txBody>
      </p:sp>
      <p:sp>
        <p:nvSpPr>
          <p:cNvPr id="3" name="Date"/>
          <p:cNvSpPr>
            <a:spLocks noGrp="1"/>
          </p:cNvSpPr>
          <p:nvPr>
            <p:ph type="dt" sz="half" idx="10"/>
          </p:nvPr>
        </p:nvSpPr>
        <p:spPr bwMode="gray"/>
        <p:txBody>
          <a:bodyPr/>
          <a:lstStyle/>
          <a:p>
            <a:fld id="{219BBEDD-7CAE-47FF-A3D0-21F60B03E99E}" type="datetime1">
              <a:rPr lang="en-US" smtClean="0"/>
              <a:t>6/14/2023</a:t>
            </a:fld>
            <a:endParaRPr lang="en-US"/>
          </a:p>
        </p:txBody>
      </p:sp>
      <p:sp>
        <p:nvSpPr>
          <p:cNvPr id="4" name="Footer"/>
          <p:cNvSpPr>
            <a:spLocks noGrp="1"/>
          </p:cNvSpPr>
          <p:nvPr>
            <p:ph type="ftr" sz="quarter" idx="11"/>
          </p:nvPr>
        </p:nvSpPr>
        <p:spPr bwMode="gray"/>
        <p:txBody>
          <a:bodyPr/>
          <a:lstStyle/>
          <a:p>
            <a:r>
              <a:rPr lang="en-US"/>
              <a:t>Footer</a:t>
            </a:r>
          </a:p>
        </p:txBody>
      </p:sp>
      <p:sp>
        <p:nvSpPr>
          <p:cNvPr id="5" name="Slide Number"/>
          <p:cNvSpPr>
            <a:spLocks noGrp="1"/>
          </p:cNvSpPr>
          <p:nvPr>
            <p:ph type="sldNum" sz="quarter" idx="12"/>
          </p:nvPr>
        </p:nvSpPr>
        <p:spPr bwMode="gray"/>
        <p:txBody>
          <a:bodyPr/>
          <a:lstStyle/>
          <a:p>
            <a:fld id="{02CEFE82-39F2-4F47-8A0C-D5AB3496FA5C}" type="slidenum">
              <a:rPr lang="en-US" smtClean="0"/>
              <a:t>‹N°›</a:t>
            </a:fld>
            <a:endParaRPr lang="en-US"/>
          </a:p>
        </p:txBody>
      </p:sp>
    </p:spTree>
    <p:extLst>
      <p:ext uri="{BB962C8B-B14F-4D97-AF65-F5344CB8AC3E}">
        <p14:creationId xmlns:p14="http://schemas.microsoft.com/office/powerpoint/2010/main" val="10436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p:bg bwMode="gray">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bwMode="gray"/>
        <p:txBody>
          <a:bodyPr/>
          <a:lstStyle>
            <a:lvl1pPr>
              <a:defRPr>
                <a:solidFill>
                  <a:schemeClr val="bg1"/>
                </a:solidFill>
              </a:defRPr>
            </a:lvl1pPr>
          </a:lstStyle>
          <a:p>
            <a:r>
              <a:rPr lang="en-US" dirty="0"/>
              <a:t>Click to edit Master title style</a:t>
            </a:r>
          </a:p>
        </p:txBody>
      </p:sp>
      <p:sp>
        <p:nvSpPr>
          <p:cNvPr id="7" name="Subtitle"/>
          <p:cNvSpPr>
            <a:spLocks noGrp="1"/>
          </p:cNvSpPr>
          <p:nvPr>
            <p:ph type="body" sz="quarter" idx="13" hasCustomPrompt="1"/>
          </p:nvPr>
        </p:nvSpPr>
        <p:spPr bwMode="gray">
          <a:xfrm>
            <a:off x="405052" y="729000"/>
            <a:ext cx="8333285" cy="405000"/>
          </a:xfrm>
        </p:spPr>
        <p:txBody>
          <a:bodyPr/>
          <a:lstStyle>
            <a:lvl1pPr marL="0" indent="0">
              <a:buNone/>
              <a:defRPr baseline="0">
                <a:solidFill>
                  <a:schemeClr val="accent1">
                    <a:lumMod val="40000"/>
                    <a:lumOff val="60000"/>
                  </a:schemeClr>
                </a:solidFill>
              </a:defRPr>
            </a:lvl1pPr>
          </a:lstStyle>
          <a:p>
            <a:pPr lvl="0"/>
            <a:r>
              <a:rPr lang="en-US" dirty="0"/>
              <a:t>Enter your subtitle here</a:t>
            </a:r>
          </a:p>
        </p:txBody>
      </p:sp>
      <p:sp>
        <p:nvSpPr>
          <p:cNvPr id="3" name="Date"/>
          <p:cNvSpPr>
            <a:spLocks noGrp="1"/>
          </p:cNvSpPr>
          <p:nvPr>
            <p:ph type="dt" sz="half" idx="10"/>
          </p:nvPr>
        </p:nvSpPr>
        <p:spPr bwMode="gray"/>
        <p:txBody>
          <a:bodyPr/>
          <a:lstStyle>
            <a:lvl1pPr>
              <a:defRPr>
                <a:solidFill>
                  <a:schemeClr val="accent1">
                    <a:lumMod val="40000"/>
                    <a:lumOff val="60000"/>
                  </a:schemeClr>
                </a:solidFill>
              </a:defRPr>
            </a:lvl1pPr>
          </a:lstStyle>
          <a:p>
            <a:fld id="{CBD4F0B1-79CF-46F6-ACBE-AB1DBCC6260A}" type="datetime1">
              <a:rPr lang="en-US" smtClean="0"/>
              <a:t>6/14/2023</a:t>
            </a:fld>
            <a:endParaRPr lang="en-US"/>
          </a:p>
        </p:txBody>
      </p:sp>
      <p:sp>
        <p:nvSpPr>
          <p:cNvPr id="4" name="Footer"/>
          <p:cNvSpPr>
            <a:spLocks noGrp="1"/>
          </p:cNvSpPr>
          <p:nvPr>
            <p:ph type="ftr" sz="quarter" idx="11"/>
          </p:nvPr>
        </p:nvSpPr>
        <p:spPr bwMode="gray"/>
        <p:txBody>
          <a:bodyPr/>
          <a:lstStyle>
            <a:lvl1pPr>
              <a:defRPr>
                <a:solidFill>
                  <a:schemeClr val="accent1">
                    <a:lumMod val="40000"/>
                    <a:lumOff val="60000"/>
                  </a:schemeClr>
                </a:solidFill>
              </a:defRPr>
            </a:lvl1pPr>
          </a:lstStyle>
          <a:p>
            <a:r>
              <a:rPr lang="en-US"/>
              <a:t>Footer</a:t>
            </a:r>
          </a:p>
        </p:txBody>
      </p:sp>
      <p:sp>
        <p:nvSpPr>
          <p:cNvPr id="5" name="Slide Number"/>
          <p:cNvSpPr>
            <a:spLocks noGrp="1"/>
          </p:cNvSpPr>
          <p:nvPr>
            <p:ph type="sldNum" sz="quarter" idx="12"/>
          </p:nvPr>
        </p:nvSpPr>
        <p:spPr bwMode="gray"/>
        <p:txBody>
          <a:bodyPr/>
          <a:lstStyle>
            <a:lvl1pPr>
              <a:defRPr>
                <a:solidFill>
                  <a:schemeClr val="accent1">
                    <a:lumMod val="40000"/>
                    <a:lumOff val="60000"/>
                  </a:schemeClr>
                </a:solidFill>
              </a:defRPr>
            </a:lvl1pPr>
          </a:lstStyle>
          <a:p>
            <a:fld id="{02CEFE82-39F2-4F47-8A0C-D5AB3496FA5C}" type="slidenum">
              <a:rPr lang="en-US" smtClean="0"/>
              <a:pPr/>
              <a:t>‹N°›</a:t>
            </a:fld>
            <a:endParaRPr lang="en-US"/>
          </a:p>
        </p:txBody>
      </p:sp>
    </p:spTree>
    <p:extLst>
      <p:ext uri="{BB962C8B-B14F-4D97-AF65-F5344CB8AC3E}">
        <p14:creationId xmlns:p14="http://schemas.microsoft.com/office/powerpoint/2010/main" val="20744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bwMode="gray"/>
        <p:txBody>
          <a:bodyPr/>
          <a:lstStyle/>
          <a:p>
            <a:fld id="{1290B191-D74A-4FA4-A353-5A82134757A0}" type="datetime1">
              <a:rPr lang="en-US" smtClean="0"/>
              <a:t>6/14/2023</a:t>
            </a:fld>
            <a:endParaRPr lang="en-US"/>
          </a:p>
        </p:txBody>
      </p:sp>
      <p:sp>
        <p:nvSpPr>
          <p:cNvPr id="3" name="Footer"/>
          <p:cNvSpPr>
            <a:spLocks noGrp="1"/>
          </p:cNvSpPr>
          <p:nvPr>
            <p:ph type="ftr" sz="quarter" idx="11"/>
          </p:nvPr>
        </p:nvSpPr>
        <p:spPr bwMode="gray"/>
        <p:txBody>
          <a:bodyPr/>
          <a:lstStyle/>
          <a:p>
            <a:r>
              <a:rPr lang="en-US"/>
              <a:t>Footer</a:t>
            </a:r>
          </a:p>
        </p:txBody>
      </p:sp>
      <p:sp>
        <p:nvSpPr>
          <p:cNvPr id="4" name="Slide Number"/>
          <p:cNvSpPr>
            <a:spLocks noGrp="1"/>
          </p:cNvSpPr>
          <p:nvPr>
            <p:ph type="sldNum" sz="quarter" idx="12"/>
          </p:nvPr>
        </p:nvSpPr>
        <p:spPr bwMode="gray"/>
        <p:txBody>
          <a:bodyPr/>
          <a:lstStyle/>
          <a:p>
            <a:fld id="{02CEFE82-39F2-4F47-8A0C-D5AB3496FA5C}" type="slidenum">
              <a:rPr lang="en-US" smtClean="0"/>
              <a:t>‹N°›</a:t>
            </a:fld>
            <a:endParaRPr lang="en-US"/>
          </a:p>
        </p:txBody>
      </p:sp>
    </p:spTree>
    <p:extLst>
      <p:ext uri="{BB962C8B-B14F-4D97-AF65-F5344CB8AC3E}">
        <p14:creationId xmlns:p14="http://schemas.microsoft.com/office/powerpoint/2010/main" val="3450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1_RECOMMENDATION">
    <p:bg bwMode="gray">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405053" y="324000"/>
            <a:ext cx="8333285" cy="810000"/>
          </a:xfrm>
        </p:spPr>
        <p:txBody>
          <a:bodyPr/>
          <a:lstStyle>
            <a:lvl1pPr>
              <a:defRPr>
                <a:solidFill>
                  <a:schemeClr val="bg1"/>
                </a:solidFill>
              </a:defRPr>
            </a:lvl1pPr>
          </a:lstStyle>
          <a:p>
            <a:r>
              <a:rPr lang="en-US" noProof="0" dirty="0"/>
              <a:t>Click to edit Master title style</a:t>
            </a:r>
          </a:p>
        </p:txBody>
      </p:sp>
      <p:sp>
        <p:nvSpPr>
          <p:cNvPr id="22" name="Text 1">
            <a:extLst>
              <a:ext uri="{FF2B5EF4-FFF2-40B4-BE49-F238E27FC236}">
                <a16:creationId xmlns:a16="http://schemas.microsoft.com/office/drawing/2014/main" id="{CB682352-50EC-4DA2-AAF5-80ED0B0DB5D3}"/>
              </a:ext>
            </a:extLst>
          </p:cNvPr>
          <p:cNvSpPr>
            <a:spLocks noGrp="1"/>
          </p:cNvSpPr>
          <p:nvPr>
            <p:ph type="body" sz="quarter" idx="13" hasCustomPrompt="1"/>
          </p:nvPr>
        </p:nvSpPr>
        <p:spPr bwMode="gray">
          <a:xfrm>
            <a:off x="384215"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a:t>Click to edit Master text styles</a:t>
            </a:r>
          </a:p>
        </p:txBody>
      </p:sp>
      <p:sp>
        <p:nvSpPr>
          <p:cNvPr id="23" name="Text 2">
            <a:extLst>
              <a:ext uri="{FF2B5EF4-FFF2-40B4-BE49-F238E27FC236}">
                <a16:creationId xmlns:a16="http://schemas.microsoft.com/office/drawing/2014/main" id="{9428620A-732F-48B6-8A2C-A7657453B5F8}"/>
              </a:ext>
            </a:extLst>
          </p:cNvPr>
          <p:cNvSpPr>
            <a:spLocks noGrp="1"/>
          </p:cNvSpPr>
          <p:nvPr>
            <p:ph type="body" sz="quarter" idx="14" hasCustomPrompt="1"/>
          </p:nvPr>
        </p:nvSpPr>
        <p:spPr bwMode="gray">
          <a:xfrm>
            <a:off x="3221520"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a:t>Click to edit Master text styles</a:t>
            </a:r>
            <a:endParaRPr lang="en-US" dirty="0"/>
          </a:p>
        </p:txBody>
      </p:sp>
      <p:sp>
        <p:nvSpPr>
          <p:cNvPr id="24" name="Text 3">
            <a:extLst>
              <a:ext uri="{FF2B5EF4-FFF2-40B4-BE49-F238E27FC236}">
                <a16:creationId xmlns:a16="http://schemas.microsoft.com/office/drawing/2014/main" id="{2A5B4010-D1EF-4D1C-B59D-F4E11D95168E}"/>
              </a:ext>
            </a:extLst>
          </p:cNvPr>
          <p:cNvSpPr>
            <a:spLocks noGrp="1"/>
          </p:cNvSpPr>
          <p:nvPr>
            <p:ph type="body" sz="quarter" idx="15" hasCustomPrompt="1"/>
          </p:nvPr>
        </p:nvSpPr>
        <p:spPr bwMode="gray">
          <a:xfrm>
            <a:off x="6037987"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a:t>Click to edit Master text styles</a:t>
            </a:r>
          </a:p>
        </p:txBody>
      </p:sp>
      <p:sp>
        <p:nvSpPr>
          <p:cNvPr id="31" name="Picture 1">
            <a:extLst>
              <a:ext uri="{FF2B5EF4-FFF2-40B4-BE49-F238E27FC236}">
                <a16:creationId xmlns:a16="http://schemas.microsoft.com/office/drawing/2014/main" id="{FDBAC1D6-F982-4CB7-A3BF-76A69CAA15BF}"/>
              </a:ext>
            </a:extLst>
          </p:cNvPr>
          <p:cNvSpPr>
            <a:spLocks noGrp="1" noChangeAspect="1"/>
          </p:cNvSpPr>
          <p:nvPr>
            <p:ph type="pic" sz="quarter" idx="17" hasCustomPrompt="1"/>
          </p:nvPr>
        </p:nvSpPr>
        <p:spPr bwMode="gray">
          <a:xfrm>
            <a:off x="405052" y="1571400"/>
            <a:ext cx="2700352" cy="15201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34" name="Picture 2">
            <a:extLst>
              <a:ext uri="{FF2B5EF4-FFF2-40B4-BE49-F238E27FC236}">
                <a16:creationId xmlns:a16="http://schemas.microsoft.com/office/drawing/2014/main" id="{3CFF6691-0D52-449F-B228-82F79CDD7BA1}"/>
              </a:ext>
            </a:extLst>
          </p:cNvPr>
          <p:cNvSpPr>
            <a:spLocks noGrp="1" noChangeAspect="1"/>
          </p:cNvSpPr>
          <p:nvPr>
            <p:ph type="pic" sz="quarter" idx="18" hasCustomPrompt="1"/>
          </p:nvPr>
        </p:nvSpPr>
        <p:spPr bwMode="gray">
          <a:xfrm>
            <a:off x="3221824" y="1571400"/>
            <a:ext cx="2700352" cy="1520100"/>
          </a:xfrm>
          <a:solidFill>
            <a:schemeClr val="bg1">
              <a:lumMod val="85000"/>
            </a:schemeClr>
          </a:solidFill>
        </p:spPr>
        <p:txBody>
          <a:bodyPr lIns="144000" tIns="144000" rIns="144000" bIns="144000"/>
          <a:lstStyle>
            <a:lvl1pPr marL="0" indent="0">
              <a:buNone/>
              <a:defRPr/>
            </a:lvl1pPr>
          </a:lstStyle>
          <a:p>
            <a:r>
              <a:rPr lang="en-US" dirty="0"/>
              <a:t>Picture</a:t>
            </a:r>
          </a:p>
        </p:txBody>
      </p:sp>
      <p:sp>
        <p:nvSpPr>
          <p:cNvPr id="35" name="Picture 3">
            <a:extLst>
              <a:ext uri="{FF2B5EF4-FFF2-40B4-BE49-F238E27FC236}">
                <a16:creationId xmlns:a16="http://schemas.microsoft.com/office/drawing/2014/main" id="{F3B54565-3EA0-4861-8CD0-BA8870C0786E}"/>
              </a:ext>
            </a:extLst>
          </p:cNvPr>
          <p:cNvSpPr>
            <a:spLocks noGrp="1" noChangeAspect="1"/>
          </p:cNvSpPr>
          <p:nvPr>
            <p:ph type="pic" sz="quarter" idx="19" hasCustomPrompt="1"/>
          </p:nvPr>
        </p:nvSpPr>
        <p:spPr bwMode="gray">
          <a:xfrm>
            <a:off x="6037987" y="1571400"/>
            <a:ext cx="2700352" cy="1520100"/>
          </a:xfrm>
          <a:solidFill>
            <a:schemeClr val="bg1">
              <a:lumMod val="85000"/>
            </a:schemeClr>
          </a:solidFill>
        </p:spPr>
        <p:txBody>
          <a:bodyPr lIns="144000" tIns="144000" rIns="144000" bIns="144000"/>
          <a:lstStyle>
            <a:lvl1pPr marL="0" indent="0">
              <a:buNone/>
              <a:defRPr/>
            </a:lvl1pPr>
          </a:lstStyle>
          <a:p>
            <a:r>
              <a:rPr lang="en-US" dirty="0"/>
              <a:t>Picture</a:t>
            </a:r>
          </a:p>
        </p:txBody>
      </p:sp>
    </p:spTree>
    <p:extLst>
      <p:ext uri="{BB962C8B-B14F-4D97-AF65-F5344CB8AC3E}">
        <p14:creationId xmlns:p14="http://schemas.microsoft.com/office/powerpoint/2010/main" val="131739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MPFEHLUNGEN">
    <p:bg bwMode="gray">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405053" y="324000"/>
            <a:ext cx="8333285" cy="810000"/>
          </a:xfrm>
        </p:spPr>
        <p:txBody>
          <a:bodyPr/>
          <a:lstStyle>
            <a:lvl1pPr>
              <a:defRPr>
                <a:solidFill>
                  <a:schemeClr val="bg1"/>
                </a:solidFill>
              </a:defRPr>
            </a:lvl1pPr>
          </a:lstStyle>
          <a:p>
            <a:r>
              <a:rPr lang="en-US" noProof="0"/>
              <a:t>Titelmasterformat durch Klicken bearbeiten</a:t>
            </a:r>
            <a:endParaRPr lang="en-US" noProof="0" dirty="0"/>
          </a:p>
        </p:txBody>
      </p:sp>
      <p:sp>
        <p:nvSpPr>
          <p:cNvPr id="22" name="Text 1">
            <a:extLst>
              <a:ext uri="{FF2B5EF4-FFF2-40B4-BE49-F238E27FC236}">
                <a16:creationId xmlns:a16="http://schemas.microsoft.com/office/drawing/2014/main" id="{CB682352-50EC-4DA2-AAF5-80ED0B0DB5D3}"/>
              </a:ext>
            </a:extLst>
          </p:cNvPr>
          <p:cNvSpPr>
            <a:spLocks noGrp="1"/>
          </p:cNvSpPr>
          <p:nvPr>
            <p:ph type="body" sz="quarter" idx="13" hasCustomPrompt="1"/>
          </p:nvPr>
        </p:nvSpPr>
        <p:spPr bwMode="gray">
          <a:xfrm>
            <a:off x="384215"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err="1"/>
              <a:t>Textmasterformat</a:t>
            </a:r>
            <a:r>
              <a:rPr lang="en-US" dirty="0"/>
              <a:t> </a:t>
            </a:r>
            <a:r>
              <a:rPr lang="en-US" dirty="0" err="1"/>
              <a:t>bearbeiten</a:t>
            </a:r>
            <a:endParaRPr lang="en-US" dirty="0"/>
          </a:p>
        </p:txBody>
      </p:sp>
      <p:sp>
        <p:nvSpPr>
          <p:cNvPr id="23" name="Text 2">
            <a:extLst>
              <a:ext uri="{FF2B5EF4-FFF2-40B4-BE49-F238E27FC236}">
                <a16:creationId xmlns:a16="http://schemas.microsoft.com/office/drawing/2014/main" id="{9428620A-732F-48B6-8A2C-A7657453B5F8}"/>
              </a:ext>
            </a:extLst>
          </p:cNvPr>
          <p:cNvSpPr>
            <a:spLocks noGrp="1"/>
          </p:cNvSpPr>
          <p:nvPr>
            <p:ph type="body" sz="quarter" idx="14" hasCustomPrompt="1"/>
          </p:nvPr>
        </p:nvSpPr>
        <p:spPr bwMode="gray">
          <a:xfrm>
            <a:off x="3221520"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a:t>Textmasterformat bearbeiten</a:t>
            </a:r>
          </a:p>
        </p:txBody>
      </p:sp>
      <p:sp>
        <p:nvSpPr>
          <p:cNvPr id="24" name="Text 3">
            <a:extLst>
              <a:ext uri="{FF2B5EF4-FFF2-40B4-BE49-F238E27FC236}">
                <a16:creationId xmlns:a16="http://schemas.microsoft.com/office/drawing/2014/main" id="{2A5B4010-D1EF-4D1C-B59D-F4E11D95168E}"/>
              </a:ext>
            </a:extLst>
          </p:cNvPr>
          <p:cNvSpPr>
            <a:spLocks noGrp="1"/>
          </p:cNvSpPr>
          <p:nvPr>
            <p:ph type="body" sz="quarter" idx="15" hasCustomPrompt="1"/>
          </p:nvPr>
        </p:nvSpPr>
        <p:spPr bwMode="gray">
          <a:xfrm>
            <a:off x="6037987" y="3240000"/>
            <a:ext cx="2700351" cy="405000"/>
          </a:xfrm>
        </p:spPr>
        <p:txBody>
          <a:bodyPr/>
          <a:lstStyle>
            <a:lvl1pPr marL="0" indent="0" algn="l" defTabSz="685800" rtl="0" eaLnBrk="1" latinLnBrk="0" hangingPunct="1">
              <a:lnSpc>
                <a:spcPct val="90000"/>
              </a:lnSpc>
              <a:spcAft>
                <a:spcPts val="750"/>
              </a:spcAft>
              <a:buNone/>
              <a:defRPr lang="de-DE" sz="1050" u="sng" kern="1200" dirty="0" smtClean="0">
                <a:solidFill>
                  <a:schemeClr val="bg1"/>
                </a:solidFill>
                <a:latin typeface="+mn-lt"/>
                <a:ea typeface="+mn-ea"/>
                <a:cs typeface="+mn-cs"/>
              </a:defRPr>
            </a:lvl1pPr>
            <a:lvl2pPr marL="0" algn="l" defTabSz="685800" rtl="0" eaLnBrk="1" latinLnBrk="0" hangingPunct="1">
              <a:lnSpc>
                <a:spcPct val="90000"/>
              </a:lnSpc>
              <a:spcAft>
                <a:spcPts val="750"/>
              </a:spcAft>
              <a:defRPr lang="de-DE" sz="1050" u="sng" kern="1200" dirty="0" smtClean="0">
                <a:solidFill>
                  <a:schemeClr val="bg1"/>
                </a:solidFill>
                <a:latin typeface="+mn-lt"/>
                <a:ea typeface="+mn-ea"/>
                <a:cs typeface="+mn-cs"/>
              </a:defRPr>
            </a:lvl2pPr>
            <a:lvl5pPr marL="1147577" indent="0">
              <a:buNone/>
              <a:defRPr/>
            </a:lvl5pPr>
          </a:lstStyle>
          <a:p>
            <a:pPr lvl="0"/>
            <a:r>
              <a:rPr lang="en-US" dirty="0" err="1"/>
              <a:t>Textmasterformat</a:t>
            </a:r>
            <a:r>
              <a:rPr lang="en-US" dirty="0"/>
              <a:t> </a:t>
            </a:r>
            <a:r>
              <a:rPr lang="en-US" dirty="0" err="1"/>
              <a:t>bearbeiten</a:t>
            </a:r>
            <a:endParaRPr lang="en-US" dirty="0"/>
          </a:p>
        </p:txBody>
      </p:sp>
      <p:sp>
        <p:nvSpPr>
          <p:cNvPr id="31" name="Bild 1">
            <a:extLst>
              <a:ext uri="{FF2B5EF4-FFF2-40B4-BE49-F238E27FC236}">
                <a16:creationId xmlns:a16="http://schemas.microsoft.com/office/drawing/2014/main" id="{FDBAC1D6-F982-4CB7-A3BF-76A69CAA15BF}"/>
              </a:ext>
            </a:extLst>
          </p:cNvPr>
          <p:cNvSpPr>
            <a:spLocks noGrp="1" noChangeAspect="1"/>
          </p:cNvSpPr>
          <p:nvPr>
            <p:ph type="pic" sz="quarter" idx="17"/>
          </p:nvPr>
        </p:nvSpPr>
        <p:spPr bwMode="gray">
          <a:xfrm>
            <a:off x="405052" y="1571400"/>
            <a:ext cx="2700352" cy="1520100"/>
          </a:xfrm>
          <a:solidFill>
            <a:schemeClr val="bg1">
              <a:lumMod val="85000"/>
            </a:schemeClr>
          </a:solidFill>
        </p:spPr>
        <p:txBody>
          <a:bodyPr lIns="144000" tIns="144000" rIns="144000" bIns="144000"/>
          <a:lstStyle>
            <a:lvl1pPr marL="0" indent="0">
              <a:buNone/>
              <a:defRPr/>
            </a:lvl1pPr>
          </a:lstStyle>
          <a:p>
            <a:r>
              <a:rPr lang="en-US" dirty="0"/>
              <a:t>Bild</a:t>
            </a:r>
          </a:p>
        </p:txBody>
      </p:sp>
      <p:sp>
        <p:nvSpPr>
          <p:cNvPr id="34" name="Bild 2">
            <a:extLst>
              <a:ext uri="{FF2B5EF4-FFF2-40B4-BE49-F238E27FC236}">
                <a16:creationId xmlns:a16="http://schemas.microsoft.com/office/drawing/2014/main" id="{3CFF6691-0D52-449F-B228-82F79CDD7BA1}"/>
              </a:ext>
            </a:extLst>
          </p:cNvPr>
          <p:cNvSpPr>
            <a:spLocks noGrp="1" noChangeAspect="1"/>
          </p:cNvSpPr>
          <p:nvPr>
            <p:ph type="pic" sz="quarter" idx="18"/>
          </p:nvPr>
        </p:nvSpPr>
        <p:spPr bwMode="gray">
          <a:xfrm>
            <a:off x="3221824" y="1571400"/>
            <a:ext cx="2700352" cy="1520100"/>
          </a:xfrm>
          <a:solidFill>
            <a:schemeClr val="bg1">
              <a:lumMod val="85000"/>
            </a:schemeClr>
          </a:solidFill>
        </p:spPr>
        <p:txBody>
          <a:bodyPr lIns="144000" tIns="144000" rIns="144000" bIns="144000"/>
          <a:lstStyle>
            <a:lvl1pPr marL="0" indent="0">
              <a:buNone/>
              <a:defRPr/>
            </a:lvl1pPr>
          </a:lstStyle>
          <a:p>
            <a:r>
              <a:rPr lang="en-US" dirty="0"/>
              <a:t>Bild</a:t>
            </a:r>
          </a:p>
        </p:txBody>
      </p:sp>
      <p:sp>
        <p:nvSpPr>
          <p:cNvPr id="35" name="Bild3">
            <a:extLst>
              <a:ext uri="{FF2B5EF4-FFF2-40B4-BE49-F238E27FC236}">
                <a16:creationId xmlns:a16="http://schemas.microsoft.com/office/drawing/2014/main" id="{F3B54565-3EA0-4861-8CD0-BA8870C0786E}"/>
              </a:ext>
            </a:extLst>
          </p:cNvPr>
          <p:cNvSpPr>
            <a:spLocks noGrp="1" noChangeAspect="1"/>
          </p:cNvSpPr>
          <p:nvPr>
            <p:ph type="pic" sz="quarter" idx="19"/>
          </p:nvPr>
        </p:nvSpPr>
        <p:spPr bwMode="gray">
          <a:xfrm>
            <a:off x="6037987" y="1571400"/>
            <a:ext cx="2700352" cy="1520100"/>
          </a:xfrm>
          <a:solidFill>
            <a:schemeClr val="bg1">
              <a:lumMod val="85000"/>
            </a:schemeClr>
          </a:solidFill>
        </p:spPr>
        <p:txBody>
          <a:bodyPr lIns="144000" tIns="144000" rIns="144000" bIns="144000"/>
          <a:lstStyle>
            <a:lvl1pPr marL="0" indent="0">
              <a:buNone/>
              <a:defRPr/>
            </a:lvl1pPr>
          </a:lstStyle>
          <a:p>
            <a:r>
              <a:rPr lang="en-US" dirty="0"/>
              <a:t>Bild</a:t>
            </a:r>
          </a:p>
        </p:txBody>
      </p:sp>
    </p:spTree>
    <p:extLst>
      <p:ext uri="{BB962C8B-B14F-4D97-AF65-F5344CB8AC3E}">
        <p14:creationId xmlns:p14="http://schemas.microsoft.com/office/powerpoint/2010/main" val="296552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
    <p:spTree>
      <p:nvGrpSpPr>
        <p:cNvPr id="1" name=""/>
        <p:cNvGrpSpPr/>
        <p:nvPr/>
      </p:nvGrpSpPr>
      <p:grpSpPr>
        <a:xfrm>
          <a:off x="0" y="0"/>
          <a:ext cx="0" cy="0"/>
          <a:chOff x="0" y="0"/>
          <a:chExt cx="0" cy="0"/>
        </a:xfrm>
      </p:grpSpPr>
      <p:sp>
        <p:nvSpPr>
          <p:cNvPr id="8" name="Backgrund"/>
          <p:cNvSpPr/>
          <p:nvPr userDrawn="1"/>
        </p:nvSpPr>
        <p:spPr bwMode="gray">
          <a:xfrm>
            <a:off x="0" y="0"/>
            <a:ext cx="9144000" cy="4362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7" name="Bar"/>
          <p:cNvSpPr/>
          <p:nvPr userDrawn="1"/>
        </p:nvSpPr>
        <p:spPr bwMode="ltGray">
          <a:xfrm>
            <a:off x="0" y="4362450"/>
            <a:ext cx="9144000" cy="783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2" name="Title"/>
          <p:cNvSpPr>
            <a:spLocks noGrp="1"/>
          </p:cNvSpPr>
          <p:nvPr>
            <p:ph type="ctrTitle"/>
          </p:nvPr>
        </p:nvSpPr>
        <p:spPr bwMode="gray">
          <a:xfrm>
            <a:off x="791508" y="0"/>
            <a:ext cx="7560984" cy="2808000"/>
          </a:xfrm>
        </p:spPr>
        <p:txBody>
          <a:bodyPr anchor="b"/>
          <a:lstStyle>
            <a:lvl1pPr algn="ctr">
              <a:lnSpc>
                <a:spcPct val="80000"/>
              </a:lnSpc>
              <a:spcBef>
                <a:spcPts val="0"/>
              </a:spcBef>
              <a:spcAft>
                <a:spcPts val="750"/>
              </a:spcAft>
              <a:defRPr sz="525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791508" y="2808000"/>
            <a:ext cx="7560984" cy="1552500"/>
          </a:xfrm>
        </p:spPr>
        <p:txBody>
          <a:bodyPr/>
          <a:lstStyle>
            <a:lvl1pPr marL="0" indent="0" algn="ctr">
              <a:buNone/>
              <a:defRPr sz="2400">
                <a:solidFill>
                  <a:srgbClr val="B2B2B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fld id="{E7E6BEA8-66BA-41D2-BDCB-70A15959C505}" type="datetime1">
              <a:rPr lang="en-US" smtClean="0"/>
              <a:t>6/14/2023</a:t>
            </a:fld>
            <a:endParaRPr lang="en-US" dirty="0"/>
          </a:p>
        </p:txBody>
      </p:sp>
      <p:sp>
        <p:nvSpPr>
          <p:cNvPr id="5" name="Footer"/>
          <p:cNvSpPr>
            <a:spLocks noGrp="1"/>
          </p:cNvSpPr>
          <p:nvPr>
            <p:ph type="ftr" sz="quarter" idx="11"/>
          </p:nvPr>
        </p:nvSpPr>
        <p:spPr/>
        <p:txBody>
          <a:bodyPr/>
          <a:lstStyle/>
          <a:p>
            <a:r>
              <a:rPr lang="en-US" dirty="0"/>
              <a:t>Footer</a:t>
            </a:r>
          </a:p>
        </p:txBody>
      </p:sp>
      <p:sp>
        <p:nvSpPr>
          <p:cNvPr id="6"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97893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p:txBody>
          <a:bodyPr/>
          <a:lstStyle/>
          <a:p>
            <a:fld id="{B2B510D3-33D3-4BB5-84AB-1D8EFE048C96}" type="datetime1">
              <a:rPr lang="en-US" smtClean="0"/>
              <a:t>6/14/2023</a:t>
            </a:fld>
            <a:endParaRPr lang="en-US" dirty="0"/>
          </a:p>
        </p:txBody>
      </p:sp>
      <p:sp>
        <p:nvSpPr>
          <p:cNvPr id="3" name="Footer"/>
          <p:cNvSpPr>
            <a:spLocks noGrp="1"/>
          </p:cNvSpPr>
          <p:nvPr>
            <p:ph type="ftr" sz="quarter" idx="11"/>
          </p:nvPr>
        </p:nvSpPr>
        <p:spPr/>
        <p:txBody>
          <a:bodyPr/>
          <a:lstStyle/>
          <a:p>
            <a:r>
              <a:rPr lang="en-US" dirty="0"/>
              <a:t>Footer</a:t>
            </a:r>
          </a:p>
        </p:txBody>
      </p:sp>
      <p:sp>
        <p:nvSpPr>
          <p:cNvPr id="4"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10064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7"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3" name="Date"/>
          <p:cNvSpPr>
            <a:spLocks noGrp="1"/>
          </p:cNvSpPr>
          <p:nvPr>
            <p:ph type="dt" sz="half" idx="10"/>
          </p:nvPr>
        </p:nvSpPr>
        <p:spPr bwMode="gray"/>
        <p:txBody>
          <a:bodyPr/>
          <a:lstStyle/>
          <a:p>
            <a:fld id="{A75BEEBF-3D9C-4496-B740-7927511BBB5F}" type="datetime1">
              <a:rPr lang="en-US" smtClean="0"/>
              <a:t>6/14/2023</a:t>
            </a:fld>
            <a:endParaRPr lang="en-US" dirty="0"/>
          </a:p>
        </p:txBody>
      </p:sp>
      <p:sp>
        <p:nvSpPr>
          <p:cNvPr id="4" name="Footer"/>
          <p:cNvSpPr>
            <a:spLocks noGrp="1"/>
          </p:cNvSpPr>
          <p:nvPr>
            <p:ph type="ftr" sz="quarter" idx="11"/>
          </p:nvPr>
        </p:nvSpPr>
        <p:spPr bwMode="gray"/>
        <p:txBody>
          <a:bodyPr/>
          <a:lstStyle/>
          <a:p>
            <a:r>
              <a:rPr lang="en-US" dirty="0"/>
              <a:t>Footer</a:t>
            </a:r>
          </a:p>
        </p:txBody>
      </p:sp>
      <p:sp>
        <p:nvSpPr>
          <p:cNvPr id="5"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32765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5" name="Date"/>
          <p:cNvSpPr>
            <a:spLocks noGrp="1"/>
          </p:cNvSpPr>
          <p:nvPr>
            <p:ph type="dt" sz="half" idx="10"/>
          </p:nvPr>
        </p:nvSpPr>
        <p:spPr bwMode="gray"/>
        <p:txBody>
          <a:bodyPr/>
          <a:lstStyle/>
          <a:p>
            <a:fld id="{7160635E-9002-4F30-8A07-C613801C73DD}" type="datetime1">
              <a:rPr lang="en-US" smtClean="0"/>
              <a:t>6/14/2023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1"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45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4" name="Content 2"/>
          <p:cNvSpPr>
            <a:spLocks noGrp="1"/>
          </p:cNvSpPr>
          <p:nvPr>
            <p:ph sz="half" idx="2"/>
          </p:nvPr>
        </p:nvSpPr>
        <p:spPr bwMode="gray">
          <a:xfrm>
            <a:off x="4734000" y="1133943"/>
            <a:ext cx="4014000" cy="3223800"/>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7160635E-9002-4F30-8A07-C613801C73DD}" type="datetime1">
              <a:rPr lang="en-US" smtClean="0"/>
              <a:t>6/14/2023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42120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14/06/2023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spTree>
    <p:extLst>
      <p:ext uri="{BB962C8B-B14F-4D97-AF65-F5344CB8AC3E}">
        <p14:creationId xmlns:p14="http://schemas.microsoft.com/office/powerpoint/2010/main" val="288813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mp; CONTENT">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72738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11764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16999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
        <p:nvSpPr>
          <p:cNvPr id="10" name="Content 2"/>
          <p:cNvSpPr>
            <a:spLocks noGrp="1"/>
          </p:cNvSpPr>
          <p:nvPr>
            <p:ph sz="half" idx="2"/>
          </p:nvPr>
        </p:nvSpPr>
        <p:spPr bwMode="gray">
          <a:xfrm>
            <a:off x="4734000" y="1133943"/>
            <a:ext cx="4014000"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29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7160635E-9002-4F30-8A07-C613801C73DD}" type="datetime1">
              <a:rPr lang="en-US" smtClean="0"/>
              <a:pPr/>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40958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BOXES">
    <p:spTree>
      <p:nvGrpSpPr>
        <p:cNvPr id="1" name=""/>
        <p:cNvGrpSpPr/>
        <p:nvPr/>
      </p:nvGrpSpPr>
      <p:grpSpPr>
        <a:xfrm>
          <a:off x="0" y="0"/>
          <a:ext cx="0" cy="0"/>
          <a:chOff x="0" y="0"/>
          <a:chExt cx="0" cy="0"/>
        </a:xfrm>
      </p:grpSpPr>
      <p:sp>
        <p:nvSpPr>
          <p:cNvPr id="10" name="Text 1"/>
          <p:cNvSpPr>
            <a:spLocks noGrp="1"/>
          </p:cNvSpPr>
          <p:nvPr>
            <p:ph type="body" idx="15"/>
          </p:nvPr>
        </p:nvSpPr>
        <p:spPr bwMode="gray">
          <a:xfrm>
            <a:off x="40505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 name="Content 1"/>
          <p:cNvSpPr>
            <a:spLocks noGrp="1"/>
          </p:cNvSpPr>
          <p:nvPr>
            <p:ph sz="half" idx="1"/>
          </p:nvPr>
        </p:nvSpPr>
        <p:spPr bwMode="gray">
          <a:xfrm>
            <a:off x="40505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2"/>
          <p:cNvSpPr>
            <a:spLocks noGrp="1"/>
          </p:cNvSpPr>
          <p:nvPr>
            <p:ph type="body" sz="quarter" idx="3"/>
          </p:nvPr>
        </p:nvSpPr>
        <p:spPr bwMode="gray">
          <a:xfrm>
            <a:off x="3289029"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7" name="Content 2"/>
          <p:cNvSpPr>
            <a:spLocks noGrp="1"/>
          </p:cNvSpPr>
          <p:nvPr>
            <p:ph sz="half" idx="14"/>
          </p:nvPr>
        </p:nvSpPr>
        <p:spPr bwMode="gray">
          <a:xfrm>
            <a:off x="3289029"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3"/>
          <p:cNvSpPr>
            <a:spLocks noGrp="1"/>
          </p:cNvSpPr>
          <p:nvPr>
            <p:ph type="body" sz="quarter" idx="16"/>
          </p:nvPr>
        </p:nvSpPr>
        <p:spPr bwMode="gray">
          <a:xfrm>
            <a:off x="617300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4" name="Content 3"/>
          <p:cNvSpPr>
            <a:spLocks noGrp="1"/>
          </p:cNvSpPr>
          <p:nvPr>
            <p:ph sz="half" idx="2"/>
          </p:nvPr>
        </p:nvSpPr>
        <p:spPr bwMode="gray">
          <a:xfrm>
            <a:off x="617300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27FC3DAB-407D-4279-8EB6-232635B61438}" type="datetimeFigureOut">
              <a:rPr lang="en-US" smtClean="0"/>
              <a:t>6/14/2023</a:t>
            </a:fld>
            <a:endParaRPr lang="en-US"/>
          </a:p>
        </p:txBody>
      </p:sp>
      <p:sp>
        <p:nvSpPr>
          <p:cNvPr id="6" name="Footer"/>
          <p:cNvSpPr>
            <a:spLocks noGrp="1"/>
          </p:cNvSpPr>
          <p:nvPr>
            <p:ph type="ftr" sz="quarter" idx="11"/>
          </p:nvPr>
        </p:nvSpPr>
        <p:spPr bwMode="gray"/>
        <p:txBody>
          <a:bodyPr/>
          <a:lstStyle/>
          <a:p>
            <a:endParaRPr lang="en-US"/>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3"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14"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39602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EXTBOXES">
    <p:bg>
      <p:bgPr>
        <a:solidFill>
          <a:schemeClr val="accent3"/>
        </a:solidFill>
        <a:effectLst/>
      </p:bgPr>
    </p:bg>
    <p:spTree>
      <p:nvGrpSpPr>
        <p:cNvPr id="1" name=""/>
        <p:cNvGrpSpPr/>
        <p:nvPr/>
      </p:nvGrpSpPr>
      <p:grpSpPr>
        <a:xfrm>
          <a:off x="0" y="0"/>
          <a:ext cx="0" cy="0"/>
          <a:chOff x="0" y="0"/>
          <a:chExt cx="0" cy="0"/>
        </a:xfrm>
      </p:grpSpPr>
      <p:sp>
        <p:nvSpPr>
          <p:cNvPr id="45" name="Content 1"/>
          <p:cNvSpPr>
            <a:spLocks noGrp="1"/>
          </p:cNvSpPr>
          <p:nvPr>
            <p:ph sz="half" idx="19"/>
          </p:nvPr>
        </p:nvSpPr>
        <p:spPr bwMode="gray">
          <a:xfrm>
            <a:off x="2416816"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9" name="Content 2"/>
          <p:cNvSpPr>
            <a:spLocks noGrp="1"/>
          </p:cNvSpPr>
          <p:nvPr>
            <p:ph sz="half" idx="23"/>
          </p:nvPr>
        </p:nvSpPr>
        <p:spPr bwMode="gray">
          <a:xfrm>
            <a:off x="6740077"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cNvSpPr>
            <a:spLocks noGrp="1"/>
          </p:cNvSpPr>
          <p:nvPr>
            <p:ph type="dt" sz="half" idx="10"/>
          </p:nvPr>
        </p:nvSpPr>
        <p:spPr bwMode="gray"/>
        <p:txBody>
          <a:bodyPr/>
          <a:lstStyle/>
          <a:p>
            <a:fld id="{27FC3DAB-407D-4279-8EB6-232635B61438}" type="datetimeFigureOut">
              <a:rPr lang="en-US" smtClean="0"/>
              <a:t>6/14/2023</a:t>
            </a:fld>
            <a:endParaRPr lang="en-US"/>
          </a:p>
        </p:txBody>
      </p:sp>
      <p:sp>
        <p:nvSpPr>
          <p:cNvPr id="6" name="Footer"/>
          <p:cNvSpPr>
            <a:spLocks noGrp="1"/>
          </p:cNvSpPr>
          <p:nvPr>
            <p:ph type="ftr" sz="quarter" idx="11"/>
          </p:nvPr>
        </p:nvSpPr>
        <p:spPr bwMode="gray"/>
        <p:txBody>
          <a:bodyPr/>
          <a:lstStyle/>
          <a:p>
            <a:endParaRPr lang="en-US"/>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15" name="Content 1"/>
          <p:cNvSpPr>
            <a:spLocks noGrp="1"/>
          </p:cNvSpPr>
          <p:nvPr>
            <p:ph sz="half" idx="26"/>
          </p:nvPr>
        </p:nvSpPr>
        <p:spPr bwMode="gray">
          <a:xfrm>
            <a:off x="405054" y="1134000"/>
            <a:ext cx="2011762" cy="1444500"/>
          </a:xfrm>
          <a:solidFill>
            <a:schemeClr val="accent3">
              <a:lumMod val="75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2"/>
          <p:cNvSpPr>
            <a:spLocks noGrp="1"/>
          </p:cNvSpPr>
          <p:nvPr>
            <p:ph sz="half" idx="27"/>
          </p:nvPr>
        </p:nvSpPr>
        <p:spPr bwMode="gray">
          <a:xfrm>
            <a:off x="4728315" y="1134000"/>
            <a:ext cx="2011762" cy="1444500"/>
          </a:xfrm>
          <a:solidFill>
            <a:schemeClr val="accent3">
              <a:lumMod val="50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2"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241234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mp; CONTENT">
    <p:spTree>
      <p:nvGrpSpPr>
        <p:cNvPr id="1" name=""/>
        <p:cNvGrpSpPr/>
        <p:nvPr/>
      </p:nvGrpSpPr>
      <p:grpSpPr>
        <a:xfrm>
          <a:off x="0" y="0"/>
          <a:ext cx="0" cy="0"/>
          <a:chOff x="0" y="0"/>
          <a:chExt cx="0" cy="0"/>
        </a:xfrm>
      </p:grpSpPr>
      <p:sp>
        <p:nvSpPr>
          <p:cNvPr id="3"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bwMode="gray">
          <a:xfrm>
            <a:off x="4728315" y="1134000"/>
            <a:ext cx="4010022"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27FC3DAB-407D-4279-8EB6-232635B61438}" type="datetimeFigureOut">
              <a:rPr lang="en-US" smtClean="0"/>
              <a:t>6/14/2023</a:t>
            </a:fld>
            <a:endParaRPr lang="en-US"/>
          </a:p>
        </p:txBody>
      </p:sp>
      <p:sp>
        <p:nvSpPr>
          <p:cNvPr id="6" name="Footer"/>
          <p:cNvSpPr>
            <a:spLocks noGrp="1"/>
          </p:cNvSpPr>
          <p:nvPr>
            <p:ph type="ftr" sz="quarter" idx="11"/>
          </p:nvPr>
        </p:nvSpPr>
        <p:spPr bwMode="gray"/>
        <p:txBody>
          <a:bodyPr/>
          <a:lstStyle/>
          <a:p>
            <a:endParaRPr lang="en-US"/>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0"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407913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mp; CONTENT">
    <p:spTree>
      <p:nvGrpSpPr>
        <p:cNvPr id="1" name=""/>
        <p:cNvGrpSpPr/>
        <p:nvPr/>
      </p:nvGrpSpPr>
      <p:grpSpPr>
        <a:xfrm>
          <a:off x="0" y="0"/>
          <a:ext cx="0" cy="0"/>
          <a:chOff x="0" y="0"/>
          <a:chExt cx="0" cy="0"/>
        </a:xfrm>
      </p:grpSpPr>
      <p:sp>
        <p:nvSpPr>
          <p:cNvPr id="10" name="Text"/>
          <p:cNvSpPr>
            <a:spLocks noGrp="1"/>
          </p:cNvSpPr>
          <p:nvPr>
            <p:ph idx="15"/>
          </p:nvPr>
        </p:nvSpPr>
        <p:spPr bwMode="gray">
          <a:xfrm>
            <a:off x="901" y="3429000"/>
            <a:ext cx="9143390" cy="1714500"/>
          </a:xfrm>
          <a:solidFill>
            <a:schemeClr val="accent6"/>
          </a:solidFill>
        </p:spPr>
        <p:txBody>
          <a:bodyPr lIns="540000" tIns="180000" rIns="540000" bIns="180000" anchor="ctr"/>
          <a:lstStyle>
            <a:lvl1pPr marL="0" indent="0">
              <a:buNone/>
              <a:defRPr>
                <a:solidFill>
                  <a:schemeClr val="bg1"/>
                </a:solidFill>
              </a:defRPr>
            </a:lvl1pPr>
            <a:lvl2pPr marL="253159" indent="0">
              <a:buNone/>
              <a:defRPr/>
            </a:lvl2pPr>
            <a:lvl3pPr marL="455686" indent="0">
              <a:buNone/>
              <a:defRPr/>
            </a:lvl3pPr>
            <a:lvl4pPr marL="658213" indent="0">
              <a:buNone/>
              <a:defRPr/>
            </a:lvl4pPr>
            <a:lvl5pPr marL="860740" indent="0">
              <a:buNone/>
              <a:defRPr/>
            </a:lvl5pPr>
          </a:lstStyle>
          <a:p>
            <a:pPr lvl="0"/>
            <a:r>
              <a:rPr lang="en-US" dirty="0"/>
              <a:t>Click to edit Master text styles</a:t>
            </a:r>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1"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14" name="Content 1"/>
          <p:cNvSpPr>
            <a:spLocks noGrp="1"/>
          </p:cNvSpPr>
          <p:nvPr>
            <p:ph sz="half" idx="16"/>
          </p:nvPr>
        </p:nvSpPr>
        <p:spPr bwMode="gray">
          <a:xfrm>
            <a:off x="396000" y="1134000"/>
            <a:ext cx="8342338" cy="22950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bwMode="gray"/>
        <p:txBody>
          <a:bodyPr/>
          <a:lstStyle/>
          <a:p>
            <a:fld id="{27FC3DAB-407D-4279-8EB6-232635B61438}" type="datetimeFigureOut">
              <a:rPr lang="en-US" smtClean="0"/>
              <a:t>6/14/2023</a:t>
            </a:fld>
            <a:endParaRPr lang="en-US"/>
          </a:p>
        </p:txBody>
      </p:sp>
      <p:sp>
        <p:nvSpPr>
          <p:cNvPr id="5" name="Footer"/>
          <p:cNvSpPr>
            <a:spLocks noGrp="1"/>
          </p:cNvSpPr>
          <p:nvPr>
            <p:ph type="ftr" sz="quarter" idx="11"/>
          </p:nvPr>
        </p:nvSpPr>
        <p:spPr bwMode="gray"/>
        <p:txBody>
          <a:bodyPr/>
          <a:lstStyle/>
          <a:p>
            <a:endParaRPr lang="en-US"/>
          </a:p>
        </p:txBody>
      </p:sp>
      <p:sp>
        <p:nvSpPr>
          <p:cNvPr id="6"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37862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Date"/>
          <p:cNvSpPr>
            <a:spLocks noGrp="1"/>
          </p:cNvSpPr>
          <p:nvPr>
            <p:ph type="dt" sz="half" idx="10"/>
          </p:nvPr>
        </p:nvSpPr>
        <p:spPr/>
        <p:txBody>
          <a:bodyPr/>
          <a:lstStyle/>
          <a:p>
            <a:fld id="{27FC3DAB-407D-4279-8EB6-232635B61438}" type="datetimeFigureOut">
              <a:rPr lang="en-US" smtClean="0"/>
              <a:t>6/14/2023</a:t>
            </a:fld>
            <a:endParaRPr lang="en-US" dirty="0"/>
          </a:p>
        </p:txBody>
      </p:sp>
      <p:sp>
        <p:nvSpPr>
          <p:cNvPr id="4" name="Footer"/>
          <p:cNvSpPr>
            <a:spLocks noGrp="1"/>
          </p:cNvSpPr>
          <p:nvPr>
            <p:ph type="ftr" sz="quarter" idx="11"/>
          </p:nvPr>
        </p:nvSpPr>
        <p:spPr/>
        <p:txBody>
          <a:bodyPr/>
          <a:lstStyle/>
          <a:p>
            <a:endParaRPr lang="en-US" dirty="0"/>
          </a:p>
        </p:txBody>
      </p:sp>
      <p:sp>
        <p:nvSpPr>
          <p:cNvPr id="5"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80482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14/06/2023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spTree>
    <p:extLst>
      <p:ext uri="{BB962C8B-B14F-4D97-AF65-F5344CB8AC3E}">
        <p14:creationId xmlns:p14="http://schemas.microsoft.com/office/powerpoint/2010/main" val="691346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14/06/2023</a:t>
            </a:fld>
            <a:endParaRPr lang="fr-FR" dirty="0"/>
          </a:p>
        </p:txBody>
      </p:sp>
      <p:sp>
        <p:nvSpPr>
          <p:cNvPr id="5" name="Espace réservé du pied de page 4"/>
          <p:cNvSpPr>
            <a:spLocks noGrp="1"/>
          </p:cNvSpPr>
          <p:nvPr>
            <p:ph type="ftr" sz="quarter" idx="11"/>
          </p:nvPr>
        </p:nvSpPr>
        <p:spPr bwMode="gray">
          <a:xfrm>
            <a:off x="720000" y="4371950"/>
            <a:ext cx="3240000" cy="447947"/>
          </a:xfrm>
        </p:spPr>
        <p:txBody>
          <a:bodyPr anchor="ctr" anchorCtr="0"/>
          <a:lstStyle>
            <a:lvl1pPr algn="l">
              <a:defRPr sz="1150"/>
            </a:lvl1pPr>
          </a:lstStyle>
          <a:p>
            <a:r>
              <a:rPr lang="fr-FR" dirty="0"/>
              <a:t>Direction générale </a:t>
            </a:r>
          </a:p>
          <a:p>
            <a:r>
              <a:rPr lang="fr-FR" dirty="0"/>
              <a:t>de l’offre de soins</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1" y="195487"/>
            <a:ext cx="3566527" cy="2776991"/>
          </a:xfrm>
          <a:prstGeom prst="rect">
            <a:avLst/>
          </a:prstGeom>
        </p:spPr>
      </p:pic>
    </p:spTree>
    <p:extLst>
      <p:ext uri="{BB962C8B-B14F-4D97-AF65-F5344CB8AC3E}">
        <p14:creationId xmlns:p14="http://schemas.microsoft.com/office/powerpoint/2010/main" val="180908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
    <p:spTree>
      <p:nvGrpSpPr>
        <p:cNvPr id="1" name=""/>
        <p:cNvGrpSpPr/>
        <p:nvPr/>
      </p:nvGrpSpPr>
      <p:grpSpPr>
        <a:xfrm>
          <a:off x="0" y="0"/>
          <a:ext cx="0" cy="0"/>
          <a:chOff x="0" y="0"/>
          <a:chExt cx="0" cy="0"/>
        </a:xfrm>
      </p:grpSpPr>
      <p:sp>
        <p:nvSpPr>
          <p:cNvPr id="8" name="Backgrund"/>
          <p:cNvSpPr/>
          <p:nvPr userDrawn="1"/>
        </p:nvSpPr>
        <p:spPr bwMode="gray">
          <a:xfrm>
            <a:off x="0" y="0"/>
            <a:ext cx="9144000" cy="4362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7" name="Bar"/>
          <p:cNvSpPr/>
          <p:nvPr userDrawn="1"/>
        </p:nvSpPr>
        <p:spPr bwMode="ltGray">
          <a:xfrm>
            <a:off x="0" y="4362450"/>
            <a:ext cx="9144000" cy="783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350" dirty="0"/>
          </a:p>
        </p:txBody>
      </p:sp>
      <p:sp>
        <p:nvSpPr>
          <p:cNvPr id="2" name="Title"/>
          <p:cNvSpPr>
            <a:spLocks noGrp="1"/>
          </p:cNvSpPr>
          <p:nvPr>
            <p:ph type="ctrTitle"/>
          </p:nvPr>
        </p:nvSpPr>
        <p:spPr bwMode="gray">
          <a:xfrm>
            <a:off x="791508" y="0"/>
            <a:ext cx="7560984" cy="2808000"/>
          </a:xfrm>
        </p:spPr>
        <p:txBody>
          <a:bodyPr anchor="b"/>
          <a:lstStyle>
            <a:lvl1pPr algn="ctr">
              <a:lnSpc>
                <a:spcPct val="80000"/>
              </a:lnSpc>
              <a:spcBef>
                <a:spcPts val="0"/>
              </a:spcBef>
              <a:spcAft>
                <a:spcPts val="750"/>
              </a:spcAft>
              <a:defRPr sz="525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791508" y="2808000"/>
            <a:ext cx="7560984" cy="1552500"/>
          </a:xfrm>
        </p:spPr>
        <p:txBody>
          <a:bodyPr/>
          <a:lstStyle>
            <a:lvl1pPr marL="0" indent="0" algn="ctr">
              <a:buNone/>
              <a:defRPr sz="2400">
                <a:solidFill>
                  <a:srgbClr val="B2B2B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fld id="{4E787489-5891-4E27-93EA-3C35ED94612E}" type="datetime1">
              <a:rPr lang="en-US" smtClean="0"/>
              <a:t>6/14/2023</a:t>
            </a:fld>
            <a:endParaRPr lang="en-US" dirty="0"/>
          </a:p>
        </p:txBody>
      </p:sp>
      <p:sp>
        <p:nvSpPr>
          <p:cNvPr id="5" name="Footer"/>
          <p:cNvSpPr>
            <a:spLocks noGrp="1"/>
          </p:cNvSpPr>
          <p:nvPr>
            <p:ph type="ftr" sz="quarter" idx="11"/>
          </p:nvPr>
        </p:nvSpPr>
        <p:spPr/>
        <p:txBody>
          <a:bodyPr/>
          <a:lstStyle/>
          <a:p>
            <a:r>
              <a:rPr lang="en-US" dirty="0"/>
              <a:t>Footer</a:t>
            </a:r>
          </a:p>
        </p:txBody>
      </p:sp>
      <p:sp>
        <p:nvSpPr>
          <p:cNvPr id="6"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174634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p:txBody>
          <a:bodyPr/>
          <a:lstStyle/>
          <a:p>
            <a:fld id="{39D5994D-99D5-4085-ABE3-DB0597FE9049}" type="datetime1">
              <a:rPr lang="en-US" smtClean="0"/>
              <a:t>6/14/2023</a:t>
            </a:fld>
            <a:endParaRPr lang="en-US" dirty="0"/>
          </a:p>
        </p:txBody>
      </p:sp>
      <p:sp>
        <p:nvSpPr>
          <p:cNvPr id="3" name="Footer"/>
          <p:cNvSpPr>
            <a:spLocks noGrp="1"/>
          </p:cNvSpPr>
          <p:nvPr>
            <p:ph type="ftr" sz="quarter" idx="11"/>
          </p:nvPr>
        </p:nvSpPr>
        <p:spPr/>
        <p:txBody>
          <a:bodyPr/>
          <a:lstStyle/>
          <a:p>
            <a:r>
              <a:rPr lang="en-US" dirty="0"/>
              <a:t>Footer</a:t>
            </a:r>
          </a:p>
        </p:txBody>
      </p:sp>
      <p:sp>
        <p:nvSpPr>
          <p:cNvPr id="4" name="Slide Number"/>
          <p:cNvSpPr>
            <a:spLocks noGrp="1"/>
          </p:cNvSpPr>
          <p:nvPr>
            <p:ph type="sldNum" sz="quarter" idx="12"/>
          </p:nvPr>
        </p:nvSpPr>
        <p:spPr/>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3812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7"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3" name="Date"/>
          <p:cNvSpPr>
            <a:spLocks noGrp="1"/>
          </p:cNvSpPr>
          <p:nvPr>
            <p:ph type="dt" sz="half" idx="10"/>
          </p:nvPr>
        </p:nvSpPr>
        <p:spPr bwMode="gray"/>
        <p:txBody>
          <a:bodyPr/>
          <a:lstStyle/>
          <a:p>
            <a:fld id="{B1324034-8933-4506-8D32-53B4C4FAEB71}" type="datetime1">
              <a:rPr lang="en-US" smtClean="0"/>
              <a:t>6/14/2023</a:t>
            </a:fld>
            <a:endParaRPr lang="en-US" dirty="0"/>
          </a:p>
        </p:txBody>
      </p:sp>
      <p:sp>
        <p:nvSpPr>
          <p:cNvPr id="4" name="Footer"/>
          <p:cNvSpPr>
            <a:spLocks noGrp="1"/>
          </p:cNvSpPr>
          <p:nvPr>
            <p:ph type="ftr" sz="quarter" idx="11"/>
          </p:nvPr>
        </p:nvSpPr>
        <p:spPr bwMode="gray"/>
        <p:txBody>
          <a:bodyPr/>
          <a:lstStyle/>
          <a:p>
            <a:r>
              <a:rPr lang="en-US" dirty="0"/>
              <a:t>Footer</a:t>
            </a:r>
          </a:p>
        </p:txBody>
      </p:sp>
      <p:sp>
        <p:nvSpPr>
          <p:cNvPr id="5"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331863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5" name="Date"/>
          <p:cNvSpPr>
            <a:spLocks noGrp="1"/>
          </p:cNvSpPr>
          <p:nvPr>
            <p:ph type="dt" sz="half" idx="10"/>
          </p:nvPr>
        </p:nvSpPr>
        <p:spPr bwMode="gray"/>
        <p:txBody>
          <a:bodyPr/>
          <a:lstStyle/>
          <a:p>
            <a:fld id="{73824DF7-92CD-48EC-BC41-6C0631045DD9}" type="datetime1">
              <a:rPr lang="en-US" smtClean="0"/>
              <a:t>6/14/2023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1"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00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4" name="Content 2"/>
          <p:cNvSpPr>
            <a:spLocks noGrp="1"/>
          </p:cNvSpPr>
          <p:nvPr>
            <p:ph sz="half" idx="2"/>
          </p:nvPr>
        </p:nvSpPr>
        <p:spPr bwMode="gray">
          <a:xfrm>
            <a:off x="4734000" y="1133943"/>
            <a:ext cx="4014000" cy="3223800"/>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5C501178-C2F8-4128-B9F9-3EBCA21354A7}" type="datetime1">
              <a:rPr lang="en-US" smtClean="0"/>
              <a:t>6/14/2023</a:t>
            </a:fld>
            <a:endParaRPr lang="en-US" dirty="0"/>
          </a:p>
        </p:txBody>
      </p:sp>
      <p:sp>
        <p:nvSpPr>
          <p:cNvPr id="6" name="Footer"/>
          <p:cNvSpPr>
            <a:spLocks noGrp="1"/>
          </p:cNvSpPr>
          <p:nvPr>
            <p:ph type="ftr" sz="quarter" idx="11"/>
          </p:nvPr>
        </p:nvSpPr>
        <p:spPr bwMode="gray"/>
        <p:txBody>
          <a:bodyPr/>
          <a:lstStyle/>
          <a:p>
            <a:r>
              <a:rPr lang="en-US" dirty="0"/>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58950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amp; CONTENT">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86164B25-ECF2-429E-A058-586A08816E73}" type="datetime1">
              <a:rPr lang="en-US" smtClean="0"/>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67606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p:bg bwMode="gray">
      <p:bgPr>
        <a:solidFill>
          <a:schemeClr val="accent3"/>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5AAC0D82-106A-457F-A1B5-D4C1F876C24D}" type="datetime1">
              <a:rPr lang="en-US" smtClean="0"/>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96557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3" name="Content 1"/>
          <p:cNvSpPr>
            <a:spLocks noGrp="1"/>
          </p:cNvSpPr>
          <p:nvPr>
            <p:ph sz="half" idx="1"/>
          </p:nvPr>
        </p:nvSpPr>
        <p:spPr bwMode="gray">
          <a:xfrm>
            <a:off x="396001" y="1134000"/>
            <a:ext cx="4013978"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lvl1pPr>
              <a:defRPr>
                <a:solidFill>
                  <a:schemeClr val="bg1"/>
                </a:solidFill>
              </a:defRPr>
            </a:lvl1pPr>
          </a:lstStyle>
          <a:p>
            <a:fld id="{2D19DB5B-275E-44F1-B623-2041CD2E83A2}" type="datetime1">
              <a:rPr lang="en-US" smtClean="0"/>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02364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mp; CONTENT">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AEE82CEF-C738-473D-B0C6-64CBD95B674B}" type="datetime1">
              <a:rPr lang="en-US" smtClean="0"/>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
        <p:nvSpPr>
          <p:cNvPr id="10" name="Content 2"/>
          <p:cNvSpPr>
            <a:spLocks noGrp="1"/>
          </p:cNvSpPr>
          <p:nvPr>
            <p:ph sz="half" idx="2"/>
          </p:nvPr>
        </p:nvSpPr>
        <p:spPr bwMode="gray">
          <a:xfrm>
            <a:off x="4734000" y="1133943"/>
            <a:ext cx="4014000" cy="3223800"/>
          </a:xfrm>
        </p:spPr>
        <p:txBody>
          <a:bodyPr/>
          <a:lstStyle>
            <a:lvl1pPr>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5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14/06/2023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spTree>
    <p:extLst>
      <p:ext uri="{BB962C8B-B14F-4D97-AF65-F5344CB8AC3E}">
        <p14:creationId xmlns:p14="http://schemas.microsoft.com/office/powerpoint/2010/main" val="207718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p:bg bwMode="gray">
      <p:bgPr>
        <a:solidFill>
          <a:schemeClr val="accent6"/>
        </a:solidFill>
        <a:effectLst/>
      </p:bgPr>
    </p:bg>
    <p:spTree>
      <p:nvGrpSpPr>
        <p:cNvPr id="1" name=""/>
        <p:cNvGrpSpPr/>
        <p:nvPr/>
      </p:nvGrpSpPr>
      <p:grpSpPr>
        <a:xfrm>
          <a:off x="0" y="0"/>
          <a:ext cx="0" cy="0"/>
          <a:chOff x="0" y="0"/>
          <a:chExt cx="0" cy="0"/>
        </a:xfrm>
      </p:grpSpPr>
      <p:sp>
        <p:nvSpPr>
          <p:cNvPr id="9" name="Title"/>
          <p:cNvSpPr>
            <a:spLocks noGrp="1"/>
          </p:cNvSpPr>
          <p:nvPr>
            <p:ph type="title"/>
          </p:nvPr>
        </p:nvSpPr>
        <p:spPr bwMode="gray">
          <a:xfrm>
            <a:off x="396000" y="324000"/>
            <a:ext cx="8352000" cy="810000"/>
          </a:xfrm>
        </p:spPr>
        <p:txBody>
          <a:bodyPr/>
          <a:lstStyle>
            <a:lvl1pPr>
              <a:defRPr>
                <a:solidFill>
                  <a:schemeClr val="bg1"/>
                </a:solidFill>
              </a:defRPr>
            </a:lvl1pPr>
          </a:lstStyle>
          <a:p>
            <a:r>
              <a:rPr lang="en-US" dirty="0"/>
              <a:t>Click to edit Master title style</a:t>
            </a:r>
          </a:p>
        </p:txBody>
      </p:sp>
      <p:sp>
        <p:nvSpPr>
          <p:cNvPr id="8"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chemeClr val="bg1"/>
                </a:solidFill>
              </a:defRPr>
            </a:lvl1pPr>
          </a:lstStyle>
          <a:p>
            <a:pPr lvl="0"/>
            <a:r>
              <a:rPr lang="en-US" dirty="0"/>
              <a:t>Enter your subtitle here</a:t>
            </a:r>
          </a:p>
        </p:txBody>
      </p:sp>
      <p:sp>
        <p:nvSpPr>
          <p:cNvPr id="5" name="Date"/>
          <p:cNvSpPr>
            <a:spLocks noGrp="1"/>
          </p:cNvSpPr>
          <p:nvPr>
            <p:ph type="dt" sz="half" idx="10"/>
          </p:nvPr>
        </p:nvSpPr>
        <p:spPr bwMode="gray"/>
        <p:txBody>
          <a:bodyPr/>
          <a:lstStyle>
            <a:lvl1pPr>
              <a:defRPr>
                <a:solidFill>
                  <a:schemeClr val="bg1"/>
                </a:solidFill>
              </a:defRPr>
            </a:lvl1pPr>
          </a:lstStyle>
          <a:p>
            <a:fld id="{838F71DB-832B-4612-822F-AF4F7B3B3360}" type="datetime1">
              <a:rPr lang="en-US" smtClean="0"/>
              <a:t>6/14/2023</a:t>
            </a:fld>
            <a:endParaRPr lang="en-US" dirty="0"/>
          </a:p>
        </p:txBody>
      </p:sp>
      <p:sp>
        <p:nvSpPr>
          <p:cNvPr id="6" name="Footer"/>
          <p:cNvSpPr>
            <a:spLocks noGrp="1"/>
          </p:cNvSpPr>
          <p:nvPr>
            <p:ph type="ftr" sz="quarter" idx="11"/>
          </p:nvPr>
        </p:nvSpPr>
        <p:spPr bwMode="gray"/>
        <p:txBody>
          <a:bodyPr/>
          <a:lstStyle>
            <a:lvl1pPr>
              <a:defRPr>
                <a:solidFill>
                  <a:schemeClr val="bg1"/>
                </a:solidFill>
              </a:defRPr>
            </a:lvl1pPr>
          </a:lstStyle>
          <a:p>
            <a:r>
              <a:rPr lang="en-US" dirty="0"/>
              <a:t>Footer</a:t>
            </a:r>
          </a:p>
        </p:txBody>
      </p:sp>
      <p:sp>
        <p:nvSpPr>
          <p:cNvPr id="7" name="Slide Number"/>
          <p:cNvSpPr>
            <a:spLocks noGrp="1"/>
          </p:cNvSpPr>
          <p:nvPr>
            <p:ph type="sldNum" sz="quarter" idx="12"/>
          </p:nvPr>
        </p:nvSpPr>
        <p:spPr bwMode="gray"/>
        <p:txBody>
          <a:bodyPr/>
          <a:lstStyle>
            <a:lvl1pPr>
              <a:defRPr>
                <a:solidFill>
                  <a:schemeClr val="bg1"/>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2305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XTBOXES">
    <p:spTree>
      <p:nvGrpSpPr>
        <p:cNvPr id="1" name=""/>
        <p:cNvGrpSpPr/>
        <p:nvPr/>
      </p:nvGrpSpPr>
      <p:grpSpPr>
        <a:xfrm>
          <a:off x="0" y="0"/>
          <a:ext cx="0" cy="0"/>
          <a:chOff x="0" y="0"/>
          <a:chExt cx="0" cy="0"/>
        </a:xfrm>
      </p:grpSpPr>
      <p:sp>
        <p:nvSpPr>
          <p:cNvPr id="10" name="Text 1"/>
          <p:cNvSpPr>
            <a:spLocks noGrp="1"/>
          </p:cNvSpPr>
          <p:nvPr>
            <p:ph type="body" idx="15"/>
          </p:nvPr>
        </p:nvSpPr>
        <p:spPr bwMode="gray">
          <a:xfrm>
            <a:off x="40505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 name="Content 1"/>
          <p:cNvSpPr>
            <a:spLocks noGrp="1"/>
          </p:cNvSpPr>
          <p:nvPr>
            <p:ph sz="half" idx="1"/>
          </p:nvPr>
        </p:nvSpPr>
        <p:spPr bwMode="gray">
          <a:xfrm>
            <a:off x="40505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2"/>
          <p:cNvSpPr>
            <a:spLocks noGrp="1"/>
          </p:cNvSpPr>
          <p:nvPr>
            <p:ph type="body" sz="quarter" idx="3"/>
          </p:nvPr>
        </p:nvSpPr>
        <p:spPr bwMode="gray">
          <a:xfrm>
            <a:off x="3289029"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37" name="Content 2"/>
          <p:cNvSpPr>
            <a:spLocks noGrp="1"/>
          </p:cNvSpPr>
          <p:nvPr>
            <p:ph sz="half" idx="14"/>
          </p:nvPr>
        </p:nvSpPr>
        <p:spPr bwMode="gray">
          <a:xfrm>
            <a:off x="3289029"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3"/>
          <p:cNvSpPr>
            <a:spLocks noGrp="1"/>
          </p:cNvSpPr>
          <p:nvPr>
            <p:ph type="body" sz="quarter" idx="16"/>
          </p:nvPr>
        </p:nvSpPr>
        <p:spPr bwMode="gray">
          <a:xfrm>
            <a:off x="6173004" y="1134000"/>
            <a:ext cx="2565334" cy="270000"/>
          </a:xfrm>
          <a:solidFill>
            <a:schemeClr val="bg1">
              <a:lumMod val="65000"/>
            </a:schemeClr>
          </a:solidFill>
        </p:spPr>
        <p:txBody>
          <a:bodyPr lIns="252000" rIns="144000" anchor="ctr"/>
          <a:lstStyle>
            <a:lvl1pPr marL="0" indent="0">
              <a:buNone/>
              <a:defRPr sz="1125" b="0">
                <a:solidFill>
                  <a:schemeClr val="bg1"/>
                </a:solidFill>
                <a:latin typeface="+mj-lt"/>
              </a:defRPr>
            </a:lvl1pPr>
            <a:lvl2pPr marL="257210" indent="0">
              <a:buNone/>
              <a:defRPr sz="1125" b="1"/>
            </a:lvl2pPr>
            <a:lvl3pPr marL="514418" indent="0">
              <a:buNone/>
              <a:defRPr sz="1013" b="1"/>
            </a:lvl3pPr>
            <a:lvl4pPr marL="771628" indent="0">
              <a:buNone/>
              <a:defRPr sz="900" b="1"/>
            </a:lvl4pPr>
            <a:lvl5pPr marL="1028837" indent="0">
              <a:buNone/>
              <a:defRPr sz="900" b="1"/>
            </a:lvl5pPr>
            <a:lvl6pPr marL="1286047" indent="0">
              <a:buNone/>
              <a:defRPr sz="900" b="1"/>
            </a:lvl6pPr>
            <a:lvl7pPr marL="1543256" indent="0">
              <a:buNone/>
              <a:defRPr sz="900" b="1"/>
            </a:lvl7pPr>
            <a:lvl8pPr marL="1800465" indent="0">
              <a:buNone/>
              <a:defRPr sz="900" b="1"/>
            </a:lvl8pPr>
            <a:lvl9pPr marL="2057675" indent="0">
              <a:buNone/>
              <a:defRPr sz="900" b="1"/>
            </a:lvl9pPr>
          </a:lstStyle>
          <a:p>
            <a:pPr lvl="0"/>
            <a:r>
              <a:rPr lang="en-US" dirty="0"/>
              <a:t>Click to edit Master text styles</a:t>
            </a:r>
          </a:p>
        </p:txBody>
      </p:sp>
      <p:sp>
        <p:nvSpPr>
          <p:cNvPr id="4" name="Content 3"/>
          <p:cNvSpPr>
            <a:spLocks noGrp="1"/>
          </p:cNvSpPr>
          <p:nvPr>
            <p:ph sz="half" idx="2"/>
          </p:nvPr>
        </p:nvSpPr>
        <p:spPr bwMode="gray">
          <a:xfrm>
            <a:off x="6173004" y="1404000"/>
            <a:ext cx="2565334" cy="2953800"/>
          </a:xfrm>
          <a:solidFill>
            <a:schemeClr val="bg1">
              <a:lumMod val="95000"/>
            </a:schemeClr>
          </a:solidFill>
        </p:spPr>
        <p:txBody>
          <a:bodyPr lIns="252000" tIns="252000" rIns="252000" bIns="252000"/>
          <a:lstStyle>
            <a:lvl1pPr>
              <a:defRPr sz="900"/>
            </a:lvl1pPr>
            <a:lvl2pPr>
              <a:defRPr sz="788"/>
            </a:lvl2pPr>
            <a:lvl3pPr>
              <a:defRPr sz="675"/>
            </a:lvl3pPr>
            <a:lvl4pPr>
              <a:defRPr sz="619"/>
            </a:lvl4pPr>
            <a:lvl5pPr>
              <a:defRPr sz="619"/>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6A348A66-6071-4370-A581-ECB3996399A6}" type="datetime1">
              <a:rPr lang="en-US" smtClean="0"/>
              <a:t>6/14/2023</a:t>
            </a:fld>
            <a:endParaRPr lang="en-US"/>
          </a:p>
        </p:txBody>
      </p:sp>
      <p:sp>
        <p:nvSpPr>
          <p:cNvPr id="6" name="Footer"/>
          <p:cNvSpPr>
            <a:spLocks noGrp="1"/>
          </p:cNvSpPr>
          <p:nvPr>
            <p:ph type="ftr" sz="quarter" idx="11"/>
          </p:nvPr>
        </p:nvSpPr>
        <p:spPr bwMode="gray"/>
        <p:txBody>
          <a:bodyPr/>
          <a:lstStyle/>
          <a:p>
            <a:r>
              <a:rPr lang="en-US"/>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
        <p:nvSpPr>
          <p:cNvPr id="13" name="Title"/>
          <p:cNvSpPr>
            <a:spLocks noGrp="1"/>
          </p:cNvSpPr>
          <p:nvPr>
            <p:ph type="title"/>
          </p:nvPr>
        </p:nvSpPr>
        <p:spPr bwMode="gray">
          <a:xfrm>
            <a:off x="396000" y="324000"/>
            <a:ext cx="8352000" cy="810000"/>
          </a:xfrm>
        </p:spPr>
        <p:txBody>
          <a:bodyPr/>
          <a:lstStyle/>
          <a:p>
            <a:r>
              <a:rPr lang="en-US" dirty="0"/>
              <a:t>Click to edit Master title style</a:t>
            </a:r>
          </a:p>
        </p:txBody>
      </p:sp>
      <p:sp>
        <p:nvSpPr>
          <p:cNvPr id="14" name="Sublin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282124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EXTBOXES">
    <p:bg>
      <p:bgPr>
        <a:solidFill>
          <a:schemeClr val="accent3"/>
        </a:solidFill>
        <a:effectLst/>
      </p:bgPr>
    </p:bg>
    <p:spTree>
      <p:nvGrpSpPr>
        <p:cNvPr id="1" name=""/>
        <p:cNvGrpSpPr/>
        <p:nvPr/>
      </p:nvGrpSpPr>
      <p:grpSpPr>
        <a:xfrm>
          <a:off x="0" y="0"/>
          <a:ext cx="0" cy="0"/>
          <a:chOff x="0" y="0"/>
          <a:chExt cx="0" cy="0"/>
        </a:xfrm>
      </p:grpSpPr>
      <p:sp>
        <p:nvSpPr>
          <p:cNvPr id="45" name="Content 1"/>
          <p:cNvSpPr>
            <a:spLocks noGrp="1"/>
          </p:cNvSpPr>
          <p:nvPr>
            <p:ph sz="half" idx="19"/>
          </p:nvPr>
        </p:nvSpPr>
        <p:spPr bwMode="gray">
          <a:xfrm>
            <a:off x="2416816"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9" name="Content 2"/>
          <p:cNvSpPr>
            <a:spLocks noGrp="1"/>
          </p:cNvSpPr>
          <p:nvPr>
            <p:ph sz="half" idx="23"/>
          </p:nvPr>
        </p:nvSpPr>
        <p:spPr bwMode="gray">
          <a:xfrm>
            <a:off x="6740077" y="1134000"/>
            <a:ext cx="1998260" cy="1444500"/>
          </a:xfrm>
          <a:solidFill>
            <a:schemeClr val="bg1"/>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cNvSpPr>
            <a:spLocks noGrp="1"/>
          </p:cNvSpPr>
          <p:nvPr>
            <p:ph type="dt" sz="half" idx="10"/>
          </p:nvPr>
        </p:nvSpPr>
        <p:spPr bwMode="gray"/>
        <p:txBody>
          <a:bodyPr/>
          <a:lstStyle/>
          <a:p>
            <a:fld id="{26BDA53D-4419-4F78-8298-1975DCBBBD01}" type="datetime1">
              <a:rPr lang="en-US" smtClean="0"/>
              <a:t>6/14/2023</a:t>
            </a:fld>
            <a:endParaRPr lang="en-US"/>
          </a:p>
        </p:txBody>
      </p:sp>
      <p:sp>
        <p:nvSpPr>
          <p:cNvPr id="6" name="Footer"/>
          <p:cNvSpPr>
            <a:spLocks noGrp="1"/>
          </p:cNvSpPr>
          <p:nvPr>
            <p:ph type="ftr" sz="quarter" idx="11"/>
          </p:nvPr>
        </p:nvSpPr>
        <p:spPr bwMode="gray"/>
        <p:txBody>
          <a:bodyPr/>
          <a:lstStyle/>
          <a:p>
            <a:r>
              <a:rPr lang="en-US"/>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15" name="Content 1"/>
          <p:cNvSpPr>
            <a:spLocks noGrp="1"/>
          </p:cNvSpPr>
          <p:nvPr>
            <p:ph sz="half" idx="26"/>
          </p:nvPr>
        </p:nvSpPr>
        <p:spPr bwMode="gray">
          <a:xfrm>
            <a:off x="405054" y="1134000"/>
            <a:ext cx="2011762" cy="1444500"/>
          </a:xfrm>
          <a:solidFill>
            <a:schemeClr val="accent3">
              <a:lumMod val="75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2"/>
          <p:cNvSpPr>
            <a:spLocks noGrp="1"/>
          </p:cNvSpPr>
          <p:nvPr>
            <p:ph sz="half" idx="27"/>
          </p:nvPr>
        </p:nvSpPr>
        <p:spPr bwMode="gray">
          <a:xfrm>
            <a:off x="4728315" y="1134000"/>
            <a:ext cx="2011762" cy="1444500"/>
          </a:xfrm>
          <a:solidFill>
            <a:schemeClr val="accent3">
              <a:lumMod val="50000"/>
            </a:schemeClr>
          </a:solidFill>
        </p:spPr>
        <p:txBody>
          <a:bodyPr lIns="252000" tIns="252000" rIns="252000" bIns="252000"/>
          <a:lstStyle>
            <a:lvl1pPr marL="0" indent="0">
              <a:buNone/>
              <a:defRPr sz="900"/>
            </a:lvl1pPr>
            <a:lvl2pPr marL="253159" indent="0">
              <a:buNone/>
              <a:defRPr sz="788"/>
            </a:lvl2pPr>
            <a:lvl3pPr marL="455686" indent="0">
              <a:buNone/>
              <a:defRPr sz="675"/>
            </a:lvl3pPr>
            <a:lvl4pPr marL="658213" indent="0">
              <a:buNone/>
              <a:defRPr sz="619"/>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2"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215096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TITLE &amp; CONTENT">
    <p:spTree>
      <p:nvGrpSpPr>
        <p:cNvPr id="1" name=""/>
        <p:cNvGrpSpPr/>
        <p:nvPr/>
      </p:nvGrpSpPr>
      <p:grpSpPr>
        <a:xfrm>
          <a:off x="0" y="0"/>
          <a:ext cx="0" cy="0"/>
          <a:chOff x="0" y="0"/>
          <a:chExt cx="0" cy="0"/>
        </a:xfrm>
      </p:grpSpPr>
      <p:sp>
        <p:nvSpPr>
          <p:cNvPr id="3" name="Content 1"/>
          <p:cNvSpPr>
            <a:spLocks noGrp="1"/>
          </p:cNvSpPr>
          <p:nvPr>
            <p:ph sz="half" idx="1"/>
          </p:nvPr>
        </p:nvSpPr>
        <p:spPr bwMode="gray">
          <a:xfrm>
            <a:off x="396001" y="1134000"/>
            <a:ext cx="4019075"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bwMode="gray">
          <a:xfrm>
            <a:off x="4728315" y="1134000"/>
            <a:ext cx="4010022" cy="32238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bwMode="gray"/>
        <p:txBody>
          <a:bodyPr/>
          <a:lstStyle/>
          <a:p>
            <a:fld id="{8F93E6CA-3D79-40C2-A708-D5053E5962A5}" type="datetime1">
              <a:rPr lang="en-US" smtClean="0"/>
              <a:t>6/14/2023</a:t>
            </a:fld>
            <a:endParaRPr lang="en-US"/>
          </a:p>
        </p:txBody>
      </p:sp>
      <p:sp>
        <p:nvSpPr>
          <p:cNvPr id="6" name="Footer"/>
          <p:cNvSpPr>
            <a:spLocks noGrp="1"/>
          </p:cNvSpPr>
          <p:nvPr>
            <p:ph type="ftr" sz="quarter" idx="11"/>
          </p:nvPr>
        </p:nvSpPr>
        <p:spPr bwMode="gray"/>
        <p:txBody>
          <a:bodyPr/>
          <a:lstStyle/>
          <a:p>
            <a:r>
              <a:rPr lang="en-US"/>
              <a:t>Footer</a:t>
            </a:r>
          </a:p>
        </p:txBody>
      </p:sp>
      <p:sp>
        <p:nvSpPr>
          <p:cNvPr id="7" name="Slide Number"/>
          <p:cNvSpPr>
            <a:spLocks noGrp="1"/>
          </p:cNvSpPr>
          <p:nvPr>
            <p:ph type="sldNum" sz="quarter" idx="12"/>
          </p:nvPr>
        </p:nvSpPr>
        <p:spPr bwMode="gray"/>
        <p:txBody>
          <a:bodyPr/>
          <a:lstStyle/>
          <a:p>
            <a:fld id="{02CEFE82-39F2-4F47-8A0C-D5AB3496FA5C}" type="slidenum">
              <a:rPr lang="en-US" smtClean="0"/>
              <a:t>‹N°›</a:t>
            </a:fld>
            <a:endParaRPr lang="en-US"/>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0"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133330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LE &amp; CONTENT">
    <p:spTree>
      <p:nvGrpSpPr>
        <p:cNvPr id="1" name=""/>
        <p:cNvGrpSpPr/>
        <p:nvPr/>
      </p:nvGrpSpPr>
      <p:grpSpPr>
        <a:xfrm>
          <a:off x="0" y="0"/>
          <a:ext cx="0" cy="0"/>
          <a:chOff x="0" y="0"/>
          <a:chExt cx="0" cy="0"/>
        </a:xfrm>
      </p:grpSpPr>
      <p:sp>
        <p:nvSpPr>
          <p:cNvPr id="10" name="Text"/>
          <p:cNvSpPr>
            <a:spLocks noGrp="1"/>
          </p:cNvSpPr>
          <p:nvPr>
            <p:ph idx="15"/>
          </p:nvPr>
        </p:nvSpPr>
        <p:spPr bwMode="gray">
          <a:xfrm>
            <a:off x="901" y="3429000"/>
            <a:ext cx="9143390" cy="1714500"/>
          </a:xfrm>
          <a:solidFill>
            <a:schemeClr val="accent6"/>
          </a:solidFill>
        </p:spPr>
        <p:txBody>
          <a:bodyPr lIns="540000" tIns="180000" rIns="540000" bIns="180000" anchor="ctr"/>
          <a:lstStyle>
            <a:lvl1pPr marL="0" indent="0">
              <a:buNone/>
              <a:defRPr>
                <a:solidFill>
                  <a:schemeClr val="bg1"/>
                </a:solidFill>
              </a:defRPr>
            </a:lvl1pPr>
            <a:lvl2pPr marL="253159" indent="0">
              <a:buNone/>
              <a:defRPr/>
            </a:lvl2pPr>
            <a:lvl3pPr marL="455686" indent="0">
              <a:buNone/>
              <a:defRPr/>
            </a:lvl3pPr>
            <a:lvl4pPr marL="658213" indent="0">
              <a:buNone/>
              <a:defRPr/>
            </a:lvl4pPr>
            <a:lvl5pPr marL="860740" indent="0">
              <a:buNone/>
              <a:defRPr/>
            </a:lvl5pPr>
          </a:lstStyle>
          <a:p>
            <a:pPr lvl="0"/>
            <a:r>
              <a:rPr lang="en-US" dirty="0"/>
              <a:t>Click to edit Master text styles</a:t>
            </a:r>
          </a:p>
        </p:txBody>
      </p:sp>
      <p:sp>
        <p:nvSpPr>
          <p:cNvPr id="9" name="Title"/>
          <p:cNvSpPr>
            <a:spLocks noGrp="1"/>
          </p:cNvSpPr>
          <p:nvPr>
            <p:ph type="title"/>
          </p:nvPr>
        </p:nvSpPr>
        <p:spPr bwMode="gray">
          <a:xfrm>
            <a:off x="396000" y="324000"/>
            <a:ext cx="8352000" cy="810000"/>
          </a:xfrm>
        </p:spPr>
        <p:txBody>
          <a:bodyPr/>
          <a:lstStyle/>
          <a:p>
            <a:r>
              <a:rPr lang="en-US"/>
              <a:t>Click to edit Master title style</a:t>
            </a:r>
          </a:p>
        </p:txBody>
      </p:sp>
      <p:sp>
        <p:nvSpPr>
          <p:cNvPr id="11"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dirty="0"/>
              <a:t>Enter your subtitle here</a:t>
            </a:r>
          </a:p>
        </p:txBody>
      </p:sp>
      <p:sp>
        <p:nvSpPr>
          <p:cNvPr id="14" name="Content 1"/>
          <p:cNvSpPr>
            <a:spLocks noGrp="1"/>
          </p:cNvSpPr>
          <p:nvPr>
            <p:ph sz="half" idx="16"/>
          </p:nvPr>
        </p:nvSpPr>
        <p:spPr bwMode="gray">
          <a:xfrm>
            <a:off x="396000" y="1134000"/>
            <a:ext cx="8342338" cy="2295000"/>
          </a:xfrm>
        </p:spPr>
        <p:txBody>
          <a:bodyPr/>
          <a:lstStyle>
            <a:lvl1pPr>
              <a:defRPr sz="1350"/>
            </a:lvl1pPr>
            <a:lvl2pPr>
              <a:defRPr sz="1125"/>
            </a:lvl2pPr>
            <a:lvl3pPr>
              <a:defRPr sz="1013"/>
            </a:lvl3pPr>
            <a:lvl4pPr>
              <a:defRPr sz="900"/>
            </a:lvl4pPr>
            <a:lvl5pPr>
              <a:defRPr sz="90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bwMode="gray"/>
        <p:txBody>
          <a:bodyPr/>
          <a:lstStyle/>
          <a:p>
            <a:fld id="{565E21B6-7F1E-48A6-A434-C544CC78DCF6}" type="datetime1">
              <a:rPr lang="en-US" smtClean="0"/>
              <a:t>6/14/2023</a:t>
            </a:fld>
            <a:endParaRPr lang="en-US"/>
          </a:p>
        </p:txBody>
      </p:sp>
      <p:sp>
        <p:nvSpPr>
          <p:cNvPr id="5" name="Footer"/>
          <p:cNvSpPr>
            <a:spLocks noGrp="1"/>
          </p:cNvSpPr>
          <p:nvPr>
            <p:ph type="ftr" sz="quarter" idx="11"/>
          </p:nvPr>
        </p:nvSpPr>
        <p:spPr bwMode="gray"/>
        <p:txBody>
          <a:bodyPr/>
          <a:lstStyle/>
          <a:p>
            <a:r>
              <a:rPr lang="en-US"/>
              <a:t>Footer</a:t>
            </a:r>
          </a:p>
        </p:txBody>
      </p:sp>
      <p:sp>
        <p:nvSpPr>
          <p:cNvPr id="6" name="Slide Number"/>
          <p:cNvSpPr>
            <a:spLocks noGrp="1"/>
          </p:cNvSpPr>
          <p:nvPr>
            <p:ph type="sldNum" sz="quarter" idx="12"/>
          </p:nvPr>
        </p:nvSpPr>
        <p:spPr bwMode="gray"/>
        <p:txBody>
          <a:bodyPr/>
          <a:lstStyle/>
          <a:p>
            <a:fld id="{02CEFE82-39F2-4F47-8A0C-D5AB3496FA5C}" type="slidenum">
              <a:rPr lang="en-US" smtClean="0"/>
              <a:t>‹N°›</a:t>
            </a:fld>
            <a:endParaRPr lang="en-US" dirty="0"/>
          </a:p>
        </p:txBody>
      </p:sp>
    </p:spTree>
    <p:extLst>
      <p:ext uri="{BB962C8B-B14F-4D97-AF65-F5344CB8AC3E}">
        <p14:creationId xmlns:p14="http://schemas.microsoft.com/office/powerpoint/2010/main" val="26955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p:bg bwMode="gray">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bwMode="gray"/>
        <p:txBody>
          <a:bodyPr/>
          <a:lstStyle>
            <a:lvl1pPr>
              <a:defRPr>
                <a:solidFill>
                  <a:schemeClr val="bg1"/>
                </a:solidFill>
              </a:defRPr>
            </a:lvl1pPr>
          </a:lstStyle>
          <a:p>
            <a:r>
              <a:rPr lang="en-US" dirty="0"/>
              <a:t>Click to edit Master title style</a:t>
            </a:r>
          </a:p>
        </p:txBody>
      </p:sp>
      <p:sp>
        <p:nvSpPr>
          <p:cNvPr id="7" name="Subtitle"/>
          <p:cNvSpPr>
            <a:spLocks noGrp="1"/>
          </p:cNvSpPr>
          <p:nvPr>
            <p:ph type="body" sz="quarter" idx="13" hasCustomPrompt="1"/>
          </p:nvPr>
        </p:nvSpPr>
        <p:spPr bwMode="gray">
          <a:xfrm>
            <a:off x="405052" y="729000"/>
            <a:ext cx="8333285" cy="405000"/>
          </a:xfrm>
        </p:spPr>
        <p:txBody>
          <a:bodyPr/>
          <a:lstStyle>
            <a:lvl1pPr marL="0" indent="0">
              <a:buNone/>
              <a:defRPr baseline="0">
                <a:solidFill>
                  <a:schemeClr val="accent1">
                    <a:lumMod val="40000"/>
                    <a:lumOff val="60000"/>
                  </a:schemeClr>
                </a:solidFill>
              </a:defRPr>
            </a:lvl1pPr>
          </a:lstStyle>
          <a:p>
            <a:pPr lvl="0"/>
            <a:r>
              <a:rPr lang="en-US" dirty="0"/>
              <a:t>Enter your subtitle here</a:t>
            </a:r>
          </a:p>
        </p:txBody>
      </p:sp>
      <p:sp>
        <p:nvSpPr>
          <p:cNvPr id="3" name="Date"/>
          <p:cNvSpPr>
            <a:spLocks noGrp="1"/>
          </p:cNvSpPr>
          <p:nvPr>
            <p:ph type="dt" sz="half" idx="10"/>
          </p:nvPr>
        </p:nvSpPr>
        <p:spPr bwMode="gray"/>
        <p:txBody>
          <a:bodyPr/>
          <a:lstStyle>
            <a:lvl1pPr>
              <a:defRPr>
                <a:solidFill>
                  <a:schemeClr val="accent1">
                    <a:lumMod val="40000"/>
                    <a:lumOff val="60000"/>
                  </a:schemeClr>
                </a:solidFill>
              </a:defRPr>
            </a:lvl1pPr>
          </a:lstStyle>
          <a:p>
            <a:fld id="{0E80171A-47B6-4EC8-B1FD-0151768DF8F5}" type="datetime1">
              <a:rPr lang="en-US" smtClean="0"/>
              <a:t>6/14/2023</a:t>
            </a:fld>
            <a:endParaRPr lang="en-US"/>
          </a:p>
        </p:txBody>
      </p:sp>
      <p:sp>
        <p:nvSpPr>
          <p:cNvPr id="4" name="Footer"/>
          <p:cNvSpPr>
            <a:spLocks noGrp="1"/>
          </p:cNvSpPr>
          <p:nvPr>
            <p:ph type="ftr" sz="quarter" idx="11"/>
          </p:nvPr>
        </p:nvSpPr>
        <p:spPr bwMode="gray"/>
        <p:txBody>
          <a:bodyPr/>
          <a:lstStyle>
            <a:lvl1pPr>
              <a:defRPr>
                <a:solidFill>
                  <a:schemeClr val="accent1">
                    <a:lumMod val="40000"/>
                    <a:lumOff val="60000"/>
                  </a:schemeClr>
                </a:solidFill>
              </a:defRPr>
            </a:lvl1pPr>
          </a:lstStyle>
          <a:p>
            <a:r>
              <a:rPr lang="en-US"/>
              <a:t>Footer</a:t>
            </a:r>
          </a:p>
        </p:txBody>
      </p:sp>
      <p:sp>
        <p:nvSpPr>
          <p:cNvPr id="5" name="Slide Number"/>
          <p:cNvSpPr>
            <a:spLocks noGrp="1"/>
          </p:cNvSpPr>
          <p:nvPr>
            <p:ph type="sldNum" sz="quarter" idx="12"/>
          </p:nvPr>
        </p:nvSpPr>
        <p:spPr bwMode="gray"/>
        <p:txBody>
          <a:bodyPr/>
          <a:lstStyle>
            <a:lvl1pPr>
              <a:defRPr>
                <a:solidFill>
                  <a:schemeClr val="accent1">
                    <a:lumMod val="40000"/>
                    <a:lumOff val="60000"/>
                  </a:schemeClr>
                </a:solidFill>
              </a:defRPr>
            </a:lvl1pPr>
          </a:lstStyle>
          <a:p>
            <a:fld id="{02CEFE82-39F2-4F47-8A0C-D5AB3496FA5C}" type="slidenum">
              <a:rPr lang="en-US" smtClean="0"/>
              <a:pPr/>
              <a:t>‹N°›</a:t>
            </a:fld>
            <a:endParaRPr lang="en-US"/>
          </a:p>
        </p:txBody>
      </p:sp>
    </p:spTree>
    <p:extLst>
      <p:ext uri="{BB962C8B-B14F-4D97-AF65-F5344CB8AC3E}">
        <p14:creationId xmlns:p14="http://schemas.microsoft.com/office/powerpoint/2010/main" val="207608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14/06/2023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smtClean="0"/>
              <a:t>Cliquez sur l'icône pour ajouter un graphique</a:t>
            </a:r>
            <a:endParaRPr lang="fr-FR"/>
          </a:p>
        </p:txBody>
      </p:sp>
      <p:sp>
        <p:nvSpPr>
          <p:cNvPr id="9"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14/06/2023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pic>
        <p:nvPicPr>
          <p:cNvPr id="9" name="Image 8">
            <a:extLst>
              <a:ext uri="{FF2B5EF4-FFF2-40B4-BE49-F238E27FC236}">
                <a16:creationId xmlns:a16="http://schemas.microsoft.com/office/drawing/2014/main" id="{9F578734-7B6B-B848-8F7C-20D24745B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23478"/>
            <a:ext cx="2015735" cy="1569504"/>
          </a:xfrm>
          <a:prstGeom prst="rect">
            <a:avLst/>
          </a:prstGeom>
        </p:spPr>
      </p:pic>
      <p:sp>
        <p:nvSpPr>
          <p:cNvPr id="8"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14/06/2023</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14/06/2023</a:t>
            </a:fld>
            <a:endParaRPr lang="fr-FR" dirty="0"/>
          </a:p>
        </p:txBody>
      </p:sp>
      <p:sp>
        <p:nvSpPr>
          <p:cNvPr id="5" name="Espace réservé du pied de page 4"/>
          <p:cNvSpPr>
            <a:spLocks noGrp="1"/>
          </p:cNvSpPr>
          <p:nvPr>
            <p:ph type="ftr" sz="quarter" idx="11"/>
          </p:nvPr>
        </p:nvSpPr>
        <p:spPr bwMode="gray">
          <a:xfrm>
            <a:off x="720000" y="4371949"/>
            <a:ext cx="3240000" cy="447947"/>
          </a:xfrm>
          <a:prstGeom prst="rect">
            <a:avLst/>
          </a:prstGeom>
        </p:spPr>
        <p:txBody>
          <a:bodyPr anchor="ctr" anchorCtr="0"/>
          <a:lstStyle>
            <a:lvl1pPr algn="l">
              <a:defRPr sz="1150"/>
            </a:lvl1pPr>
          </a:lstStyle>
          <a:p>
            <a:r>
              <a:rPr lang="fr-FR" dirty="0" smtClean="0"/>
              <a:t>Direction générale </a:t>
            </a:r>
          </a:p>
          <a:p>
            <a:r>
              <a:rPr lang="fr-FR" dirty="0" smtClean="0"/>
              <a:t>de l’offre de soins</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007764BE-02C7-D347-925A-71726A94B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400" y="458250"/>
            <a:ext cx="4146454" cy="2617556"/>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EFT">
    <p:bg bwMode="gray">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bwMode="gray">
          <a:xfrm>
            <a:off x="791507" y="0"/>
            <a:ext cx="7560984" cy="2808000"/>
          </a:xfrm>
        </p:spPr>
        <p:txBody>
          <a:bodyPr anchor="b"/>
          <a:lstStyle>
            <a:lvl1pPr>
              <a:lnSpc>
                <a:spcPct val="80000"/>
              </a:lnSpc>
              <a:spcBef>
                <a:spcPts val="0"/>
              </a:spcBef>
              <a:spcAft>
                <a:spcPts val="750"/>
              </a:spcAft>
              <a:defRPr sz="660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791507" y="2808000"/>
            <a:ext cx="7560984" cy="1552500"/>
          </a:xfrm>
        </p:spPr>
        <p:txBody>
          <a:bodyPr/>
          <a:lstStyle>
            <a:lvl1pPr marL="0" indent="0" algn="l">
              <a:buNone/>
              <a:defRPr sz="33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bwMode="gray"/>
        <p:txBody>
          <a:bodyPr/>
          <a:lstStyle/>
          <a:p>
            <a:fld id="{8BBC0FA8-5E00-46D0-A795-449D0DA7A268}" type="datetime1">
              <a:rPr lang="en-US" smtClean="0"/>
              <a:t>6/14/2023</a:t>
            </a:fld>
            <a:endParaRPr lang="en-US"/>
          </a:p>
        </p:txBody>
      </p:sp>
      <p:sp>
        <p:nvSpPr>
          <p:cNvPr id="5" name="Footer"/>
          <p:cNvSpPr>
            <a:spLocks noGrp="1"/>
          </p:cNvSpPr>
          <p:nvPr>
            <p:ph type="ftr" sz="quarter" idx="11"/>
          </p:nvPr>
        </p:nvSpPr>
        <p:spPr bwMode="gray"/>
        <p:txBody>
          <a:bodyPr/>
          <a:lstStyle/>
          <a:p>
            <a:r>
              <a:rPr lang="en-US"/>
              <a:t>Footer</a:t>
            </a:r>
            <a:endParaRPr lang="en-US" dirty="0"/>
          </a:p>
        </p:txBody>
      </p:sp>
      <p:sp>
        <p:nvSpPr>
          <p:cNvPr id="6" name="Slide Number"/>
          <p:cNvSpPr>
            <a:spLocks noGrp="1"/>
          </p:cNvSpPr>
          <p:nvPr>
            <p:ph type="sldNum" sz="quarter" idx="12"/>
          </p:nvPr>
        </p:nvSpPr>
        <p:spPr bwMode="gray"/>
        <p:txBody>
          <a:bodyPr/>
          <a:lstStyle/>
          <a:p>
            <a:fld id="{02CEFE82-39F2-4F47-8A0C-D5AB3496FA5C}" type="slidenum">
              <a:rPr lang="en-US" smtClean="0"/>
              <a:t>‹N°›</a:t>
            </a:fld>
            <a:endParaRPr lang="en-US"/>
          </a:p>
        </p:txBody>
      </p:sp>
    </p:spTree>
    <p:extLst>
      <p:ext uri="{BB962C8B-B14F-4D97-AF65-F5344CB8AC3E}">
        <p14:creationId xmlns:p14="http://schemas.microsoft.com/office/powerpoint/2010/main" val="9780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11.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oleObject" Target="../embeddings/oleObject2.bin"/><Relationship Id="rId5" Type="http://schemas.openxmlformats.org/officeDocument/2006/relationships/slideLayout" Target="../slideLayouts/slideLayout13.xml"/><Relationship Id="rId10" Type="http://schemas.openxmlformats.org/officeDocument/2006/relationships/tags" Target="../tags/tag5.xml"/><Relationship Id="rId4" Type="http://schemas.openxmlformats.org/officeDocument/2006/relationships/slideLayout" Target="../slideLayouts/slideLayout12.xml"/><Relationship Id="rId9"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p:cNvGraphicFramePr>
            <a:graphicFrameLocks noChangeAspect="1"/>
          </p:cNvGraphicFramePr>
          <p:nvPr userDrawn="1">
            <p:custDataLst>
              <p:tags r:id="rId11"/>
            </p:custDataLst>
            <p:extLst>
              <p:ext uri="{D42A27DB-BD31-4B8C-83A1-F6EECF244321}">
                <p14:modId xmlns:p14="http://schemas.microsoft.com/office/powerpoint/2010/main" val="4227887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 name="Diapositive think-cell" r:id="rId13" imgW="470" imgH="469" progId="TCLayout.ActiveDocument.1">
                  <p:embed/>
                </p:oleObj>
              </mc:Choice>
              <mc:Fallback>
                <p:oleObj name="Diapositive think-cell" r:id="rId13" imgW="470" imgH="469"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fr-FR" sz="2500" b="1" i="0" baseline="0" dirty="0">
              <a:latin typeface="Arial" panose="020B0604020202020204" pitchFamily="34" charset="0"/>
              <a:ea typeface="+mj-ea"/>
              <a:cs typeface="+mj-cs"/>
              <a:sym typeface="Arial" panose="020B0604020202020204" pitchFamily="34" charset="0"/>
            </a:endParaRPr>
          </a:p>
        </p:txBody>
      </p:sp>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14/06/2023</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générale de l’offre de soins</a:t>
            </a:r>
            <a:endParaRPr lang="fr-FR" dirty="0"/>
          </a:p>
        </p:txBody>
      </p:sp>
      <p:pic>
        <p:nvPicPr>
          <p:cNvPr id="15" name="Image 14">
            <a:extLst>
              <a:ext uri="{FF2B5EF4-FFF2-40B4-BE49-F238E27FC236}">
                <a16:creationId xmlns:a16="http://schemas.microsoft.com/office/drawing/2014/main" id="{433B51AF-3A50-3342-8D79-F2F92F59917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gray">
          <a:xfrm>
            <a:off x="288000" y="51470"/>
            <a:ext cx="946900" cy="597755"/>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userDrawn="1">
            <p:custDataLst>
              <p:tags r:id="rId9"/>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54" name="Diapositive think-cell" r:id="rId11" imgW="470" imgH="469" progId="TCLayout.ActiveDocument.1">
                  <p:embed/>
                </p:oleObj>
              </mc:Choice>
              <mc:Fallback>
                <p:oleObj name="Diapositive think-cell" r:id="rId11" imgW="470" imgH="469" progId="TCLayout.ActiveDocument.1">
                  <p:embed/>
                  <p:pic>
                    <p:nvPicPr>
                      <p:cNvPr id="8" name="Objet 7"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Aft>
                <a:spcPts val="1000"/>
              </a:spcAft>
            </a:pPr>
            <a:endParaRPr lang="en-US" sz="2700" b="0" i="0" baseline="0" dirty="0" err="1" smtClean="0">
              <a:latin typeface="Calibri" panose="020F0502020204030204" pitchFamily="34" charset="0"/>
              <a:ea typeface="+mj-ea"/>
              <a:cs typeface="+mj-cs"/>
              <a:sym typeface="Calibri" panose="020F0502020204030204" pitchFamily="34" charset="0"/>
            </a:endParaRPr>
          </a:p>
        </p:txBody>
      </p:sp>
      <p:sp>
        <p:nvSpPr>
          <p:cNvPr id="2" name="Title"/>
          <p:cNvSpPr>
            <a:spLocks noGrp="1"/>
          </p:cNvSpPr>
          <p:nvPr>
            <p:ph type="title"/>
          </p:nvPr>
        </p:nvSpPr>
        <p:spPr bwMode="gray">
          <a:xfrm>
            <a:off x="405052" y="324000"/>
            <a:ext cx="8333285" cy="81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bwMode="gray">
          <a:xfrm>
            <a:off x="405052" y="1134000"/>
            <a:ext cx="8333285" cy="3223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7658197" y="4563000"/>
            <a:ext cx="1080140" cy="270000"/>
          </a:xfrm>
          <a:prstGeom prst="rect">
            <a:avLst/>
          </a:prstGeom>
        </p:spPr>
        <p:txBody>
          <a:bodyPr vert="horz" lIns="0" tIns="0" rIns="0" bIns="0" rtlCol="0" anchor="b"/>
          <a:lstStyle>
            <a:lvl1pPr algn="r">
              <a:defRPr sz="900">
                <a:solidFill>
                  <a:schemeClr val="bg1">
                    <a:lumMod val="50000"/>
                  </a:schemeClr>
                </a:solidFill>
              </a:defRPr>
            </a:lvl1pPr>
          </a:lstStyle>
          <a:p>
            <a:fld id="{77C760F1-F42E-4EB0-ACB7-12284F06759E}" type="datetime1">
              <a:rPr lang="en-US" smtClean="0"/>
              <a:t>6/14/2023</a:t>
            </a:fld>
            <a:endParaRPr lang="en-US" dirty="0"/>
          </a:p>
        </p:txBody>
      </p:sp>
      <p:sp>
        <p:nvSpPr>
          <p:cNvPr id="5" name="Footer"/>
          <p:cNvSpPr>
            <a:spLocks noGrp="1"/>
          </p:cNvSpPr>
          <p:nvPr>
            <p:ph type="ftr" sz="quarter" idx="3"/>
          </p:nvPr>
        </p:nvSpPr>
        <p:spPr bwMode="gray">
          <a:xfrm>
            <a:off x="2951484" y="4563000"/>
            <a:ext cx="3240422" cy="270000"/>
          </a:xfrm>
          <a:prstGeom prst="rect">
            <a:avLst/>
          </a:prstGeom>
        </p:spPr>
        <p:txBody>
          <a:bodyPr vert="horz" lIns="0" tIns="0" rIns="0" bIns="0" rtlCol="0" anchor="b"/>
          <a:lstStyle>
            <a:lvl1pPr algn="ctr">
              <a:defRPr sz="900">
                <a:solidFill>
                  <a:schemeClr val="bg1">
                    <a:lumMod val="50000"/>
                  </a:schemeClr>
                </a:solidFill>
              </a:defRPr>
            </a:lvl1pPr>
          </a:lstStyle>
          <a:p>
            <a:r>
              <a:rPr lang="en-US"/>
              <a:t>Footer</a:t>
            </a:r>
            <a:endParaRPr lang="en-US" dirty="0"/>
          </a:p>
        </p:txBody>
      </p:sp>
      <p:sp>
        <p:nvSpPr>
          <p:cNvPr id="6" name="Slide Number"/>
          <p:cNvSpPr>
            <a:spLocks noGrp="1"/>
          </p:cNvSpPr>
          <p:nvPr>
            <p:ph type="sldNum" sz="quarter" idx="4"/>
          </p:nvPr>
        </p:nvSpPr>
        <p:spPr bwMode="gray">
          <a:xfrm>
            <a:off x="405053" y="4563000"/>
            <a:ext cx="675088" cy="270000"/>
          </a:xfrm>
          <a:prstGeom prst="rect">
            <a:avLst/>
          </a:prstGeom>
        </p:spPr>
        <p:txBody>
          <a:bodyPr vert="horz" lIns="0" tIns="0" rIns="0" bIns="0" rtlCol="0" anchor="b"/>
          <a:lstStyle>
            <a:lvl1pPr algn="l">
              <a:defRPr sz="900">
                <a:solidFill>
                  <a:schemeClr val="bg1">
                    <a:lumMod val="50000"/>
                  </a:schemeClr>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12472714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Wingdings" panose="05000000000000000000" pitchFamily="2" charset="2"/>
        <a:buChar char="§"/>
        <a:defRPr sz="165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Calibri Light" panose="020F0302020204030204" pitchFamily="34" charset="0"/>
        <a:buChar char="–"/>
        <a:defRPr sz="150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Calibri Light" panose="020F0302020204030204" pitchFamily="34" charset="0"/>
        <a:buChar char="–"/>
        <a:defRPr sz="135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bwMode="gray">
          <a:xfrm>
            <a:off x="396000" y="1134000"/>
            <a:ext cx="8352000" cy="3223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7667860" y="4563000"/>
            <a:ext cx="1080141" cy="270000"/>
          </a:xfrm>
          <a:prstGeom prst="rect">
            <a:avLst/>
          </a:prstGeom>
        </p:spPr>
        <p:txBody>
          <a:bodyPr vert="horz" lIns="0" tIns="0" rIns="0" bIns="0" rtlCol="0" anchor="b"/>
          <a:lstStyle>
            <a:lvl1pPr algn="r">
              <a:defRPr sz="900">
                <a:solidFill>
                  <a:schemeClr val="bg1">
                    <a:lumMod val="50000"/>
                  </a:schemeClr>
                </a:solidFill>
              </a:defRPr>
            </a:lvl1pPr>
          </a:lstStyle>
          <a:p>
            <a:fld id="{FD1A9DAE-CBC5-424A-B69F-21811FC1E509}" type="datetime1">
              <a:rPr lang="en-US" smtClean="0"/>
              <a:t>6/14/2023</a:t>
            </a:fld>
            <a:endParaRPr lang="en-US" dirty="0"/>
          </a:p>
        </p:txBody>
      </p:sp>
      <p:sp>
        <p:nvSpPr>
          <p:cNvPr id="5" name="Footer"/>
          <p:cNvSpPr>
            <a:spLocks noGrp="1"/>
          </p:cNvSpPr>
          <p:nvPr>
            <p:ph type="ftr" sz="quarter" idx="3"/>
          </p:nvPr>
        </p:nvSpPr>
        <p:spPr bwMode="gray">
          <a:xfrm>
            <a:off x="2951485" y="4563000"/>
            <a:ext cx="3240422" cy="270000"/>
          </a:xfrm>
          <a:prstGeom prst="rect">
            <a:avLst/>
          </a:prstGeom>
        </p:spPr>
        <p:txBody>
          <a:bodyPr vert="horz" lIns="0" tIns="0" rIns="0" bIns="0" rtlCol="0" anchor="b"/>
          <a:lstStyle>
            <a:lvl1pPr algn="ctr">
              <a:defRPr sz="900">
                <a:solidFill>
                  <a:schemeClr val="bg1">
                    <a:lumMod val="50000"/>
                  </a:schemeClr>
                </a:solidFill>
              </a:defRPr>
            </a:lvl1pPr>
          </a:lstStyle>
          <a:p>
            <a:r>
              <a:rPr lang="en-US" dirty="0"/>
              <a:t>Footer</a:t>
            </a:r>
          </a:p>
        </p:txBody>
      </p:sp>
      <p:sp>
        <p:nvSpPr>
          <p:cNvPr id="6" name="Slide Number"/>
          <p:cNvSpPr>
            <a:spLocks noGrp="1"/>
          </p:cNvSpPr>
          <p:nvPr>
            <p:ph type="sldNum" sz="quarter" idx="4"/>
          </p:nvPr>
        </p:nvSpPr>
        <p:spPr bwMode="gray">
          <a:xfrm>
            <a:off x="396000" y="4563000"/>
            <a:ext cx="675088" cy="270000"/>
          </a:xfrm>
          <a:prstGeom prst="rect">
            <a:avLst/>
          </a:prstGeom>
        </p:spPr>
        <p:txBody>
          <a:bodyPr vert="horz" lIns="0" tIns="0" rIns="0" bIns="0" rtlCol="0" anchor="b"/>
          <a:lstStyle>
            <a:lvl1pPr algn="l">
              <a:defRPr sz="900">
                <a:solidFill>
                  <a:schemeClr val="bg1">
                    <a:lumMod val="50000"/>
                  </a:schemeClr>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220294054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Wingdings" panose="05000000000000000000" pitchFamily="2" charset="2"/>
        <a:buChar char="§"/>
        <a:defRPr sz="135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Calibri Light" panose="020F0302020204030204" pitchFamily="34" charset="0"/>
        <a:buChar char="–"/>
        <a:defRPr sz="135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bwMode="gray">
          <a:xfrm>
            <a:off x="396000" y="1134000"/>
            <a:ext cx="8352000" cy="3223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7667860" y="4563000"/>
            <a:ext cx="1080141" cy="270000"/>
          </a:xfrm>
          <a:prstGeom prst="rect">
            <a:avLst/>
          </a:prstGeom>
        </p:spPr>
        <p:txBody>
          <a:bodyPr vert="horz" lIns="0" tIns="0" rIns="0" bIns="0" rtlCol="0" anchor="b"/>
          <a:lstStyle>
            <a:lvl1pPr algn="r">
              <a:defRPr sz="900">
                <a:solidFill>
                  <a:schemeClr val="bg1">
                    <a:lumMod val="50000"/>
                  </a:schemeClr>
                </a:solidFill>
              </a:defRPr>
            </a:lvl1pPr>
          </a:lstStyle>
          <a:p>
            <a:fld id="{164E6F18-076A-4F74-B575-FAC088C5D472}" type="datetime1">
              <a:rPr lang="en-US" smtClean="0"/>
              <a:t>6/14/2023</a:t>
            </a:fld>
            <a:endParaRPr lang="en-US" dirty="0"/>
          </a:p>
        </p:txBody>
      </p:sp>
      <p:sp>
        <p:nvSpPr>
          <p:cNvPr id="5" name="Footer"/>
          <p:cNvSpPr>
            <a:spLocks noGrp="1"/>
          </p:cNvSpPr>
          <p:nvPr>
            <p:ph type="ftr" sz="quarter" idx="3"/>
          </p:nvPr>
        </p:nvSpPr>
        <p:spPr bwMode="gray">
          <a:xfrm>
            <a:off x="2951485" y="4563000"/>
            <a:ext cx="3240422" cy="270000"/>
          </a:xfrm>
          <a:prstGeom prst="rect">
            <a:avLst/>
          </a:prstGeom>
        </p:spPr>
        <p:txBody>
          <a:bodyPr vert="horz" lIns="0" tIns="0" rIns="0" bIns="0" rtlCol="0" anchor="b"/>
          <a:lstStyle>
            <a:lvl1pPr algn="ctr">
              <a:defRPr sz="900">
                <a:solidFill>
                  <a:schemeClr val="bg1">
                    <a:lumMod val="50000"/>
                  </a:schemeClr>
                </a:solidFill>
              </a:defRPr>
            </a:lvl1pPr>
          </a:lstStyle>
          <a:p>
            <a:r>
              <a:rPr lang="en-US" dirty="0"/>
              <a:t>Footer</a:t>
            </a:r>
          </a:p>
        </p:txBody>
      </p:sp>
      <p:sp>
        <p:nvSpPr>
          <p:cNvPr id="6" name="Slide Number"/>
          <p:cNvSpPr>
            <a:spLocks noGrp="1"/>
          </p:cNvSpPr>
          <p:nvPr>
            <p:ph type="sldNum" sz="quarter" idx="4"/>
          </p:nvPr>
        </p:nvSpPr>
        <p:spPr bwMode="gray">
          <a:xfrm>
            <a:off x="396000" y="4563000"/>
            <a:ext cx="675088" cy="270000"/>
          </a:xfrm>
          <a:prstGeom prst="rect">
            <a:avLst/>
          </a:prstGeom>
        </p:spPr>
        <p:txBody>
          <a:bodyPr vert="horz" lIns="0" tIns="0" rIns="0" bIns="0" rtlCol="0" anchor="b"/>
          <a:lstStyle>
            <a:lvl1pPr algn="l">
              <a:defRPr sz="900">
                <a:solidFill>
                  <a:schemeClr val="bg1">
                    <a:lumMod val="50000"/>
                  </a:schemeClr>
                </a:solidFill>
              </a:defRPr>
            </a:lvl1pPr>
          </a:lstStyle>
          <a:p>
            <a:fld id="{02CEFE82-39F2-4F47-8A0C-D5AB3496FA5C}" type="slidenum">
              <a:rPr lang="en-US" smtClean="0"/>
              <a:pPr/>
              <a:t>‹N°›</a:t>
            </a:fld>
            <a:endParaRPr lang="en-US" dirty="0"/>
          </a:p>
        </p:txBody>
      </p:sp>
    </p:spTree>
    <p:extLst>
      <p:ext uri="{BB962C8B-B14F-4D97-AF65-F5344CB8AC3E}">
        <p14:creationId xmlns:p14="http://schemas.microsoft.com/office/powerpoint/2010/main" val="332888486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02500" indent="-202500" algn="l" defTabSz="685800" rtl="0" eaLnBrk="1" latinLnBrk="0" hangingPunct="1">
        <a:lnSpc>
          <a:spcPct val="90000"/>
        </a:lnSpc>
        <a:spcBef>
          <a:spcPts val="0"/>
        </a:spcBef>
        <a:spcAft>
          <a:spcPts val="750"/>
        </a:spcAft>
        <a:buFont typeface="Wingdings" panose="05000000000000000000" pitchFamily="2" charset="2"/>
        <a:buChar char="§"/>
        <a:defRPr sz="1350" kern="1200">
          <a:solidFill>
            <a:schemeClr val="tx1"/>
          </a:solidFill>
          <a:latin typeface="+mn-lt"/>
          <a:ea typeface="+mn-ea"/>
          <a:cs typeface="+mn-cs"/>
        </a:defRPr>
      </a:lvl1pPr>
      <a:lvl2pPr marL="540000" indent="-202500" algn="l" defTabSz="685800" rtl="0" eaLnBrk="1" latinLnBrk="0" hangingPunct="1">
        <a:lnSpc>
          <a:spcPct val="90000"/>
        </a:lnSpc>
        <a:spcBef>
          <a:spcPts val="0"/>
        </a:spcBef>
        <a:spcAft>
          <a:spcPts val="750"/>
        </a:spcAft>
        <a:buFont typeface="Calibri Light" panose="020F0302020204030204" pitchFamily="34" charset="0"/>
        <a:buChar char="–"/>
        <a:defRPr sz="1350" kern="1200">
          <a:solidFill>
            <a:schemeClr val="tx1"/>
          </a:solidFill>
          <a:latin typeface="+mn-lt"/>
          <a:ea typeface="+mn-ea"/>
          <a:cs typeface="+mn-cs"/>
        </a:defRPr>
      </a:lvl2pPr>
      <a:lvl3pPr marL="810000" indent="-202500" algn="l" defTabSz="685800" rtl="0" eaLnBrk="1" latinLnBrk="0" hangingPunct="1">
        <a:lnSpc>
          <a:spcPct val="90000"/>
        </a:lnSpc>
        <a:spcBef>
          <a:spcPts val="0"/>
        </a:spcBef>
        <a:spcAft>
          <a:spcPts val="750"/>
        </a:spcAft>
        <a:buFont typeface="Calibri Light" panose="020F0302020204030204" pitchFamily="34" charset="0"/>
        <a:buChar char="–"/>
        <a:defRPr sz="1200" kern="1200">
          <a:solidFill>
            <a:schemeClr val="tx1"/>
          </a:solidFill>
          <a:latin typeface="+mn-lt"/>
          <a:ea typeface="+mn-ea"/>
          <a:cs typeface="+mn-cs"/>
        </a:defRPr>
      </a:lvl3pPr>
      <a:lvl4pPr marL="108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4pPr>
      <a:lvl5pPr marL="1350000" indent="-202500" algn="l" defTabSz="685800" rtl="0" eaLnBrk="1" latinLnBrk="0" hangingPunct="1">
        <a:lnSpc>
          <a:spcPct val="90000"/>
        </a:lnSpc>
        <a:spcBef>
          <a:spcPts val="0"/>
        </a:spcBef>
        <a:spcAft>
          <a:spcPts val="750"/>
        </a:spcAft>
        <a:buFont typeface="Calibri Light" panose="020F030202020403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A19884-7A29-DC4E-9311-A62E54788E52}" type="datetime1">
              <a:rPr lang="fr-FR" smtClean="0"/>
              <a:t>14/06/2023</a:t>
            </a:fld>
            <a:endParaRPr lang="fr-FR" dirty="0"/>
          </a:p>
        </p:txBody>
      </p:sp>
      <p:sp>
        <p:nvSpPr>
          <p:cNvPr id="3" name="Espace réservé du pied de page 2"/>
          <p:cNvSpPr>
            <a:spLocks noGrp="1"/>
          </p:cNvSpPr>
          <p:nvPr>
            <p:ph type="ftr" sz="quarter" idx="11"/>
          </p:nvPr>
        </p:nvSpPr>
        <p:spPr>
          <a:xfrm>
            <a:off x="720000" y="4371949"/>
            <a:ext cx="8100472" cy="447947"/>
          </a:xfrm>
        </p:spPr>
        <p:txBody>
          <a:bodyPr/>
          <a:lstStyle/>
          <a:p>
            <a:r>
              <a:rPr lang="fr-FR" dirty="0" smtClean="0"/>
              <a:t>DGOS : Thomas COONE - Chef de la mission SSR / DGOS</a:t>
            </a:r>
          </a:p>
          <a:p>
            <a:r>
              <a:rPr lang="fr-FR" dirty="0" smtClean="0"/>
              <a:t>ARS PACA : Magali NOHARET - Responsable </a:t>
            </a:r>
            <a:r>
              <a:rPr lang="fr-FR" dirty="0"/>
              <a:t>du Département de l’offre </a:t>
            </a:r>
            <a:r>
              <a:rPr lang="fr-FR" dirty="0" smtClean="0"/>
              <a:t>hospitalière / DOS et Nadine FERRAND </a:t>
            </a:r>
            <a:r>
              <a:rPr lang="fr-FR" i="1" dirty="0" smtClean="0"/>
              <a:t>- </a:t>
            </a:r>
            <a:r>
              <a:rPr lang="fr-FR" dirty="0"/>
              <a:t>Référent </a:t>
            </a:r>
            <a:r>
              <a:rPr lang="fr-FR" dirty="0" smtClean="0"/>
              <a:t>SSR / DOS</a:t>
            </a:r>
            <a:endParaRPr lang="fr-FR" i="1" dirty="0"/>
          </a:p>
        </p:txBody>
      </p:sp>
      <p:sp>
        <p:nvSpPr>
          <p:cNvPr id="4" name="Espace réservé du numéro de diapositive 3"/>
          <p:cNvSpPr>
            <a:spLocks noGrp="1"/>
          </p:cNvSpPr>
          <p:nvPr>
            <p:ph type="sldNum" sz="quarter" idx="12"/>
          </p:nvPr>
        </p:nvSpPr>
        <p:spPr/>
        <p:txBody>
          <a:bodyPr/>
          <a:lstStyle/>
          <a:p>
            <a:fld id="{10C140CD-8AED-46FF-A9A2-77308F3F39AE}" type="slidenum">
              <a:rPr lang="fr-FR" smtClean="0"/>
              <a:pPr/>
              <a:t>1</a:t>
            </a:fld>
            <a:endParaRPr lang="fr-FR" dirty="0"/>
          </a:p>
        </p:txBody>
      </p:sp>
      <p:sp>
        <p:nvSpPr>
          <p:cNvPr id="5" name="Titre 4"/>
          <p:cNvSpPr>
            <a:spLocks noGrp="1"/>
          </p:cNvSpPr>
          <p:nvPr>
            <p:ph type="title"/>
          </p:nvPr>
        </p:nvSpPr>
        <p:spPr/>
        <p:txBody>
          <a:bodyPr/>
          <a:lstStyle/>
          <a:p>
            <a:endParaRPr lang="fr-FR"/>
          </a:p>
        </p:txBody>
      </p:sp>
      <p:sp>
        <p:nvSpPr>
          <p:cNvPr id="7" name="Rectangle 6"/>
          <p:cNvSpPr/>
          <p:nvPr/>
        </p:nvSpPr>
        <p:spPr>
          <a:xfrm>
            <a:off x="1727684" y="2636932"/>
            <a:ext cx="6912768" cy="461665"/>
          </a:xfrm>
          <a:prstGeom prst="rect">
            <a:avLst/>
          </a:prstGeom>
        </p:spPr>
        <p:txBody>
          <a:bodyPr wrap="square">
            <a:spAutoFit/>
          </a:bodyPr>
          <a:lstStyle/>
          <a:p>
            <a:pPr algn="ctr"/>
            <a:r>
              <a:rPr lang="fr-FR" sz="2400" spc="-100" dirty="0">
                <a:solidFill>
                  <a:srgbClr val="000000"/>
                </a:solidFill>
                <a:ea typeface="Verdana" pitchFamily="34" charset="0"/>
                <a:cs typeface="Courier New" pitchFamily="49" charset="0"/>
              </a:rPr>
              <a:t>Point sur les réformes du financement</a:t>
            </a:r>
          </a:p>
        </p:txBody>
      </p:sp>
      <p:sp>
        <p:nvSpPr>
          <p:cNvPr id="8" name="ZoneTexte 7"/>
          <p:cNvSpPr txBox="1"/>
          <p:nvPr/>
        </p:nvSpPr>
        <p:spPr>
          <a:xfrm>
            <a:off x="2519772" y="3389678"/>
            <a:ext cx="5328592" cy="400110"/>
          </a:xfrm>
          <a:prstGeom prst="rect">
            <a:avLst/>
          </a:prstGeom>
          <a:noFill/>
        </p:spPr>
        <p:txBody>
          <a:bodyPr wrap="square" rtlCol="0">
            <a:spAutoFit/>
          </a:bodyPr>
          <a:lstStyle/>
          <a:p>
            <a:pPr algn="ctr"/>
            <a:r>
              <a:rPr lang="fr-FR" sz="2000" spc="-100" dirty="0" smtClean="0">
                <a:latin typeface="+mj-lt"/>
                <a:ea typeface="Verdana" pitchFamily="34" charset="0"/>
                <a:cs typeface="Courier New" pitchFamily="49" charset="0"/>
              </a:rPr>
              <a:t>Jeudi 16 juin 2022</a:t>
            </a:r>
          </a:p>
        </p:txBody>
      </p:sp>
    </p:spTree>
    <p:extLst>
      <p:ext uri="{BB962C8B-B14F-4D97-AF65-F5344CB8AC3E}">
        <p14:creationId xmlns:p14="http://schemas.microsoft.com/office/powerpoint/2010/main" val="157777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54020" y="1367333"/>
            <a:ext cx="504056"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600" dirty="0" smtClean="0"/>
              <a:t>La combinaison de plusieurs modalités de financement au service des enjeux stratégiques du secteur</a:t>
            </a:r>
            <a:endParaRPr lang="fr-FR" sz="16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6" name="Triangle isocèle 25"/>
          <p:cNvSpPr/>
          <p:nvPr/>
        </p:nvSpPr>
        <p:spPr>
          <a:xfrm rot="5400000">
            <a:off x="4525813" y="1848687"/>
            <a:ext cx="270000" cy="17762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27" name="ZoneTexte 26"/>
          <p:cNvSpPr txBox="1"/>
          <p:nvPr/>
        </p:nvSpPr>
        <p:spPr>
          <a:xfrm>
            <a:off x="6469807" y="3895018"/>
            <a:ext cx="1722047" cy="198804"/>
          </a:xfrm>
          <a:prstGeom prst="rect">
            <a:avLst/>
          </a:prstGeom>
          <a:noFill/>
        </p:spPr>
        <p:txBody>
          <a:bodyPr wrap="square" lIns="0" tIns="0" rIns="0" bIns="0" rtlCol="0" anchor="ctr">
            <a:noAutofit/>
          </a:bodyPr>
          <a:lstStyle/>
          <a:p>
            <a:r>
              <a:rPr lang="fr-FR" sz="1000" b="1" dirty="0" smtClean="0">
                <a:solidFill>
                  <a:schemeClr val="accent2">
                    <a:lumMod val="50000"/>
                  </a:schemeClr>
                </a:solidFill>
              </a:rPr>
              <a:t>Recettes issues de l’activité</a:t>
            </a:r>
            <a:endParaRPr lang="fr-FR" sz="1000" b="1" dirty="0">
              <a:solidFill>
                <a:schemeClr val="accent2">
                  <a:lumMod val="50000"/>
                </a:schemeClr>
              </a:solidFill>
            </a:endParaRPr>
          </a:p>
        </p:txBody>
      </p:sp>
      <p:sp>
        <p:nvSpPr>
          <p:cNvPr id="28" name="ZoneTexte 27"/>
          <p:cNvSpPr txBox="1"/>
          <p:nvPr/>
        </p:nvSpPr>
        <p:spPr>
          <a:xfrm>
            <a:off x="6469807" y="2658847"/>
            <a:ext cx="1662871" cy="153888"/>
          </a:xfrm>
          <a:prstGeom prst="rect">
            <a:avLst/>
          </a:prstGeom>
          <a:noFill/>
        </p:spPr>
        <p:txBody>
          <a:bodyPr wrap="square" lIns="0" tIns="0" rIns="0" bIns="0" rtlCol="0">
            <a:spAutoFit/>
          </a:bodyPr>
          <a:lstStyle/>
          <a:p>
            <a:r>
              <a:rPr lang="fr-FR" sz="1000" b="1" dirty="0" smtClean="0">
                <a:solidFill>
                  <a:schemeClr val="accent2">
                    <a:lumMod val="60000"/>
                    <a:lumOff val="40000"/>
                  </a:schemeClr>
                </a:solidFill>
              </a:rPr>
              <a:t>Dotation Populationnelle</a:t>
            </a:r>
            <a:endParaRPr lang="fr-FR" sz="1000" b="1" dirty="0">
              <a:solidFill>
                <a:schemeClr val="accent2">
                  <a:lumMod val="60000"/>
                  <a:lumOff val="40000"/>
                </a:schemeClr>
              </a:solidFill>
            </a:endParaRPr>
          </a:p>
        </p:txBody>
      </p:sp>
      <p:sp>
        <p:nvSpPr>
          <p:cNvPr id="29" name="ZoneTexte 28"/>
          <p:cNvSpPr txBox="1"/>
          <p:nvPr/>
        </p:nvSpPr>
        <p:spPr>
          <a:xfrm>
            <a:off x="6726771" y="1860555"/>
            <a:ext cx="1157596" cy="153888"/>
          </a:xfrm>
          <a:prstGeom prst="rect">
            <a:avLst/>
          </a:prstGeom>
          <a:noFill/>
        </p:spPr>
        <p:txBody>
          <a:bodyPr wrap="square" lIns="0" tIns="0" rIns="0" bIns="0" rtlCol="0">
            <a:spAutoFit/>
          </a:bodyPr>
          <a:lstStyle>
            <a:defPPr>
              <a:defRPr lang="fr-FR"/>
            </a:defPPr>
            <a:lvl1pPr algn="r">
              <a:defRPr sz="1000" b="1">
                <a:solidFill>
                  <a:schemeClr val="accent2">
                    <a:lumMod val="20000"/>
                    <a:lumOff val="80000"/>
                  </a:schemeClr>
                </a:solidFill>
              </a:defRPr>
            </a:lvl1pPr>
          </a:lstStyle>
          <a:p>
            <a:pPr algn="l"/>
            <a:r>
              <a:rPr lang="fr-FR" dirty="0" smtClean="0">
                <a:solidFill>
                  <a:schemeClr val="accent2">
                    <a:lumMod val="40000"/>
                    <a:lumOff val="60000"/>
                  </a:schemeClr>
                </a:solidFill>
              </a:rPr>
              <a:t>PTS</a:t>
            </a:r>
            <a:endParaRPr lang="fr-FR" dirty="0">
              <a:solidFill>
                <a:schemeClr val="accent2">
                  <a:lumMod val="40000"/>
                  <a:lumOff val="60000"/>
                </a:schemeClr>
              </a:solidFill>
            </a:endParaRPr>
          </a:p>
        </p:txBody>
      </p:sp>
      <p:sp>
        <p:nvSpPr>
          <p:cNvPr id="30" name="ZoneTexte 29"/>
          <p:cNvSpPr txBox="1"/>
          <p:nvPr/>
        </p:nvSpPr>
        <p:spPr>
          <a:xfrm>
            <a:off x="6726770" y="2017800"/>
            <a:ext cx="1307365" cy="153888"/>
          </a:xfrm>
          <a:prstGeom prst="rect">
            <a:avLst/>
          </a:prstGeom>
          <a:noFill/>
        </p:spPr>
        <p:txBody>
          <a:bodyPr wrap="square" lIns="0" tIns="0" rIns="0" bIns="0" rtlCol="0">
            <a:spAutoFit/>
          </a:bodyPr>
          <a:lstStyle/>
          <a:p>
            <a:r>
              <a:rPr lang="fr-FR" sz="1000" b="1" dirty="0">
                <a:solidFill>
                  <a:schemeClr val="accent2">
                    <a:lumMod val="40000"/>
                    <a:lumOff val="60000"/>
                  </a:schemeClr>
                </a:solidFill>
              </a:rPr>
              <a:t>Dotation Pédiatrie</a:t>
            </a:r>
          </a:p>
        </p:txBody>
      </p:sp>
      <p:sp>
        <p:nvSpPr>
          <p:cNvPr id="31" name="ZoneTexte 30"/>
          <p:cNvSpPr txBox="1"/>
          <p:nvPr/>
        </p:nvSpPr>
        <p:spPr>
          <a:xfrm>
            <a:off x="6726771" y="1687816"/>
            <a:ext cx="468000" cy="153888"/>
          </a:xfrm>
          <a:prstGeom prst="rect">
            <a:avLst/>
          </a:prstGeom>
          <a:noFill/>
        </p:spPr>
        <p:txBody>
          <a:bodyPr wrap="square" lIns="0" tIns="0" rIns="0" bIns="0" rtlCol="0">
            <a:spAutoFit/>
          </a:bodyPr>
          <a:lstStyle>
            <a:defPPr>
              <a:defRPr lang="fr-FR"/>
            </a:defPPr>
            <a:lvl1pPr>
              <a:defRPr sz="1000" b="1">
                <a:solidFill>
                  <a:schemeClr val="accent2">
                    <a:lumMod val="20000"/>
                    <a:lumOff val="80000"/>
                  </a:schemeClr>
                </a:solidFill>
              </a:defRPr>
            </a:lvl1pPr>
          </a:lstStyle>
          <a:p>
            <a:r>
              <a:rPr lang="fr-FR" dirty="0">
                <a:solidFill>
                  <a:schemeClr val="accent2">
                    <a:lumMod val="40000"/>
                    <a:lumOff val="60000"/>
                  </a:schemeClr>
                </a:solidFill>
              </a:rPr>
              <a:t>MIGAC</a:t>
            </a:r>
          </a:p>
        </p:txBody>
      </p:sp>
      <p:sp>
        <p:nvSpPr>
          <p:cNvPr id="34" name="Rectangle à coins arrondis 33"/>
          <p:cNvSpPr/>
          <p:nvPr/>
        </p:nvSpPr>
        <p:spPr>
          <a:xfrm>
            <a:off x="5021972" y="3263072"/>
            <a:ext cx="1368152" cy="1468918"/>
          </a:xfrm>
          <a:prstGeom prst="roundRect">
            <a:avLst>
              <a:gd name="adj" fmla="val 766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50%</a:t>
            </a:r>
            <a:endParaRPr lang="fr-FR" sz="1100" b="1" dirty="0"/>
          </a:p>
        </p:txBody>
      </p:sp>
      <p:sp>
        <p:nvSpPr>
          <p:cNvPr id="35" name="Rectangle à coins arrondis 34"/>
          <p:cNvSpPr/>
          <p:nvPr/>
        </p:nvSpPr>
        <p:spPr>
          <a:xfrm>
            <a:off x="5021972" y="2293174"/>
            <a:ext cx="1368152" cy="88523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30 - 40%</a:t>
            </a:r>
            <a:endParaRPr lang="fr-FR" sz="1100" b="1" dirty="0"/>
          </a:p>
        </p:txBody>
      </p:sp>
      <p:sp>
        <p:nvSpPr>
          <p:cNvPr id="36" name="Rectangle à coins arrondis 35"/>
          <p:cNvSpPr/>
          <p:nvPr/>
        </p:nvSpPr>
        <p:spPr>
          <a:xfrm>
            <a:off x="5021972" y="1309277"/>
            <a:ext cx="1368152" cy="270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r>
              <a:rPr lang="fr-FR" sz="1100" b="1" dirty="0" smtClean="0"/>
              <a:t>%</a:t>
            </a:r>
            <a:endParaRPr lang="fr-FR" sz="1100" b="1" dirty="0"/>
          </a:p>
        </p:txBody>
      </p:sp>
      <p:sp>
        <p:nvSpPr>
          <p:cNvPr id="39" name="Rectangle à coins arrondis 38"/>
          <p:cNvSpPr/>
          <p:nvPr/>
        </p:nvSpPr>
        <p:spPr>
          <a:xfrm>
            <a:off x="5021972" y="1666489"/>
            <a:ext cx="1368152" cy="54202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40" name="Triangle isocèle 39"/>
          <p:cNvSpPr/>
          <p:nvPr/>
        </p:nvSpPr>
        <p:spPr>
          <a:xfrm rot="5400000">
            <a:off x="4525813" y="1355465"/>
            <a:ext cx="270000" cy="17762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42" name="Triangle isocèle 41"/>
          <p:cNvSpPr/>
          <p:nvPr/>
        </p:nvSpPr>
        <p:spPr>
          <a:xfrm rot="5400000">
            <a:off x="4525813" y="2646979"/>
            <a:ext cx="270000" cy="17762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43" name="ZoneTexte 42"/>
          <p:cNvSpPr txBox="1"/>
          <p:nvPr/>
        </p:nvSpPr>
        <p:spPr>
          <a:xfrm>
            <a:off x="315950" y="2504959"/>
            <a:ext cx="4248000" cy="461665"/>
          </a:xfrm>
          <a:prstGeom prst="rect">
            <a:avLst/>
          </a:prstGeom>
          <a:noFill/>
        </p:spPr>
        <p:txBody>
          <a:bodyPr wrap="square" lIns="0" tIns="0" rIns="0" bIns="0" rtlCol="0">
            <a:spAutoFit/>
          </a:bodyPr>
          <a:lstStyle/>
          <a:p>
            <a:pPr algn="ctr"/>
            <a:r>
              <a:rPr lang="fr-FR" sz="1000" dirty="0"/>
              <a:t>Un</a:t>
            </a:r>
            <a:r>
              <a:rPr lang="fr-FR" sz="1000" b="1" dirty="0">
                <a:solidFill>
                  <a:schemeClr val="accent2">
                    <a:lumMod val="60000"/>
                    <a:lumOff val="40000"/>
                  </a:schemeClr>
                </a:solidFill>
              </a:rPr>
              <a:t> </a:t>
            </a:r>
            <a:r>
              <a:rPr lang="fr-FR" sz="1000" dirty="0"/>
              <a:t>compartiment de financement </a:t>
            </a:r>
            <a:r>
              <a:rPr lang="fr-FR" sz="1000" dirty="0" smtClean="0"/>
              <a:t>dédié </a:t>
            </a:r>
            <a:r>
              <a:rPr lang="fr-FR" sz="1000" dirty="0"/>
              <a:t>à la </a:t>
            </a:r>
            <a:r>
              <a:rPr lang="fr-FR" sz="1000" b="1" dirty="0" smtClean="0">
                <a:solidFill>
                  <a:schemeClr val="accent2">
                    <a:lumMod val="60000"/>
                    <a:lumOff val="40000"/>
                  </a:schemeClr>
                </a:solidFill>
              </a:rPr>
              <a:t>réduction proactive </a:t>
            </a:r>
            <a:r>
              <a:rPr lang="fr-FR" sz="1000" b="1" dirty="0">
                <a:solidFill>
                  <a:schemeClr val="accent2">
                    <a:lumMod val="60000"/>
                    <a:lumOff val="40000"/>
                  </a:schemeClr>
                </a:solidFill>
              </a:rPr>
              <a:t>des inégalités territoriales, </a:t>
            </a:r>
            <a:r>
              <a:rPr lang="fr-FR" sz="1000" dirty="0"/>
              <a:t>qui met en relation un besoin de santé et une enveloppe de </a:t>
            </a:r>
            <a:r>
              <a:rPr lang="fr-FR" sz="1000" dirty="0" smtClean="0"/>
              <a:t>financement </a:t>
            </a:r>
            <a:endParaRPr lang="fr-FR" sz="1000" dirty="0"/>
          </a:p>
        </p:txBody>
      </p:sp>
      <p:sp>
        <p:nvSpPr>
          <p:cNvPr id="44" name="ZoneTexte 43"/>
          <p:cNvSpPr txBox="1"/>
          <p:nvPr/>
        </p:nvSpPr>
        <p:spPr>
          <a:xfrm>
            <a:off x="315950" y="3786098"/>
            <a:ext cx="4248000" cy="422865"/>
          </a:xfrm>
          <a:prstGeom prst="rect">
            <a:avLst/>
          </a:prstGeom>
          <a:noFill/>
        </p:spPr>
        <p:txBody>
          <a:bodyPr wrap="square" lIns="0" tIns="0" rIns="0" bIns="0" rtlCol="0" anchor="ctr">
            <a:noAutofit/>
          </a:bodyPr>
          <a:lstStyle/>
          <a:p>
            <a:pPr algn="ctr"/>
            <a:r>
              <a:rPr lang="fr-FR" sz="1000" dirty="0" smtClean="0"/>
              <a:t>Des compartiments de financement </a:t>
            </a:r>
            <a:r>
              <a:rPr lang="fr-FR" sz="1000" dirty="0"/>
              <a:t>au fil de l’eau </a:t>
            </a:r>
            <a:r>
              <a:rPr lang="fr-FR" sz="1000" dirty="0" smtClean="0"/>
              <a:t>pour</a:t>
            </a:r>
            <a:r>
              <a:rPr lang="fr-FR" sz="1000" b="1" dirty="0" smtClean="0">
                <a:solidFill>
                  <a:schemeClr val="accent2">
                    <a:lumMod val="50000"/>
                  </a:schemeClr>
                </a:solidFill>
              </a:rPr>
              <a:t> reconnaître en temps réel les </a:t>
            </a:r>
            <a:r>
              <a:rPr lang="fr-FR" sz="1000" b="1" dirty="0">
                <a:solidFill>
                  <a:schemeClr val="accent2">
                    <a:lumMod val="50000"/>
                  </a:schemeClr>
                </a:solidFill>
              </a:rPr>
              <a:t>dynamiques </a:t>
            </a:r>
            <a:r>
              <a:rPr lang="fr-FR" sz="1000" b="1" dirty="0" smtClean="0">
                <a:solidFill>
                  <a:schemeClr val="accent2">
                    <a:lumMod val="50000"/>
                  </a:schemeClr>
                </a:solidFill>
              </a:rPr>
              <a:t>d’activité</a:t>
            </a:r>
            <a:endParaRPr lang="fr-FR" sz="1000" dirty="0"/>
          </a:p>
        </p:txBody>
      </p:sp>
      <p:sp>
        <p:nvSpPr>
          <p:cNvPr id="45" name="Triangle isocèle 44"/>
          <p:cNvSpPr/>
          <p:nvPr/>
        </p:nvSpPr>
        <p:spPr>
          <a:xfrm rot="5400000">
            <a:off x="4525813" y="3908719"/>
            <a:ext cx="270000" cy="177625"/>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a:p>
        </p:txBody>
      </p:sp>
      <p:sp>
        <p:nvSpPr>
          <p:cNvPr id="37" name="ZoneTexte 36"/>
          <p:cNvSpPr txBox="1"/>
          <p:nvPr/>
        </p:nvSpPr>
        <p:spPr>
          <a:xfrm>
            <a:off x="6469807" y="3290380"/>
            <a:ext cx="1440000" cy="140723"/>
          </a:xfrm>
          <a:prstGeom prst="rect">
            <a:avLst/>
          </a:prstGeom>
          <a:noFill/>
        </p:spPr>
        <p:txBody>
          <a:bodyPr wrap="square" lIns="0" tIns="0" rIns="0" bIns="0" rtlCol="0">
            <a:noAutofit/>
          </a:bodyPr>
          <a:lstStyle/>
          <a:p>
            <a:r>
              <a:rPr lang="fr-FR" sz="1000" b="1" dirty="0" smtClean="0">
                <a:solidFill>
                  <a:schemeClr val="accent2">
                    <a:lumMod val="50000"/>
                  </a:schemeClr>
                </a:solidFill>
              </a:rPr>
              <a:t>MO</a:t>
            </a:r>
            <a:endParaRPr lang="fr-FR" sz="1000" b="1" dirty="0">
              <a:solidFill>
                <a:schemeClr val="accent2">
                  <a:lumMod val="50000"/>
                </a:schemeClr>
              </a:solidFill>
            </a:endParaRPr>
          </a:p>
        </p:txBody>
      </p:sp>
      <p:sp>
        <p:nvSpPr>
          <p:cNvPr id="52" name="ZoneTexte 51"/>
          <p:cNvSpPr txBox="1"/>
          <p:nvPr/>
        </p:nvSpPr>
        <p:spPr>
          <a:xfrm>
            <a:off x="6469807" y="1367333"/>
            <a:ext cx="468000" cy="153888"/>
          </a:xfrm>
          <a:prstGeom prst="rect">
            <a:avLst/>
          </a:prstGeom>
          <a:noFill/>
        </p:spPr>
        <p:txBody>
          <a:bodyPr wrap="square" lIns="0" tIns="0" rIns="0" bIns="0" rtlCol="0">
            <a:spAutoFit/>
          </a:bodyPr>
          <a:lstStyle/>
          <a:p>
            <a:r>
              <a:rPr lang="fr-FR" sz="1000" b="1" dirty="0" smtClean="0">
                <a:solidFill>
                  <a:schemeClr val="tx1">
                    <a:lumMod val="50000"/>
                    <a:lumOff val="50000"/>
                  </a:schemeClr>
                </a:solidFill>
              </a:rPr>
              <a:t>IFAQ</a:t>
            </a:r>
            <a:endParaRPr lang="fr-FR" sz="1000" b="1" dirty="0">
              <a:solidFill>
                <a:schemeClr val="tx1">
                  <a:lumMod val="50000"/>
                  <a:lumOff val="50000"/>
                </a:schemeClr>
              </a:solidFill>
            </a:endParaRPr>
          </a:p>
        </p:txBody>
      </p:sp>
      <p:sp>
        <p:nvSpPr>
          <p:cNvPr id="17" name="Rectangle à coins arrondis 16"/>
          <p:cNvSpPr/>
          <p:nvPr/>
        </p:nvSpPr>
        <p:spPr>
          <a:xfrm>
            <a:off x="6261281" y="1695573"/>
            <a:ext cx="425666" cy="144000"/>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3%</a:t>
            </a:r>
          </a:p>
        </p:txBody>
      </p:sp>
      <p:sp>
        <p:nvSpPr>
          <p:cNvPr id="18" name="Rectangle à coins arrondis 17"/>
          <p:cNvSpPr/>
          <p:nvPr/>
        </p:nvSpPr>
        <p:spPr>
          <a:xfrm>
            <a:off x="6261281" y="2027589"/>
            <a:ext cx="425786" cy="144000"/>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19" name="Rectangle à coins arrondis 18"/>
          <p:cNvSpPr/>
          <p:nvPr/>
        </p:nvSpPr>
        <p:spPr>
          <a:xfrm>
            <a:off x="6261281" y="1865499"/>
            <a:ext cx="425666" cy="144000"/>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5" name="Rectangle 4"/>
          <p:cNvSpPr/>
          <p:nvPr/>
        </p:nvSpPr>
        <p:spPr>
          <a:xfrm>
            <a:off x="5036075" y="3277235"/>
            <a:ext cx="1339947" cy="253916"/>
          </a:xfrm>
          <a:prstGeom prst="rect">
            <a:avLst/>
          </a:prstGeom>
          <a:ln w="9525">
            <a:noFill/>
          </a:ln>
        </p:spPr>
        <p:txBody>
          <a:bodyPr wrap="square">
            <a:spAutoFit/>
          </a:bodyPr>
          <a:lstStyle/>
          <a:p>
            <a:pPr lvl="0" algn="ctr"/>
            <a:r>
              <a:rPr lang="fr-FR" sz="1050" b="1" dirty="0">
                <a:solidFill>
                  <a:schemeClr val="bg1"/>
                </a:solidFill>
              </a:rPr>
              <a:t>1</a:t>
            </a:r>
            <a:r>
              <a:rPr lang="fr-FR" sz="1050" b="1" dirty="0" smtClean="0">
                <a:solidFill>
                  <a:schemeClr val="bg1"/>
                </a:solidFill>
              </a:rPr>
              <a:t>%</a:t>
            </a:r>
            <a:endParaRPr lang="fr-FR" sz="1050" b="1" dirty="0">
              <a:solidFill>
                <a:schemeClr val="bg1"/>
              </a:solidFill>
            </a:endParaRPr>
          </a:p>
        </p:txBody>
      </p:sp>
      <p:sp>
        <p:nvSpPr>
          <p:cNvPr id="57" name="ZoneTexte 56"/>
          <p:cNvSpPr txBox="1"/>
          <p:nvPr/>
        </p:nvSpPr>
        <p:spPr>
          <a:xfrm>
            <a:off x="315950" y="1779764"/>
            <a:ext cx="4248000" cy="315471"/>
          </a:xfrm>
          <a:prstGeom prst="rect">
            <a:avLst/>
          </a:prstGeom>
          <a:noFill/>
        </p:spPr>
        <p:txBody>
          <a:bodyPr wrap="square" lIns="0" tIns="0" rIns="0" bIns="0" rtlCol="0" anchor="ctr">
            <a:spAutoFit/>
          </a:bodyPr>
          <a:lstStyle/>
          <a:p>
            <a:pPr algn="ctr"/>
            <a:r>
              <a:rPr lang="fr-FR" sz="1000" dirty="0" smtClean="0"/>
              <a:t>Des compartiments dédiés </a:t>
            </a:r>
            <a:r>
              <a:rPr lang="fr-FR" sz="1050" b="1" dirty="0">
                <a:solidFill>
                  <a:schemeClr val="accent2">
                    <a:lumMod val="40000"/>
                    <a:lumOff val="60000"/>
                  </a:schemeClr>
                </a:solidFill>
              </a:rPr>
              <a:t>aux activités et </a:t>
            </a:r>
            <a:r>
              <a:rPr lang="fr-FR" sz="1050" b="1" dirty="0" smtClean="0">
                <a:solidFill>
                  <a:schemeClr val="accent2">
                    <a:lumMod val="40000"/>
                    <a:lumOff val="60000"/>
                  </a:schemeClr>
                </a:solidFill>
              </a:rPr>
              <a:t>équipements </a:t>
            </a:r>
            <a:r>
              <a:rPr lang="fr-FR" sz="1050" b="1" dirty="0">
                <a:solidFill>
                  <a:schemeClr val="accent2">
                    <a:lumMod val="40000"/>
                    <a:lumOff val="60000"/>
                  </a:schemeClr>
                </a:solidFill>
              </a:rPr>
              <a:t>spécialisés</a:t>
            </a:r>
            <a:r>
              <a:rPr lang="fr-FR" sz="1000" dirty="0" smtClean="0"/>
              <a:t> pour en stabiliser le financement et en piloter le déploiement</a:t>
            </a:r>
            <a:endParaRPr lang="fr-FR" sz="1000" dirty="0"/>
          </a:p>
        </p:txBody>
      </p:sp>
      <p:sp>
        <p:nvSpPr>
          <p:cNvPr id="58" name="ZoneTexte 57"/>
          <p:cNvSpPr txBox="1"/>
          <p:nvPr/>
        </p:nvSpPr>
        <p:spPr>
          <a:xfrm>
            <a:off x="315950" y="1367333"/>
            <a:ext cx="4248000" cy="153888"/>
          </a:xfrm>
          <a:prstGeom prst="rect">
            <a:avLst/>
          </a:prstGeom>
          <a:noFill/>
        </p:spPr>
        <p:txBody>
          <a:bodyPr wrap="square" lIns="0" tIns="0" rIns="0" bIns="0" rtlCol="0" anchor="ctr">
            <a:spAutoFit/>
          </a:bodyPr>
          <a:lstStyle/>
          <a:p>
            <a:pPr algn="ctr"/>
            <a:r>
              <a:rPr lang="fr-FR" sz="1000" dirty="0" smtClean="0"/>
              <a:t>La prise en compte de la </a:t>
            </a:r>
            <a:r>
              <a:rPr lang="fr-FR" sz="1000" b="1" dirty="0" smtClean="0">
                <a:solidFill>
                  <a:schemeClr val="tx1">
                    <a:lumMod val="50000"/>
                    <a:lumOff val="50000"/>
                  </a:schemeClr>
                </a:solidFill>
              </a:rPr>
              <a:t>qualité</a:t>
            </a:r>
            <a:endParaRPr lang="fr-FR" sz="1000" dirty="0"/>
          </a:p>
        </p:txBody>
      </p:sp>
      <p:sp>
        <p:nvSpPr>
          <p:cNvPr id="3" name="Rectangle à coins arrondis 2"/>
          <p:cNvSpPr/>
          <p:nvPr/>
        </p:nvSpPr>
        <p:spPr>
          <a:xfrm>
            <a:off x="5004048" y="3255745"/>
            <a:ext cx="1404000" cy="256813"/>
          </a:xfrm>
          <a:prstGeom prst="roundRect">
            <a:avLst>
              <a:gd name="adj" fmla="val 19463"/>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endParaRPr>
          </a:p>
        </p:txBody>
      </p:sp>
      <p:pic>
        <p:nvPicPr>
          <p:cNvPr id="11" name="Image 10"/>
          <p:cNvPicPr>
            <a:picLocks noChangeAspect="1"/>
          </p:cNvPicPr>
          <p:nvPr/>
        </p:nvPicPr>
        <p:blipFill rotWithShape="1">
          <a:blip r:embed="rId2">
            <a:clrChange>
              <a:clrFrom>
                <a:srgbClr val="F8FAFB"/>
              </a:clrFrom>
              <a:clrTo>
                <a:srgbClr val="F8FAFB">
                  <a:alpha val="0"/>
                </a:srgbClr>
              </a:clrTo>
            </a:clrChange>
          </a:blip>
          <a:srcRect l="27050" t="20060" r="55850" b="51496"/>
          <a:stretch/>
        </p:blipFill>
        <p:spPr>
          <a:xfrm>
            <a:off x="8191854" y="3883568"/>
            <a:ext cx="207180" cy="207180"/>
          </a:xfrm>
          <a:prstGeom prst="rect">
            <a:avLst/>
          </a:prstGeom>
        </p:spPr>
      </p:pic>
      <p:pic>
        <p:nvPicPr>
          <p:cNvPr id="41" name="Image 40"/>
          <p:cNvPicPr>
            <a:picLocks noChangeAspect="1"/>
          </p:cNvPicPr>
          <p:nvPr/>
        </p:nvPicPr>
        <p:blipFill rotWithShape="1">
          <a:blip r:embed="rId2">
            <a:clrChange>
              <a:clrFrom>
                <a:srgbClr val="F8FAFB"/>
              </a:clrFrom>
              <a:clrTo>
                <a:srgbClr val="F8FAFB">
                  <a:alpha val="0"/>
                </a:srgbClr>
              </a:clrTo>
            </a:clrChange>
          </a:blip>
          <a:srcRect l="27050" t="20060" r="55850" b="51496"/>
          <a:stretch/>
        </p:blipFill>
        <p:spPr>
          <a:xfrm>
            <a:off x="6690377" y="3231862"/>
            <a:ext cx="207180" cy="207180"/>
          </a:xfrm>
          <a:prstGeom prst="rect">
            <a:avLst/>
          </a:prstGeom>
        </p:spPr>
      </p:pic>
      <p:pic>
        <p:nvPicPr>
          <p:cNvPr id="12" name="Image 11"/>
          <p:cNvPicPr>
            <a:picLocks noChangeAspect="1"/>
          </p:cNvPicPr>
          <p:nvPr/>
        </p:nvPicPr>
        <p:blipFill rotWithShape="1">
          <a:blip r:embed="rId3">
            <a:clrChange>
              <a:clrFrom>
                <a:srgbClr val="F8FAFB"/>
              </a:clrFrom>
              <a:clrTo>
                <a:srgbClr val="F8FAFB">
                  <a:alpha val="0"/>
                </a:srgbClr>
              </a:clrTo>
            </a:clrChange>
          </a:blip>
          <a:srcRect l="27501" t="23053" r="55400" b="53743"/>
          <a:stretch/>
        </p:blipFill>
        <p:spPr>
          <a:xfrm>
            <a:off x="6807941" y="1359486"/>
            <a:ext cx="232050" cy="189304"/>
          </a:xfrm>
          <a:prstGeom prst="rect">
            <a:avLst/>
          </a:prstGeom>
        </p:spPr>
      </p:pic>
      <p:pic>
        <p:nvPicPr>
          <p:cNvPr id="46" name="Image 45"/>
          <p:cNvPicPr>
            <a:picLocks noChangeAspect="1"/>
          </p:cNvPicPr>
          <p:nvPr/>
        </p:nvPicPr>
        <p:blipFill rotWithShape="1">
          <a:blip r:embed="rId3">
            <a:clrChange>
              <a:clrFrom>
                <a:srgbClr val="F8FAFB"/>
              </a:clrFrom>
              <a:clrTo>
                <a:srgbClr val="F8FAFB">
                  <a:alpha val="0"/>
                </a:srgbClr>
              </a:clrTo>
            </a:clrChange>
          </a:blip>
          <a:srcRect l="27501" t="23053" r="55400" b="53743"/>
          <a:stretch/>
        </p:blipFill>
        <p:spPr>
          <a:xfrm>
            <a:off x="7166663" y="1674859"/>
            <a:ext cx="232050" cy="189304"/>
          </a:xfrm>
          <a:prstGeom prst="rect">
            <a:avLst/>
          </a:prstGeom>
        </p:spPr>
      </p:pic>
      <p:pic>
        <p:nvPicPr>
          <p:cNvPr id="47" name="Image 46"/>
          <p:cNvPicPr>
            <a:picLocks noChangeAspect="1"/>
          </p:cNvPicPr>
          <p:nvPr/>
        </p:nvPicPr>
        <p:blipFill rotWithShape="1">
          <a:blip r:embed="rId3">
            <a:clrChange>
              <a:clrFrom>
                <a:srgbClr val="F8FAFB"/>
              </a:clrFrom>
              <a:clrTo>
                <a:srgbClr val="F8FAFB">
                  <a:alpha val="0"/>
                </a:srgbClr>
              </a:clrTo>
            </a:clrChange>
          </a:blip>
          <a:srcRect l="27501" t="23053" r="55400" b="53743"/>
          <a:stretch/>
        </p:blipFill>
        <p:spPr>
          <a:xfrm>
            <a:off x="7820205" y="2006502"/>
            <a:ext cx="232050" cy="189304"/>
          </a:xfrm>
          <a:prstGeom prst="rect">
            <a:avLst/>
          </a:prstGeom>
        </p:spPr>
      </p:pic>
      <p:pic>
        <p:nvPicPr>
          <p:cNvPr id="48" name="Image 47"/>
          <p:cNvPicPr>
            <a:picLocks noChangeAspect="1"/>
          </p:cNvPicPr>
          <p:nvPr/>
        </p:nvPicPr>
        <p:blipFill rotWithShape="1">
          <a:blip r:embed="rId3">
            <a:clrChange>
              <a:clrFrom>
                <a:srgbClr val="F8FAFB"/>
              </a:clrFrom>
              <a:clrTo>
                <a:srgbClr val="F8FAFB">
                  <a:alpha val="0"/>
                </a:srgbClr>
              </a:clrTo>
            </a:clrChange>
          </a:blip>
          <a:srcRect l="27501" t="23053" r="55400" b="53743"/>
          <a:stretch/>
        </p:blipFill>
        <p:spPr>
          <a:xfrm>
            <a:off x="7980356" y="2669529"/>
            <a:ext cx="232050" cy="189304"/>
          </a:xfrm>
          <a:prstGeom prst="rect">
            <a:avLst/>
          </a:prstGeom>
        </p:spPr>
      </p:pic>
      <p:pic>
        <p:nvPicPr>
          <p:cNvPr id="49" name="Image 48"/>
          <p:cNvPicPr>
            <a:picLocks noChangeAspect="1"/>
          </p:cNvPicPr>
          <p:nvPr/>
        </p:nvPicPr>
        <p:blipFill rotWithShape="1">
          <a:blip r:embed="rId2">
            <a:clrChange>
              <a:clrFrom>
                <a:srgbClr val="F8FAFB"/>
              </a:clrFrom>
              <a:clrTo>
                <a:srgbClr val="F8FAFB">
                  <a:alpha val="0"/>
                </a:srgbClr>
              </a:clrTo>
            </a:clrChange>
          </a:blip>
          <a:srcRect l="27050" t="20060" r="55850" b="51496"/>
          <a:stretch/>
        </p:blipFill>
        <p:spPr>
          <a:xfrm>
            <a:off x="6996629" y="1820409"/>
            <a:ext cx="207180" cy="207180"/>
          </a:xfrm>
          <a:prstGeom prst="rect">
            <a:avLst/>
          </a:prstGeom>
        </p:spPr>
      </p:pic>
      <p:pic>
        <p:nvPicPr>
          <p:cNvPr id="50" name="Image 49"/>
          <p:cNvPicPr>
            <a:picLocks noChangeAspect="1"/>
          </p:cNvPicPr>
          <p:nvPr/>
        </p:nvPicPr>
        <p:blipFill rotWithShape="1">
          <a:blip r:embed="rId3">
            <a:clrChange>
              <a:clrFrom>
                <a:srgbClr val="F8FAFB"/>
              </a:clrFrom>
              <a:clrTo>
                <a:srgbClr val="F8FAFB">
                  <a:alpha val="0"/>
                </a:srgbClr>
              </a:clrTo>
            </a:clrChange>
          </a:blip>
          <a:srcRect l="27501" t="23053" r="55400" b="53743"/>
          <a:stretch/>
        </p:blipFill>
        <p:spPr>
          <a:xfrm>
            <a:off x="7004629" y="4569331"/>
            <a:ext cx="232050" cy="189304"/>
          </a:xfrm>
          <a:prstGeom prst="rect">
            <a:avLst/>
          </a:prstGeom>
        </p:spPr>
      </p:pic>
      <p:pic>
        <p:nvPicPr>
          <p:cNvPr id="51" name="Image 50"/>
          <p:cNvPicPr>
            <a:picLocks noChangeAspect="1"/>
          </p:cNvPicPr>
          <p:nvPr/>
        </p:nvPicPr>
        <p:blipFill rotWithShape="1">
          <a:blip r:embed="rId2">
            <a:clrChange>
              <a:clrFrom>
                <a:srgbClr val="F8FAFB"/>
              </a:clrFrom>
              <a:clrTo>
                <a:srgbClr val="F8FAFB">
                  <a:alpha val="0"/>
                </a:srgbClr>
              </a:clrTo>
            </a:clrChange>
          </a:blip>
          <a:srcRect l="27050" t="20060" r="55850" b="51496"/>
          <a:stretch/>
        </p:blipFill>
        <p:spPr>
          <a:xfrm>
            <a:off x="6998803" y="4322385"/>
            <a:ext cx="207180" cy="207180"/>
          </a:xfrm>
          <a:prstGeom prst="rect">
            <a:avLst/>
          </a:prstGeom>
        </p:spPr>
      </p:pic>
      <p:sp>
        <p:nvSpPr>
          <p:cNvPr id="13" name="ZoneTexte 12"/>
          <p:cNvSpPr txBox="1"/>
          <p:nvPr/>
        </p:nvSpPr>
        <p:spPr>
          <a:xfrm>
            <a:off x="7231772" y="4335763"/>
            <a:ext cx="1595424" cy="180425"/>
          </a:xfrm>
          <a:prstGeom prst="rect">
            <a:avLst/>
          </a:prstGeom>
          <a:noFill/>
        </p:spPr>
        <p:txBody>
          <a:bodyPr wrap="square" lIns="36000" tIns="36000" rIns="36000" bIns="36000" rtlCol="0" anchor="ctr">
            <a:spAutoFit/>
          </a:bodyPr>
          <a:lstStyle/>
          <a:p>
            <a:r>
              <a:rPr lang="fr-FR" sz="700" dirty="0" smtClean="0"/>
              <a:t>Enveloppe de financement ouverte</a:t>
            </a:r>
            <a:endParaRPr lang="fr-FR" sz="700" dirty="0"/>
          </a:p>
        </p:txBody>
      </p:sp>
      <p:sp>
        <p:nvSpPr>
          <p:cNvPr id="53" name="ZoneTexte 52"/>
          <p:cNvSpPr txBox="1"/>
          <p:nvPr/>
        </p:nvSpPr>
        <p:spPr>
          <a:xfrm>
            <a:off x="7231772" y="4573771"/>
            <a:ext cx="1595424" cy="180425"/>
          </a:xfrm>
          <a:prstGeom prst="rect">
            <a:avLst/>
          </a:prstGeom>
          <a:noFill/>
        </p:spPr>
        <p:txBody>
          <a:bodyPr wrap="square" lIns="36000" tIns="36000" rIns="36000" bIns="36000" rtlCol="0" anchor="ctr">
            <a:spAutoFit/>
          </a:bodyPr>
          <a:lstStyle/>
          <a:p>
            <a:r>
              <a:rPr lang="fr-FR" sz="700" dirty="0" smtClean="0"/>
              <a:t>Enveloppe de financement fermée</a:t>
            </a:r>
            <a:endParaRPr lang="fr-FR" sz="700" dirty="0"/>
          </a:p>
        </p:txBody>
      </p:sp>
      <p:sp>
        <p:nvSpPr>
          <p:cNvPr id="14" name="Rectangle 13"/>
          <p:cNvSpPr/>
          <p:nvPr/>
        </p:nvSpPr>
        <p:spPr>
          <a:xfrm>
            <a:off x="6931177" y="4279770"/>
            <a:ext cx="1778899" cy="483558"/>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62365" y="4582187"/>
            <a:ext cx="4104134" cy="215444"/>
          </a:xfrm>
          <a:prstGeom prst="rect">
            <a:avLst/>
          </a:prstGeom>
          <a:noFill/>
        </p:spPr>
        <p:txBody>
          <a:bodyPr wrap="square" rtlCol="0">
            <a:spAutoFit/>
          </a:bodyPr>
          <a:lstStyle/>
          <a:p>
            <a:r>
              <a:rPr lang="fr-FR" sz="800" i="1" dirty="0" smtClean="0">
                <a:solidFill>
                  <a:schemeClr val="tx1">
                    <a:lumMod val="50000"/>
                    <a:lumOff val="50000"/>
                  </a:schemeClr>
                </a:solidFill>
              </a:rPr>
              <a:t>Les pourcentages sont donnés à titre indicatif</a:t>
            </a:r>
            <a:endParaRPr lang="fr-FR" sz="800" i="1" dirty="0">
              <a:solidFill>
                <a:schemeClr val="tx1">
                  <a:lumMod val="50000"/>
                  <a:lumOff val="50000"/>
                </a:schemeClr>
              </a:solidFill>
            </a:endParaRPr>
          </a:p>
        </p:txBody>
      </p:sp>
    </p:spTree>
    <p:extLst>
      <p:ext uri="{BB962C8B-B14F-4D97-AF65-F5344CB8AC3E}">
        <p14:creationId xmlns:p14="http://schemas.microsoft.com/office/powerpoint/2010/main" val="37979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p:bldP spid="30" grpId="0"/>
      <p:bldP spid="31" grpId="0"/>
      <p:bldP spid="35" grpId="0" animBg="1"/>
      <p:bldP spid="36" grpId="0" animBg="1"/>
      <p:bldP spid="39" grpId="0" animBg="1"/>
      <p:bldP spid="40" grpId="0" animBg="1"/>
      <p:bldP spid="42" grpId="0" animBg="1"/>
      <p:bldP spid="43" grpId="0"/>
      <p:bldP spid="52" grpId="0"/>
      <p:bldP spid="17" grpId="0" animBg="1"/>
      <p:bldP spid="18" grpId="0" animBg="1"/>
      <p:bldP spid="19" grpId="0" animBg="1"/>
      <p:bldP spid="57" grpId="0"/>
      <p:bldP spid="58" grpId="0"/>
      <p:bldP spid="13" grpId="0"/>
      <p:bldP spid="5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11</a:t>
            </a:fld>
            <a:endParaRPr lang="fr-FR" dirty="0"/>
          </a:p>
        </p:txBody>
      </p:sp>
      <p:sp>
        <p:nvSpPr>
          <p:cNvPr id="3" name="Espace réservé du texte 2"/>
          <p:cNvSpPr>
            <a:spLocks noGrp="1"/>
          </p:cNvSpPr>
          <p:nvPr>
            <p:ph type="body" sz="quarter" idx="13"/>
          </p:nvPr>
        </p:nvSpPr>
        <p:spPr>
          <a:xfrm>
            <a:off x="323850" y="1439173"/>
            <a:ext cx="8425185" cy="3174970"/>
          </a:xfrm>
        </p:spPr>
        <p:txBody>
          <a:bodyPr/>
          <a:lstStyle/>
          <a:p>
            <a:pPr algn="just">
              <a:spcBef>
                <a:spcPts val="0"/>
              </a:spcBef>
            </a:pPr>
            <a:r>
              <a:rPr lang="fr-FR" sz="1200" dirty="0"/>
              <a:t>Sortir d’un système à deux vitesses et homogénéiser les prises en charge </a:t>
            </a:r>
          </a:p>
          <a:p>
            <a:pPr marL="351450" lvl="1" indent="-171450" algn="just">
              <a:spcBef>
                <a:spcPts val="0"/>
              </a:spcBef>
              <a:spcAft>
                <a:spcPts val="600"/>
              </a:spcAft>
              <a:buFont typeface="Arial" panose="020B0604020202020204" pitchFamily="34" charset="0"/>
              <a:buChar char="•"/>
            </a:pPr>
            <a:r>
              <a:rPr lang="fr-FR" sz="1100" dirty="0"/>
              <a:t>Pour l’ARS, la modalité de financement ou le statut ne doivent plus être une contrainte ou le seul levier au développement de l’offre </a:t>
            </a:r>
          </a:p>
          <a:p>
            <a:pPr marL="351450" lvl="1" indent="-171450" algn="just">
              <a:spcBef>
                <a:spcPts val="0"/>
              </a:spcBef>
              <a:spcAft>
                <a:spcPts val="600"/>
              </a:spcAft>
              <a:buFont typeface="Arial" panose="020B0604020202020204" pitchFamily="34" charset="0"/>
              <a:buChar char="•"/>
            </a:pPr>
            <a:r>
              <a:rPr lang="fr-FR" sz="1100" b="1" dirty="0"/>
              <a:t>Pour les ES sous OQN ou privés, disposer d’un </a:t>
            </a:r>
            <a:r>
              <a:rPr lang="fr-FR" sz="1100" b="1" u="sng" dirty="0"/>
              <a:t>tarif homogène à l’activité et équitable</a:t>
            </a:r>
            <a:r>
              <a:rPr lang="fr-FR" sz="1100" b="1" dirty="0"/>
              <a:t>, quel que soit la </a:t>
            </a:r>
            <a:r>
              <a:rPr lang="fr-FR" sz="1100" b="1" dirty="0" smtClean="0"/>
              <a:t>région (rééquilibrage </a:t>
            </a:r>
            <a:r>
              <a:rPr lang="fr-FR" sz="1100" b="1" dirty="0"/>
              <a:t>des prix de journées historiquement bas en PACA)</a:t>
            </a:r>
          </a:p>
          <a:p>
            <a:pPr marL="351450" lvl="1" indent="-171450" algn="just">
              <a:spcBef>
                <a:spcPts val="0"/>
              </a:spcBef>
              <a:spcAft>
                <a:spcPts val="600"/>
              </a:spcAft>
              <a:buFont typeface="Arial" panose="020B0604020202020204" pitchFamily="34" charset="0"/>
              <a:buChar char="•"/>
            </a:pPr>
            <a:r>
              <a:rPr lang="fr-FR" sz="1100" dirty="0"/>
              <a:t>Pour les ES en DAF (public et ESPIC non OQN), de faciliter le développement d’activité jusque-là contraint par l’enveloppe DAF </a:t>
            </a:r>
            <a:r>
              <a:rPr lang="fr-FR" sz="1100" dirty="0" err="1"/>
              <a:t>pré-déterminée</a:t>
            </a:r>
            <a:r>
              <a:rPr lang="fr-FR" sz="1100" dirty="0"/>
              <a:t> et peu </a:t>
            </a:r>
            <a:r>
              <a:rPr lang="fr-FR" sz="1100" dirty="0" smtClean="0"/>
              <a:t>évolutive</a:t>
            </a:r>
          </a:p>
          <a:p>
            <a:pPr marL="180000" lvl="1" indent="0" algn="just">
              <a:spcBef>
                <a:spcPts val="0"/>
              </a:spcBef>
              <a:buNone/>
            </a:pPr>
            <a:endParaRPr lang="fr-FR" sz="1100" strike="sngStrike" dirty="0"/>
          </a:p>
          <a:p>
            <a:pPr algn="just">
              <a:spcBef>
                <a:spcPts val="0"/>
              </a:spcBef>
            </a:pPr>
            <a:r>
              <a:rPr lang="fr-FR" sz="1200" dirty="0"/>
              <a:t> Faciliter le soutien des projets nouveaux / développement d’activité, quel que soit le statut de l’Etablissement </a:t>
            </a:r>
            <a:endParaRPr lang="fr-FR" sz="1200" dirty="0" smtClean="0"/>
          </a:p>
          <a:p>
            <a:pPr marL="0" indent="0" algn="just">
              <a:spcBef>
                <a:spcPts val="0"/>
              </a:spcBef>
              <a:buNone/>
            </a:pPr>
            <a:endParaRPr lang="fr-FR" sz="1200" dirty="0"/>
          </a:p>
          <a:p>
            <a:pPr algn="just">
              <a:spcBef>
                <a:spcPts val="0"/>
              </a:spcBef>
              <a:buFont typeface="+mj-lt"/>
              <a:buAutoNum type="arabicPeriod" startAt="3"/>
            </a:pPr>
            <a:r>
              <a:rPr lang="fr-FR" sz="1200" dirty="0"/>
              <a:t> Développer le lien généré entre autorisations (prises en charge) et financement </a:t>
            </a:r>
          </a:p>
          <a:p>
            <a:pPr marL="351450" lvl="1" indent="-171450" algn="just">
              <a:spcBef>
                <a:spcPts val="0"/>
              </a:spcBef>
              <a:spcAft>
                <a:spcPts val="600"/>
              </a:spcAft>
              <a:buFont typeface="Arial" panose="020B0604020202020204" pitchFamily="34" charset="0"/>
              <a:buChar char="•"/>
            </a:pPr>
            <a:r>
              <a:rPr lang="fr-FR" sz="1100" dirty="0"/>
              <a:t>Avec une meilleure gradation et visibilité de l’offre </a:t>
            </a:r>
          </a:p>
          <a:p>
            <a:pPr marL="351450" lvl="1" indent="-171450" algn="just">
              <a:spcBef>
                <a:spcPts val="0"/>
              </a:spcBef>
              <a:spcAft>
                <a:spcPts val="600"/>
              </a:spcAft>
              <a:buFont typeface="Arial" panose="020B0604020202020204" pitchFamily="34" charset="0"/>
              <a:buChar char="•"/>
            </a:pPr>
            <a:r>
              <a:rPr lang="fr-FR" sz="1100" dirty="0"/>
              <a:t>Une organisation facilitée en filières quelque soit le statut de l’établissement</a:t>
            </a:r>
          </a:p>
          <a:p>
            <a:pPr marL="351450" lvl="1" indent="-171450" algn="just">
              <a:spcBef>
                <a:spcPts val="0"/>
              </a:spcBef>
              <a:spcAft>
                <a:spcPts val="600"/>
              </a:spcAft>
              <a:buFont typeface="Arial" panose="020B0604020202020204" pitchFamily="34" charset="0"/>
              <a:buChar char="•"/>
            </a:pPr>
            <a:r>
              <a:rPr lang="fr-FR" sz="1100" dirty="0"/>
              <a:t>Le développement de </a:t>
            </a:r>
            <a:r>
              <a:rPr lang="fr-FR" sz="1100" dirty="0" smtClean="0"/>
              <a:t>l’ambulatoire</a:t>
            </a:r>
            <a:endParaRPr lang="fr-FR" sz="1100"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Espace réservé du texte 9"/>
          <p:cNvSpPr>
            <a:spLocks noGrp="1"/>
          </p:cNvSpPr>
          <p:nvPr>
            <p:ph type="body" sz="quarter" idx="13"/>
          </p:nvPr>
        </p:nvSpPr>
        <p:spPr>
          <a:xfrm>
            <a:off x="305115" y="1133411"/>
            <a:ext cx="8424614" cy="242951"/>
          </a:xfrm>
        </p:spPr>
        <p:txBody>
          <a:bodyPr/>
          <a:lstStyle/>
          <a:p>
            <a:pPr marL="0" indent="0">
              <a:buNone/>
            </a:pPr>
            <a:r>
              <a:rPr lang="fr-FR" dirty="0" smtClean="0">
                <a:solidFill>
                  <a:schemeClr val="bg1">
                    <a:lumMod val="50000"/>
                  </a:schemeClr>
                </a:solidFill>
              </a:rPr>
              <a:t>La réforme est l’occasion de : </a:t>
            </a:r>
            <a:endParaRPr lang="fr-FR" sz="1400" dirty="0">
              <a:solidFill>
                <a:schemeClr val="bg1">
                  <a:lumMod val="50000"/>
                </a:schemeClr>
              </a:solidFill>
            </a:endParaRPr>
          </a:p>
        </p:txBody>
      </p:sp>
      <p:sp>
        <p:nvSpPr>
          <p:cNvPr id="8" name="Titre 6"/>
          <p:cNvSpPr txBox="1">
            <a:spLocks/>
          </p:cNvSpPr>
          <p:nvPr/>
        </p:nvSpPr>
        <p:spPr>
          <a:xfrm>
            <a:off x="657467" y="682801"/>
            <a:ext cx="8091246" cy="539991"/>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just"/>
            <a:r>
              <a:rPr lang="fr-FR" sz="1600" dirty="0"/>
              <a:t>Le point de vue de l’équipe SSR de l’ARS PACA </a:t>
            </a:r>
          </a:p>
        </p:txBody>
      </p:sp>
      <p:pic>
        <p:nvPicPr>
          <p:cNvPr id="10" name="Image 9"/>
          <p:cNvPicPr>
            <a:picLocks noChangeAspect="1"/>
          </p:cNvPicPr>
          <p:nvPr/>
        </p:nvPicPr>
        <p:blipFill rotWithShape="1">
          <a:blip r:embed="rId2">
            <a:clrChange>
              <a:clrFrom>
                <a:srgbClr val="F8FAFB"/>
              </a:clrFrom>
              <a:clrTo>
                <a:srgbClr val="F8FAFB">
                  <a:alpha val="0"/>
                </a:srgbClr>
              </a:clrTo>
            </a:clrChange>
          </a:blip>
          <a:srcRect l="23435" t="27154" r="59408" b="39616"/>
          <a:stretch/>
        </p:blipFill>
        <p:spPr>
          <a:xfrm>
            <a:off x="323850" y="765821"/>
            <a:ext cx="333617" cy="344380"/>
          </a:xfrm>
          <a:prstGeom prst="rect">
            <a:avLst/>
          </a:prstGeom>
        </p:spPr>
      </p:pic>
    </p:spTree>
    <p:extLst>
      <p:ext uri="{BB962C8B-B14F-4D97-AF65-F5344CB8AC3E}">
        <p14:creationId xmlns:p14="http://schemas.microsoft.com/office/powerpoint/2010/main" val="231142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3" name="Espace réservé du texte 2"/>
          <p:cNvSpPr>
            <a:spLocks noGrp="1"/>
          </p:cNvSpPr>
          <p:nvPr>
            <p:ph type="body" sz="quarter" idx="13"/>
          </p:nvPr>
        </p:nvSpPr>
        <p:spPr>
          <a:xfrm>
            <a:off x="323528" y="1491630"/>
            <a:ext cx="8425185" cy="3348481"/>
          </a:xfrm>
        </p:spPr>
        <p:txBody>
          <a:bodyPr/>
          <a:lstStyle/>
          <a:p>
            <a:pPr lvl="0" algn="just"/>
            <a:r>
              <a:rPr lang="fr-FR" dirty="0" smtClean="0"/>
              <a:t> Application </a:t>
            </a:r>
            <a:r>
              <a:rPr lang="fr-FR" dirty="0"/>
              <a:t>régionale de la Dotation </a:t>
            </a:r>
            <a:r>
              <a:rPr lang="fr-FR" dirty="0" smtClean="0"/>
              <a:t>Populationnelle </a:t>
            </a:r>
            <a:r>
              <a:rPr lang="fr-FR" dirty="0"/>
              <a:t>:  </a:t>
            </a:r>
            <a:endParaRPr lang="fr-FR" dirty="0" smtClean="0"/>
          </a:p>
          <a:p>
            <a:pPr marL="0" lvl="0" indent="0" algn="just">
              <a:buNone/>
            </a:pPr>
            <a:r>
              <a:rPr lang="fr-FR" b="0" dirty="0" smtClean="0"/>
              <a:t>Préserver </a:t>
            </a:r>
            <a:r>
              <a:rPr lang="fr-FR" b="0" dirty="0"/>
              <a:t>la richesse régionale et le dynamisme des SSR de PACA </a:t>
            </a:r>
            <a:endParaRPr lang="fr-FR" b="0" dirty="0" smtClean="0"/>
          </a:p>
          <a:p>
            <a:pPr marL="285750" lvl="0" indent="-285750" algn="just">
              <a:buFont typeface="Wingdings" panose="05000000000000000000" pitchFamily="2" charset="2"/>
              <a:buChar char="Ø"/>
            </a:pPr>
            <a:r>
              <a:rPr lang="fr-FR" b="0" dirty="0" smtClean="0"/>
              <a:t>tout en permettant </a:t>
            </a:r>
            <a:r>
              <a:rPr lang="fr-FR" b="0" dirty="0"/>
              <a:t>une </a:t>
            </a:r>
            <a:r>
              <a:rPr lang="fr-FR" b="0" dirty="0" smtClean="0"/>
              <a:t>juste modulation </a:t>
            </a:r>
            <a:r>
              <a:rPr lang="fr-FR" b="0" dirty="0"/>
              <a:t>des financements entre les établissements </a:t>
            </a:r>
            <a:r>
              <a:rPr lang="fr-FR" b="0" dirty="0" smtClean="0"/>
              <a:t>de la région PACA</a:t>
            </a:r>
            <a:endParaRPr lang="fr-FR" b="0" dirty="0"/>
          </a:p>
          <a:p>
            <a:pPr marL="285750" lvl="0" indent="-285750" algn="just">
              <a:buFont typeface="Wingdings" panose="05000000000000000000" pitchFamily="2" charset="2"/>
              <a:buChar char="Ø"/>
            </a:pPr>
            <a:r>
              <a:rPr lang="fr-FR" b="0" dirty="0"/>
              <a:t>t</a:t>
            </a:r>
            <a:r>
              <a:rPr lang="fr-FR" b="0" dirty="0" smtClean="0"/>
              <a:t>out en développant </a:t>
            </a:r>
            <a:r>
              <a:rPr lang="fr-FR" b="0" dirty="0"/>
              <a:t>des projets ou la montée en compétence dans certaines spécialités au-delà des recettes venant du compartiment « activité </a:t>
            </a:r>
            <a:r>
              <a:rPr lang="fr-FR" b="0" dirty="0" smtClean="0"/>
              <a:t>»   </a:t>
            </a:r>
          </a:p>
          <a:p>
            <a:pPr marL="0" lvl="0" indent="0" algn="just">
              <a:buNone/>
            </a:pPr>
            <a:r>
              <a:rPr lang="fr-FR" b="0" dirty="0"/>
              <a:t>	 </a:t>
            </a:r>
            <a:r>
              <a:rPr lang="fr-FR" b="0" dirty="0" smtClean="0"/>
              <a:t>    </a:t>
            </a:r>
            <a:r>
              <a:rPr lang="fr-FR" b="0" dirty="0"/>
              <a:t>Q</a:t>
            </a:r>
            <a:r>
              <a:rPr lang="fr-FR" b="0" dirty="0" smtClean="0"/>
              <a:t>uels </a:t>
            </a:r>
            <a:r>
              <a:rPr lang="fr-FR" b="0" dirty="0"/>
              <a:t>critères à définir ensemble en CCAR </a:t>
            </a:r>
            <a:r>
              <a:rPr lang="fr-FR" b="0" dirty="0" smtClean="0"/>
              <a:t>tenant compte d’un point de départ 		         historique pour tendre vers un atterrissage final en douceur et équitable ?</a:t>
            </a:r>
          </a:p>
          <a:p>
            <a:pPr marL="0" indent="0" algn="just">
              <a:buNone/>
            </a:pPr>
            <a:r>
              <a:rPr lang="fr-FR" dirty="0" smtClean="0"/>
              <a:t>2. Activités d’expertise : </a:t>
            </a:r>
          </a:p>
          <a:p>
            <a:pPr marL="0" indent="0" algn="just">
              <a:buNone/>
            </a:pPr>
            <a:r>
              <a:rPr lang="fr-FR" b="0" dirty="0" smtClean="0"/>
              <a:t>Maintenir l’excellence de certaines activités d’expertise ou en déployer de nouvelles en fonction des besoins identifiés par l’amont ou la ville pour fluidifier des filières</a:t>
            </a:r>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Espace réservé du texte 9"/>
          <p:cNvSpPr>
            <a:spLocks noGrp="1"/>
          </p:cNvSpPr>
          <p:nvPr>
            <p:ph type="body" sz="quarter" idx="13"/>
          </p:nvPr>
        </p:nvSpPr>
        <p:spPr>
          <a:xfrm>
            <a:off x="323528" y="1248679"/>
            <a:ext cx="8424614" cy="242951"/>
          </a:xfrm>
        </p:spPr>
        <p:txBody>
          <a:bodyPr/>
          <a:lstStyle/>
          <a:p>
            <a:pPr marL="0" indent="0">
              <a:buNone/>
            </a:pPr>
            <a:r>
              <a:rPr lang="fr-FR" dirty="0" smtClean="0">
                <a:solidFill>
                  <a:schemeClr val="bg1">
                    <a:lumMod val="50000"/>
                  </a:schemeClr>
                </a:solidFill>
              </a:rPr>
              <a:t>L’application concrète de la réforme soulève des interrogations :</a:t>
            </a:r>
            <a:endParaRPr lang="fr-FR" sz="1400" dirty="0">
              <a:solidFill>
                <a:schemeClr val="bg1">
                  <a:lumMod val="50000"/>
                </a:schemeClr>
              </a:solidFill>
            </a:endParaRPr>
          </a:p>
          <a:p>
            <a:endParaRPr lang="fr-FR" dirty="0"/>
          </a:p>
        </p:txBody>
      </p:sp>
      <p:sp>
        <p:nvSpPr>
          <p:cNvPr id="4" name="Flèche droite 3"/>
          <p:cNvSpPr/>
          <p:nvPr/>
        </p:nvSpPr>
        <p:spPr>
          <a:xfrm>
            <a:off x="467544" y="3219822"/>
            <a:ext cx="720080" cy="288032"/>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1" name="Titre 6"/>
          <p:cNvSpPr txBox="1">
            <a:spLocks/>
          </p:cNvSpPr>
          <p:nvPr/>
        </p:nvSpPr>
        <p:spPr>
          <a:xfrm>
            <a:off x="657467" y="682801"/>
            <a:ext cx="8091246" cy="539991"/>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just"/>
            <a:r>
              <a:rPr lang="fr-FR" sz="1600" dirty="0"/>
              <a:t>Le point de vue de l’équipe SSR de l’ARS PACA </a:t>
            </a:r>
          </a:p>
        </p:txBody>
      </p:sp>
      <p:pic>
        <p:nvPicPr>
          <p:cNvPr id="12" name="Image 11"/>
          <p:cNvPicPr>
            <a:picLocks noChangeAspect="1"/>
          </p:cNvPicPr>
          <p:nvPr/>
        </p:nvPicPr>
        <p:blipFill rotWithShape="1">
          <a:blip r:embed="rId2">
            <a:clrChange>
              <a:clrFrom>
                <a:srgbClr val="F8FAFB"/>
              </a:clrFrom>
              <a:clrTo>
                <a:srgbClr val="F8FAFB">
                  <a:alpha val="0"/>
                </a:srgbClr>
              </a:clrTo>
            </a:clrChange>
          </a:blip>
          <a:srcRect l="23435" t="27154" r="59408" b="39616"/>
          <a:stretch/>
        </p:blipFill>
        <p:spPr>
          <a:xfrm>
            <a:off x="323850" y="765821"/>
            <a:ext cx="333617" cy="344380"/>
          </a:xfrm>
          <a:prstGeom prst="rect">
            <a:avLst/>
          </a:prstGeom>
        </p:spPr>
      </p:pic>
    </p:spTree>
    <p:extLst>
      <p:ext uri="{BB962C8B-B14F-4D97-AF65-F5344CB8AC3E}">
        <p14:creationId xmlns:p14="http://schemas.microsoft.com/office/powerpoint/2010/main" val="3584196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pPr marL="0" indent="0">
              <a:buNone/>
            </a:pPr>
            <a:r>
              <a:rPr lang="fr-FR" dirty="0" smtClean="0"/>
              <a:t>3. Les détails des compartiments de financement</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2579811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rmAutofit/>
          </a:bodyPr>
          <a:lstStyle/>
          <a:p>
            <a:pPr algn="just"/>
            <a:r>
              <a:rPr lang="fr-FR" dirty="0" smtClean="0"/>
              <a:t>Ce que dit le décret sur chaque compartiment</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38" name="Rectangle à coins arrondis 37"/>
          <p:cNvSpPr/>
          <p:nvPr/>
        </p:nvSpPr>
        <p:spPr>
          <a:xfrm>
            <a:off x="1547664" y="1251472"/>
            <a:ext cx="1080120" cy="3495148"/>
          </a:xfrm>
          <a:prstGeom prst="roundRect">
            <a:avLst>
              <a:gd name="adj" fmla="val 766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000" b="1" dirty="0">
                <a:solidFill>
                  <a:schemeClr val="accent2">
                    <a:lumMod val="50000"/>
                  </a:schemeClr>
                </a:solidFill>
              </a:rPr>
              <a:t>Recettes issues de l’activité</a:t>
            </a:r>
          </a:p>
        </p:txBody>
      </p:sp>
      <p:sp>
        <p:nvSpPr>
          <p:cNvPr id="39" name="Rectangle à coins arrondis 38"/>
          <p:cNvSpPr/>
          <p:nvPr/>
        </p:nvSpPr>
        <p:spPr>
          <a:xfrm>
            <a:off x="2663900" y="1251472"/>
            <a:ext cx="1514152" cy="3495148"/>
          </a:xfrm>
          <a:prstGeom prst="roundRect">
            <a:avLst>
              <a:gd name="adj" fmla="val 766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000" b="1" dirty="0" smtClean="0">
                <a:solidFill>
                  <a:schemeClr val="accent2">
                    <a:lumMod val="50000"/>
                  </a:schemeClr>
                </a:solidFill>
              </a:rPr>
              <a:t>Dotation forfaitaire</a:t>
            </a:r>
            <a:endParaRPr lang="fr-FR" sz="1000" b="1" dirty="0">
              <a:solidFill>
                <a:schemeClr val="accent2">
                  <a:lumMod val="50000"/>
                </a:schemeClr>
              </a:solidFill>
            </a:endParaRPr>
          </a:p>
        </p:txBody>
      </p:sp>
      <p:sp>
        <p:nvSpPr>
          <p:cNvPr id="40" name="Rectangle à coins arrondis 39"/>
          <p:cNvSpPr/>
          <p:nvPr/>
        </p:nvSpPr>
        <p:spPr>
          <a:xfrm>
            <a:off x="5470004" y="1251472"/>
            <a:ext cx="1080120" cy="3495148"/>
          </a:xfrm>
          <a:prstGeom prst="roundRect">
            <a:avLst>
              <a:gd name="adj" fmla="val 766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000" b="1" dirty="0" smtClean="0">
                <a:solidFill>
                  <a:schemeClr val="accent2">
                    <a:lumMod val="50000"/>
                  </a:schemeClr>
                </a:solidFill>
              </a:rPr>
              <a:t>MO</a:t>
            </a:r>
            <a:endParaRPr lang="fr-FR" sz="1000" b="1" dirty="0">
              <a:solidFill>
                <a:schemeClr val="accent2">
                  <a:lumMod val="50000"/>
                </a:schemeClr>
              </a:solidFill>
            </a:endParaRPr>
          </a:p>
        </p:txBody>
      </p:sp>
      <p:sp>
        <p:nvSpPr>
          <p:cNvPr id="41" name="Rectangle à coins arrondis 40"/>
          <p:cNvSpPr/>
          <p:nvPr/>
        </p:nvSpPr>
        <p:spPr>
          <a:xfrm>
            <a:off x="4211960" y="1251472"/>
            <a:ext cx="1224136" cy="3495148"/>
          </a:xfrm>
          <a:prstGeom prst="roundRect">
            <a:avLst>
              <a:gd name="adj" fmla="val 766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000" b="1" dirty="0" smtClean="0">
                <a:solidFill>
                  <a:schemeClr val="accent2">
                    <a:lumMod val="50000"/>
                  </a:schemeClr>
                </a:solidFill>
              </a:rPr>
              <a:t>PTS</a:t>
            </a:r>
            <a:endParaRPr lang="fr-FR" sz="1000" b="1" dirty="0">
              <a:solidFill>
                <a:schemeClr val="accent2">
                  <a:lumMod val="50000"/>
                </a:schemeClr>
              </a:solidFill>
            </a:endParaRPr>
          </a:p>
        </p:txBody>
      </p:sp>
      <p:sp>
        <p:nvSpPr>
          <p:cNvPr id="42" name="Rectangle à coins arrondis 41"/>
          <p:cNvSpPr/>
          <p:nvPr/>
        </p:nvSpPr>
        <p:spPr>
          <a:xfrm>
            <a:off x="7682958" y="1251472"/>
            <a:ext cx="1080120" cy="3495148"/>
          </a:xfrm>
          <a:prstGeom prst="roundRect">
            <a:avLst>
              <a:gd name="adj" fmla="val 766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000" b="1" dirty="0" smtClean="0">
                <a:solidFill>
                  <a:schemeClr val="accent2">
                    <a:lumMod val="50000"/>
                  </a:schemeClr>
                </a:solidFill>
              </a:rPr>
              <a:t>IFAQ</a:t>
            </a:r>
            <a:endParaRPr lang="fr-FR" sz="1000" b="1" dirty="0">
              <a:solidFill>
                <a:schemeClr val="accent2">
                  <a:lumMod val="50000"/>
                </a:schemeClr>
              </a:solidFill>
            </a:endParaRPr>
          </a:p>
        </p:txBody>
      </p:sp>
      <p:sp>
        <p:nvSpPr>
          <p:cNvPr id="44" name="Rectangle à coins arrondis 43"/>
          <p:cNvSpPr/>
          <p:nvPr/>
        </p:nvSpPr>
        <p:spPr>
          <a:xfrm>
            <a:off x="6580837" y="1251472"/>
            <a:ext cx="1080120" cy="3495148"/>
          </a:xfrm>
          <a:prstGeom prst="roundRect">
            <a:avLst>
              <a:gd name="adj" fmla="val 7661"/>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fr-FR" sz="1000" b="1" dirty="0" smtClean="0">
                <a:solidFill>
                  <a:schemeClr val="accent2">
                    <a:lumMod val="50000"/>
                  </a:schemeClr>
                </a:solidFill>
              </a:rPr>
              <a:t>MIGAC</a:t>
            </a:r>
            <a:endParaRPr lang="fr-FR" sz="1000" b="1" dirty="0">
              <a:solidFill>
                <a:schemeClr val="accent2">
                  <a:lumMod val="50000"/>
                </a:schemeClr>
              </a:solidFill>
            </a:endParaRPr>
          </a:p>
        </p:txBody>
      </p:sp>
      <p:sp>
        <p:nvSpPr>
          <p:cNvPr id="45" name="Rectangle à coins arrondis 44"/>
          <p:cNvSpPr/>
          <p:nvPr/>
        </p:nvSpPr>
        <p:spPr>
          <a:xfrm>
            <a:off x="316496" y="1651862"/>
            <a:ext cx="1122537" cy="879257"/>
          </a:xfrm>
          <a:prstGeom prst="roundRect">
            <a:avLst>
              <a:gd name="adj" fmla="val 7661"/>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accent2">
                    <a:lumMod val="50000"/>
                  </a:schemeClr>
                </a:solidFill>
              </a:rPr>
              <a:t>Ce que dit la loi</a:t>
            </a:r>
            <a:endParaRPr lang="fr-FR" sz="1000" dirty="0">
              <a:solidFill>
                <a:schemeClr val="accent2">
                  <a:lumMod val="50000"/>
                </a:schemeClr>
              </a:solidFill>
            </a:endParaRPr>
          </a:p>
        </p:txBody>
      </p:sp>
      <p:sp>
        <p:nvSpPr>
          <p:cNvPr id="46" name="Rectangle à coins arrondis 45"/>
          <p:cNvSpPr/>
          <p:nvPr/>
        </p:nvSpPr>
        <p:spPr>
          <a:xfrm>
            <a:off x="316496" y="2571751"/>
            <a:ext cx="1122537" cy="1915525"/>
          </a:xfrm>
          <a:prstGeom prst="roundRect">
            <a:avLst>
              <a:gd name="adj" fmla="val 7661"/>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accent2">
                    <a:lumMod val="50000"/>
                  </a:schemeClr>
                </a:solidFill>
              </a:rPr>
              <a:t>Ce que dit le décret</a:t>
            </a:r>
            <a:endParaRPr lang="fr-FR" sz="1000" dirty="0">
              <a:solidFill>
                <a:schemeClr val="accent2">
                  <a:lumMod val="50000"/>
                </a:schemeClr>
              </a:solidFill>
            </a:endParaRPr>
          </a:p>
        </p:txBody>
      </p:sp>
      <p:sp>
        <p:nvSpPr>
          <p:cNvPr id="49" name="Rectangle à coins arrondis 48"/>
          <p:cNvSpPr/>
          <p:nvPr/>
        </p:nvSpPr>
        <p:spPr>
          <a:xfrm>
            <a:off x="1547664" y="1651862"/>
            <a:ext cx="2630388" cy="615254"/>
          </a:xfrm>
          <a:prstGeom prst="roundRect">
            <a:avLst>
              <a:gd name="adj" fmla="val 45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Financement </a:t>
            </a:r>
            <a:r>
              <a:rPr lang="fr-FR" sz="800" dirty="0">
                <a:solidFill>
                  <a:schemeClr val="tx1"/>
                </a:solidFill>
              </a:rPr>
              <a:t>mixte </a:t>
            </a:r>
            <a:r>
              <a:rPr lang="fr-FR" sz="800" dirty="0" smtClean="0">
                <a:solidFill>
                  <a:schemeClr val="tx1"/>
                </a:solidFill>
              </a:rPr>
              <a:t>:</a:t>
            </a:r>
          </a:p>
          <a:p>
            <a:pPr marL="171450" indent="-171450" algn="ctr">
              <a:buFont typeface="Arial" panose="020B0604020202020204" pitchFamily="34" charset="0"/>
              <a:buChar char="•"/>
            </a:pPr>
            <a:r>
              <a:rPr lang="fr-FR" sz="800" dirty="0" smtClean="0">
                <a:solidFill>
                  <a:schemeClr val="tx1"/>
                </a:solidFill>
              </a:rPr>
              <a:t>Recettes </a:t>
            </a:r>
            <a:r>
              <a:rPr lang="fr-FR" sz="800" dirty="0">
                <a:solidFill>
                  <a:schemeClr val="tx1"/>
                </a:solidFill>
              </a:rPr>
              <a:t>issues directement de </a:t>
            </a:r>
            <a:r>
              <a:rPr lang="fr-FR" sz="800" dirty="0" smtClean="0">
                <a:solidFill>
                  <a:schemeClr val="tx1"/>
                </a:solidFill>
              </a:rPr>
              <a:t>l'activité</a:t>
            </a:r>
          </a:p>
          <a:p>
            <a:pPr marL="171450" indent="-171450" algn="ctr">
              <a:buFont typeface="Arial" panose="020B0604020202020204" pitchFamily="34" charset="0"/>
              <a:buChar char="•"/>
            </a:pPr>
            <a:r>
              <a:rPr lang="fr-FR" sz="800" dirty="0" smtClean="0">
                <a:solidFill>
                  <a:schemeClr val="tx1"/>
                </a:solidFill>
              </a:rPr>
              <a:t>Dotation </a:t>
            </a:r>
            <a:r>
              <a:rPr lang="fr-FR" sz="800" dirty="0">
                <a:solidFill>
                  <a:schemeClr val="tx1"/>
                </a:solidFill>
              </a:rPr>
              <a:t>forfaitaire visant à sécuriser de manière pluriannuelle le financement de leurs </a:t>
            </a:r>
            <a:r>
              <a:rPr lang="fr-FR" sz="800" dirty="0" smtClean="0">
                <a:solidFill>
                  <a:schemeClr val="tx1"/>
                </a:solidFill>
              </a:rPr>
              <a:t>activités</a:t>
            </a:r>
            <a:endParaRPr lang="fr-FR" sz="800" dirty="0">
              <a:solidFill>
                <a:schemeClr val="tx1"/>
              </a:solidFill>
            </a:endParaRPr>
          </a:p>
        </p:txBody>
      </p:sp>
      <p:sp>
        <p:nvSpPr>
          <p:cNvPr id="50" name="Rectangle à coins arrondis 49"/>
          <p:cNvSpPr/>
          <p:nvPr/>
        </p:nvSpPr>
        <p:spPr>
          <a:xfrm>
            <a:off x="1547663" y="2290203"/>
            <a:ext cx="1080121" cy="24091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Tarifs, prestations, coefficients</a:t>
            </a:r>
            <a:endParaRPr lang="fr-FR" sz="800" dirty="0">
              <a:solidFill>
                <a:schemeClr val="tx1"/>
              </a:solidFill>
            </a:endParaRPr>
          </a:p>
        </p:txBody>
      </p:sp>
      <p:sp>
        <p:nvSpPr>
          <p:cNvPr id="53" name="Rectangle à coins arrondis 52"/>
          <p:cNvSpPr/>
          <p:nvPr/>
        </p:nvSpPr>
        <p:spPr>
          <a:xfrm>
            <a:off x="5466809" y="1651862"/>
            <a:ext cx="1092027" cy="8313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a:solidFill>
                  <a:schemeClr val="tx1"/>
                </a:solidFill>
              </a:rPr>
              <a:t>Liste des MO SSR</a:t>
            </a:r>
          </a:p>
          <a:p>
            <a:pPr indent="87313">
              <a:buFont typeface="Arial" panose="020B0604020202020204" pitchFamily="34" charset="0"/>
              <a:buChar char="•"/>
            </a:pPr>
            <a:r>
              <a:rPr lang="fr-FR" sz="800" dirty="0">
                <a:solidFill>
                  <a:schemeClr val="tx1"/>
                </a:solidFill>
              </a:rPr>
              <a:t>Paiement sur présentation des </a:t>
            </a:r>
            <a:r>
              <a:rPr lang="fr-FR" sz="800" dirty="0" smtClean="0">
                <a:solidFill>
                  <a:schemeClr val="tx1"/>
                </a:solidFill>
              </a:rPr>
              <a:t>factures</a:t>
            </a:r>
          </a:p>
          <a:p>
            <a:pPr indent="87313">
              <a:buFont typeface="Arial" panose="020B0604020202020204" pitchFamily="34" charset="0"/>
              <a:buChar char="•"/>
            </a:pPr>
            <a:r>
              <a:rPr lang="fr-FR" sz="800" dirty="0" err="1" smtClean="0">
                <a:solidFill>
                  <a:schemeClr val="tx1"/>
                </a:solidFill>
              </a:rPr>
              <a:t>Coeff</a:t>
            </a:r>
            <a:r>
              <a:rPr lang="fr-FR" sz="800" dirty="0" smtClean="0">
                <a:solidFill>
                  <a:schemeClr val="tx1"/>
                </a:solidFill>
              </a:rPr>
              <a:t> </a:t>
            </a:r>
            <a:r>
              <a:rPr lang="fr-FR" sz="800" dirty="0" err="1" smtClean="0">
                <a:solidFill>
                  <a:schemeClr val="tx1"/>
                </a:solidFill>
              </a:rPr>
              <a:t>porudentiel</a:t>
            </a:r>
            <a:endParaRPr lang="fr-FR" sz="800" dirty="0">
              <a:solidFill>
                <a:schemeClr val="tx1"/>
              </a:solidFill>
            </a:endParaRPr>
          </a:p>
        </p:txBody>
      </p:sp>
      <p:sp>
        <p:nvSpPr>
          <p:cNvPr id="54" name="Rectangle à coins arrondis 53"/>
          <p:cNvSpPr/>
          <p:nvPr/>
        </p:nvSpPr>
        <p:spPr>
          <a:xfrm>
            <a:off x="4221486" y="1652786"/>
            <a:ext cx="1214610" cy="8313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a:solidFill>
                  <a:schemeClr val="tx1"/>
                </a:solidFill>
              </a:rPr>
              <a:t>Les charges </a:t>
            </a:r>
            <a:r>
              <a:rPr lang="fr-FR" sz="800" dirty="0" smtClean="0">
                <a:solidFill>
                  <a:schemeClr val="tx1"/>
                </a:solidFill>
              </a:rPr>
              <a:t>liées </a:t>
            </a:r>
            <a:r>
              <a:rPr lang="fr-FR" sz="800" dirty="0">
                <a:solidFill>
                  <a:schemeClr val="tx1"/>
                </a:solidFill>
              </a:rPr>
              <a:t>à l'utilisation de </a:t>
            </a:r>
            <a:r>
              <a:rPr lang="fr-FR" sz="800" dirty="0" smtClean="0">
                <a:solidFill>
                  <a:schemeClr val="tx1"/>
                </a:solidFill>
              </a:rPr>
              <a:t>PTS financées par forfait</a:t>
            </a:r>
          </a:p>
          <a:p>
            <a:pPr indent="87313">
              <a:buFont typeface="Arial" panose="020B0604020202020204" pitchFamily="34" charset="0"/>
              <a:buChar char="•"/>
            </a:pPr>
            <a:r>
              <a:rPr lang="fr-FR" sz="800" dirty="0">
                <a:solidFill>
                  <a:schemeClr val="tx1"/>
                </a:solidFill>
              </a:rPr>
              <a:t>Liste des PTS arrêtée par le Ministre</a:t>
            </a:r>
          </a:p>
        </p:txBody>
      </p:sp>
      <p:sp>
        <p:nvSpPr>
          <p:cNvPr id="55" name="Rectangle à coins arrondis 54"/>
          <p:cNvSpPr/>
          <p:nvPr/>
        </p:nvSpPr>
        <p:spPr>
          <a:xfrm>
            <a:off x="6580837" y="1651862"/>
            <a:ext cx="1080120" cy="8313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dirty="0" smtClean="0">
                <a:solidFill>
                  <a:schemeClr val="tx1"/>
                </a:solidFill>
              </a:rPr>
              <a:t>Enveloppe MIGAC intégrée à l’OD-SSR</a:t>
            </a:r>
            <a:endParaRPr lang="fr-FR" sz="800" dirty="0">
              <a:solidFill>
                <a:schemeClr val="tx1"/>
              </a:solidFill>
            </a:endParaRPr>
          </a:p>
        </p:txBody>
      </p:sp>
      <p:sp>
        <p:nvSpPr>
          <p:cNvPr id="56" name="Rectangle à coins arrondis 55"/>
          <p:cNvSpPr/>
          <p:nvPr/>
        </p:nvSpPr>
        <p:spPr>
          <a:xfrm>
            <a:off x="7682958" y="1651642"/>
            <a:ext cx="1080120" cy="8313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smtClean="0">
                <a:solidFill>
                  <a:schemeClr val="tx1"/>
                </a:solidFill>
              </a:rPr>
              <a:t>Renvoi à IFAQ</a:t>
            </a:r>
            <a:endParaRPr lang="fr-FR" sz="800" dirty="0">
              <a:solidFill>
                <a:schemeClr val="tx1"/>
              </a:solidFill>
            </a:endParaRPr>
          </a:p>
        </p:txBody>
      </p:sp>
      <p:sp>
        <p:nvSpPr>
          <p:cNvPr id="57" name="Rectangle à coins arrondis 56"/>
          <p:cNvSpPr/>
          <p:nvPr/>
        </p:nvSpPr>
        <p:spPr>
          <a:xfrm>
            <a:off x="7696913" y="2571751"/>
            <a:ext cx="1051800" cy="1656183"/>
          </a:xfrm>
          <a:prstGeom prst="roundRect">
            <a:avLst/>
          </a:prstGeom>
          <a:solidFill>
            <a:schemeClr val="bg1">
              <a:lumMod val="8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err="1" smtClean="0">
                <a:solidFill>
                  <a:schemeClr val="tx1"/>
                </a:solidFill>
              </a:rPr>
              <a:t>N.a</a:t>
            </a:r>
            <a:r>
              <a:rPr lang="fr-FR" sz="800" dirty="0">
                <a:solidFill>
                  <a:schemeClr val="tx1"/>
                </a:solidFill>
              </a:rPr>
              <a:t>.</a:t>
            </a:r>
          </a:p>
        </p:txBody>
      </p:sp>
      <p:sp>
        <p:nvSpPr>
          <p:cNvPr id="58" name="Rectangle à coins arrondis 57"/>
          <p:cNvSpPr/>
          <p:nvPr/>
        </p:nvSpPr>
        <p:spPr>
          <a:xfrm>
            <a:off x="1547663" y="2571750"/>
            <a:ext cx="1082329" cy="1656183"/>
          </a:xfrm>
          <a:prstGeom prst="roundRect">
            <a:avLst/>
          </a:prstGeom>
          <a:solidFill>
            <a:schemeClr val="bg1">
              <a:lumMod val="8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smtClean="0">
                <a:solidFill>
                  <a:schemeClr val="tx1"/>
                </a:solidFill>
              </a:rPr>
              <a:t>Tarifs = prise </a:t>
            </a:r>
            <a:r>
              <a:rPr lang="fr-FR" sz="800" dirty="0">
                <a:solidFill>
                  <a:schemeClr val="tx1"/>
                </a:solidFill>
              </a:rPr>
              <a:t>en charge </a:t>
            </a:r>
            <a:r>
              <a:rPr lang="fr-FR" sz="800" b="1" dirty="0">
                <a:solidFill>
                  <a:schemeClr val="tx2"/>
                </a:solidFill>
              </a:rPr>
              <a:t>d’une partie </a:t>
            </a:r>
            <a:r>
              <a:rPr lang="fr-FR" sz="800" dirty="0">
                <a:solidFill>
                  <a:schemeClr val="tx1"/>
                </a:solidFill>
              </a:rPr>
              <a:t>des frais </a:t>
            </a:r>
          </a:p>
        </p:txBody>
      </p:sp>
      <p:sp>
        <p:nvSpPr>
          <p:cNvPr id="59" name="Rectangle à coins arrondis 58"/>
          <p:cNvSpPr/>
          <p:nvPr/>
        </p:nvSpPr>
        <p:spPr>
          <a:xfrm>
            <a:off x="2663900" y="2560674"/>
            <a:ext cx="1514151" cy="1656183"/>
          </a:xfrm>
          <a:prstGeom prst="roundRect">
            <a:avLst/>
          </a:prstGeom>
          <a:solidFill>
            <a:schemeClr val="bg1">
              <a:lumMod val="8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700" dirty="0" smtClean="0">
                <a:solidFill>
                  <a:schemeClr val="tx1"/>
                </a:solidFill>
              </a:rPr>
              <a:t>Montant </a:t>
            </a:r>
            <a:r>
              <a:rPr lang="fr-FR" sz="700" dirty="0">
                <a:solidFill>
                  <a:schemeClr val="tx1"/>
                </a:solidFill>
              </a:rPr>
              <a:t>issu de la part de dotation attribué selon les critères populationnels et l’état de santé de la population. Critères et pondération définis par </a:t>
            </a:r>
            <a:r>
              <a:rPr lang="fr-FR" sz="700" dirty="0" smtClean="0">
                <a:solidFill>
                  <a:schemeClr val="tx1"/>
                </a:solidFill>
              </a:rPr>
              <a:t>arrêté</a:t>
            </a:r>
          </a:p>
          <a:p>
            <a:r>
              <a:rPr lang="fr-FR" sz="700" dirty="0" smtClean="0">
                <a:solidFill>
                  <a:schemeClr val="tx1"/>
                </a:solidFill>
                <a:sym typeface="Wingdings" panose="05000000000000000000" pitchFamily="2" charset="2"/>
              </a:rPr>
              <a:t> Réparti entre ES sur </a:t>
            </a:r>
            <a:r>
              <a:rPr lang="fr-FR" sz="700" dirty="0">
                <a:solidFill>
                  <a:schemeClr val="tx1"/>
                </a:solidFill>
                <a:sym typeface="Wingdings" panose="05000000000000000000" pitchFamily="2" charset="2"/>
              </a:rPr>
              <a:t>la base de critères </a:t>
            </a:r>
            <a:r>
              <a:rPr lang="fr-FR" sz="700" dirty="0" smtClean="0">
                <a:solidFill>
                  <a:schemeClr val="tx1"/>
                </a:solidFill>
                <a:sym typeface="Wingdings" panose="05000000000000000000" pitchFamily="2" charset="2"/>
              </a:rPr>
              <a:t>régionaux après </a:t>
            </a:r>
            <a:r>
              <a:rPr lang="fr-FR" sz="700" dirty="0">
                <a:solidFill>
                  <a:schemeClr val="tx1"/>
                </a:solidFill>
                <a:sym typeface="Wingdings" panose="05000000000000000000" pitchFamily="2" charset="2"/>
              </a:rPr>
              <a:t>avis </a:t>
            </a:r>
            <a:r>
              <a:rPr lang="fr-FR" sz="700" dirty="0" smtClean="0">
                <a:solidFill>
                  <a:schemeClr val="tx1"/>
                </a:solidFill>
                <a:sym typeface="Wingdings" panose="05000000000000000000" pitchFamily="2" charset="2"/>
              </a:rPr>
              <a:t>du comité (liste </a:t>
            </a:r>
            <a:r>
              <a:rPr lang="fr-FR" sz="700" dirty="0">
                <a:solidFill>
                  <a:schemeClr val="tx1"/>
                </a:solidFill>
                <a:sym typeface="Wingdings" panose="05000000000000000000" pitchFamily="2" charset="2"/>
              </a:rPr>
              <a:t>de critères </a:t>
            </a:r>
            <a:r>
              <a:rPr lang="fr-FR" sz="700" dirty="0" smtClean="0">
                <a:solidFill>
                  <a:schemeClr val="tx1"/>
                </a:solidFill>
                <a:sym typeface="Wingdings" panose="05000000000000000000" pitchFamily="2" charset="2"/>
              </a:rPr>
              <a:t>arrêtée)</a:t>
            </a:r>
            <a:endParaRPr lang="fr-FR" sz="700" dirty="0">
              <a:solidFill>
                <a:schemeClr val="tx1"/>
              </a:solidFill>
            </a:endParaRPr>
          </a:p>
          <a:p>
            <a:pPr indent="87313">
              <a:buFont typeface="Arial" panose="020B0604020202020204" pitchFamily="34" charset="0"/>
              <a:buChar char="•"/>
            </a:pPr>
            <a:r>
              <a:rPr lang="fr-FR" sz="700" dirty="0" smtClean="0">
                <a:solidFill>
                  <a:schemeClr val="tx1"/>
                </a:solidFill>
              </a:rPr>
              <a:t>Montant </a:t>
            </a:r>
            <a:r>
              <a:rPr lang="fr-FR" sz="700" dirty="0">
                <a:solidFill>
                  <a:schemeClr val="tx1"/>
                </a:solidFill>
              </a:rPr>
              <a:t>de </a:t>
            </a:r>
            <a:r>
              <a:rPr lang="fr-FR" sz="700" dirty="0" smtClean="0">
                <a:solidFill>
                  <a:schemeClr val="tx1"/>
                </a:solidFill>
              </a:rPr>
              <a:t>la dotation pédiatrie en </a:t>
            </a:r>
            <a:r>
              <a:rPr lang="fr-FR" sz="700" dirty="0">
                <a:solidFill>
                  <a:schemeClr val="tx1"/>
                </a:solidFill>
              </a:rPr>
              <a:t>fonction des orientations régionales et </a:t>
            </a:r>
            <a:r>
              <a:rPr lang="fr-FR" sz="700" dirty="0" smtClean="0">
                <a:solidFill>
                  <a:schemeClr val="tx1"/>
                </a:solidFill>
              </a:rPr>
              <a:t>nationales</a:t>
            </a:r>
          </a:p>
          <a:p>
            <a:r>
              <a:rPr lang="fr-FR" sz="700" dirty="0" smtClean="0">
                <a:solidFill>
                  <a:schemeClr val="tx1"/>
                </a:solidFill>
                <a:sym typeface="Wingdings" panose="05000000000000000000" pitchFamily="2" charset="2"/>
              </a:rPr>
              <a:t>Répartie entre ES </a:t>
            </a:r>
            <a:r>
              <a:rPr lang="fr-FR" sz="700" dirty="0" err="1" smtClean="0">
                <a:solidFill>
                  <a:schemeClr val="tx1"/>
                </a:solidFill>
                <a:sym typeface="Wingdings" panose="05000000000000000000" pitchFamily="2" charset="2"/>
              </a:rPr>
              <a:t>Péd</a:t>
            </a:r>
            <a:r>
              <a:rPr lang="fr-FR" sz="700" dirty="0" smtClean="0">
                <a:solidFill>
                  <a:schemeClr val="tx1"/>
                </a:solidFill>
                <a:sym typeface="Wingdings" panose="05000000000000000000" pitchFamily="2" charset="2"/>
              </a:rPr>
              <a:t>.</a:t>
            </a:r>
            <a:endParaRPr lang="fr-FR" sz="700" dirty="0" smtClean="0">
              <a:solidFill>
                <a:schemeClr val="tx1"/>
              </a:solidFill>
            </a:endParaRPr>
          </a:p>
        </p:txBody>
      </p:sp>
      <p:sp>
        <p:nvSpPr>
          <p:cNvPr id="60" name="Rectangle à coins arrondis 59"/>
          <p:cNvSpPr/>
          <p:nvPr/>
        </p:nvSpPr>
        <p:spPr>
          <a:xfrm>
            <a:off x="5466809" y="2571749"/>
            <a:ext cx="1083315" cy="1656183"/>
          </a:xfrm>
          <a:prstGeom prst="roundRect">
            <a:avLst/>
          </a:prstGeom>
          <a:solidFill>
            <a:schemeClr val="bg1">
              <a:lumMod val="8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smtClean="0">
                <a:solidFill>
                  <a:schemeClr val="tx1"/>
                </a:solidFill>
              </a:rPr>
              <a:t>Modalités et critères d’inscription</a:t>
            </a:r>
          </a:p>
          <a:p>
            <a:pPr indent="87313">
              <a:buFont typeface="Arial" panose="020B0604020202020204" pitchFamily="34" charset="0"/>
              <a:buChar char="•"/>
            </a:pPr>
            <a:r>
              <a:rPr lang="fr-FR" sz="800" dirty="0" smtClean="0">
                <a:solidFill>
                  <a:schemeClr val="tx1"/>
                </a:solidFill>
              </a:rPr>
              <a:t>Modalités de calcul du </a:t>
            </a:r>
            <a:r>
              <a:rPr lang="fr-FR" sz="800" dirty="0" err="1" smtClean="0">
                <a:solidFill>
                  <a:schemeClr val="tx1"/>
                </a:solidFill>
              </a:rPr>
              <a:t>coeff</a:t>
            </a:r>
            <a:r>
              <a:rPr lang="fr-FR" sz="800" dirty="0" smtClean="0">
                <a:solidFill>
                  <a:schemeClr val="tx1"/>
                </a:solidFill>
              </a:rPr>
              <a:t> et du dégel</a:t>
            </a:r>
            <a:endParaRPr lang="fr-FR" sz="800" dirty="0">
              <a:solidFill>
                <a:schemeClr val="tx1"/>
              </a:solidFill>
            </a:endParaRPr>
          </a:p>
        </p:txBody>
      </p:sp>
      <p:sp>
        <p:nvSpPr>
          <p:cNvPr id="61" name="Rectangle à coins arrondis 60"/>
          <p:cNvSpPr/>
          <p:nvPr/>
        </p:nvSpPr>
        <p:spPr>
          <a:xfrm>
            <a:off x="4219073" y="2569892"/>
            <a:ext cx="1217023" cy="1656183"/>
          </a:xfrm>
          <a:prstGeom prst="roundRect">
            <a:avLst/>
          </a:prstGeom>
          <a:solidFill>
            <a:schemeClr val="bg1">
              <a:lumMod val="8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smtClean="0">
                <a:solidFill>
                  <a:schemeClr val="tx1"/>
                </a:solidFill>
              </a:rPr>
              <a:t>Liste </a:t>
            </a:r>
            <a:r>
              <a:rPr lang="fr-FR" sz="800" dirty="0">
                <a:solidFill>
                  <a:schemeClr val="tx1"/>
                </a:solidFill>
              </a:rPr>
              <a:t>des établissements éligibles </a:t>
            </a:r>
            <a:r>
              <a:rPr lang="fr-FR" sz="800" dirty="0" smtClean="0">
                <a:solidFill>
                  <a:schemeClr val="tx1"/>
                </a:solidFill>
              </a:rPr>
              <a:t>au compartiment PTS arrêtée </a:t>
            </a:r>
            <a:r>
              <a:rPr lang="fr-FR" sz="800" dirty="0">
                <a:solidFill>
                  <a:schemeClr val="tx1"/>
                </a:solidFill>
              </a:rPr>
              <a:t>par </a:t>
            </a:r>
            <a:r>
              <a:rPr lang="fr-FR" sz="800" dirty="0" smtClean="0">
                <a:solidFill>
                  <a:schemeClr val="tx1"/>
                </a:solidFill>
              </a:rPr>
              <a:t>le DGARS</a:t>
            </a:r>
            <a:endParaRPr lang="fr-FR" sz="800" dirty="0">
              <a:solidFill>
                <a:schemeClr val="tx1"/>
              </a:solidFill>
            </a:endParaRPr>
          </a:p>
        </p:txBody>
      </p:sp>
      <p:sp>
        <p:nvSpPr>
          <p:cNvPr id="62" name="Rectangle à coins arrondis 61"/>
          <p:cNvSpPr/>
          <p:nvPr/>
        </p:nvSpPr>
        <p:spPr>
          <a:xfrm>
            <a:off x="6580837" y="2569892"/>
            <a:ext cx="1087507" cy="1656183"/>
          </a:xfrm>
          <a:prstGeom prst="roundRect">
            <a:avLst/>
          </a:prstGeom>
          <a:solidFill>
            <a:schemeClr val="bg1">
              <a:lumMod val="8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7313">
              <a:buFont typeface="Arial" panose="020B0604020202020204" pitchFamily="34" charset="0"/>
              <a:buChar char="•"/>
            </a:pPr>
            <a:r>
              <a:rPr lang="fr-FR" sz="800" dirty="0" err="1" smtClean="0">
                <a:solidFill>
                  <a:schemeClr val="tx1"/>
                </a:solidFill>
              </a:rPr>
              <a:t>N.a</a:t>
            </a:r>
            <a:r>
              <a:rPr lang="fr-FR" sz="800" dirty="0">
                <a:solidFill>
                  <a:schemeClr val="tx1"/>
                </a:solidFill>
              </a:rPr>
              <a:t>.</a:t>
            </a:r>
          </a:p>
        </p:txBody>
      </p:sp>
      <p:sp>
        <p:nvSpPr>
          <p:cNvPr id="63" name="Triangle isocèle 62"/>
          <p:cNvSpPr/>
          <p:nvPr/>
        </p:nvSpPr>
        <p:spPr>
          <a:xfrm rot="18039388">
            <a:off x="733135" y="2406438"/>
            <a:ext cx="289258" cy="24936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roix 2"/>
          <p:cNvSpPr/>
          <p:nvPr/>
        </p:nvSpPr>
        <p:spPr>
          <a:xfrm flipH="1">
            <a:off x="1547149" y="4343260"/>
            <a:ext cx="144016" cy="144016"/>
          </a:xfrm>
          <a:prstGeom prst="plus">
            <a:avLst>
              <a:gd name="adj" fmla="val 4076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1769208" y="4332093"/>
            <a:ext cx="6979505" cy="163476"/>
          </a:xfrm>
          <a:prstGeom prst="roundRect">
            <a:avLst/>
          </a:prstGeom>
          <a:solidFill>
            <a:schemeClr val="bg1">
              <a:lumMod val="8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Modalités transitoires de financement</a:t>
            </a:r>
            <a:endParaRPr lang="fr-FR" sz="800" dirty="0">
              <a:solidFill>
                <a:schemeClr val="tx1"/>
              </a:solidFill>
            </a:endParaRPr>
          </a:p>
        </p:txBody>
      </p:sp>
    </p:spTree>
    <p:extLst>
      <p:ext uri="{BB962C8B-B14F-4D97-AF65-F5344CB8AC3E}">
        <p14:creationId xmlns:p14="http://schemas.microsoft.com/office/powerpoint/2010/main" val="309692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a:solidFill>
            <a:schemeClr val="accent2">
              <a:lumMod val="40000"/>
              <a:lumOff val="60000"/>
            </a:schemeClr>
          </a:solidFill>
        </p:spPr>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pPr marL="0" indent="0">
              <a:buNone/>
            </a:pPr>
            <a:r>
              <a:rPr lang="fr-FR" dirty="0" smtClean="0"/>
              <a:t>Recettes issues de l’activité</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15</a:t>
            </a:fld>
            <a:endParaRPr lang="fr-FR" dirty="0"/>
          </a:p>
        </p:txBody>
      </p:sp>
    </p:spTree>
    <p:extLst>
      <p:ext uri="{BB962C8B-B14F-4D97-AF65-F5344CB8AC3E}">
        <p14:creationId xmlns:p14="http://schemas.microsoft.com/office/powerpoint/2010/main" val="2023682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800" dirty="0" smtClean="0"/>
              <a:t>Les recettes directement issues de l’activité visent à reconnaître en temps réel les dynamiques d’activité, quantitativement et qualitativement</a:t>
            </a:r>
            <a:endParaRPr lang="fr-FR" sz="1800" dirty="0"/>
          </a:p>
        </p:txBody>
      </p:sp>
      <p:sp>
        <p:nvSpPr>
          <p:cNvPr id="8" name="Espace réservé du pied de page 7"/>
          <p:cNvSpPr>
            <a:spLocks noGrp="1"/>
          </p:cNvSpPr>
          <p:nvPr>
            <p:ph type="ftr" sz="quarter" idx="3"/>
          </p:nvPr>
        </p:nvSpPr>
        <p:spPr/>
        <p:txBody>
          <a:bodyPr/>
          <a:lstStyle/>
          <a:p>
            <a:r>
              <a:rPr lang="fr-FR" dirty="0" smtClean="0"/>
              <a:t>Direction générale de l’offre de soins</a:t>
            </a:r>
            <a:endParaRPr lang="fr-FR" dirty="0"/>
          </a:p>
        </p:txBody>
      </p:sp>
      <p:sp>
        <p:nvSpPr>
          <p:cNvPr id="3" name="Rectangle à coins arrondis 2"/>
          <p:cNvSpPr/>
          <p:nvPr/>
        </p:nvSpPr>
        <p:spPr>
          <a:xfrm>
            <a:off x="2868781" y="1317030"/>
            <a:ext cx="5879931" cy="518202"/>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a:solidFill>
                  <a:schemeClr val="accent2">
                    <a:lumMod val="50000"/>
                  </a:schemeClr>
                </a:solidFill>
              </a:rPr>
              <a:t>Financer </a:t>
            </a:r>
            <a:r>
              <a:rPr lang="fr-FR" sz="900" dirty="0" smtClean="0">
                <a:solidFill>
                  <a:schemeClr val="accent2">
                    <a:lumMod val="50000"/>
                  </a:schemeClr>
                </a:solidFill>
              </a:rPr>
              <a:t>les séjours en partie au </a:t>
            </a:r>
            <a:r>
              <a:rPr lang="fr-FR" sz="900" dirty="0">
                <a:solidFill>
                  <a:schemeClr val="accent2">
                    <a:lumMod val="50000"/>
                  </a:schemeClr>
                </a:solidFill>
              </a:rPr>
              <a:t>fil de </a:t>
            </a:r>
            <a:r>
              <a:rPr lang="fr-FR" sz="900" dirty="0" smtClean="0">
                <a:solidFill>
                  <a:schemeClr val="accent2">
                    <a:lumMod val="50000"/>
                  </a:schemeClr>
                </a:solidFill>
              </a:rPr>
              <a:t>l’eau pour rendre compte des dynamique d’activité, en intégrant </a:t>
            </a:r>
            <a:r>
              <a:rPr lang="fr-FR" sz="900" dirty="0">
                <a:solidFill>
                  <a:schemeClr val="accent2">
                    <a:lumMod val="50000"/>
                  </a:schemeClr>
                </a:solidFill>
              </a:rPr>
              <a:t>une meilleure prise en compte de la réalité des prises en charge</a:t>
            </a:r>
          </a:p>
        </p:txBody>
      </p:sp>
      <p:sp>
        <p:nvSpPr>
          <p:cNvPr id="40" name="Rectangle à coins arrondis 39"/>
          <p:cNvSpPr/>
          <p:nvPr/>
        </p:nvSpPr>
        <p:spPr>
          <a:xfrm>
            <a:off x="2868781" y="1909164"/>
            <a:ext cx="5879931" cy="2248205"/>
          </a:xfrm>
          <a:prstGeom prst="roundRect">
            <a:avLst>
              <a:gd name="adj" fmla="val 2131"/>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Compte pour 50% du financement des établissements SSR</a:t>
            </a:r>
          </a:p>
          <a:p>
            <a:pPr marL="176213" indent="-109538" algn="just">
              <a:buFont typeface="Arial" panose="020B0604020202020204" pitchFamily="34" charset="0"/>
              <a:buChar char="•"/>
            </a:pPr>
            <a:r>
              <a:rPr lang="fr-FR" sz="900" dirty="0" smtClean="0">
                <a:solidFill>
                  <a:schemeClr val="accent2">
                    <a:lumMod val="50000"/>
                  </a:schemeClr>
                </a:solidFill>
              </a:rPr>
              <a:t>Révision </a:t>
            </a:r>
            <a:r>
              <a:rPr lang="fr-FR" sz="900" dirty="0">
                <a:solidFill>
                  <a:schemeClr val="accent2">
                    <a:lumMod val="50000"/>
                  </a:schemeClr>
                </a:solidFill>
              </a:rPr>
              <a:t>de la classification autour de 4 questions principales, posées de manière « séquentielle » dans l’algorithme de classification, </a:t>
            </a:r>
            <a:r>
              <a:rPr lang="fr-FR" sz="900" dirty="0" smtClean="0">
                <a:solidFill>
                  <a:schemeClr val="accent2">
                    <a:lumMod val="50000"/>
                  </a:schemeClr>
                </a:solidFill>
              </a:rPr>
              <a:t>pour aboutir </a:t>
            </a:r>
            <a:r>
              <a:rPr lang="fr-FR" sz="900" dirty="0">
                <a:solidFill>
                  <a:schemeClr val="accent2">
                    <a:lumMod val="50000"/>
                  </a:schemeClr>
                </a:solidFill>
              </a:rPr>
              <a:t>à une meilleure description des patients </a:t>
            </a:r>
            <a:r>
              <a:rPr lang="fr-FR" sz="900" dirty="0" smtClean="0">
                <a:solidFill>
                  <a:schemeClr val="accent2">
                    <a:lumMod val="50000"/>
                  </a:schemeClr>
                </a:solidFill>
              </a:rPr>
              <a:t>pris en charge </a:t>
            </a:r>
            <a:r>
              <a:rPr lang="fr-FR" sz="900" dirty="0">
                <a:solidFill>
                  <a:schemeClr val="accent2">
                    <a:lumMod val="50000"/>
                  </a:schemeClr>
                </a:solidFill>
              </a:rPr>
              <a:t>: </a:t>
            </a:r>
          </a:p>
          <a:p>
            <a:pPr marL="441325" lvl="1" indent="-171450" algn="just">
              <a:buFont typeface="Arial" panose="020B0604020202020204" pitchFamily="34" charset="0"/>
              <a:buChar char="▪"/>
            </a:pPr>
            <a:r>
              <a:rPr lang="fr-FR" sz="900" dirty="0" smtClean="0">
                <a:solidFill>
                  <a:schemeClr val="accent2">
                    <a:lumMod val="50000"/>
                  </a:schemeClr>
                </a:solidFill>
              </a:rPr>
              <a:t>Quelle </a:t>
            </a:r>
            <a:r>
              <a:rPr lang="fr-FR" sz="900" dirty="0">
                <a:solidFill>
                  <a:schemeClr val="accent2">
                    <a:lumMod val="50000"/>
                  </a:schemeClr>
                </a:solidFill>
              </a:rPr>
              <a:t>est la </a:t>
            </a:r>
            <a:r>
              <a:rPr lang="fr-FR" sz="900" b="1" u="sng" dirty="0">
                <a:solidFill>
                  <a:schemeClr val="accent2">
                    <a:lumMod val="50000"/>
                  </a:schemeClr>
                </a:solidFill>
              </a:rPr>
              <a:t>pathologie</a:t>
            </a:r>
            <a:r>
              <a:rPr lang="fr-FR" sz="900" dirty="0">
                <a:solidFill>
                  <a:schemeClr val="accent2">
                    <a:lumMod val="50000"/>
                  </a:schemeClr>
                </a:solidFill>
              </a:rPr>
              <a:t> principale du patient ? (idem classification actuelle)</a:t>
            </a:r>
          </a:p>
          <a:p>
            <a:pPr marL="441325" lvl="1" indent="-171450" algn="just">
              <a:buFont typeface="Arial" panose="020B0604020202020204" pitchFamily="34" charset="0"/>
              <a:buChar char="▪"/>
            </a:pPr>
            <a:r>
              <a:rPr lang="fr-FR" sz="900" dirty="0">
                <a:solidFill>
                  <a:schemeClr val="accent2">
                    <a:lumMod val="50000"/>
                  </a:schemeClr>
                </a:solidFill>
              </a:rPr>
              <a:t>Quel est le </a:t>
            </a:r>
            <a:r>
              <a:rPr lang="fr-FR" sz="900" b="1" u="sng" dirty="0">
                <a:solidFill>
                  <a:schemeClr val="accent2">
                    <a:lumMod val="50000"/>
                  </a:schemeClr>
                </a:solidFill>
              </a:rPr>
              <a:t>type de réadaptation </a:t>
            </a:r>
            <a:r>
              <a:rPr lang="fr-FR" sz="900" dirty="0">
                <a:solidFill>
                  <a:schemeClr val="accent2">
                    <a:lumMod val="50000"/>
                  </a:schemeClr>
                </a:solidFill>
              </a:rPr>
              <a:t>reçue par le patient ? </a:t>
            </a:r>
            <a:r>
              <a:rPr lang="fr-FR" sz="900" dirty="0">
                <a:solidFill>
                  <a:schemeClr val="accent2">
                    <a:lumMod val="50000"/>
                  </a:schemeClr>
                </a:solidFill>
                <a:sym typeface="Wingdings" panose="05000000000000000000" pitchFamily="2" charset="2"/>
              </a:rPr>
              <a:t> la classification distingue </a:t>
            </a:r>
            <a:r>
              <a:rPr lang="fr-FR" sz="900" dirty="0" smtClean="0">
                <a:solidFill>
                  <a:schemeClr val="accent2">
                    <a:lumMod val="50000"/>
                  </a:schemeClr>
                </a:solidFill>
                <a:sym typeface="Wingdings" panose="05000000000000000000" pitchFamily="2" charset="2"/>
              </a:rPr>
              <a:t>désormais la </a:t>
            </a:r>
            <a:r>
              <a:rPr lang="fr-FR" sz="900" dirty="0">
                <a:solidFill>
                  <a:schemeClr val="accent2">
                    <a:lumMod val="50000"/>
                  </a:schemeClr>
                </a:solidFill>
                <a:sym typeface="Wingdings" panose="05000000000000000000" pitchFamily="2" charset="2"/>
              </a:rPr>
              <a:t>réadaptation spécialisée et intense, la réadaptation non spécialisée </a:t>
            </a:r>
            <a:r>
              <a:rPr lang="fr-FR" sz="900" dirty="0" smtClean="0">
                <a:solidFill>
                  <a:schemeClr val="accent2">
                    <a:lumMod val="50000"/>
                  </a:schemeClr>
                </a:solidFill>
                <a:sym typeface="Wingdings" panose="05000000000000000000" pitchFamily="2" charset="2"/>
              </a:rPr>
              <a:t>et </a:t>
            </a:r>
            <a:r>
              <a:rPr lang="fr-FR" sz="900" dirty="0">
                <a:solidFill>
                  <a:schemeClr val="accent2">
                    <a:lumMod val="50000"/>
                  </a:schemeClr>
                </a:solidFill>
                <a:sym typeface="Wingdings" panose="05000000000000000000" pitchFamily="2" charset="2"/>
              </a:rPr>
              <a:t>intense et la réadaptation non spécialisée et non intense</a:t>
            </a:r>
            <a:endParaRPr lang="fr-FR" sz="900" dirty="0">
              <a:solidFill>
                <a:schemeClr val="accent2">
                  <a:lumMod val="50000"/>
                </a:schemeClr>
              </a:solidFill>
            </a:endParaRPr>
          </a:p>
          <a:p>
            <a:pPr marL="441325" lvl="1" indent="-171450" algn="just">
              <a:buFont typeface="Arial" panose="020B0604020202020204" pitchFamily="34" charset="0"/>
              <a:buChar char="▪"/>
            </a:pPr>
            <a:r>
              <a:rPr lang="fr-FR" sz="900" dirty="0">
                <a:solidFill>
                  <a:schemeClr val="accent2">
                    <a:lumMod val="50000"/>
                  </a:schemeClr>
                </a:solidFill>
              </a:rPr>
              <a:t>Quel est le </a:t>
            </a:r>
            <a:r>
              <a:rPr lang="fr-FR" sz="900" b="1" u="sng" dirty="0">
                <a:solidFill>
                  <a:schemeClr val="accent2">
                    <a:lumMod val="50000"/>
                  </a:schemeClr>
                </a:solidFill>
              </a:rPr>
              <a:t>niveau de dépendance </a:t>
            </a:r>
            <a:r>
              <a:rPr lang="fr-FR" sz="900" dirty="0">
                <a:solidFill>
                  <a:schemeClr val="accent2">
                    <a:lumMod val="50000"/>
                  </a:schemeClr>
                </a:solidFill>
              </a:rPr>
              <a:t>du patient (niveau de lourdeur) ? </a:t>
            </a:r>
            <a:r>
              <a:rPr lang="fr-FR" sz="900" dirty="0">
                <a:solidFill>
                  <a:schemeClr val="accent2">
                    <a:lumMod val="50000"/>
                  </a:schemeClr>
                </a:solidFill>
                <a:sym typeface="Wingdings" panose="05000000000000000000" pitchFamily="2" charset="2"/>
              </a:rPr>
              <a:t> </a:t>
            </a:r>
            <a:r>
              <a:rPr lang="fr-FR" sz="900" dirty="0">
                <a:solidFill>
                  <a:schemeClr val="accent2">
                    <a:lumMod val="50000"/>
                  </a:schemeClr>
                </a:solidFill>
              </a:rPr>
              <a:t>les travaux en cours de finalisation pour une meilleure description de la dépendance du patient, plus descriptive des coûts de prise en charge. Intégration prévue dès 2022</a:t>
            </a:r>
          </a:p>
          <a:p>
            <a:pPr marL="441325" lvl="1" indent="-171450" algn="just">
              <a:buFont typeface="Arial" panose="020B0604020202020204" pitchFamily="34" charset="0"/>
              <a:buChar char="▪"/>
            </a:pPr>
            <a:r>
              <a:rPr lang="fr-FR" sz="900" dirty="0">
                <a:solidFill>
                  <a:schemeClr val="accent2">
                    <a:lumMod val="50000"/>
                  </a:schemeClr>
                </a:solidFill>
              </a:rPr>
              <a:t>Quelles sont </a:t>
            </a:r>
            <a:r>
              <a:rPr lang="fr-FR" sz="900" b="1" u="sng" dirty="0">
                <a:solidFill>
                  <a:schemeClr val="accent2">
                    <a:lumMod val="50000"/>
                  </a:schemeClr>
                </a:solidFill>
              </a:rPr>
              <a:t>les autres pathologies </a:t>
            </a:r>
            <a:r>
              <a:rPr lang="fr-FR" sz="900" dirty="0">
                <a:solidFill>
                  <a:schemeClr val="accent2">
                    <a:lumMod val="50000"/>
                  </a:schemeClr>
                </a:solidFill>
              </a:rPr>
              <a:t>du patient (niveau de sévérité) ? </a:t>
            </a:r>
            <a:r>
              <a:rPr lang="fr-FR" sz="900" dirty="0">
                <a:solidFill>
                  <a:schemeClr val="accent2">
                    <a:lumMod val="50000"/>
                  </a:schemeClr>
                </a:solidFill>
                <a:sym typeface="Wingdings" panose="05000000000000000000" pitchFamily="2" charset="2"/>
              </a:rPr>
              <a:t> meilleure prise en compte des comorbidités associées (CMA). Travaux lancés et étalés sur 2021 et 2022 pour intégration en 2023, en cohérence avec les travaux MCO</a:t>
            </a:r>
            <a:endParaRPr lang="fr-FR" sz="900" dirty="0">
              <a:solidFill>
                <a:schemeClr val="accent2">
                  <a:lumMod val="50000"/>
                </a:schemeClr>
              </a:solidFill>
            </a:endParaRPr>
          </a:p>
        </p:txBody>
      </p:sp>
      <p:sp>
        <p:nvSpPr>
          <p:cNvPr id="4" name="Rectangle 3"/>
          <p:cNvSpPr/>
          <p:nvPr/>
        </p:nvSpPr>
        <p:spPr>
          <a:xfrm>
            <a:off x="1655816" y="1473932"/>
            <a:ext cx="1260000"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L’ambition</a:t>
            </a:r>
            <a:endParaRPr lang="fr-FR" sz="1100" b="1" dirty="0">
              <a:solidFill>
                <a:schemeClr val="accent2">
                  <a:lumMod val="50000"/>
                </a:schemeClr>
              </a:solidFill>
            </a:endParaRPr>
          </a:p>
        </p:txBody>
      </p:sp>
      <p:sp>
        <p:nvSpPr>
          <p:cNvPr id="43" name="Rectangle 42"/>
          <p:cNvSpPr/>
          <p:nvPr/>
        </p:nvSpPr>
        <p:spPr>
          <a:xfrm>
            <a:off x="1655816" y="2744505"/>
            <a:ext cx="1260000" cy="577522"/>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Les évolutions p/r à l’actuel</a:t>
            </a:r>
            <a:endParaRPr lang="fr-FR" sz="1100" b="1" dirty="0">
              <a:solidFill>
                <a:schemeClr val="accent2">
                  <a:lumMod val="50000"/>
                </a:schemeClr>
              </a:solidFill>
            </a:endParaRPr>
          </a:p>
        </p:txBody>
      </p:sp>
      <p:sp>
        <p:nvSpPr>
          <p:cNvPr id="51" name="Rectangle à coins arrondis 50"/>
          <p:cNvSpPr/>
          <p:nvPr/>
        </p:nvSpPr>
        <p:spPr>
          <a:xfrm>
            <a:off x="2868781" y="4227934"/>
            <a:ext cx="5879931" cy="433528"/>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a:solidFill>
                  <a:schemeClr val="accent2">
                    <a:lumMod val="50000"/>
                  </a:schemeClr>
                </a:solidFill>
              </a:rPr>
              <a:t>Jusqu’en 2023, valorisation par l’ATIH + arrêté de versement </a:t>
            </a:r>
          </a:p>
          <a:p>
            <a:pPr marL="176213" indent="-109538" algn="just">
              <a:buFont typeface="Arial" panose="020B0604020202020204" pitchFamily="34" charset="0"/>
              <a:buChar char="•"/>
            </a:pPr>
            <a:r>
              <a:rPr lang="fr-FR" sz="900" dirty="0">
                <a:solidFill>
                  <a:schemeClr val="accent2">
                    <a:lumMod val="50000"/>
                  </a:schemeClr>
                </a:solidFill>
              </a:rPr>
              <a:t>A partir de 2023 : facturation directe à l’AMO pour les OQN </a:t>
            </a:r>
          </a:p>
          <a:p>
            <a:pPr marL="176213" indent="-109538" algn="just">
              <a:buFont typeface="Arial" panose="020B0604020202020204" pitchFamily="34" charset="0"/>
              <a:buChar char="•"/>
            </a:pPr>
            <a:r>
              <a:rPr lang="fr-FR" sz="900" dirty="0">
                <a:solidFill>
                  <a:schemeClr val="accent2">
                    <a:lumMod val="50000"/>
                  </a:schemeClr>
                </a:solidFill>
              </a:rPr>
              <a:t>Calendrier FIDES Séjours pour les DAF</a:t>
            </a:r>
          </a:p>
        </p:txBody>
      </p:sp>
      <p:sp>
        <p:nvSpPr>
          <p:cNvPr id="52" name="Rectangle 51"/>
          <p:cNvSpPr/>
          <p:nvPr/>
        </p:nvSpPr>
        <p:spPr>
          <a:xfrm>
            <a:off x="1655816" y="4274935"/>
            <a:ext cx="1260000"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Comment ça fonctionnera</a:t>
            </a:r>
            <a:endParaRPr lang="fr-FR" sz="1100" b="1" dirty="0">
              <a:solidFill>
                <a:schemeClr val="accent2">
                  <a:lumMod val="50000"/>
                </a:schemeClr>
              </a:solidFill>
            </a:endParaRPr>
          </a:p>
        </p:txBody>
      </p:sp>
      <p:sp>
        <p:nvSpPr>
          <p:cNvPr id="20" name="Rectangle 19"/>
          <p:cNvSpPr/>
          <p:nvPr/>
        </p:nvSpPr>
        <p:spPr>
          <a:xfrm>
            <a:off x="467544" y="1397545"/>
            <a:ext cx="288032"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974164" y="3931634"/>
            <a:ext cx="560121" cy="198804"/>
          </a:xfrm>
          <a:prstGeom prst="rect">
            <a:avLst/>
          </a:prstGeom>
          <a:noFill/>
        </p:spPr>
        <p:txBody>
          <a:bodyPr wrap="square" lIns="0" tIns="0" rIns="0" bIns="0" rtlCol="0" anchor="ctr">
            <a:noAutofit/>
          </a:bodyPr>
          <a:lstStyle/>
          <a:p>
            <a:endParaRPr lang="fr-FR" sz="1000" b="1" dirty="0">
              <a:solidFill>
                <a:schemeClr val="accent2">
                  <a:lumMod val="50000"/>
                </a:schemeClr>
              </a:solidFill>
            </a:endParaRPr>
          </a:p>
        </p:txBody>
      </p:sp>
      <p:sp>
        <p:nvSpPr>
          <p:cNvPr id="26" name="Rectangle à coins arrondis 25"/>
          <p:cNvSpPr/>
          <p:nvPr/>
        </p:nvSpPr>
        <p:spPr>
          <a:xfrm>
            <a:off x="349836" y="3293284"/>
            <a:ext cx="549756" cy="1468918"/>
          </a:xfrm>
          <a:prstGeom prst="roundRect">
            <a:avLst>
              <a:gd name="adj" fmla="val 766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b="1" dirty="0"/>
              <a:t>Recettes issues de l’activité</a:t>
            </a:r>
          </a:p>
          <a:p>
            <a:pPr algn="ctr"/>
            <a:r>
              <a:rPr lang="fr-FR" sz="1100" b="1" dirty="0" smtClean="0"/>
              <a:t>50%</a:t>
            </a:r>
            <a:endParaRPr lang="fr-FR" sz="1100" b="1" dirty="0"/>
          </a:p>
        </p:txBody>
      </p:sp>
      <p:sp>
        <p:nvSpPr>
          <p:cNvPr id="27" name="Rectangle à coins arrondis 26"/>
          <p:cNvSpPr/>
          <p:nvPr/>
        </p:nvSpPr>
        <p:spPr>
          <a:xfrm>
            <a:off x="349836" y="2323386"/>
            <a:ext cx="549756" cy="8852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40%</a:t>
            </a:r>
            <a:endParaRPr lang="fr-FR" sz="1100" b="1" dirty="0"/>
          </a:p>
        </p:txBody>
      </p:sp>
      <p:sp>
        <p:nvSpPr>
          <p:cNvPr id="28" name="Rectangle à coins arrondis 27"/>
          <p:cNvSpPr/>
          <p:nvPr/>
        </p:nvSpPr>
        <p:spPr>
          <a:xfrm>
            <a:off x="349836" y="1339489"/>
            <a:ext cx="549756"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r>
              <a:rPr lang="fr-FR" sz="1100" b="1" dirty="0" smtClean="0"/>
              <a:t>%</a:t>
            </a:r>
            <a:endParaRPr lang="fr-FR" sz="1100" b="1" dirty="0"/>
          </a:p>
        </p:txBody>
      </p:sp>
      <p:sp>
        <p:nvSpPr>
          <p:cNvPr id="29" name="Rectangle à coins arrondis 28"/>
          <p:cNvSpPr/>
          <p:nvPr/>
        </p:nvSpPr>
        <p:spPr>
          <a:xfrm>
            <a:off x="349836" y="1696701"/>
            <a:ext cx="549756" cy="5420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36" name="Rectangle à coins arrondis 35"/>
          <p:cNvSpPr/>
          <p:nvPr/>
        </p:nvSpPr>
        <p:spPr>
          <a:xfrm>
            <a:off x="349836" y="3294477"/>
            <a:ext cx="549756" cy="235323"/>
          </a:xfrm>
          <a:prstGeom prst="roundRect">
            <a:avLst>
              <a:gd name="adj" fmla="val 19463"/>
            </a:avLst>
          </a:prstGeom>
          <a:solidFill>
            <a:schemeClr val="bg1">
              <a:lumMod val="85000"/>
            </a:schemeClr>
          </a:solid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endParaRPr>
          </a:p>
        </p:txBody>
      </p:sp>
      <p:sp>
        <p:nvSpPr>
          <p:cNvPr id="35" name="Rectangle 34"/>
          <p:cNvSpPr/>
          <p:nvPr/>
        </p:nvSpPr>
        <p:spPr>
          <a:xfrm>
            <a:off x="363939" y="3307447"/>
            <a:ext cx="535653" cy="253916"/>
          </a:xfrm>
          <a:prstGeom prst="rect">
            <a:avLst/>
          </a:prstGeom>
          <a:ln w="9525">
            <a:noFill/>
          </a:ln>
        </p:spPr>
        <p:txBody>
          <a:bodyPr wrap="square">
            <a:spAutoFit/>
          </a:bodyPr>
          <a:lstStyle/>
          <a:p>
            <a:pPr lvl="0" algn="ctr"/>
            <a:r>
              <a:rPr lang="fr-FR" sz="1050" b="1" dirty="0">
                <a:solidFill>
                  <a:schemeClr val="bg1"/>
                </a:solidFill>
              </a:rPr>
              <a:t>1</a:t>
            </a:r>
            <a:r>
              <a:rPr lang="fr-FR" sz="1050" b="1" dirty="0" smtClean="0">
                <a:solidFill>
                  <a:schemeClr val="bg1"/>
                </a:solidFill>
              </a:rPr>
              <a:t>%</a:t>
            </a:r>
            <a:endParaRPr lang="fr-FR" sz="1050" b="1" dirty="0">
              <a:solidFill>
                <a:schemeClr val="bg1"/>
              </a:solidFill>
            </a:endParaRPr>
          </a:p>
        </p:txBody>
      </p:sp>
    </p:spTree>
    <p:extLst>
      <p:ext uri="{BB962C8B-B14F-4D97-AF65-F5344CB8AC3E}">
        <p14:creationId xmlns:p14="http://schemas.microsoft.com/office/powerpoint/2010/main" val="3286450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vert="horz" lIns="91440" tIns="45720" rIns="91440" bIns="45720" rtlCol="0" anchor="ctr">
            <a:noAutofit/>
          </a:bodyPr>
          <a:lstStyle/>
          <a:p>
            <a:pPr algn="just"/>
            <a:r>
              <a:rPr lang="fr-FR" sz="1800" dirty="0"/>
              <a:t>Les informations et outils relatifs au compartiment activité ont été mis à disposition des acteurs</a:t>
            </a: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12" name="ZoneTexte 11"/>
          <p:cNvSpPr txBox="1"/>
          <p:nvPr/>
        </p:nvSpPr>
        <p:spPr>
          <a:xfrm>
            <a:off x="323850" y="1563638"/>
            <a:ext cx="8424862" cy="792088"/>
          </a:xfrm>
          <a:prstGeom prst="rect">
            <a:avLst/>
          </a:prstGeom>
          <a:solidFill>
            <a:schemeClr val="bg1"/>
          </a:solidFill>
          <a:ln w="19050">
            <a:solidFill>
              <a:schemeClr val="accent1"/>
            </a:solidFill>
          </a:ln>
        </p:spPr>
        <p:txBody>
          <a:bodyPr wrap="square" rtlCol="0" anchor="ctr">
            <a:noAutofit/>
          </a:bodyPr>
          <a:lstStyle/>
          <a:p>
            <a:pPr algn="ctr"/>
            <a:r>
              <a:rPr lang="fr-FR" sz="1200" b="1" dirty="0" smtClean="0"/>
              <a:t>La nouvelle classification, condition </a:t>
            </a:r>
            <a:r>
              <a:rPr lang="fr-FR" sz="1200" b="1" dirty="0"/>
              <a:t>indispensable au déploiement du compartiment </a:t>
            </a:r>
            <a:r>
              <a:rPr lang="fr-FR" sz="1200" b="1" dirty="0" smtClean="0"/>
              <a:t>activité,</a:t>
            </a:r>
            <a:endParaRPr lang="fr-FR" sz="1200" b="1" dirty="0"/>
          </a:p>
          <a:p>
            <a:pPr algn="ctr"/>
            <a:r>
              <a:rPr lang="fr-FR" sz="1200" b="1" dirty="0" smtClean="0"/>
              <a:t> est utilisée depuis le 1</a:t>
            </a:r>
            <a:r>
              <a:rPr lang="fr-FR" sz="1200" b="1" baseline="30000" dirty="0" smtClean="0"/>
              <a:t>er</a:t>
            </a:r>
            <a:r>
              <a:rPr lang="fr-FR" sz="1200" b="1" dirty="0" smtClean="0"/>
              <a:t> janvier 2022 </a:t>
            </a:r>
            <a:endParaRPr lang="fr-FR" sz="1200" b="1" dirty="0"/>
          </a:p>
        </p:txBody>
      </p:sp>
      <p:sp>
        <p:nvSpPr>
          <p:cNvPr id="21" name="ZoneTexte 20"/>
          <p:cNvSpPr txBox="1"/>
          <p:nvPr/>
        </p:nvSpPr>
        <p:spPr>
          <a:xfrm>
            <a:off x="323850" y="2787774"/>
            <a:ext cx="8424862" cy="792088"/>
          </a:xfrm>
          <a:prstGeom prst="rect">
            <a:avLst/>
          </a:prstGeom>
          <a:solidFill>
            <a:schemeClr val="bg1"/>
          </a:solidFill>
          <a:ln w="19050">
            <a:solidFill>
              <a:schemeClr val="accent2"/>
            </a:solidFill>
          </a:ln>
        </p:spPr>
        <p:txBody>
          <a:bodyPr wrap="square" rtlCol="0" anchor="ctr">
            <a:noAutofit/>
          </a:bodyPr>
          <a:lstStyle>
            <a:defPPr>
              <a:defRPr lang="fr-FR"/>
            </a:defPPr>
            <a:lvl1pPr algn="ctr">
              <a:defRPr sz="1200" b="1"/>
            </a:lvl1pPr>
          </a:lstStyle>
          <a:p>
            <a:r>
              <a:rPr lang="fr-FR" dirty="0" smtClean="0"/>
              <a:t>Le déploiement anticipée de la nouvelle classification a été rendu possible par le déploiement d’actions et d’outils innovants conçus spécifiquement afin d’assurer l’appropriation des acteurs</a:t>
            </a:r>
            <a:endParaRPr lang="fr-FR" dirty="0"/>
          </a:p>
        </p:txBody>
      </p:sp>
      <p:sp>
        <p:nvSpPr>
          <p:cNvPr id="17" name="Rectangle 16"/>
          <p:cNvSpPr/>
          <p:nvPr/>
        </p:nvSpPr>
        <p:spPr>
          <a:xfrm>
            <a:off x="2531988" y="3435846"/>
            <a:ext cx="1800448" cy="972000"/>
          </a:xfrm>
          <a:prstGeom prst="rect">
            <a:avLst/>
          </a:prstGeom>
          <a:solidFill>
            <a:schemeClr val="bg1">
              <a:lumMod val="95000"/>
            </a:schemeClr>
          </a:solidFill>
          <a:ln w="9525">
            <a:solidFill>
              <a:schemeClr val="accent2"/>
            </a:solidFill>
            <a:prstDash val="dash"/>
          </a:ln>
        </p:spPr>
        <p:txBody>
          <a:bodyPr wrap="square" rtlCol="0" anchor="ctr">
            <a:noAutofit/>
          </a:bodyPr>
          <a:lstStyle/>
          <a:p>
            <a:pPr algn="ctr"/>
            <a:r>
              <a:rPr lang="fr-FR" sz="1200" dirty="0"/>
              <a:t>Un outil pédagogique interactif</a:t>
            </a:r>
          </a:p>
        </p:txBody>
      </p:sp>
      <p:sp>
        <p:nvSpPr>
          <p:cNvPr id="18" name="Rectangle 17"/>
          <p:cNvSpPr/>
          <p:nvPr/>
        </p:nvSpPr>
        <p:spPr>
          <a:xfrm>
            <a:off x="323850" y="3435846"/>
            <a:ext cx="1800448" cy="972000"/>
          </a:xfrm>
          <a:prstGeom prst="rect">
            <a:avLst/>
          </a:prstGeom>
          <a:solidFill>
            <a:schemeClr val="bg1">
              <a:lumMod val="95000"/>
            </a:schemeClr>
          </a:solidFill>
          <a:ln w="9525">
            <a:solidFill>
              <a:schemeClr val="accent2"/>
            </a:solidFill>
            <a:prstDash val="dash"/>
          </a:ln>
        </p:spPr>
        <p:txBody>
          <a:bodyPr wrap="square" rtlCol="0" anchor="ctr">
            <a:noAutofit/>
          </a:bodyPr>
          <a:lstStyle/>
          <a:p>
            <a:pPr algn="ctr"/>
            <a:r>
              <a:rPr lang="fr-FR" sz="1200" dirty="0"/>
              <a:t>Un webinaire d’information au sujet de la nouvelle classification</a:t>
            </a:r>
          </a:p>
        </p:txBody>
      </p:sp>
      <p:sp>
        <p:nvSpPr>
          <p:cNvPr id="19" name="Rectangle 18"/>
          <p:cNvSpPr/>
          <p:nvPr/>
        </p:nvSpPr>
        <p:spPr>
          <a:xfrm>
            <a:off x="4740126" y="3435846"/>
            <a:ext cx="1800448" cy="972000"/>
          </a:xfrm>
          <a:prstGeom prst="rect">
            <a:avLst/>
          </a:prstGeom>
          <a:solidFill>
            <a:schemeClr val="bg1">
              <a:lumMod val="95000"/>
            </a:schemeClr>
          </a:solidFill>
          <a:ln w="9525">
            <a:solidFill>
              <a:schemeClr val="accent2"/>
            </a:solidFill>
            <a:prstDash val="dash"/>
          </a:ln>
        </p:spPr>
        <p:txBody>
          <a:bodyPr wrap="square" rtlCol="0" anchor="ctr">
            <a:noAutofit/>
          </a:bodyPr>
          <a:lstStyle/>
          <a:p>
            <a:pPr algn="ctr"/>
            <a:r>
              <a:rPr lang="fr-FR" sz="1200" dirty="0"/>
              <a:t>La publication du manuel de groupage le 9 </a:t>
            </a:r>
            <a:r>
              <a:rPr lang="fr-FR" sz="1200" dirty="0" smtClean="0"/>
              <a:t>juillet 2021</a:t>
            </a:r>
            <a:endParaRPr lang="fr-FR" sz="1200" dirty="0"/>
          </a:p>
        </p:txBody>
      </p:sp>
      <p:sp>
        <p:nvSpPr>
          <p:cNvPr id="20" name="Rectangle 19"/>
          <p:cNvSpPr/>
          <p:nvPr/>
        </p:nvSpPr>
        <p:spPr>
          <a:xfrm>
            <a:off x="6948264" y="3435846"/>
            <a:ext cx="1800448" cy="972000"/>
          </a:xfrm>
          <a:prstGeom prst="rect">
            <a:avLst/>
          </a:prstGeom>
          <a:solidFill>
            <a:schemeClr val="bg1">
              <a:lumMod val="95000"/>
            </a:schemeClr>
          </a:solidFill>
          <a:ln w="9525">
            <a:solidFill>
              <a:schemeClr val="accent2"/>
            </a:solidFill>
            <a:prstDash val="dash"/>
          </a:ln>
        </p:spPr>
        <p:txBody>
          <a:bodyPr wrap="square" rtlCol="0" anchor="ctr">
            <a:noAutofit/>
          </a:bodyPr>
          <a:lstStyle/>
          <a:p>
            <a:pPr algn="ctr"/>
            <a:r>
              <a:rPr lang="fr-FR" sz="1200" dirty="0"/>
              <a:t>Une expérimentation de la nouvelle classification en situation réelle dès les remontées </a:t>
            </a:r>
            <a:r>
              <a:rPr lang="fr-FR" sz="1200" dirty="0" smtClean="0"/>
              <a:t>M8 2021</a:t>
            </a:r>
            <a:endParaRPr lang="fr-FR" sz="1200" dirty="0"/>
          </a:p>
        </p:txBody>
      </p:sp>
    </p:spTree>
    <p:extLst>
      <p:ext uri="{BB962C8B-B14F-4D97-AF65-F5344CB8AC3E}">
        <p14:creationId xmlns:p14="http://schemas.microsoft.com/office/powerpoint/2010/main" val="1213485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a:solidFill>
            <a:schemeClr val="accent2">
              <a:lumMod val="40000"/>
              <a:lumOff val="60000"/>
            </a:schemeClr>
          </a:solidFill>
        </p:spPr>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pPr marL="0" indent="0">
              <a:buNone/>
            </a:pPr>
            <a:r>
              <a:rPr lang="fr-FR" dirty="0" smtClean="0"/>
              <a:t>Dotation Populationnelle</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3754726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19</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800" dirty="0" smtClean="0"/>
              <a:t>En cible, le financement des MO fonctionnera comme dans le champ MCO</a:t>
            </a:r>
            <a:endParaRPr lang="fr-FR" sz="18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36" name="Rectangle à coins arrondis 35"/>
          <p:cNvSpPr/>
          <p:nvPr/>
        </p:nvSpPr>
        <p:spPr>
          <a:xfrm>
            <a:off x="2843808" y="1598998"/>
            <a:ext cx="4608512" cy="602489"/>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lgn="just">
              <a:buFont typeface="Arial" panose="020B0604020202020204" pitchFamily="34" charset="0"/>
              <a:buChar char="•"/>
            </a:pPr>
            <a:r>
              <a:rPr lang="fr-FR" sz="1000" dirty="0" smtClean="0">
                <a:solidFill>
                  <a:schemeClr val="accent2">
                    <a:lumMod val="50000"/>
                  </a:schemeClr>
                </a:solidFill>
              </a:rPr>
              <a:t>Financer les molécules onéreuses utilisées dans le cadre d’un séjour SSR</a:t>
            </a:r>
            <a:endParaRPr lang="fr-FR" sz="1000" dirty="0">
              <a:solidFill>
                <a:schemeClr val="accent2">
                  <a:lumMod val="50000"/>
                </a:schemeClr>
              </a:solidFill>
            </a:endParaRPr>
          </a:p>
        </p:txBody>
      </p:sp>
      <p:sp>
        <p:nvSpPr>
          <p:cNvPr id="37" name="Rectangle à coins arrondis 36"/>
          <p:cNvSpPr/>
          <p:nvPr/>
        </p:nvSpPr>
        <p:spPr>
          <a:xfrm>
            <a:off x="2843808" y="2360562"/>
            <a:ext cx="4608512" cy="518418"/>
          </a:xfrm>
          <a:prstGeom prst="roundRect">
            <a:avLst>
              <a:gd name="adj" fmla="val 9636"/>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lgn="just">
              <a:buFont typeface="Arial" panose="020B0604020202020204" pitchFamily="34" charset="0"/>
              <a:buChar char="•"/>
            </a:pPr>
            <a:r>
              <a:rPr lang="fr-FR" sz="1000" dirty="0" smtClean="0">
                <a:solidFill>
                  <a:schemeClr val="accent2">
                    <a:lumMod val="50000"/>
                  </a:schemeClr>
                </a:solidFill>
              </a:rPr>
              <a:t>MO actuellement financées en MIG uniquement pour les ES en DAF </a:t>
            </a:r>
            <a:endParaRPr lang="fr-FR" sz="1000" dirty="0">
              <a:solidFill>
                <a:schemeClr val="accent2">
                  <a:lumMod val="50000"/>
                </a:schemeClr>
              </a:solidFill>
            </a:endParaRPr>
          </a:p>
        </p:txBody>
      </p:sp>
      <p:sp>
        <p:nvSpPr>
          <p:cNvPr id="39" name="Rectangle 38"/>
          <p:cNvSpPr/>
          <p:nvPr/>
        </p:nvSpPr>
        <p:spPr>
          <a:xfrm>
            <a:off x="3271950" y="1504761"/>
            <a:ext cx="3752228"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L’ambition</a:t>
            </a:r>
            <a:endParaRPr lang="fr-FR" sz="1100" b="1" dirty="0">
              <a:solidFill>
                <a:schemeClr val="accent2">
                  <a:lumMod val="50000"/>
                </a:schemeClr>
              </a:solidFill>
            </a:endParaRPr>
          </a:p>
        </p:txBody>
      </p:sp>
      <p:sp>
        <p:nvSpPr>
          <p:cNvPr id="40" name="Rectangle 39"/>
          <p:cNvSpPr/>
          <p:nvPr/>
        </p:nvSpPr>
        <p:spPr>
          <a:xfrm>
            <a:off x="3271950" y="2266897"/>
            <a:ext cx="3752228"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Les évolutions p/r à l’actuel</a:t>
            </a:r>
            <a:endParaRPr lang="fr-FR" sz="1100" b="1" dirty="0">
              <a:solidFill>
                <a:schemeClr val="accent2">
                  <a:lumMod val="50000"/>
                </a:schemeClr>
              </a:solidFill>
            </a:endParaRPr>
          </a:p>
        </p:txBody>
      </p:sp>
      <p:sp>
        <p:nvSpPr>
          <p:cNvPr id="42" name="Rectangle à coins arrondis 41"/>
          <p:cNvSpPr/>
          <p:nvPr/>
        </p:nvSpPr>
        <p:spPr>
          <a:xfrm>
            <a:off x="2843808" y="3044426"/>
            <a:ext cx="4608512" cy="843760"/>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lgn="just">
              <a:buFont typeface="Arial" panose="020B0604020202020204" pitchFamily="34" charset="0"/>
              <a:buChar char="•"/>
            </a:pPr>
            <a:r>
              <a:rPr lang="fr-FR" sz="1000" dirty="0" smtClean="0">
                <a:solidFill>
                  <a:schemeClr val="accent2">
                    <a:lumMod val="50000"/>
                  </a:schemeClr>
                </a:solidFill>
              </a:rPr>
              <a:t>MO – MCO automatiquement intégrées dans les possibilités de financement des ES SSR + Liste spécifique aux SSR construite par rapport au prix de journée SSR</a:t>
            </a:r>
            <a:endParaRPr lang="fr-FR" sz="1000" dirty="0">
              <a:solidFill>
                <a:schemeClr val="accent2">
                  <a:lumMod val="50000"/>
                </a:schemeClr>
              </a:solidFill>
            </a:endParaRPr>
          </a:p>
        </p:txBody>
      </p:sp>
      <p:sp>
        <p:nvSpPr>
          <p:cNvPr id="43" name="Rectangle 42"/>
          <p:cNvSpPr/>
          <p:nvPr/>
        </p:nvSpPr>
        <p:spPr>
          <a:xfrm>
            <a:off x="3271950" y="2951245"/>
            <a:ext cx="3752228"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Comment ça fonctionne</a:t>
            </a:r>
            <a:endParaRPr lang="fr-FR" sz="1100" b="1" dirty="0">
              <a:solidFill>
                <a:schemeClr val="accent2">
                  <a:lumMod val="50000"/>
                </a:schemeClr>
              </a:solidFill>
            </a:endParaRPr>
          </a:p>
        </p:txBody>
      </p:sp>
      <p:sp>
        <p:nvSpPr>
          <p:cNvPr id="49" name="Rectangle 48"/>
          <p:cNvSpPr/>
          <p:nvPr/>
        </p:nvSpPr>
        <p:spPr>
          <a:xfrm>
            <a:off x="467544" y="1397545"/>
            <a:ext cx="288032"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à coins arrondis 49"/>
          <p:cNvSpPr/>
          <p:nvPr/>
        </p:nvSpPr>
        <p:spPr>
          <a:xfrm>
            <a:off x="349836" y="3293284"/>
            <a:ext cx="549756" cy="1468918"/>
          </a:xfrm>
          <a:prstGeom prst="roundRect">
            <a:avLst>
              <a:gd name="adj" fmla="val 76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50%</a:t>
            </a:r>
            <a:endParaRPr lang="fr-FR" sz="1100" b="1" dirty="0"/>
          </a:p>
        </p:txBody>
      </p:sp>
      <p:sp>
        <p:nvSpPr>
          <p:cNvPr id="51" name="Rectangle à coins arrondis 50"/>
          <p:cNvSpPr/>
          <p:nvPr/>
        </p:nvSpPr>
        <p:spPr>
          <a:xfrm>
            <a:off x="349836" y="2323386"/>
            <a:ext cx="549756" cy="8852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40%</a:t>
            </a:r>
            <a:endParaRPr lang="fr-FR" sz="1100" b="1" dirty="0"/>
          </a:p>
        </p:txBody>
      </p:sp>
      <p:sp>
        <p:nvSpPr>
          <p:cNvPr id="52" name="Rectangle à coins arrondis 51"/>
          <p:cNvSpPr/>
          <p:nvPr/>
        </p:nvSpPr>
        <p:spPr>
          <a:xfrm>
            <a:off x="349836" y="1339489"/>
            <a:ext cx="549756"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r>
              <a:rPr lang="fr-FR" sz="1100" b="1" dirty="0" smtClean="0"/>
              <a:t>%</a:t>
            </a:r>
            <a:endParaRPr lang="fr-FR" sz="1100" b="1" dirty="0"/>
          </a:p>
        </p:txBody>
      </p:sp>
      <p:sp>
        <p:nvSpPr>
          <p:cNvPr id="53" name="Rectangle à coins arrondis 52"/>
          <p:cNvSpPr/>
          <p:nvPr/>
        </p:nvSpPr>
        <p:spPr>
          <a:xfrm>
            <a:off x="349836" y="1696701"/>
            <a:ext cx="549756" cy="5420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54" name="Rectangle à coins arrondis 53"/>
          <p:cNvSpPr/>
          <p:nvPr/>
        </p:nvSpPr>
        <p:spPr>
          <a:xfrm>
            <a:off x="349836" y="3294477"/>
            <a:ext cx="549756" cy="235323"/>
          </a:xfrm>
          <a:prstGeom prst="roundRect">
            <a:avLst>
              <a:gd name="adj" fmla="val 19463"/>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 b="1"/>
          </a:p>
        </p:txBody>
      </p:sp>
      <p:sp>
        <p:nvSpPr>
          <p:cNvPr id="55" name="Rectangle 54"/>
          <p:cNvSpPr/>
          <p:nvPr/>
        </p:nvSpPr>
        <p:spPr>
          <a:xfrm>
            <a:off x="363939" y="3307447"/>
            <a:ext cx="535653" cy="253916"/>
          </a:xfrm>
          <a:prstGeom prst="rect">
            <a:avLst/>
          </a:prstGeom>
          <a:ln w="9525">
            <a:noFill/>
          </a:ln>
        </p:spPr>
        <p:txBody>
          <a:bodyPr wrap="square">
            <a:spAutoFit/>
          </a:bodyPr>
          <a:lstStyle/>
          <a:p>
            <a:pPr lvl="0" algn="ctr"/>
            <a:r>
              <a:rPr lang="fr-FR" sz="600" b="1" dirty="0" smtClean="0">
                <a:solidFill>
                  <a:schemeClr val="bg1"/>
                </a:solidFill>
              </a:rPr>
              <a:t>MO</a:t>
            </a:r>
            <a:r>
              <a:rPr lang="fr-FR" sz="1050" b="1" dirty="0" smtClean="0">
                <a:solidFill>
                  <a:schemeClr val="bg1"/>
                </a:solidFill>
              </a:rPr>
              <a:t> 1%</a:t>
            </a:r>
            <a:endParaRPr lang="fr-FR" sz="1050" b="1" dirty="0">
              <a:solidFill>
                <a:schemeClr val="bg1"/>
              </a:solidFill>
            </a:endParaRPr>
          </a:p>
        </p:txBody>
      </p:sp>
    </p:spTree>
    <p:extLst>
      <p:ext uri="{BB962C8B-B14F-4D97-AF65-F5344CB8AC3E}">
        <p14:creationId xmlns:p14="http://schemas.microsoft.com/office/powerpoint/2010/main" val="65226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Espace réservé du texte 8"/>
          <p:cNvSpPr>
            <a:spLocks noGrp="1"/>
          </p:cNvSpPr>
          <p:nvPr>
            <p:ph type="body" sz="quarter" idx="13"/>
          </p:nvPr>
        </p:nvSpPr>
        <p:spPr/>
        <p:txBody>
          <a:bodyPr/>
          <a:lstStyle/>
          <a:p>
            <a:endParaRPr lang="fr-FR" dirty="0"/>
          </a:p>
        </p:txBody>
      </p:sp>
      <p:sp>
        <p:nvSpPr>
          <p:cNvPr id="7" name="Titre 6"/>
          <p:cNvSpPr>
            <a:spLocks noGrp="1"/>
          </p:cNvSpPr>
          <p:nvPr>
            <p:ph type="title"/>
          </p:nvPr>
        </p:nvSpPr>
        <p:spPr/>
        <p:txBody>
          <a:bodyPr/>
          <a:lstStyle/>
          <a:p>
            <a:r>
              <a:rPr lang="fr-FR" dirty="0" smtClean="0"/>
              <a:t>Sommaire</a:t>
            </a:r>
            <a:endParaRPr lang="fr-FR" dirty="0"/>
          </a:p>
        </p:txBody>
      </p:sp>
      <p:sp>
        <p:nvSpPr>
          <p:cNvPr id="10" name="Espace réservé du texte 9"/>
          <p:cNvSpPr>
            <a:spLocks noGrp="1"/>
          </p:cNvSpPr>
          <p:nvPr>
            <p:ph type="body" sz="quarter" idx="14"/>
          </p:nvPr>
        </p:nvSpPr>
        <p:spPr/>
        <p:txBody>
          <a:bodyPr/>
          <a:lstStyle/>
          <a:p>
            <a:pPr marL="434975" indent="-342900">
              <a:buAutoNum type="arabicPeriod"/>
            </a:pPr>
            <a:r>
              <a:rPr lang="fr-FR" dirty="0" smtClean="0"/>
              <a:t>Contexte</a:t>
            </a:r>
          </a:p>
          <a:p>
            <a:pPr marL="434975" indent="-342900">
              <a:buAutoNum type="arabicPeriod"/>
            </a:pPr>
            <a:endParaRPr lang="fr-FR" dirty="0"/>
          </a:p>
          <a:p>
            <a:pPr marL="434975" indent="-342900">
              <a:buAutoNum type="arabicPeriod"/>
            </a:pPr>
            <a:r>
              <a:rPr lang="fr-FR" dirty="0" smtClean="0"/>
              <a:t>Structure générale du modèle de financement</a:t>
            </a:r>
          </a:p>
          <a:p>
            <a:pPr marL="434975" indent="-342900">
              <a:buAutoNum type="arabicPeriod"/>
            </a:pPr>
            <a:endParaRPr lang="fr-FR" dirty="0"/>
          </a:p>
          <a:p>
            <a:pPr marL="434975" indent="-342900">
              <a:buAutoNum type="arabicPeriod"/>
            </a:pPr>
            <a:r>
              <a:rPr lang="fr-FR" dirty="0" smtClean="0"/>
              <a:t>Le contenu de chaque compartiment de financement</a:t>
            </a:r>
          </a:p>
          <a:p>
            <a:pPr marL="434975" indent="-342900">
              <a:buAutoNum type="arabicPeriod"/>
            </a:pPr>
            <a:endParaRPr lang="fr-FR" dirty="0"/>
          </a:p>
          <a:p>
            <a:pPr marL="434975" indent="-342900">
              <a:buAutoNum type="arabicPeriod"/>
            </a:pPr>
            <a:r>
              <a:rPr lang="fr-FR" dirty="0" smtClean="0"/>
              <a:t>La transition</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Tree>
    <p:extLst>
      <p:ext uri="{BB962C8B-B14F-4D97-AF65-F5344CB8AC3E}">
        <p14:creationId xmlns:p14="http://schemas.microsoft.com/office/powerpoint/2010/main" val="1840956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600" dirty="0"/>
              <a:t>La dotation populationnelle met en relation un besoin de </a:t>
            </a:r>
            <a:r>
              <a:rPr lang="fr-FR" sz="1600" dirty="0" smtClean="0"/>
              <a:t>prise en charge en SSR déterminé à partir de caractéristiques territoriales avec </a:t>
            </a:r>
            <a:r>
              <a:rPr lang="fr-FR" sz="1600" dirty="0"/>
              <a:t>une enveloppe de </a:t>
            </a:r>
            <a:r>
              <a:rPr lang="fr-FR" sz="1600" dirty="0" smtClean="0"/>
              <a:t>financement</a:t>
            </a:r>
            <a:endParaRPr lang="fr-FR" sz="16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74" name="Rectangle à coins arrondis 73"/>
          <p:cNvSpPr/>
          <p:nvPr/>
        </p:nvSpPr>
        <p:spPr>
          <a:xfrm>
            <a:off x="2868780" y="1288046"/>
            <a:ext cx="5879931" cy="1061703"/>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Le </a:t>
            </a:r>
            <a:r>
              <a:rPr lang="fr-FR" sz="900" dirty="0">
                <a:solidFill>
                  <a:schemeClr val="accent2">
                    <a:lumMod val="50000"/>
                  </a:schemeClr>
                </a:solidFill>
              </a:rPr>
              <a:t>premier objectif </a:t>
            </a:r>
            <a:r>
              <a:rPr lang="fr-FR" sz="900" dirty="0" smtClean="0">
                <a:solidFill>
                  <a:schemeClr val="accent2">
                    <a:lumMod val="50000"/>
                  </a:schemeClr>
                </a:solidFill>
              </a:rPr>
              <a:t>de la dotation populationnelle est </a:t>
            </a:r>
            <a:r>
              <a:rPr lang="fr-FR" sz="900" dirty="0">
                <a:solidFill>
                  <a:schemeClr val="accent2">
                    <a:lumMod val="50000"/>
                  </a:schemeClr>
                </a:solidFill>
              </a:rPr>
              <a:t>de réduire les inégalités territoriales. Ce mode d’allocation constitue également un outil puissant pour structurer une offre de soin pérenne en réponse aux besoins, tout en laissant une liberté d’organisation importante aux acteurs. </a:t>
            </a:r>
            <a:endParaRPr lang="fr-FR" sz="900" dirty="0" smtClean="0">
              <a:solidFill>
                <a:schemeClr val="accent2">
                  <a:lumMod val="50000"/>
                </a:schemeClr>
              </a:solidFill>
            </a:endParaRPr>
          </a:p>
          <a:p>
            <a:pPr marL="176213" indent="-109538" algn="just">
              <a:buFont typeface="Arial" panose="020B0604020202020204" pitchFamily="34" charset="0"/>
              <a:buChar char="•"/>
            </a:pPr>
            <a:r>
              <a:rPr lang="fr-FR" sz="900" dirty="0">
                <a:solidFill>
                  <a:schemeClr val="accent2">
                    <a:lumMod val="50000"/>
                  </a:schemeClr>
                </a:solidFill>
              </a:rPr>
              <a:t>En remettant les besoins de santé au centre de la réflexion, la dotation populationnelle constitue un outil structurant et stratégique d’allocation des ressources</a:t>
            </a:r>
            <a:r>
              <a:rPr lang="fr-FR" sz="900" dirty="0" smtClean="0">
                <a:solidFill>
                  <a:schemeClr val="accent2">
                    <a:lumMod val="50000"/>
                  </a:schemeClr>
                </a:solidFill>
              </a:rPr>
              <a:t>.</a:t>
            </a:r>
            <a:endParaRPr lang="fr-FR" sz="900" dirty="0">
              <a:solidFill>
                <a:schemeClr val="accent2">
                  <a:lumMod val="50000"/>
                </a:schemeClr>
              </a:solidFill>
            </a:endParaRPr>
          </a:p>
        </p:txBody>
      </p:sp>
      <p:sp>
        <p:nvSpPr>
          <p:cNvPr id="77" name="Rectangle 76"/>
          <p:cNvSpPr/>
          <p:nvPr/>
        </p:nvSpPr>
        <p:spPr>
          <a:xfrm>
            <a:off x="1655816" y="1725281"/>
            <a:ext cx="1260000"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L’ambition</a:t>
            </a:r>
            <a:endParaRPr lang="fr-FR" sz="1100" b="1" dirty="0">
              <a:solidFill>
                <a:schemeClr val="accent2">
                  <a:lumMod val="50000"/>
                </a:schemeClr>
              </a:solidFill>
            </a:endParaRPr>
          </a:p>
        </p:txBody>
      </p:sp>
      <p:sp>
        <p:nvSpPr>
          <p:cNvPr id="80" name="Rectangle à coins arrondis 79"/>
          <p:cNvSpPr/>
          <p:nvPr/>
        </p:nvSpPr>
        <p:spPr>
          <a:xfrm>
            <a:off x="2868781" y="3622279"/>
            <a:ext cx="5879931" cy="1139923"/>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Au </a:t>
            </a:r>
            <a:r>
              <a:rPr lang="fr-FR" sz="900" dirty="0">
                <a:solidFill>
                  <a:schemeClr val="accent2">
                    <a:lumMod val="50000"/>
                  </a:schemeClr>
                </a:solidFill>
              </a:rPr>
              <a:t>niveau national, la dotation populationnelle assure le rééquilibrage entre les régions. Pour cela, les enveloppes de financement sont </a:t>
            </a:r>
            <a:r>
              <a:rPr lang="fr-FR" sz="900" dirty="0" smtClean="0">
                <a:solidFill>
                  <a:schemeClr val="accent2">
                    <a:lumMod val="50000"/>
                  </a:schemeClr>
                </a:solidFill>
              </a:rPr>
              <a:t>allouées à </a:t>
            </a:r>
            <a:r>
              <a:rPr lang="fr-FR" sz="900" dirty="0">
                <a:solidFill>
                  <a:schemeClr val="accent2">
                    <a:lumMod val="50000"/>
                  </a:schemeClr>
                </a:solidFill>
              </a:rPr>
              <a:t>l’échelle régionale uniquement.</a:t>
            </a:r>
          </a:p>
          <a:p>
            <a:pPr marL="176213" indent="-109538" algn="just">
              <a:buFont typeface="Arial" panose="020B0604020202020204" pitchFamily="34" charset="0"/>
              <a:buChar char="•"/>
            </a:pPr>
            <a:r>
              <a:rPr lang="fr-FR" sz="900" dirty="0">
                <a:solidFill>
                  <a:schemeClr val="accent2">
                    <a:lumMod val="50000"/>
                  </a:schemeClr>
                </a:solidFill>
              </a:rPr>
              <a:t>Chaque région détermine ensuite ses propres critères d’allocation </a:t>
            </a:r>
            <a:r>
              <a:rPr lang="fr-FR" sz="900" dirty="0" err="1">
                <a:solidFill>
                  <a:schemeClr val="accent2">
                    <a:lumMod val="50000"/>
                  </a:schemeClr>
                </a:solidFill>
              </a:rPr>
              <a:t>infra-régionale</a:t>
            </a:r>
            <a:r>
              <a:rPr lang="fr-FR" sz="900" dirty="0">
                <a:solidFill>
                  <a:schemeClr val="accent2">
                    <a:lumMod val="50000"/>
                  </a:schemeClr>
                </a:solidFill>
              </a:rPr>
              <a:t>, en concertation avec le Comité d’Allocation des Ressources. </a:t>
            </a:r>
            <a:r>
              <a:rPr lang="fr-FR" sz="900" dirty="0" smtClean="0">
                <a:solidFill>
                  <a:schemeClr val="accent2">
                    <a:lumMod val="50000"/>
                  </a:schemeClr>
                </a:solidFill>
              </a:rPr>
              <a:t>L’allocation </a:t>
            </a:r>
            <a:r>
              <a:rPr lang="fr-FR" sz="900" dirty="0">
                <a:solidFill>
                  <a:schemeClr val="accent2">
                    <a:lumMod val="50000"/>
                  </a:schemeClr>
                </a:solidFill>
              </a:rPr>
              <a:t>aux établissements se fait </a:t>
            </a:r>
            <a:r>
              <a:rPr lang="fr-FR" sz="900" dirty="0" smtClean="0">
                <a:solidFill>
                  <a:schemeClr val="accent2">
                    <a:lumMod val="50000"/>
                  </a:schemeClr>
                </a:solidFill>
              </a:rPr>
              <a:t>selon </a:t>
            </a:r>
            <a:r>
              <a:rPr lang="fr-FR" sz="900" dirty="0">
                <a:solidFill>
                  <a:schemeClr val="accent2">
                    <a:lumMod val="50000"/>
                  </a:schemeClr>
                </a:solidFill>
              </a:rPr>
              <a:t>des modalités et critères fixés en amont et </a:t>
            </a:r>
            <a:r>
              <a:rPr lang="fr-FR" sz="900" dirty="0" smtClean="0">
                <a:solidFill>
                  <a:schemeClr val="accent2">
                    <a:lumMod val="50000"/>
                  </a:schemeClr>
                </a:solidFill>
              </a:rPr>
              <a:t>en concertation. </a:t>
            </a:r>
            <a:r>
              <a:rPr lang="fr-FR" sz="900" dirty="0">
                <a:solidFill>
                  <a:schemeClr val="accent2">
                    <a:lumMod val="50000"/>
                  </a:schemeClr>
                </a:solidFill>
              </a:rPr>
              <a:t>Le montant de la dotation de chaque structure est déterminé dans le cadre du dialogue de gestion qui intervient entre l’ARS et l’établissement</a:t>
            </a:r>
            <a:r>
              <a:rPr lang="fr-FR" sz="900" dirty="0" smtClean="0">
                <a:solidFill>
                  <a:schemeClr val="accent2">
                    <a:lumMod val="50000"/>
                  </a:schemeClr>
                </a:solidFill>
              </a:rPr>
              <a:t>.</a:t>
            </a:r>
            <a:endParaRPr lang="fr-FR" sz="900" dirty="0">
              <a:solidFill>
                <a:schemeClr val="accent2">
                  <a:lumMod val="50000"/>
                </a:schemeClr>
              </a:solidFill>
            </a:endParaRPr>
          </a:p>
        </p:txBody>
      </p:sp>
      <p:sp>
        <p:nvSpPr>
          <p:cNvPr id="81" name="Rectangle 80"/>
          <p:cNvSpPr/>
          <p:nvPr/>
        </p:nvSpPr>
        <p:spPr>
          <a:xfrm>
            <a:off x="1655816" y="4022546"/>
            <a:ext cx="1260000"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Comment ça fonctionnera</a:t>
            </a:r>
            <a:endParaRPr lang="fr-FR" sz="1100" b="1" dirty="0">
              <a:solidFill>
                <a:schemeClr val="accent2">
                  <a:lumMod val="50000"/>
                </a:schemeClr>
              </a:solidFill>
            </a:endParaRPr>
          </a:p>
        </p:txBody>
      </p:sp>
      <p:sp>
        <p:nvSpPr>
          <p:cNvPr id="82" name="Rectangle à coins arrondis 81"/>
          <p:cNvSpPr/>
          <p:nvPr/>
        </p:nvSpPr>
        <p:spPr>
          <a:xfrm>
            <a:off x="2868780" y="2488779"/>
            <a:ext cx="5879931" cy="1057949"/>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Plusieurs volets qui doivent permettre de caractériser précisément le besoin en SSR, très protéiforme</a:t>
            </a:r>
          </a:p>
          <a:p>
            <a:pPr marL="441325" lvl="1" indent="-171450" algn="just">
              <a:buFont typeface="Arial" panose="020B0604020202020204" pitchFamily="34" charset="0"/>
              <a:buChar char="▪"/>
            </a:pPr>
            <a:r>
              <a:rPr lang="fr-FR" sz="900" dirty="0">
                <a:solidFill>
                  <a:schemeClr val="accent2">
                    <a:lumMod val="50000"/>
                  </a:schemeClr>
                </a:solidFill>
              </a:rPr>
              <a:t>Volet proximité alloué sur la base des caractéristiques démographiques et du nombre de séjours de MCO des territoires</a:t>
            </a:r>
          </a:p>
          <a:p>
            <a:pPr marL="441325" lvl="1" indent="-171450" algn="just">
              <a:buFont typeface="Arial" panose="020B0604020202020204" pitchFamily="34" charset="0"/>
              <a:buChar char="▪"/>
            </a:pPr>
            <a:r>
              <a:rPr lang="fr-FR" sz="900" dirty="0">
                <a:solidFill>
                  <a:schemeClr val="accent2">
                    <a:lumMod val="50000"/>
                  </a:schemeClr>
                </a:solidFill>
              </a:rPr>
              <a:t>Des volets caractérisant les besoins sur les offres de recours </a:t>
            </a:r>
            <a:r>
              <a:rPr lang="fr-FR" sz="900" dirty="0" err="1">
                <a:solidFill>
                  <a:schemeClr val="accent2">
                    <a:lumMod val="50000"/>
                  </a:schemeClr>
                </a:solidFill>
              </a:rPr>
              <a:t>infra-régional</a:t>
            </a:r>
            <a:r>
              <a:rPr lang="fr-FR" sz="900" dirty="0">
                <a:solidFill>
                  <a:schemeClr val="accent2">
                    <a:lumMod val="50000"/>
                  </a:schemeClr>
                </a:solidFill>
              </a:rPr>
              <a:t>, </a:t>
            </a:r>
            <a:r>
              <a:rPr lang="fr-FR" sz="900" dirty="0" smtClean="0">
                <a:solidFill>
                  <a:schemeClr val="accent2">
                    <a:lumMod val="50000"/>
                  </a:schemeClr>
                </a:solidFill>
              </a:rPr>
              <a:t>par </a:t>
            </a:r>
            <a:r>
              <a:rPr lang="fr-FR" sz="900" dirty="0">
                <a:solidFill>
                  <a:schemeClr val="accent2">
                    <a:lumMod val="50000"/>
                  </a:schemeClr>
                </a:solidFill>
              </a:rPr>
              <a:t>spécialité médicale (neurologie, locomoteur, métabolique, cardio-respiratoire, autres) à partir de l’état de santé des populations (déterminé à partir de la cartographie des pathologies CNAM</a:t>
            </a:r>
            <a:r>
              <a:rPr lang="fr-FR" sz="900" dirty="0" smtClean="0">
                <a:solidFill>
                  <a:schemeClr val="accent2">
                    <a:lumMod val="50000"/>
                  </a:schemeClr>
                </a:solidFill>
              </a:rPr>
              <a:t>)</a:t>
            </a:r>
            <a:endParaRPr lang="fr-FR" sz="900" dirty="0">
              <a:solidFill>
                <a:schemeClr val="accent2">
                  <a:lumMod val="50000"/>
                </a:schemeClr>
              </a:solidFill>
            </a:endParaRPr>
          </a:p>
        </p:txBody>
      </p:sp>
      <p:sp>
        <p:nvSpPr>
          <p:cNvPr id="83" name="Rectangle 82"/>
          <p:cNvSpPr/>
          <p:nvPr/>
        </p:nvSpPr>
        <p:spPr>
          <a:xfrm>
            <a:off x="1655816" y="2846103"/>
            <a:ext cx="1260000"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 structuration de la dotation</a:t>
            </a:r>
            <a:endParaRPr lang="fr-FR" sz="1100" b="1" dirty="0">
              <a:solidFill>
                <a:schemeClr val="accent2">
                  <a:lumMod val="50000"/>
                </a:schemeClr>
              </a:solidFill>
            </a:endParaRPr>
          </a:p>
        </p:txBody>
      </p:sp>
      <p:sp>
        <p:nvSpPr>
          <p:cNvPr id="20" name="Rectangle 19"/>
          <p:cNvSpPr/>
          <p:nvPr/>
        </p:nvSpPr>
        <p:spPr>
          <a:xfrm>
            <a:off x="467544" y="1397545"/>
            <a:ext cx="288032"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349836" y="3293284"/>
            <a:ext cx="549756" cy="1468918"/>
          </a:xfrm>
          <a:prstGeom prst="roundRect">
            <a:avLst>
              <a:gd name="adj" fmla="val 76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50%</a:t>
            </a:r>
            <a:endParaRPr lang="fr-FR" sz="1100" b="1" dirty="0"/>
          </a:p>
        </p:txBody>
      </p:sp>
      <p:sp>
        <p:nvSpPr>
          <p:cNvPr id="22" name="Rectangle à coins arrondis 21"/>
          <p:cNvSpPr/>
          <p:nvPr/>
        </p:nvSpPr>
        <p:spPr>
          <a:xfrm>
            <a:off x="349836" y="2323386"/>
            <a:ext cx="549756" cy="88523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 b="1" dirty="0" smtClean="0"/>
              <a:t>Dot Pop</a:t>
            </a:r>
          </a:p>
          <a:p>
            <a:pPr algn="ctr"/>
            <a:r>
              <a:rPr lang="fr-FR" sz="1100" b="1" dirty="0" smtClean="0"/>
              <a:t>35-40%</a:t>
            </a:r>
            <a:endParaRPr lang="fr-FR" sz="1100" b="1" dirty="0"/>
          </a:p>
        </p:txBody>
      </p:sp>
      <p:sp>
        <p:nvSpPr>
          <p:cNvPr id="23" name="Rectangle à coins arrondis 22"/>
          <p:cNvSpPr/>
          <p:nvPr/>
        </p:nvSpPr>
        <p:spPr>
          <a:xfrm>
            <a:off x="349836" y="1339489"/>
            <a:ext cx="549756"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r>
              <a:rPr lang="fr-FR" sz="1100" b="1" dirty="0" smtClean="0"/>
              <a:t>%</a:t>
            </a:r>
            <a:endParaRPr lang="fr-FR" sz="1100" b="1" dirty="0"/>
          </a:p>
        </p:txBody>
      </p:sp>
      <p:sp>
        <p:nvSpPr>
          <p:cNvPr id="24" name="Rectangle à coins arrondis 23"/>
          <p:cNvSpPr/>
          <p:nvPr/>
        </p:nvSpPr>
        <p:spPr>
          <a:xfrm>
            <a:off x="349836" y="1696701"/>
            <a:ext cx="549756" cy="5420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25" name="Rectangle à coins arrondis 24"/>
          <p:cNvSpPr/>
          <p:nvPr/>
        </p:nvSpPr>
        <p:spPr>
          <a:xfrm>
            <a:off x="349836" y="3294477"/>
            <a:ext cx="549756" cy="235323"/>
          </a:xfrm>
          <a:prstGeom prst="roundRect">
            <a:avLst>
              <a:gd name="adj" fmla="val 19463"/>
            </a:avLst>
          </a:prstGeom>
          <a:solidFill>
            <a:schemeClr val="bg1">
              <a:lumMod val="85000"/>
            </a:schemeClr>
          </a:solid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endParaRPr>
          </a:p>
        </p:txBody>
      </p:sp>
      <p:sp>
        <p:nvSpPr>
          <p:cNvPr id="26" name="Rectangle 25"/>
          <p:cNvSpPr/>
          <p:nvPr/>
        </p:nvSpPr>
        <p:spPr>
          <a:xfrm>
            <a:off x="363939" y="3307447"/>
            <a:ext cx="535653" cy="253916"/>
          </a:xfrm>
          <a:prstGeom prst="rect">
            <a:avLst/>
          </a:prstGeom>
          <a:ln w="9525">
            <a:noFill/>
          </a:ln>
        </p:spPr>
        <p:txBody>
          <a:bodyPr wrap="square">
            <a:spAutoFit/>
          </a:bodyPr>
          <a:lstStyle/>
          <a:p>
            <a:pPr lvl="0" algn="ctr"/>
            <a:r>
              <a:rPr lang="fr-FR" sz="1050" b="1" dirty="0">
                <a:solidFill>
                  <a:schemeClr val="bg1"/>
                </a:solidFill>
              </a:rPr>
              <a:t>1</a:t>
            </a:r>
            <a:r>
              <a:rPr lang="fr-FR" sz="1050" b="1" dirty="0" smtClean="0">
                <a:solidFill>
                  <a:schemeClr val="bg1"/>
                </a:solidFill>
              </a:rPr>
              <a:t>%</a:t>
            </a:r>
            <a:endParaRPr lang="fr-FR" sz="1050" b="1" dirty="0">
              <a:solidFill>
                <a:schemeClr val="bg1"/>
              </a:solidFill>
            </a:endParaRPr>
          </a:p>
        </p:txBody>
      </p:sp>
      <p:sp>
        <p:nvSpPr>
          <p:cNvPr id="3" name="ZoneTexte 2"/>
          <p:cNvSpPr txBox="1"/>
          <p:nvPr/>
        </p:nvSpPr>
        <p:spPr>
          <a:xfrm>
            <a:off x="1691680" y="3149895"/>
            <a:ext cx="1224136" cy="230832"/>
          </a:xfrm>
          <a:prstGeom prst="rect">
            <a:avLst/>
          </a:prstGeom>
          <a:noFill/>
        </p:spPr>
        <p:txBody>
          <a:bodyPr wrap="square" rtlCol="0">
            <a:spAutoFit/>
          </a:bodyPr>
          <a:lstStyle/>
          <a:p>
            <a:pPr algn="ctr"/>
            <a:r>
              <a:rPr lang="fr-FR" sz="900" dirty="0" smtClean="0"/>
              <a:t>(voir annexes)</a:t>
            </a:r>
            <a:endParaRPr lang="fr-FR" sz="900" dirty="0"/>
          </a:p>
        </p:txBody>
      </p:sp>
    </p:spTree>
    <p:extLst>
      <p:ext uri="{BB962C8B-B14F-4D97-AF65-F5344CB8AC3E}">
        <p14:creationId xmlns:p14="http://schemas.microsoft.com/office/powerpoint/2010/main" val="2316745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21</a:t>
            </a:fld>
            <a:endParaRPr lang="fr-FR" dirty="0"/>
          </a:p>
        </p:txBody>
      </p:sp>
      <p:sp>
        <p:nvSpPr>
          <p:cNvPr id="4" name="Espace réservé de la date 3"/>
          <p:cNvSpPr>
            <a:spLocks noGrp="1"/>
          </p:cNvSpPr>
          <p:nvPr>
            <p:ph type="dt" sz="half" idx="2"/>
          </p:nvPr>
        </p:nvSpPr>
        <p:spPr/>
        <p:txBody>
          <a:bodyPr/>
          <a:lstStyle/>
          <a:p>
            <a:fld id="{0597CDB5-73DC-8641-8CC1-FAD9379FD627}" type="datetime1">
              <a:rPr lang="fr-FR" cap="all" smtClean="0"/>
              <a:pPr/>
              <a:t>14/06/2023</a:t>
            </a:fld>
            <a:endParaRPr lang="fr-FR" cap="all" dirty="0"/>
          </a:p>
        </p:txBody>
      </p:sp>
      <p:sp>
        <p:nvSpPr>
          <p:cNvPr id="6" name="Titre 5"/>
          <p:cNvSpPr>
            <a:spLocks noGrp="1"/>
          </p:cNvSpPr>
          <p:nvPr>
            <p:ph type="title"/>
          </p:nvPr>
        </p:nvSpPr>
        <p:spPr/>
        <p:txBody>
          <a:bodyPr>
            <a:noAutofit/>
          </a:bodyPr>
          <a:lstStyle/>
          <a:p>
            <a:r>
              <a:rPr lang="fr-FR" sz="1800" dirty="0"/>
              <a:t>La dotation populationnelle : qu’est-ce que c’est ? </a:t>
            </a: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9" name="Rectangle 8"/>
          <p:cNvSpPr/>
          <p:nvPr/>
        </p:nvSpPr>
        <p:spPr>
          <a:xfrm>
            <a:off x="421669" y="1815767"/>
            <a:ext cx="8266834" cy="3139321"/>
          </a:xfrm>
          <a:prstGeom prst="rect">
            <a:avLst/>
          </a:prstGeom>
        </p:spPr>
        <p:txBody>
          <a:bodyPr wrap="square">
            <a:spAutoFit/>
          </a:bodyPr>
          <a:lstStyle/>
          <a:p>
            <a:pPr marL="285750" indent="-285750">
              <a:spcBef>
                <a:spcPts val="1200"/>
              </a:spcBef>
              <a:buFont typeface="Arial" panose="020B0604020202020204" pitchFamily="34" charset="0"/>
              <a:buChar char="•"/>
            </a:pPr>
            <a:r>
              <a:rPr lang="fr-FR" sz="1200" dirty="0" smtClean="0"/>
              <a:t>Un </a:t>
            </a:r>
            <a:r>
              <a:rPr lang="fr-FR" sz="1200" dirty="0"/>
              <a:t>modèle d’allocation des ressources fondé sur une quantification </a:t>
            </a:r>
            <a:r>
              <a:rPr lang="fr-FR" sz="1200" b="1" dirty="0">
                <a:solidFill>
                  <a:schemeClr val="accent5"/>
                </a:solidFill>
              </a:rPr>
              <a:t>des besoins de santé</a:t>
            </a:r>
            <a:r>
              <a:rPr lang="fr-FR" sz="1200" dirty="0"/>
              <a:t>, approchés par les</a:t>
            </a:r>
            <a:r>
              <a:rPr lang="fr-FR" sz="1200" dirty="0">
                <a:solidFill>
                  <a:schemeClr val="accent5">
                    <a:lumMod val="75000"/>
                  </a:schemeClr>
                </a:solidFill>
              </a:rPr>
              <a:t> </a:t>
            </a:r>
            <a:r>
              <a:rPr lang="fr-FR" sz="1200" b="1" dirty="0">
                <a:solidFill>
                  <a:schemeClr val="accent5"/>
                </a:solidFill>
              </a:rPr>
              <a:t>caractéristiques des </a:t>
            </a:r>
            <a:r>
              <a:rPr lang="fr-FR" sz="1200" b="1" dirty="0" smtClean="0">
                <a:solidFill>
                  <a:schemeClr val="accent5"/>
                </a:solidFill>
              </a:rPr>
              <a:t>populations et des territoires, </a:t>
            </a:r>
            <a:r>
              <a:rPr lang="fr-FR" sz="1200" dirty="0">
                <a:solidFill>
                  <a:srgbClr val="000000"/>
                </a:solidFill>
              </a:rPr>
              <a:t>qui </a:t>
            </a:r>
            <a:r>
              <a:rPr lang="fr-FR" sz="1200" dirty="0" smtClean="0">
                <a:solidFill>
                  <a:srgbClr val="000000"/>
                </a:solidFill>
              </a:rPr>
              <a:t>sont utilisés pour </a:t>
            </a:r>
            <a:r>
              <a:rPr lang="fr-FR" sz="1200" dirty="0">
                <a:solidFill>
                  <a:srgbClr val="000000"/>
                </a:solidFill>
              </a:rPr>
              <a:t>ventiler les financements entre </a:t>
            </a:r>
            <a:r>
              <a:rPr lang="fr-FR" sz="1200" dirty="0" smtClean="0">
                <a:solidFill>
                  <a:srgbClr val="000000"/>
                </a:solidFill>
              </a:rPr>
              <a:t>territoires afin de neutraliser </a:t>
            </a:r>
            <a:r>
              <a:rPr lang="fr-FR" sz="1200" dirty="0" smtClean="0"/>
              <a:t>les </a:t>
            </a:r>
            <a:r>
              <a:rPr lang="fr-FR" sz="1200" dirty="0"/>
              <a:t>effets d’offre ou de </a:t>
            </a:r>
            <a:r>
              <a:rPr lang="fr-FR" sz="1200" dirty="0" smtClean="0"/>
              <a:t>structures</a:t>
            </a:r>
          </a:p>
          <a:p>
            <a:pPr marL="637200" lvl="1" indent="-285750">
              <a:spcAft>
                <a:spcPts val="300"/>
              </a:spcAft>
              <a:buSzPct val="100000"/>
              <a:buFont typeface="Arial" panose="020B0604020202020204" pitchFamily="34" charset="0"/>
              <a:buChar char="•"/>
            </a:pPr>
            <a:r>
              <a:rPr lang="fr-FR" sz="1100" dirty="0" smtClean="0">
                <a:solidFill>
                  <a:srgbClr val="000000"/>
                </a:solidFill>
              </a:rPr>
              <a:t>Il </a:t>
            </a:r>
            <a:r>
              <a:rPr lang="fr-FR" sz="1100" dirty="0">
                <a:solidFill>
                  <a:srgbClr val="000000"/>
                </a:solidFill>
              </a:rPr>
              <a:t>ne peut exister d’équation mathématique qui conduise automatiquement de la dotation populationnelle régionale à la dotation par établissement - Cela reviendrait à nier les spécificités régionales et la liberté d’organisation des acteurs locaux (ARS et établissements), éventuellement contractualisée</a:t>
            </a:r>
          </a:p>
          <a:p>
            <a:pPr marL="637200" lvl="1" indent="-285750">
              <a:spcAft>
                <a:spcPts val="300"/>
              </a:spcAft>
              <a:buSzPct val="100000"/>
              <a:buFont typeface="Arial" panose="020B0604020202020204" pitchFamily="34" charset="0"/>
              <a:buChar char="•"/>
            </a:pPr>
            <a:r>
              <a:rPr lang="fr-FR" sz="1100" dirty="0">
                <a:solidFill>
                  <a:srgbClr val="000000"/>
                </a:solidFill>
              </a:rPr>
              <a:t>Au niveau établissement, il serait plus juste de parler d’une dotation issue de la dotation populationnelle régionale qui sera allouée par l’ARS dans le cadre d’une gouvernance repensée</a:t>
            </a:r>
          </a:p>
          <a:p>
            <a:pPr marL="285750" indent="-285750">
              <a:spcBef>
                <a:spcPts val="1200"/>
              </a:spcBef>
              <a:buFont typeface="Arial" panose="020B0604020202020204" pitchFamily="34" charset="0"/>
              <a:buChar char="•"/>
            </a:pPr>
            <a:r>
              <a:rPr lang="fr-FR" sz="1200" dirty="0" smtClean="0"/>
              <a:t>Par sa mécanique d’allocation, la </a:t>
            </a:r>
            <a:r>
              <a:rPr lang="fr-FR" sz="1200" dirty="0"/>
              <a:t>dotation populationnelle permet de corriger l</a:t>
            </a:r>
            <a:r>
              <a:rPr lang="fr-FR" sz="1200" dirty="0" smtClean="0"/>
              <a:t>es </a:t>
            </a:r>
            <a:r>
              <a:rPr lang="fr-FR" sz="1200" b="1" dirty="0">
                <a:solidFill>
                  <a:schemeClr val="accent5"/>
                </a:solidFill>
              </a:rPr>
              <a:t>inégalités territoriales constatées sur </a:t>
            </a:r>
            <a:r>
              <a:rPr lang="fr-FR" sz="1200" b="1" dirty="0" smtClean="0">
                <a:solidFill>
                  <a:schemeClr val="accent5"/>
                </a:solidFill>
              </a:rPr>
              <a:t>l’offre </a:t>
            </a:r>
            <a:r>
              <a:rPr lang="fr-FR" sz="1200" dirty="0"/>
              <a:t>sur la base des déterminants du </a:t>
            </a:r>
            <a:r>
              <a:rPr lang="fr-FR" sz="1200" dirty="0" smtClean="0"/>
              <a:t>recours au SSR</a:t>
            </a:r>
          </a:p>
          <a:p>
            <a:pPr marL="742950" lvl="1" indent="-285750">
              <a:spcBef>
                <a:spcPts val="1200"/>
              </a:spcBef>
              <a:buFont typeface="Arial" panose="020B0604020202020204" pitchFamily="34" charset="0"/>
              <a:buChar char="•"/>
            </a:pPr>
            <a:r>
              <a:rPr lang="fr-FR" sz="1200" dirty="0">
                <a:solidFill>
                  <a:srgbClr val="000000"/>
                </a:solidFill>
              </a:rPr>
              <a:t>Le </a:t>
            </a:r>
            <a:r>
              <a:rPr lang="fr-FR" sz="1200" b="1" dirty="0">
                <a:solidFill>
                  <a:schemeClr val="accent5"/>
                </a:solidFill>
              </a:rPr>
              <a:t>rythme du rééquilibrage </a:t>
            </a:r>
            <a:r>
              <a:rPr lang="fr-FR" sz="1200" dirty="0">
                <a:solidFill>
                  <a:srgbClr val="000000"/>
                </a:solidFill>
              </a:rPr>
              <a:t>porté par la dotation populationnelle a été construit en concertation pour combiner deux enjeux antagonistes : stabilité et lisibilité pour les établissements vs. correction des écarts de financement de l’autre</a:t>
            </a:r>
          </a:p>
          <a:p>
            <a:pPr marL="285750" indent="-285750">
              <a:spcBef>
                <a:spcPts val="1200"/>
              </a:spcBef>
              <a:buFont typeface="Arial" panose="020B0604020202020204" pitchFamily="34" charset="0"/>
              <a:buChar char="•"/>
            </a:pPr>
            <a:endParaRPr lang="fr-FR" sz="1200" dirty="0"/>
          </a:p>
        </p:txBody>
      </p:sp>
      <p:sp>
        <p:nvSpPr>
          <p:cNvPr id="13" name="Rectangle 12"/>
          <p:cNvSpPr/>
          <p:nvPr/>
        </p:nvSpPr>
        <p:spPr>
          <a:xfrm>
            <a:off x="401641" y="1430084"/>
            <a:ext cx="8347072" cy="322989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01641" y="1430084"/>
            <a:ext cx="8347072" cy="276999"/>
          </a:xfrm>
          <a:prstGeom prst="rect">
            <a:avLst/>
          </a:prstGeom>
        </p:spPr>
        <p:txBody>
          <a:bodyPr wrap="square">
            <a:spAutoFit/>
          </a:bodyPr>
          <a:lstStyle/>
          <a:p>
            <a:pPr algn="ctr"/>
            <a:r>
              <a:rPr lang="fr-FR" sz="1200" b="1" dirty="0">
                <a:solidFill>
                  <a:schemeClr val="accent5"/>
                </a:solidFill>
              </a:rPr>
              <a:t>La dotation populationnelle est au service de la de transformation du SSR</a:t>
            </a:r>
          </a:p>
        </p:txBody>
      </p:sp>
    </p:spTree>
    <p:extLst>
      <p:ext uri="{BB962C8B-B14F-4D97-AF65-F5344CB8AC3E}">
        <p14:creationId xmlns:p14="http://schemas.microsoft.com/office/powerpoint/2010/main" val="1153855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22</a:t>
            </a:fld>
            <a:endParaRPr lang="fr-FR" dirty="0"/>
          </a:p>
        </p:txBody>
      </p:sp>
      <p:sp>
        <p:nvSpPr>
          <p:cNvPr id="4" name="Espace réservé de la date 3"/>
          <p:cNvSpPr>
            <a:spLocks noGrp="1"/>
          </p:cNvSpPr>
          <p:nvPr>
            <p:ph type="dt" sz="half" idx="2"/>
          </p:nvPr>
        </p:nvSpPr>
        <p:spPr/>
        <p:txBody>
          <a:bodyPr/>
          <a:lstStyle/>
          <a:p>
            <a:fld id="{0597CDB5-73DC-8641-8CC1-FAD9379FD627}" type="datetime1">
              <a:rPr lang="fr-FR" cap="all" smtClean="0"/>
              <a:pPr/>
              <a:t>14/06/2023</a:t>
            </a:fld>
            <a:endParaRPr lang="fr-FR" cap="all" dirty="0"/>
          </a:p>
        </p:txBody>
      </p:sp>
      <p:sp>
        <p:nvSpPr>
          <p:cNvPr id="11" name="Espace réservé du texte 10"/>
          <p:cNvSpPr>
            <a:spLocks noGrp="1"/>
          </p:cNvSpPr>
          <p:nvPr>
            <p:ph type="body" sz="quarter" idx="16"/>
          </p:nvPr>
        </p:nvSpPr>
        <p:spPr/>
        <p:txBody>
          <a:bodyPr/>
          <a:lstStyle/>
          <a:p>
            <a:endParaRPr lang="fr-FR"/>
          </a:p>
        </p:txBody>
      </p:sp>
      <p:sp>
        <p:nvSpPr>
          <p:cNvPr id="9" name="Titre 8"/>
          <p:cNvSpPr>
            <a:spLocks noGrp="1"/>
          </p:cNvSpPr>
          <p:nvPr>
            <p:ph type="title"/>
          </p:nvPr>
        </p:nvSpPr>
        <p:spPr/>
        <p:txBody>
          <a:bodyPr>
            <a:noAutofit/>
          </a:bodyPr>
          <a:lstStyle/>
          <a:p>
            <a:r>
              <a:rPr lang="fr-FR" sz="2000" dirty="0"/>
              <a:t>Parmi les modes d’allocation des ressources dans le système de santé, la dotation populationnelle occupe une place </a:t>
            </a:r>
            <a:r>
              <a:rPr lang="fr-FR" sz="2000" dirty="0" smtClean="0"/>
              <a:t>particulière</a:t>
            </a:r>
            <a:endParaRPr lang="fr-FR" sz="2000" dirty="0"/>
          </a:p>
        </p:txBody>
      </p:sp>
      <p:sp>
        <p:nvSpPr>
          <p:cNvPr id="12" name="Espace réservé du texte 11"/>
          <p:cNvSpPr>
            <a:spLocks noGrp="1"/>
          </p:cNvSpPr>
          <p:nvPr>
            <p:ph type="body" sz="quarter" idx="17"/>
          </p:nvPr>
        </p:nvSpPr>
        <p:spPr>
          <a:xfrm>
            <a:off x="323528" y="1707654"/>
            <a:ext cx="3798608" cy="2880320"/>
          </a:xfrm>
          <a:ln>
            <a:solidFill>
              <a:schemeClr val="accent1"/>
            </a:solidFill>
          </a:ln>
        </p:spPr>
        <p:txBody>
          <a:bodyPr lIns="72000" tIns="72000" rIns="72000" bIns="72000" anchor="ctr"/>
          <a:lstStyle/>
          <a:p>
            <a:pPr algn="ctr"/>
            <a:r>
              <a:rPr lang="fr-FR" sz="1200" dirty="0" smtClean="0"/>
              <a:t>Un vecteur de financement </a:t>
            </a:r>
            <a:r>
              <a:rPr lang="fr-FR" sz="1200" b="1" dirty="0" smtClean="0">
                <a:solidFill>
                  <a:schemeClr val="accent1"/>
                </a:solidFill>
              </a:rPr>
              <a:t>toujours combiné </a:t>
            </a:r>
            <a:r>
              <a:rPr lang="fr-FR" sz="1200" dirty="0"/>
              <a:t>avec d’autres modes de </a:t>
            </a:r>
            <a:r>
              <a:rPr lang="fr-FR" sz="1200" dirty="0" smtClean="0"/>
              <a:t>financement</a:t>
            </a:r>
          </a:p>
          <a:p>
            <a:pPr algn="ctr"/>
            <a:endParaRPr lang="fr-FR" sz="1200" dirty="0"/>
          </a:p>
          <a:p>
            <a:pPr marL="263525" indent="-171450">
              <a:buFont typeface="Arial" panose="020B0604020202020204" pitchFamily="34" charset="0"/>
              <a:buChar char="•"/>
            </a:pPr>
            <a:r>
              <a:rPr lang="fr-FR" sz="1200" dirty="0" smtClean="0"/>
              <a:t>La </a:t>
            </a:r>
            <a:r>
              <a:rPr lang="fr-FR" sz="1200" b="1" dirty="0">
                <a:solidFill>
                  <a:schemeClr val="accent1"/>
                </a:solidFill>
              </a:rPr>
              <a:t>Dotation Populationnelle </a:t>
            </a:r>
            <a:r>
              <a:rPr lang="fr-FR" sz="1200" dirty="0" smtClean="0"/>
              <a:t>est très distincte dans sa structuration et son fonctionnement des </a:t>
            </a:r>
            <a:r>
              <a:rPr lang="fr-FR" sz="1200" dirty="0"/>
              <a:t>modes d’allocation mécanistes (à l’activité ou au forfait par exemple</a:t>
            </a:r>
            <a:r>
              <a:rPr lang="fr-FR" sz="1200" dirty="0" smtClean="0"/>
              <a:t>)</a:t>
            </a:r>
          </a:p>
          <a:p>
            <a:pPr marL="263525" indent="-171450">
              <a:buFont typeface="Arial" panose="020B0604020202020204" pitchFamily="34" charset="0"/>
              <a:buChar char="•"/>
            </a:pPr>
            <a:r>
              <a:rPr lang="fr-FR" sz="1200" dirty="0" smtClean="0"/>
              <a:t>Elle permet </a:t>
            </a:r>
            <a:r>
              <a:rPr lang="fr-FR" sz="1200" b="1" dirty="0" smtClean="0">
                <a:solidFill>
                  <a:schemeClr val="accent1"/>
                </a:solidFill>
              </a:rPr>
              <a:t>d’éviter </a:t>
            </a:r>
            <a:r>
              <a:rPr lang="fr-FR" sz="1200" b="1" dirty="0">
                <a:solidFill>
                  <a:schemeClr val="accent1"/>
                </a:solidFill>
              </a:rPr>
              <a:t>les effets délétères </a:t>
            </a:r>
            <a:r>
              <a:rPr lang="fr-FR" sz="1200" dirty="0"/>
              <a:t>d’un financement uniquement à l’activité </a:t>
            </a:r>
            <a:endParaRPr lang="fr-FR" sz="1200" dirty="0" smtClean="0"/>
          </a:p>
          <a:p>
            <a:pPr marL="263525" indent="-171450">
              <a:buFont typeface="Arial" panose="020B0604020202020204" pitchFamily="34" charset="0"/>
              <a:buChar char="•"/>
            </a:pPr>
            <a:r>
              <a:rPr lang="fr-FR" sz="1200" dirty="0" smtClean="0"/>
              <a:t>Mais </a:t>
            </a:r>
            <a:r>
              <a:rPr lang="fr-FR" sz="1200" dirty="0"/>
              <a:t>elle ne permet ni de valoriser l’efficience ou la qualité des différents offreurs, ni de s’adapter aux modifications rapides de l’environnement technique des </a:t>
            </a:r>
            <a:r>
              <a:rPr lang="fr-FR" sz="1200" dirty="0" smtClean="0"/>
              <a:t>soins</a:t>
            </a:r>
          </a:p>
        </p:txBody>
      </p:sp>
      <p:sp>
        <p:nvSpPr>
          <p:cNvPr id="10" name="Espace réservé du texte 9"/>
          <p:cNvSpPr>
            <a:spLocks noGrp="1"/>
          </p:cNvSpPr>
          <p:nvPr>
            <p:ph type="body" sz="quarter" idx="14"/>
          </p:nvPr>
        </p:nvSpPr>
        <p:spPr>
          <a:xfrm>
            <a:off x="5004049" y="1707654"/>
            <a:ext cx="3744416" cy="2880320"/>
          </a:xfrm>
          <a:ln>
            <a:solidFill>
              <a:schemeClr val="accent1"/>
            </a:solidFill>
          </a:ln>
        </p:spPr>
        <p:txBody>
          <a:bodyPr lIns="72000" tIns="72000" rIns="72000" bIns="72000" anchor="ctr"/>
          <a:lstStyle/>
          <a:p>
            <a:pPr algn="ctr"/>
            <a:r>
              <a:rPr lang="fr-FR" sz="1200" dirty="0"/>
              <a:t>Un</a:t>
            </a:r>
            <a:r>
              <a:rPr lang="fr-FR" sz="1200" b="1" dirty="0" smtClean="0">
                <a:solidFill>
                  <a:schemeClr val="accent1"/>
                </a:solidFill>
              </a:rPr>
              <a:t> </a:t>
            </a:r>
            <a:r>
              <a:rPr lang="fr-FR" sz="1200" b="1" dirty="0">
                <a:solidFill>
                  <a:schemeClr val="accent1"/>
                </a:solidFill>
              </a:rPr>
              <a:t>outil puissant pour structurer une offre de </a:t>
            </a:r>
            <a:r>
              <a:rPr lang="fr-FR" sz="1200" b="1" dirty="0" smtClean="0">
                <a:solidFill>
                  <a:schemeClr val="accent1"/>
                </a:solidFill>
              </a:rPr>
              <a:t>soin</a:t>
            </a:r>
          </a:p>
          <a:p>
            <a:pPr algn="ctr"/>
            <a:endParaRPr lang="fr-FR" sz="1200" dirty="0" smtClean="0"/>
          </a:p>
          <a:p>
            <a:pPr marL="263525" indent="-171450">
              <a:buFont typeface="Arial" panose="020B0604020202020204" pitchFamily="34" charset="0"/>
              <a:buChar char="•"/>
            </a:pPr>
            <a:r>
              <a:rPr lang="fr-FR" sz="1200" dirty="0" smtClean="0"/>
              <a:t>Un </a:t>
            </a:r>
            <a:r>
              <a:rPr lang="fr-FR" sz="1200" b="1" dirty="0">
                <a:solidFill>
                  <a:schemeClr val="accent1"/>
                </a:solidFill>
              </a:rPr>
              <a:t>dialogue de nature stratégique </a:t>
            </a:r>
            <a:r>
              <a:rPr lang="fr-FR" sz="1200" dirty="0"/>
              <a:t>doit s’instaurer </a:t>
            </a:r>
            <a:r>
              <a:rPr lang="fr-FR" sz="1200" b="1" dirty="0" smtClean="0">
                <a:solidFill>
                  <a:schemeClr val="accent1"/>
                </a:solidFill>
              </a:rPr>
              <a:t>entre </a:t>
            </a:r>
            <a:r>
              <a:rPr lang="fr-FR" sz="1200" b="1" dirty="0">
                <a:solidFill>
                  <a:schemeClr val="accent1"/>
                </a:solidFill>
              </a:rPr>
              <a:t>le régulateur et les offreurs de soins</a:t>
            </a:r>
            <a:r>
              <a:rPr lang="fr-FR" sz="1200" dirty="0"/>
              <a:t>, </a:t>
            </a:r>
            <a:r>
              <a:rPr lang="fr-FR" sz="1200" dirty="0" smtClean="0"/>
              <a:t>afin </a:t>
            </a:r>
            <a:r>
              <a:rPr lang="fr-FR" sz="1200" dirty="0"/>
              <a:t>que d’une part les acteurs s’accordent sur la cible à atteindre et que, d’autre part, pour chacun des offreurs la feuille de route soit </a:t>
            </a:r>
            <a:r>
              <a:rPr lang="fr-FR" sz="1200" dirty="0" smtClean="0"/>
              <a:t>précisée</a:t>
            </a:r>
          </a:p>
          <a:p>
            <a:pPr marL="263525" indent="-171450">
              <a:buFont typeface="Arial" panose="020B0604020202020204" pitchFamily="34" charset="0"/>
              <a:buChar char="•"/>
            </a:pPr>
            <a:r>
              <a:rPr lang="fr-FR" sz="1200" dirty="0"/>
              <a:t>Ce mode d’allocation </a:t>
            </a:r>
            <a:r>
              <a:rPr lang="fr-FR" sz="1200" dirty="0" smtClean="0"/>
              <a:t>doit permettre de</a:t>
            </a:r>
            <a:r>
              <a:rPr lang="fr-FR" sz="1200" b="1" dirty="0" smtClean="0">
                <a:solidFill>
                  <a:schemeClr val="accent1"/>
                </a:solidFill>
              </a:rPr>
              <a:t> </a:t>
            </a:r>
            <a:r>
              <a:rPr lang="fr-FR" sz="1200" dirty="0"/>
              <a:t>structurer une offre de soin pérenne en réponse aux besoins, tout en laissant une liberté d’organisation importante aux </a:t>
            </a:r>
            <a:r>
              <a:rPr lang="fr-FR" sz="1200" dirty="0" smtClean="0"/>
              <a:t>acteurs</a:t>
            </a:r>
            <a:endParaRPr lang="fr-FR" sz="12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Tree>
    <p:extLst>
      <p:ext uri="{BB962C8B-B14F-4D97-AF65-F5344CB8AC3E}">
        <p14:creationId xmlns:p14="http://schemas.microsoft.com/office/powerpoint/2010/main" val="147185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r>
              <a:rPr lang="fr-FR" sz="1600" dirty="0" smtClean="0"/>
              <a:t>Un principe fort de construction : rattrapage et non une convergence</a:t>
            </a:r>
            <a:endParaRPr lang="fr-FR" sz="1600" dirty="0"/>
          </a:p>
        </p:txBody>
      </p:sp>
      <p:sp>
        <p:nvSpPr>
          <p:cNvPr id="8" name="Espace réservé du pied de page 7"/>
          <p:cNvSpPr>
            <a:spLocks noGrp="1"/>
          </p:cNvSpPr>
          <p:nvPr>
            <p:ph type="ftr" sz="quarter" idx="3"/>
          </p:nvPr>
        </p:nvSpPr>
        <p:spPr/>
        <p:txBody>
          <a:bodyPr/>
          <a:lstStyle/>
          <a:p>
            <a:r>
              <a:rPr lang="fr-FR" dirty="0" smtClean="0"/>
              <a:t>Direction générale de l’offre de soins</a:t>
            </a:r>
            <a:endParaRPr lang="fr-FR" dirty="0"/>
          </a:p>
        </p:txBody>
      </p:sp>
      <p:sp>
        <p:nvSpPr>
          <p:cNvPr id="9" name="ZoneTexte 8"/>
          <p:cNvSpPr txBox="1"/>
          <p:nvPr/>
        </p:nvSpPr>
        <p:spPr>
          <a:xfrm>
            <a:off x="323849" y="1341152"/>
            <a:ext cx="8424863" cy="2462213"/>
          </a:xfrm>
          <a:prstGeom prst="rect">
            <a:avLst/>
          </a:prstGeom>
          <a:noFill/>
        </p:spPr>
        <p:txBody>
          <a:bodyPr wrap="square" rtlCol="0">
            <a:spAutoFit/>
          </a:bodyPr>
          <a:lstStyle/>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Le rattrapage entre régions pose le principe « pas de région perdante » - En réalité, chaque région verra sa dotation populationnelle évoluer d’un taux minimal</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smtClean="0"/>
              <a:t>En conséquence, la </a:t>
            </a:r>
            <a:r>
              <a:rPr lang="fr-FR" sz="1400" dirty="0"/>
              <a:t>dotation populationnelle </a:t>
            </a:r>
            <a:r>
              <a:rPr lang="fr-FR" sz="1400" dirty="0" smtClean="0"/>
              <a:t>fera </a:t>
            </a:r>
            <a:r>
              <a:rPr lang="fr-FR" sz="1400" u="sng" dirty="0" smtClean="0"/>
              <a:t>uniquement</a:t>
            </a:r>
            <a:r>
              <a:rPr lang="fr-FR" sz="1400" dirty="0" smtClean="0"/>
              <a:t> varier </a:t>
            </a:r>
            <a:r>
              <a:rPr lang="fr-FR" sz="1400" dirty="0"/>
              <a:t>les rythmes de croissance des enveloppes </a:t>
            </a:r>
            <a:r>
              <a:rPr lang="fr-FR" sz="1400" dirty="0" smtClean="0"/>
              <a:t>régionales</a:t>
            </a:r>
            <a:endParaRPr lang="fr-FR" sz="1400" dirty="0"/>
          </a:p>
          <a:p>
            <a:pPr marL="285750" indent="-285750">
              <a:buFont typeface="Arial" panose="020B0604020202020204" pitchFamily="34" charset="0"/>
              <a:buChar char="•"/>
            </a:pPr>
            <a:endParaRPr lang="fr-FR" sz="1400" dirty="0" smtClean="0"/>
          </a:p>
          <a:p>
            <a:pPr marL="285750" indent="-285750">
              <a:buFont typeface="Arial" panose="020B0604020202020204" pitchFamily="34" charset="0"/>
              <a:buChar char="•"/>
            </a:pPr>
            <a:r>
              <a:rPr lang="fr-FR" sz="1400" dirty="0" smtClean="0"/>
              <a:t>Le besoin théorique permet </a:t>
            </a:r>
            <a:r>
              <a:rPr lang="fr-FR" sz="1400" dirty="0"/>
              <a:t>de </a:t>
            </a:r>
            <a:r>
              <a:rPr lang="fr-FR" sz="1400" dirty="0" smtClean="0"/>
              <a:t>calculer une </a:t>
            </a:r>
            <a:r>
              <a:rPr lang="fr-FR" sz="1400" dirty="0"/>
              <a:t>dotation théorique </a:t>
            </a:r>
            <a:r>
              <a:rPr lang="fr-FR" sz="1400" dirty="0" smtClean="0"/>
              <a:t>– L’écart entre celui-ci le financement actuel sert à moduler les rythmes de croissance </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smtClean="0"/>
              <a:t>La Dotation Populationnelle va progresser plus vite dans certaines régions que dans d’autres</a:t>
            </a:r>
          </a:p>
        </p:txBody>
      </p:sp>
    </p:spTree>
    <p:extLst>
      <p:ext uri="{BB962C8B-B14F-4D97-AF65-F5344CB8AC3E}">
        <p14:creationId xmlns:p14="http://schemas.microsoft.com/office/powerpoint/2010/main" val="920757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24</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800" dirty="0" smtClean="0"/>
              <a:t>La dotation populationnelle permet de renforcer la pertinence de l’allocation des ressources afin de corriger les inégalités territoriales</a:t>
            </a:r>
            <a:endParaRPr lang="fr-FR" sz="1800" dirty="0"/>
          </a:p>
        </p:txBody>
      </p:sp>
      <p:sp>
        <p:nvSpPr>
          <p:cNvPr id="10" name="Espace réservé du texte 9"/>
          <p:cNvSpPr>
            <a:spLocks noGrp="1"/>
          </p:cNvSpPr>
          <p:nvPr>
            <p:ph type="body" sz="quarter" idx="14"/>
          </p:nvPr>
        </p:nvSpPr>
        <p:spPr>
          <a:xfrm>
            <a:off x="251520" y="1995685"/>
            <a:ext cx="4176464" cy="2720403"/>
          </a:xfrm>
        </p:spPr>
        <p:txBody>
          <a:bodyPr anchor="ctr"/>
          <a:lstStyle/>
          <a:p>
            <a:pPr marL="263525" indent="-171450" algn="just">
              <a:spcAft>
                <a:spcPts val="600"/>
              </a:spcAft>
              <a:buFont typeface="Arial" panose="020B0604020202020204" pitchFamily="34" charset="0"/>
              <a:buChar char="•"/>
            </a:pPr>
            <a:r>
              <a:rPr lang="fr-FR" sz="1050" dirty="0" smtClean="0"/>
              <a:t>L’hétérogénéité du besoin en SSR nécessite de structurer la Dotation Populationnelle en SSR en plusieurs volets afin de </a:t>
            </a:r>
            <a:r>
              <a:rPr lang="fr-FR" sz="1050" dirty="0" smtClean="0">
                <a:sym typeface="Wingdings" panose="05000000000000000000" pitchFamily="2" charset="2"/>
              </a:rPr>
              <a:t>caractériser précisément </a:t>
            </a:r>
            <a:r>
              <a:rPr lang="fr-FR" sz="1050" dirty="0">
                <a:sym typeface="Wingdings" panose="05000000000000000000" pitchFamily="2" charset="2"/>
              </a:rPr>
              <a:t>le besoin </a:t>
            </a:r>
            <a:r>
              <a:rPr lang="fr-FR" sz="1050" dirty="0" smtClean="0">
                <a:sym typeface="Wingdings" panose="05000000000000000000" pitchFamily="2" charset="2"/>
              </a:rPr>
              <a:t>SSR</a:t>
            </a:r>
          </a:p>
          <a:p>
            <a:pPr marL="522900" lvl="1" algn="just" fontAlgn="b">
              <a:spcBef>
                <a:spcPts val="0"/>
              </a:spcBef>
            </a:pPr>
            <a:r>
              <a:rPr lang="fr-FR" sz="800" dirty="0"/>
              <a:t>Proximité</a:t>
            </a:r>
          </a:p>
          <a:p>
            <a:pPr marL="522900" lvl="1" algn="just" fontAlgn="b">
              <a:spcBef>
                <a:spcPts val="0"/>
              </a:spcBef>
            </a:pPr>
            <a:r>
              <a:rPr lang="fr-FR" sz="800" dirty="0"/>
              <a:t>Recours </a:t>
            </a:r>
            <a:r>
              <a:rPr lang="fr-FR" sz="800" dirty="0" err="1"/>
              <a:t>infra-régional</a:t>
            </a:r>
            <a:r>
              <a:rPr lang="fr-FR" sz="800" dirty="0"/>
              <a:t> - Neurologie</a:t>
            </a:r>
          </a:p>
          <a:p>
            <a:pPr marL="522900" lvl="1" algn="just" fontAlgn="b">
              <a:spcBef>
                <a:spcPts val="0"/>
              </a:spcBef>
            </a:pPr>
            <a:r>
              <a:rPr lang="fr-FR" sz="800" dirty="0"/>
              <a:t>Recours </a:t>
            </a:r>
            <a:r>
              <a:rPr lang="fr-FR" sz="800" dirty="0" err="1"/>
              <a:t>infra-régional</a:t>
            </a:r>
            <a:r>
              <a:rPr lang="fr-FR" sz="800" dirty="0"/>
              <a:t> – Locomoteur</a:t>
            </a:r>
          </a:p>
          <a:p>
            <a:pPr marL="522900" lvl="1" algn="just" fontAlgn="b">
              <a:spcBef>
                <a:spcPts val="0"/>
              </a:spcBef>
            </a:pPr>
            <a:r>
              <a:rPr lang="fr-FR" sz="800" dirty="0"/>
              <a:t>Recours </a:t>
            </a:r>
            <a:r>
              <a:rPr lang="fr-FR" sz="800" dirty="0" err="1"/>
              <a:t>infra-régional</a:t>
            </a:r>
            <a:r>
              <a:rPr lang="fr-FR" sz="800" dirty="0"/>
              <a:t> - Cardio-respiratoire</a:t>
            </a:r>
          </a:p>
          <a:p>
            <a:pPr marL="522900" lvl="1" algn="just" fontAlgn="b">
              <a:spcBef>
                <a:spcPts val="0"/>
              </a:spcBef>
            </a:pPr>
            <a:r>
              <a:rPr lang="fr-FR" sz="800" dirty="0"/>
              <a:t>Recours </a:t>
            </a:r>
            <a:r>
              <a:rPr lang="fr-FR" sz="800" dirty="0" err="1"/>
              <a:t>infra-régional</a:t>
            </a:r>
            <a:r>
              <a:rPr lang="fr-FR" sz="800" dirty="0"/>
              <a:t> - Métabolique – Digestif</a:t>
            </a:r>
          </a:p>
          <a:p>
            <a:pPr marL="522900" lvl="1" algn="just" fontAlgn="b">
              <a:spcBef>
                <a:spcPts val="0"/>
              </a:spcBef>
            </a:pPr>
            <a:r>
              <a:rPr lang="fr-FR" sz="800" dirty="0"/>
              <a:t>Recours </a:t>
            </a:r>
            <a:r>
              <a:rPr lang="fr-FR" sz="800" dirty="0" err="1"/>
              <a:t>infra-régional</a:t>
            </a:r>
            <a:r>
              <a:rPr lang="fr-FR" sz="800" dirty="0"/>
              <a:t> - Autres</a:t>
            </a:r>
          </a:p>
          <a:p>
            <a:pPr marL="263525" indent="-171450" algn="just">
              <a:spcAft>
                <a:spcPts val="600"/>
              </a:spcAft>
              <a:buFont typeface="Arial" panose="020B0604020202020204" pitchFamily="34" charset="0"/>
              <a:buChar char="•"/>
            </a:pPr>
            <a:r>
              <a:rPr lang="fr-FR" sz="1050" dirty="0">
                <a:sym typeface="Wingdings" panose="05000000000000000000" pitchFamily="2" charset="2"/>
              </a:rPr>
              <a:t>Chaque volet correspondra à une part de la Dotation </a:t>
            </a:r>
            <a:r>
              <a:rPr lang="fr-FR" sz="1050" dirty="0" smtClean="0">
                <a:sym typeface="Wingdings" panose="05000000000000000000" pitchFamily="2" charset="2"/>
              </a:rPr>
              <a:t>Populationnelle, réparti selon un modèle dédié </a:t>
            </a:r>
          </a:p>
          <a:p>
            <a:pPr marL="263525" indent="-171450" algn="just">
              <a:spcAft>
                <a:spcPts val="600"/>
              </a:spcAft>
              <a:buFont typeface="Arial" panose="020B0604020202020204" pitchFamily="34" charset="0"/>
              <a:buChar char="•"/>
            </a:pPr>
            <a:r>
              <a:rPr lang="fr-FR" sz="1050" dirty="0" smtClean="0">
                <a:sym typeface="Wingdings" panose="05000000000000000000" pitchFamily="2" charset="2"/>
              </a:rPr>
              <a:t>La </a:t>
            </a:r>
            <a:r>
              <a:rPr lang="fr-FR" sz="1050" dirty="0">
                <a:sym typeface="Wingdings" panose="05000000000000000000" pitchFamily="2" charset="2"/>
              </a:rPr>
              <a:t>Dotation Populationnelle constitue </a:t>
            </a:r>
            <a:r>
              <a:rPr lang="fr-FR" sz="1050" dirty="0" smtClean="0">
                <a:sym typeface="Wingdings" panose="05000000000000000000" pitchFamily="2" charset="2"/>
              </a:rPr>
              <a:t>ensuite un </a:t>
            </a:r>
            <a:r>
              <a:rPr lang="fr-FR" sz="1050" dirty="0">
                <a:sym typeface="Wingdings" panose="05000000000000000000" pitchFamily="2" charset="2"/>
              </a:rPr>
              <a:t>vecteur de financement </a:t>
            </a:r>
            <a:r>
              <a:rPr lang="fr-FR" sz="1050" dirty="0" smtClean="0">
                <a:sym typeface="Wingdings" panose="05000000000000000000" pitchFamily="2" charset="2"/>
              </a:rPr>
              <a:t>unique</a:t>
            </a:r>
            <a:endParaRPr lang="fr-FR" sz="1200" dirty="0" smtClean="0">
              <a:sym typeface="Wingdings" panose="05000000000000000000" pitchFamily="2" charset="2"/>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3" name="Rectangle à coins arrondis 2"/>
          <p:cNvSpPr/>
          <p:nvPr/>
        </p:nvSpPr>
        <p:spPr>
          <a:xfrm>
            <a:off x="323850" y="1371255"/>
            <a:ext cx="8424613" cy="52322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lvl="0" algn="ctr">
              <a:spcAft>
                <a:spcPts val="500"/>
              </a:spcAft>
            </a:pPr>
            <a:r>
              <a:rPr lang="fr-FR" sz="1200">
                <a:solidFill>
                  <a:srgbClr val="000000"/>
                </a:solidFill>
              </a:rPr>
              <a:t>L’objectif : identifier les déterminants qui caractérisent le mieux le besoin SSR et qui </a:t>
            </a:r>
            <a:r>
              <a:rPr lang="fr-FR" sz="1200" b="1">
                <a:solidFill>
                  <a:srgbClr val="000000"/>
                </a:solidFill>
              </a:rPr>
              <a:t>seront utilisés comme clé de répartition de l’enveloppe Dotation Populationnelle entre régions et territoires</a:t>
            </a:r>
            <a:endParaRPr lang="fr-FR" sz="1200" b="1" dirty="0">
              <a:solidFill>
                <a:srgbClr val="000000"/>
              </a:solidFill>
            </a:endParaRPr>
          </a:p>
        </p:txBody>
      </p:sp>
      <p:sp>
        <p:nvSpPr>
          <p:cNvPr id="12" name="ZoneTexte 11"/>
          <p:cNvSpPr txBox="1"/>
          <p:nvPr/>
        </p:nvSpPr>
        <p:spPr>
          <a:xfrm>
            <a:off x="4890616" y="2107839"/>
            <a:ext cx="3888431" cy="2496093"/>
          </a:xfrm>
          <a:prstGeom prst="rect">
            <a:avLst/>
          </a:prstGeom>
          <a:ln>
            <a:solidFill>
              <a:schemeClr val="bg1">
                <a:lumMod val="50000"/>
              </a:schemeClr>
            </a:solidFill>
            <a:prstDash val="dash"/>
          </a:ln>
        </p:spPr>
        <p:txBody>
          <a:bodyPr vert="horz" lIns="36000" tIns="36000" rIns="36000" bIns="36000" rtlCol="0" anchor="ctr" anchorCtr="0">
            <a:noAutofit/>
          </a:bodyPr>
          <a:lstStyle>
            <a:lvl1pPr marL="263525" indent="-171450" algn="just">
              <a:lnSpc>
                <a:spcPct val="100000"/>
              </a:lnSpc>
              <a:spcBef>
                <a:spcPts val="0"/>
              </a:spcBef>
              <a:spcAft>
                <a:spcPts val="600"/>
              </a:spcAft>
              <a:buFont typeface="Arial" panose="020B0604020202020204" pitchFamily="34" charset="0"/>
              <a:buChar char="•"/>
              <a:tabLst/>
              <a:defRPr sz="1050" b="0"/>
            </a:lvl1pPr>
            <a:lvl2pPr marL="522900" lvl="1" indent="-171450" algn="just" fontAlgn="b">
              <a:lnSpc>
                <a:spcPct val="100000"/>
              </a:lnSpc>
              <a:spcBef>
                <a:spcPts val="0"/>
              </a:spcBef>
              <a:spcAft>
                <a:spcPts val="600"/>
              </a:spcAft>
              <a:buSzPct val="100000"/>
              <a:buFont typeface="Arial" panose="020B0604020202020204" pitchFamily="34" charset="0"/>
              <a:buChar char="•"/>
              <a:defRPr sz="800"/>
            </a:lvl2pPr>
            <a:lvl3pPr marL="531450" indent="-171450">
              <a:lnSpc>
                <a:spcPct val="100000"/>
              </a:lnSpc>
              <a:spcBef>
                <a:spcPts val="100"/>
              </a:spcBef>
              <a:spcAft>
                <a:spcPts val="100"/>
              </a:spcAft>
              <a:buSzPct val="100000"/>
              <a:buFont typeface="Wingdings" pitchFamily="2" charset="2"/>
              <a:buChar char="§"/>
              <a:defRPr sz="1000" baseline="0"/>
            </a:lvl3pPr>
            <a:lvl4pPr marL="711450" indent="-171450">
              <a:lnSpc>
                <a:spcPct val="100000"/>
              </a:lnSpc>
              <a:spcBef>
                <a:spcPts val="100"/>
              </a:spcBef>
              <a:spcAft>
                <a:spcPts val="100"/>
              </a:spcAft>
              <a:buSzPct val="100000"/>
              <a:buFont typeface="Arial" panose="020B0604020202020204" pitchFamily="34" charset="0"/>
              <a:buChar char="•"/>
              <a:defRPr sz="800"/>
            </a:lvl4pPr>
            <a:lvl5pPr marL="927450" indent="-171450">
              <a:lnSpc>
                <a:spcPct val="100000"/>
              </a:lnSpc>
              <a:spcBef>
                <a:spcPts val="100"/>
              </a:spcBef>
              <a:spcAft>
                <a:spcPts val="100"/>
              </a:spcAft>
              <a:buSzPct val="100000"/>
              <a:buFont typeface="Wingdings" pitchFamily="2" charset="2"/>
              <a:buChar char="§"/>
              <a:defRPr sz="7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indent="0">
              <a:spcBef>
                <a:spcPct val="20000"/>
              </a:spcBef>
              <a:buFont typeface="Arial" pitchFamily="34" charset="0"/>
              <a:buNone/>
              <a:defRPr sz="2000"/>
            </a:lvl8pPr>
            <a:lvl9pPr marL="3886200" indent="-228600">
              <a:spcBef>
                <a:spcPct val="20000"/>
              </a:spcBef>
              <a:buFont typeface="Arial" pitchFamily="34" charset="0"/>
              <a:buChar char="•"/>
              <a:defRPr sz="2000"/>
            </a:lvl9pPr>
          </a:lstStyle>
          <a:p>
            <a:pPr marL="92075" indent="0" algn="ctr">
              <a:buNone/>
            </a:pPr>
            <a:r>
              <a:rPr lang="fr-FR" sz="900" b="1" dirty="0" smtClean="0"/>
              <a:t>Quelques exemples de données populationnelles prises en compte</a:t>
            </a:r>
          </a:p>
          <a:p>
            <a:pPr>
              <a:buFont typeface="Wingdings" panose="05000000000000000000" pitchFamily="2" charset="2"/>
              <a:buChar char="Ø"/>
            </a:pPr>
            <a:r>
              <a:rPr lang="fr-FR" sz="900" dirty="0" smtClean="0"/>
              <a:t>Part </a:t>
            </a:r>
            <a:r>
              <a:rPr lang="fr-FR" sz="900" dirty="0"/>
              <a:t>de personnes âgées </a:t>
            </a:r>
          </a:p>
          <a:p>
            <a:pPr>
              <a:buFont typeface="Wingdings" panose="05000000000000000000" pitchFamily="2" charset="2"/>
              <a:buChar char="Ø"/>
            </a:pPr>
            <a:r>
              <a:rPr lang="fr-FR" sz="900" dirty="0"/>
              <a:t>Nombre d’AVC aigu</a:t>
            </a:r>
          </a:p>
          <a:p>
            <a:pPr>
              <a:buFont typeface="Wingdings" panose="05000000000000000000" pitchFamily="2" charset="2"/>
              <a:buChar char="Ø"/>
            </a:pPr>
            <a:r>
              <a:rPr lang="fr-FR" sz="900" dirty="0"/>
              <a:t>Nombre de patients atteints de sclérose en plaques, maladie de Parkinson, paraplégie et autres affections neurologiques</a:t>
            </a:r>
          </a:p>
          <a:p>
            <a:pPr>
              <a:buFont typeface="Wingdings" panose="05000000000000000000" pitchFamily="2" charset="2"/>
              <a:buChar char="Ø"/>
            </a:pPr>
            <a:r>
              <a:rPr lang="fr-FR" sz="900" dirty="0"/>
              <a:t>Nombre de personnes atteintes d’artériopathie oblitérante du membre </a:t>
            </a:r>
            <a:r>
              <a:rPr lang="fr-FR" sz="900" dirty="0" smtClean="0"/>
              <a:t>inférieur, </a:t>
            </a:r>
            <a:r>
              <a:rPr lang="fr-FR" sz="900" dirty="0"/>
              <a:t>prothèses de genou, ligamentoplastie </a:t>
            </a:r>
          </a:p>
          <a:p>
            <a:pPr>
              <a:buFont typeface="Wingdings" panose="05000000000000000000" pitchFamily="2" charset="2"/>
              <a:buChar char="Ø"/>
            </a:pPr>
            <a:r>
              <a:rPr lang="fr-FR" sz="900" dirty="0"/>
              <a:t>Nombre de personnes atteintes de cancer du poumon, maladies respiratoires chroniques</a:t>
            </a:r>
          </a:p>
          <a:p>
            <a:pPr>
              <a:buFont typeface="Wingdings" panose="05000000000000000000" pitchFamily="2" charset="2"/>
              <a:buChar char="Ø"/>
            </a:pPr>
            <a:r>
              <a:rPr lang="fr-FR" sz="900" dirty="0"/>
              <a:t>Nombre de personnes atteintes de maladie valvulaire et syndrome coronaire aigu</a:t>
            </a:r>
          </a:p>
          <a:p>
            <a:pPr>
              <a:buFont typeface="Wingdings" panose="05000000000000000000" pitchFamily="2" charset="2"/>
              <a:buChar char="Ø"/>
            </a:pPr>
            <a:r>
              <a:rPr lang="fr-FR" sz="900" dirty="0"/>
              <a:t>Nombre de personnes atteintes de diabète, </a:t>
            </a:r>
            <a:r>
              <a:rPr lang="fr-FR" sz="900" dirty="0" smtClean="0"/>
              <a:t>de maladies </a:t>
            </a:r>
            <a:r>
              <a:rPr lang="fr-FR" sz="900" dirty="0"/>
              <a:t>du foie et du pancréas et </a:t>
            </a:r>
            <a:r>
              <a:rPr lang="fr-FR" sz="900" dirty="0" smtClean="0"/>
              <a:t>obésité</a:t>
            </a:r>
            <a:endParaRPr lang="fr-FR" sz="900" dirty="0"/>
          </a:p>
        </p:txBody>
      </p:sp>
    </p:spTree>
    <p:extLst>
      <p:ext uri="{BB962C8B-B14F-4D97-AF65-F5344CB8AC3E}">
        <p14:creationId xmlns:p14="http://schemas.microsoft.com/office/powerpoint/2010/main" val="2343617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25</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rmAutofit fontScale="90000"/>
          </a:bodyPr>
          <a:lstStyle/>
          <a:p>
            <a:pPr algn="just"/>
            <a:r>
              <a:rPr lang="fr-FR" dirty="0"/>
              <a:t>Le financement du volet de recours </a:t>
            </a:r>
            <a:r>
              <a:rPr lang="fr-FR" dirty="0" err="1"/>
              <a:t>infra-régional</a:t>
            </a:r>
            <a:r>
              <a:rPr lang="fr-FR" dirty="0"/>
              <a:t> cardio-respiratoire doit permettre le </a:t>
            </a:r>
            <a:r>
              <a:rPr lang="fr-FR" dirty="0" smtClean="0"/>
              <a:t>rattrapage </a:t>
            </a:r>
            <a:r>
              <a:rPr lang="fr-FR" dirty="0"/>
              <a:t>suivant</a:t>
            </a: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18" name="Triangle isocèle 17"/>
          <p:cNvSpPr/>
          <p:nvPr/>
        </p:nvSpPr>
        <p:spPr>
          <a:xfrm rot="5400000">
            <a:off x="4388657" y="3229977"/>
            <a:ext cx="371748" cy="32047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790597" y="1806608"/>
            <a:ext cx="3163864" cy="253916"/>
          </a:xfrm>
          <a:prstGeom prst="rect">
            <a:avLst/>
          </a:prstGeom>
          <a:noFill/>
        </p:spPr>
        <p:txBody>
          <a:bodyPr wrap="square" rtlCol="0">
            <a:spAutoFit/>
          </a:bodyPr>
          <a:lstStyle/>
          <a:p>
            <a:pPr algn="ctr"/>
            <a:r>
              <a:rPr lang="fr-FR" sz="1050" b="1" dirty="0" smtClean="0"/>
              <a:t>Réellement constaté</a:t>
            </a:r>
            <a:endParaRPr lang="fr-FR" sz="1050" b="1" dirty="0"/>
          </a:p>
        </p:txBody>
      </p:sp>
      <p:sp>
        <p:nvSpPr>
          <p:cNvPr id="20" name="ZoneTexte 19"/>
          <p:cNvSpPr txBox="1"/>
          <p:nvPr/>
        </p:nvSpPr>
        <p:spPr>
          <a:xfrm>
            <a:off x="5117496" y="1806608"/>
            <a:ext cx="3206604" cy="253916"/>
          </a:xfrm>
          <a:prstGeom prst="rect">
            <a:avLst/>
          </a:prstGeom>
          <a:noFill/>
        </p:spPr>
        <p:txBody>
          <a:bodyPr wrap="square" rtlCol="0">
            <a:spAutoFit/>
          </a:bodyPr>
          <a:lstStyle/>
          <a:p>
            <a:pPr algn="ctr"/>
            <a:r>
              <a:rPr lang="fr-FR" sz="1050" b="1" dirty="0" smtClean="0"/>
              <a:t>Théorique après application du modèle</a:t>
            </a:r>
            <a:endParaRPr lang="fr-FR" sz="1050" b="1" dirty="0"/>
          </a:p>
        </p:txBody>
      </p:sp>
      <p:sp>
        <p:nvSpPr>
          <p:cNvPr id="21" name="Rectangle 20"/>
          <p:cNvSpPr/>
          <p:nvPr/>
        </p:nvSpPr>
        <p:spPr>
          <a:xfrm>
            <a:off x="790598" y="1321538"/>
            <a:ext cx="7533502" cy="430887"/>
          </a:xfrm>
          <a:prstGeom prst="rect">
            <a:avLst/>
          </a:prstGeom>
          <a:solidFill>
            <a:srgbClr val="8CCE8F"/>
          </a:solidFill>
        </p:spPr>
        <p:txBody>
          <a:bodyPr wrap="square">
            <a:spAutoFit/>
          </a:bodyPr>
          <a:lstStyle/>
          <a:p>
            <a:pPr algn="ctr"/>
            <a:r>
              <a:rPr lang="fr-FR" sz="1100" b="1" dirty="0" smtClean="0"/>
              <a:t>Comparaison de la répartition entre régions des patients pris en charge  en SSR pour un GN de recours </a:t>
            </a:r>
            <a:r>
              <a:rPr lang="fr-FR" sz="1100" b="1" dirty="0" err="1" smtClean="0"/>
              <a:t>infra-régional</a:t>
            </a:r>
            <a:r>
              <a:rPr lang="fr-FR" sz="1100" b="1" dirty="0" smtClean="0"/>
              <a:t> cardio-respiratoire</a:t>
            </a:r>
            <a:endParaRPr lang="fr-FR" sz="1100" b="1" dirty="0"/>
          </a:p>
        </p:txBody>
      </p:sp>
      <p:sp>
        <p:nvSpPr>
          <p:cNvPr id="22" name="Triangle isocèle 21"/>
          <p:cNvSpPr/>
          <p:nvPr/>
        </p:nvSpPr>
        <p:spPr>
          <a:xfrm rot="10800000">
            <a:off x="2282529" y="1683429"/>
            <a:ext cx="180000" cy="144000"/>
          </a:xfrm>
          <a:prstGeom prst="triangl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p:cNvSpPr/>
          <p:nvPr/>
        </p:nvSpPr>
        <p:spPr>
          <a:xfrm rot="10800000">
            <a:off x="6630798" y="1683430"/>
            <a:ext cx="180000" cy="144000"/>
          </a:xfrm>
          <a:prstGeom prst="triangl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rotWithShape="1">
          <a:blip r:embed="rId2"/>
          <a:srcRect l="33397" t="35462" r="25649" b="1192"/>
          <a:stretch/>
        </p:blipFill>
        <p:spPr>
          <a:xfrm>
            <a:off x="5117496" y="2068573"/>
            <a:ext cx="3206604" cy="2643280"/>
          </a:xfrm>
          <a:prstGeom prst="rect">
            <a:avLst/>
          </a:prstGeom>
          <a:ln>
            <a:solidFill>
              <a:schemeClr val="tx1">
                <a:lumMod val="50000"/>
                <a:lumOff val="50000"/>
              </a:schemeClr>
            </a:solidFill>
          </a:ln>
        </p:spPr>
      </p:pic>
      <p:pic>
        <p:nvPicPr>
          <p:cNvPr id="9" name="Image 8"/>
          <p:cNvPicPr>
            <a:picLocks noChangeAspect="1"/>
          </p:cNvPicPr>
          <p:nvPr/>
        </p:nvPicPr>
        <p:blipFill rotWithShape="1">
          <a:blip r:embed="rId3"/>
          <a:srcRect l="33950" t="34424" r="25650" b="2232"/>
          <a:stretch/>
        </p:blipFill>
        <p:spPr>
          <a:xfrm>
            <a:off x="790597" y="2068325"/>
            <a:ext cx="3163864" cy="2643776"/>
          </a:xfrm>
          <a:prstGeom prst="rect">
            <a:avLst/>
          </a:prstGeom>
          <a:ln>
            <a:solidFill>
              <a:schemeClr val="tx1">
                <a:lumMod val="50000"/>
                <a:lumOff val="50000"/>
              </a:schemeClr>
            </a:solidFill>
          </a:ln>
        </p:spPr>
      </p:pic>
    </p:spTree>
    <p:extLst>
      <p:ext uri="{BB962C8B-B14F-4D97-AF65-F5344CB8AC3E}">
        <p14:creationId xmlns:p14="http://schemas.microsoft.com/office/powerpoint/2010/main" val="223330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26</a:t>
            </a:fld>
            <a:endParaRPr lang="fr-FR" dirty="0"/>
          </a:p>
        </p:txBody>
      </p:sp>
      <p:sp>
        <p:nvSpPr>
          <p:cNvPr id="3" name="Espace réservé de la date 2"/>
          <p:cNvSpPr>
            <a:spLocks noGrp="1"/>
          </p:cNvSpPr>
          <p:nvPr>
            <p:ph type="dt" sz="half" idx="2"/>
          </p:nvPr>
        </p:nvSpPr>
        <p:spPr/>
        <p:txBody>
          <a:bodyPr/>
          <a:lstStyle/>
          <a:p>
            <a:fld id="{5E6183FC-BA60-7C49-ABF3-B50982741576}" type="datetime1">
              <a:rPr lang="fr-FR" cap="all" smtClean="0"/>
              <a:pPr/>
              <a:t>14/06/2023</a:t>
            </a:fld>
            <a:endParaRPr lang="fr-FR" cap="all" dirty="0"/>
          </a:p>
        </p:txBody>
      </p:sp>
      <p:sp>
        <p:nvSpPr>
          <p:cNvPr id="5" name="Titre 4"/>
          <p:cNvSpPr>
            <a:spLocks noGrp="1"/>
          </p:cNvSpPr>
          <p:nvPr>
            <p:ph type="title"/>
          </p:nvPr>
        </p:nvSpPr>
        <p:spPr/>
        <p:txBody>
          <a:bodyPr>
            <a:noAutofit/>
          </a:bodyPr>
          <a:lstStyle/>
          <a:p>
            <a:r>
              <a:rPr lang="fr-FR" sz="2000" dirty="0" smtClean="0"/>
              <a:t>La construction des modèles doit permettre de déterminer la trajectoire de chaque région, basée sur un besoin théorique</a:t>
            </a:r>
            <a:endParaRPr lang="fr-FR" sz="2000" dirty="0"/>
          </a:p>
        </p:txBody>
      </p:sp>
      <p:sp>
        <p:nvSpPr>
          <p:cNvPr id="9" name="Espace réservé du pied de page 8"/>
          <p:cNvSpPr>
            <a:spLocks noGrp="1"/>
          </p:cNvSpPr>
          <p:nvPr>
            <p:ph type="ftr" sz="quarter" idx="3"/>
          </p:nvPr>
        </p:nvSpPr>
        <p:spPr/>
        <p:txBody>
          <a:bodyPr/>
          <a:lstStyle/>
          <a:p>
            <a:r>
              <a:rPr lang="fr-FR" smtClean="0"/>
              <a:t>Direction générale de l’offre de soins</a:t>
            </a:r>
            <a:endParaRPr lang="fr-FR" dirty="0"/>
          </a:p>
        </p:txBody>
      </p:sp>
      <p:sp>
        <p:nvSpPr>
          <p:cNvPr id="10" name="ZoneTexte 9"/>
          <p:cNvSpPr txBox="1"/>
          <p:nvPr/>
        </p:nvSpPr>
        <p:spPr>
          <a:xfrm>
            <a:off x="323850" y="1523242"/>
            <a:ext cx="2159921" cy="577081"/>
          </a:xfrm>
          <a:prstGeom prst="rect">
            <a:avLst/>
          </a:prstGeom>
          <a:noFill/>
        </p:spPr>
        <p:txBody>
          <a:bodyPr wrap="square" rtlCol="0">
            <a:spAutoFit/>
          </a:bodyPr>
          <a:lstStyle/>
          <a:p>
            <a:r>
              <a:rPr lang="fr-FR" sz="1050" dirty="0" smtClean="0"/>
              <a:t>Pour chaque volet, le besoin théorique est déterminé par région, en nombre de patients…</a:t>
            </a:r>
            <a:endParaRPr lang="fr-FR" sz="1050" dirty="0"/>
          </a:p>
        </p:txBody>
      </p:sp>
      <p:graphicFrame>
        <p:nvGraphicFramePr>
          <p:cNvPr id="11" name="Tableau 10"/>
          <p:cNvGraphicFramePr>
            <a:graphicFrameLocks noGrp="1"/>
          </p:cNvGraphicFramePr>
          <p:nvPr>
            <p:extLst/>
          </p:nvPr>
        </p:nvGraphicFramePr>
        <p:xfrm>
          <a:off x="323850" y="2187087"/>
          <a:ext cx="2328908" cy="2149289"/>
        </p:xfrm>
        <a:graphic>
          <a:graphicData uri="http://schemas.openxmlformats.org/drawingml/2006/table">
            <a:tbl>
              <a:tblPr firstRow="1" bandRow="1">
                <a:tableStyleId>{5C22544A-7EE6-4342-B048-85BDC9FD1C3A}</a:tableStyleId>
              </a:tblPr>
              <a:tblGrid>
                <a:gridCol w="719758">
                  <a:extLst>
                    <a:ext uri="{9D8B030D-6E8A-4147-A177-3AD203B41FA5}">
                      <a16:colId xmlns:a16="http://schemas.microsoft.com/office/drawing/2014/main" val="1526243398"/>
                    </a:ext>
                  </a:extLst>
                </a:gridCol>
                <a:gridCol w="612068">
                  <a:extLst>
                    <a:ext uri="{9D8B030D-6E8A-4147-A177-3AD203B41FA5}">
                      <a16:colId xmlns:a16="http://schemas.microsoft.com/office/drawing/2014/main" val="3368784993"/>
                    </a:ext>
                  </a:extLst>
                </a:gridCol>
                <a:gridCol w="612068">
                  <a:extLst>
                    <a:ext uri="{9D8B030D-6E8A-4147-A177-3AD203B41FA5}">
                      <a16:colId xmlns:a16="http://schemas.microsoft.com/office/drawing/2014/main" val="2406749288"/>
                    </a:ext>
                  </a:extLst>
                </a:gridCol>
                <a:gridCol w="385014">
                  <a:extLst>
                    <a:ext uri="{9D8B030D-6E8A-4147-A177-3AD203B41FA5}">
                      <a16:colId xmlns:a16="http://schemas.microsoft.com/office/drawing/2014/main" val="3485914044"/>
                    </a:ext>
                  </a:extLst>
                </a:gridCol>
              </a:tblGrid>
              <a:tr h="505929">
                <a:tc>
                  <a:txBody>
                    <a:bodyPr/>
                    <a:lstStyle/>
                    <a:p>
                      <a:endParaRPr lang="fr-FR" sz="1000" dirty="0"/>
                    </a:p>
                  </a:txBody>
                  <a:tcPr/>
                </a:tc>
                <a:tc>
                  <a:txBody>
                    <a:bodyPr/>
                    <a:lstStyle/>
                    <a:p>
                      <a:r>
                        <a:rPr lang="fr-FR" sz="1000" dirty="0" smtClean="0"/>
                        <a:t>Volet 1</a:t>
                      </a:r>
                      <a:endParaRPr lang="fr-FR" sz="1000" dirty="0"/>
                    </a:p>
                  </a:txBody>
                  <a:tcPr anchor="ctr"/>
                </a:tc>
                <a:tc>
                  <a:txBody>
                    <a:bodyPr/>
                    <a:lstStyle/>
                    <a:p>
                      <a:r>
                        <a:rPr lang="fr-FR" sz="1000" dirty="0" smtClean="0"/>
                        <a:t>Volet 2</a:t>
                      </a:r>
                      <a:endParaRPr lang="fr-FR" sz="1000" dirty="0"/>
                    </a:p>
                  </a:txBody>
                  <a:tcPr anchor="ctr"/>
                </a:tc>
                <a:tc>
                  <a:txBody>
                    <a:bodyPr/>
                    <a:lstStyle/>
                    <a:p>
                      <a:r>
                        <a:rPr lang="fr-FR" sz="1000" dirty="0" smtClean="0"/>
                        <a:t>…</a:t>
                      </a:r>
                      <a:endParaRPr lang="fr-FR" sz="1000" dirty="0"/>
                    </a:p>
                  </a:txBody>
                  <a:tcPr anchor="ctr"/>
                </a:tc>
                <a:extLst>
                  <a:ext uri="{0D108BD9-81ED-4DB2-BD59-A6C34878D82A}">
                    <a16:rowId xmlns:a16="http://schemas.microsoft.com/office/drawing/2014/main" val="1667825427"/>
                  </a:ext>
                </a:extLst>
              </a:tr>
              <a:tr h="410840">
                <a:tc>
                  <a:txBody>
                    <a:bodyPr/>
                    <a:lstStyle/>
                    <a:p>
                      <a:r>
                        <a:rPr lang="fr-FR" sz="1000" dirty="0" smtClean="0"/>
                        <a:t>Région</a:t>
                      </a:r>
                      <a:r>
                        <a:rPr lang="fr-FR" sz="1000" baseline="0" dirty="0" smtClean="0"/>
                        <a:t> A</a:t>
                      </a:r>
                      <a:endParaRPr lang="fr-FR" sz="1000" dirty="0"/>
                    </a:p>
                  </a:txBody>
                  <a:tcPr anchor="ctr"/>
                </a:tc>
                <a:tc rowSpan="4"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smtClean="0">
                          <a:ln>
                            <a:noFill/>
                          </a:ln>
                          <a:solidFill>
                            <a:srgbClr val="000000"/>
                          </a:solidFill>
                          <a:effectLst/>
                          <a:uLnTx/>
                          <a:uFillTx/>
                          <a:latin typeface="Arial"/>
                          <a:ea typeface="+mn-ea"/>
                          <a:cs typeface="+mn-cs"/>
                        </a:rPr>
                        <a:t>Nb patients théoriques</a:t>
                      </a:r>
                      <a:endParaRPr kumimoji="0" lang="fr-FR" sz="1000" b="0" i="0" u="none" strike="noStrike" kern="1200" cap="none" spc="0" normalizeH="0" baseline="0" noProof="0" dirty="0">
                        <a:ln>
                          <a:noFill/>
                        </a:ln>
                        <a:solidFill>
                          <a:srgbClr val="000000"/>
                        </a:solidFill>
                        <a:effectLst/>
                        <a:uLnTx/>
                        <a:uFillTx/>
                        <a:latin typeface="Arial"/>
                        <a:ea typeface="+mn-ea"/>
                        <a:cs typeface="+mn-cs"/>
                      </a:endParaRPr>
                    </a:p>
                  </a:txBody>
                  <a:tcPr anchor="ctr"/>
                </a:tc>
                <a:tc rowSpan="4" hMerge="1">
                  <a:txBody>
                    <a:bodyPr/>
                    <a:lstStyle/>
                    <a:p>
                      <a:endParaRPr lang="fr-FR" dirty="0"/>
                    </a:p>
                  </a:txBody>
                  <a:tcPr anchor="ctr"/>
                </a:tc>
                <a:tc rowSpan="4"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anchor="ctr"/>
                </a:tc>
                <a:extLst>
                  <a:ext uri="{0D108BD9-81ED-4DB2-BD59-A6C34878D82A}">
                    <a16:rowId xmlns:a16="http://schemas.microsoft.com/office/drawing/2014/main" val="2206660470"/>
                  </a:ext>
                </a:extLst>
              </a:tr>
              <a:tr h="410840">
                <a:tc>
                  <a:txBody>
                    <a:bodyPr/>
                    <a:lstStyle/>
                    <a:p>
                      <a:r>
                        <a:rPr lang="fr-FR" sz="1000" dirty="0" smtClean="0"/>
                        <a:t>Région</a:t>
                      </a:r>
                      <a:r>
                        <a:rPr lang="fr-FR" sz="1000" baseline="0" dirty="0" smtClean="0"/>
                        <a:t> B</a:t>
                      </a:r>
                      <a:endParaRPr lang="fr-FR" sz="1000" dirty="0"/>
                    </a:p>
                  </a:txBody>
                  <a:tcPr anchor="ctr"/>
                </a:tc>
                <a:tc gridSpan="3" vMerge="1">
                  <a:txBody>
                    <a:bodyPr/>
                    <a:lstStyle/>
                    <a:p>
                      <a:endParaRPr lang="fr-FR" dirty="0"/>
                    </a:p>
                  </a:txBody>
                  <a:tcPr anchor="ctr"/>
                </a:tc>
                <a:tc hMerge="1" vMerge="1">
                  <a:txBody>
                    <a:bodyPr/>
                    <a:lstStyle/>
                    <a:p>
                      <a:endParaRPr lang="fr-FR"/>
                    </a:p>
                  </a:txBody>
                  <a:tcPr anchor="ctr">
                    <a:lnT w="12700" cmpd="sng">
                      <a:noFill/>
                    </a:lnT>
                  </a:tcPr>
                </a:tc>
                <a:tc hMerge="1"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3332940188"/>
                  </a:ext>
                </a:extLst>
              </a:tr>
              <a:tr h="410840">
                <a:tc>
                  <a:txBody>
                    <a:bodyPr/>
                    <a:lstStyle/>
                    <a:p>
                      <a:r>
                        <a:rPr lang="fr-FR" sz="1000" dirty="0" smtClean="0"/>
                        <a:t>Région</a:t>
                      </a:r>
                      <a:r>
                        <a:rPr lang="fr-FR" sz="1000" baseline="0" dirty="0" smtClean="0"/>
                        <a:t> C</a:t>
                      </a:r>
                      <a:endParaRPr lang="fr-FR" sz="1000" dirty="0"/>
                    </a:p>
                  </a:txBody>
                  <a:tcPr anchor="ctr"/>
                </a:tc>
                <a:tc gridSpan="3" vMerge="1">
                  <a:txBody>
                    <a:bodyPr/>
                    <a:lstStyle/>
                    <a:p>
                      <a:endParaRPr lang="fr-FR" dirty="0"/>
                    </a:p>
                  </a:txBody>
                  <a:tcPr anchor="ctr">
                    <a:lnT w="12700" cmpd="sng">
                      <a:noFill/>
                    </a:lnT>
                  </a:tcPr>
                </a:tc>
                <a:tc hMerge="1" vMerge="1">
                  <a:txBody>
                    <a:bodyPr/>
                    <a:lstStyle/>
                    <a:p>
                      <a:endParaRPr lang="fr-FR"/>
                    </a:p>
                  </a:txBody>
                  <a:tcPr anchor="ctr"/>
                </a:tc>
                <a:tc hMerge="1"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3669304047"/>
                  </a:ext>
                </a:extLst>
              </a:tr>
              <a:tr h="410840">
                <a:tc>
                  <a:txBody>
                    <a:bodyPr/>
                    <a:lstStyle/>
                    <a:p>
                      <a:r>
                        <a:rPr lang="fr-FR" sz="1000" dirty="0" smtClean="0"/>
                        <a:t>Région</a:t>
                      </a:r>
                      <a:r>
                        <a:rPr lang="fr-FR" sz="1000" baseline="0" dirty="0" smtClean="0"/>
                        <a:t> D</a:t>
                      </a:r>
                      <a:endParaRPr lang="fr-FR" sz="1000" dirty="0"/>
                    </a:p>
                  </a:txBody>
                  <a:tcPr anchor="ctr"/>
                </a:tc>
                <a:tc gridSpan="3" vMerge="1">
                  <a:txBody>
                    <a:bodyPr/>
                    <a:lstStyle/>
                    <a:p>
                      <a:endParaRPr lang="fr-FR" dirty="0"/>
                    </a:p>
                  </a:txBody>
                  <a:tcPr anchor="ctr">
                    <a:lnT w="12700" cmpd="sng">
                      <a:noFill/>
                    </a:lnT>
                  </a:tcPr>
                </a:tc>
                <a:tc hMerge="1" vMerge="1">
                  <a:txBody>
                    <a:bodyPr/>
                    <a:lstStyle/>
                    <a:p>
                      <a:endParaRPr lang="fr-FR" dirty="0"/>
                    </a:p>
                  </a:txBody>
                  <a:tcPr anchor="ctr">
                    <a:lnT w="12700" cmpd="sng">
                      <a:noFill/>
                    </a:lnT>
                  </a:tcPr>
                </a:tc>
                <a:tc hMerge="1"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921574324"/>
                  </a:ext>
                </a:extLst>
              </a:tr>
            </a:tbl>
          </a:graphicData>
        </a:graphic>
      </p:graphicFrame>
      <p:sp>
        <p:nvSpPr>
          <p:cNvPr id="12" name="ZoneTexte 11"/>
          <p:cNvSpPr txBox="1"/>
          <p:nvPr/>
        </p:nvSpPr>
        <p:spPr>
          <a:xfrm>
            <a:off x="2868782" y="1604033"/>
            <a:ext cx="2855345" cy="415498"/>
          </a:xfrm>
          <a:prstGeom prst="rect">
            <a:avLst/>
          </a:prstGeom>
          <a:noFill/>
        </p:spPr>
        <p:txBody>
          <a:bodyPr wrap="square" rtlCol="0">
            <a:spAutoFit/>
          </a:bodyPr>
          <a:lstStyle/>
          <a:p>
            <a:r>
              <a:rPr lang="fr-FR" sz="1050" dirty="0" smtClean="0"/>
              <a:t>… et sert de clé de répartition de la dotation populationnelle entre régions…</a:t>
            </a:r>
            <a:endParaRPr lang="fr-FR" sz="1050" dirty="0"/>
          </a:p>
        </p:txBody>
      </p:sp>
      <p:graphicFrame>
        <p:nvGraphicFramePr>
          <p:cNvPr id="13" name="Tableau 12"/>
          <p:cNvGraphicFramePr>
            <a:graphicFrameLocks noGrp="1"/>
          </p:cNvGraphicFramePr>
          <p:nvPr>
            <p:extLst/>
          </p:nvPr>
        </p:nvGraphicFramePr>
        <p:xfrm>
          <a:off x="2868782" y="2195175"/>
          <a:ext cx="2855346" cy="2141200"/>
        </p:xfrm>
        <a:graphic>
          <a:graphicData uri="http://schemas.openxmlformats.org/drawingml/2006/table">
            <a:tbl>
              <a:tblPr firstRow="1" bandRow="1">
                <a:tableStyleId>{5C22544A-7EE6-4342-B048-85BDC9FD1C3A}</a:tableStyleId>
              </a:tblPr>
              <a:tblGrid>
                <a:gridCol w="829448">
                  <a:extLst>
                    <a:ext uri="{9D8B030D-6E8A-4147-A177-3AD203B41FA5}">
                      <a16:colId xmlns:a16="http://schemas.microsoft.com/office/drawing/2014/main" val="3368784993"/>
                    </a:ext>
                  </a:extLst>
                </a:gridCol>
                <a:gridCol w="829448">
                  <a:extLst>
                    <a:ext uri="{9D8B030D-6E8A-4147-A177-3AD203B41FA5}">
                      <a16:colId xmlns:a16="http://schemas.microsoft.com/office/drawing/2014/main" val="2406749288"/>
                    </a:ext>
                  </a:extLst>
                </a:gridCol>
                <a:gridCol w="281251">
                  <a:extLst>
                    <a:ext uri="{9D8B030D-6E8A-4147-A177-3AD203B41FA5}">
                      <a16:colId xmlns:a16="http://schemas.microsoft.com/office/drawing/2014/main" val="3485914044"/>
                    </a:ext>
                  </a:extLst>
                </a:gridCol>
                <a:gridCol w="915199">
                  <a:extLst>
                    <a:ext uri="{9D8B030D-6E8A-4147-A177-3AD203B41FA5}">
                      <a16:colId xmlns:a16="http://schemas.microsoft.com/office/drawing/2014/main" val="1283143311"/>
                    </a:ext>
                  </a:extLst>
                </a:gridCol>
              </a:tblGrid>
              <a:tr h="376575">
                <a:tc>
                  <a:txBody>
                    <a:bodyPr/>
                    <a:lstStyle/>
                    <a:p>
                      <a:pPr algn="ctr"/>
                      <a:r>
                        <a:rPr lang="fr-FR" sz="1000" dirty="0" smtClean="0"/>
                        <a:t>Volet 1</a:t>
                      </a:r>
                    </a:p>
                    <a:p>
                      <a:pPr algn="ctr"/>
                      <a:r>
                        <a:rPr lang="fr-FR" sz="1000" dirty="0" smtClean="0"/>
                        <a:t>A</a:t>
                      </a:r>
                      <a:endParaRPr lang="fr-FR" sz="1000" dirty="0"/>
                    </a:p>
                  </a:txBody>
                  <a:tcPr anchor="ctr"/>
                </a:tc>
                <a:tc>
                  <a:txBody>
                    <a:bodyPr/>
                    <a:lstStyle/>
                    <a:p>
                      <a:pPr algn="ctr"/>
                      <a:r>
                        <a:rPr lang="fr-FR" sz="1000" dirty="0" smtClean="0"/>
                        <a:t>Volet 2</a:t>
                      </a:r>
                    </a:p>
                    <a:p>
                      <a:pPr algn="ctr"/>
                      <a:r>
                        <a:rPr lang="fr-FR" sz="1000" dirty="0" smtClean="0"/>
                        <a:t>B</a:t>
                      </a:r>
                      <a:endParaRPr lang="fr-FR" sz="1000" dirty="0"/>
                    </a:p>
                  </a:txBody>
                  <a:tcPr anchor="ctr"/>
                </a:tc>
                <a:tc>
                  <a:txBody>
                    <a:bodyPr/>
                    <a:lstStyle/>
                    <a:p>
                      <a:pPr algn="ctr"/>
                      <a:r>
                        <a:rPr lang="fr-FR" sz="1000" dirty="0" smtClean="0"/>
                        <a:t>…</a:t>
                      </a:r>
                      <a:endParaRPr lang="fr-FR"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smtClean="0"/>
                        <a:t>Total Dot Pop Théorique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smtClean="0"/>
                        <a:t>A+B+…</a:t>
                      </a:r>
                      <a:endParaRPr lang="fr-FR" sz="1000" dirty="0"/>
                    </a:p>
                  </a:txBody>
                  <a:tcPr anchor="ctr"/>
                </a:tc>
                <a:extLst>
                  <a:ext uri="{0D108BD9-81ED-4DB2-BD59-A6C34878D82A}">
                    <a16:rowId xmlns:a16="http://schemas.microsoft.com/office/drawing/2014/main" val="1667825427"/>
                  </a:ext>
                </a:extLst>
              </a:tr>
              <a:tr h="1440160">
                <a:tc gridSpan="4">
                  <a:txBody>
                    <a:bodyPr/>
                    <a:lstStyle/>
                    <a:p>
                      <a:pPr algn="ctr"/>
                      <a:r>
                        <a:rPr kumimoji="0" lang="fr-FR" sz="1000" b="0" i="0" u="none" strike="noStrike" kern="1200" cap="none" spc="0" normalizeH="0" baseline="0" noProof="0" dirty="0" smtClean="0">
                          <a:ln>
                            <a:noFill/>
                          </a:ln>
                          <a:solidFill>
                            <a:srgbClr val="000000"/>
                          </a:solidFill>
                          <a:effectLst/>
                          <a:uLnTx/>
                          <a:uFillTx/>
                          <a:latin typeface="Arial"/>
                          <a:ea typeface="+mn-ea"/>
                          <a:cs typeface="+mn-cs"/>
                        </a:rPr>
                        <a:t>€</a:t>
                      </a:r>
                      <a:endParaRPr lang="fr-FR" sz="1000" dirty="0"/>
                    </a:p>
                  </a:txBody>
                  <a:tcPr anchor="ctr"/>
                </a:tc>
                <a:tc hMerge="1">
                  <a:txBody>
                    <a:bodyPr/>
                    <a:lstStyle/>
                    <a:p>
                      <a:pPr algn="ctr"/>
                      <a:endParaRPr lang="fr-FR" sz="800" dirty="0"/>
                    </a:p>
                  </a:txBody>
                  <a:tcPr anchor="ctr"/>
                </a:tc>
                <a:tc hMerge="1">
                  <a:txBody>
                    <a:bodyPr/>
                    <a:lstStyle/>
                    <a:p>
                      <a:pPr algn="ctr"/>
                      <a:endParaRPr lang="fr-FR" sz="800" dirty="0"/>
                    </a:p>
                  </a:txBody>
                  <a:tcPr anchor="ctr"/>
                </a:tc>
                <a:tc hMerge="1">
                  <a:txBody>
                    <a:bodyPr/>
                    <a:lstStyle/>
                    <a:p>
                      <a:pPr algn="ctr"/>
                      <a:endParaRPr lang="fr-FR" sz="800" dirty="0"/>
                    </a:p>
                  </a:txBody>
                  <a:tcPr anchor="ctr"/>
                </a:tc>
                <a:extLst>
                  <a:ext uri="{0D108BD9-81ED-4DB2-BD59-A6C34878D82A}">
                    <a16:rowId xmlns:a16="http://schemas.microsoft.com/office/drawing/2014/main" val="2206660470"/>
                  </a:ext>
                </a:extLst>
              </a:tr>
            </a:tbl>
          </a:graphicData>
        </a:graphic>
      </p:graphicFrame>
      <p:sp>
        <p:nvSpPr>
          <p:cNvPr id="14" name="ZoneTexte 13"/>
          <p:cNvSpPr txBox="1"/>
          <p:nvPr/>
        </p:nvSpPr>
        <p:spPr>
          <a:xfrm>
            <a:off x="5940152" y="1523242"/>
            <a:ext cx="2808560" cy="577081"/>
          </a:xfrm>
          <a:prstGeom prst="rect">
            <a:avLst/>
          </a:prstGeom>
          <a:noFill/>
        </p:spPr>
        <p:txBody>
          <a:bodyPr wrap="square" rtlCol="0">
            <a:spAutoFit/>
          </a:bodyPr>
          <a:lstStyle/>
          <a:p>
            <a:r>
              <a:rPr lang="fr-FR" sz="1050" dirty="0" smtClean="0"/>
              <a:t>… dont le montant est ensuite  comparé au financement actuel des SSR pour déterminer la trajectoire de rattrapage </a:t>
            </a:r>
            <a:endParaRPr lang="fr-FR" sz="1050" dirty="0"/>
          </a:p>
        </p:txBody>
      </p:sp>
      <p:graphicFrame>
        <p:nvGraphicFramePr>
          <p:cNvPr id="15" name="Tableau 14"/>
          <p:cNvGraphicFramePr>
            <a:graphicFrameLocks noGrp="1"/>
          </p:cNvGraphicFramePr>
          <p:nvPr>
            <p:extLst>
              <p:ext uri="{D42A27DB-BD31-4B8C-83A1-F6EECF244321}">
                <p14:modId xmlns:p14="http://schemas.microsoft.com/office/powerpoint/2010/main" val="3033781572"/>
              </p:ext>
            </p:extLst>
          </p:nvPr>
        </p:nvGraphicFramePr>
        <p:xfrm>
          <a:off x="5940151" y="2198390"/>
          <a:ext cx="2808561" cy="2032000"/>
        </p:xfrm>
        <a:graphic>
          <a:graphicData uri="http://schemas.openxmlformats.org/drawingml/2006/table">
            <a:tbl>
              <a:tblPr firstRow="1" bandRow="1">
                <a:tableStyleId>{5C22544A-7EE6-4342-B048-85BDC9FD1C3A}</a:tableStyleId>
              </a:tblPr>
              <a:tblGrid>
                <a:gridCol w="907524">
                  <a:extLst>
                    <a:ext uri="{9D8B030D-6E8A-4147-A177-3AD203B41FA5}">
                      <a16:colId xmlns:a16="http://schemas.microsoft.com/office/drawing/2014/main" val="3368784993"/>
                    </a:ext>
                  </a:extLst>
                </a:gridCol>
                <a:gridCol w="1069334">
                  <a:extLst>
                    <a:ext uri="{9D8B030D-6E8A-4147-A177-3AD203B41FA5}">
                      <a16:colId xmlns:a16="http://schemas.microsoft.com/office/drawing/2014/main" val="2406749288"/>
                    </a:ext>
                  </a:extLst>
                </a:gridCol>
                <a:gridCol w="831703">
                  <a:extLst>
                    <a:ext uri="{9D8B030D-6E8A-4147-A177-3AD203B41FA5}">
                      <a16:colId xmlns:a16="http://schemas.microsoft.com/office/drawing/2014/main" val="1283143311"/>
                    </a:ext>
                  </a:extLst>
                </a:gridCol>
              </a:tblGrid>
              <a:tr h="445368">
                <a:tc>
                  <a:txBody>
                    <a:bodyPr/>
                    <a:lstStyle/>
                    <a:p>
                      <a:pPr algn="ctr"/>
                      <a:r>
                        <a:rPr lang="fr-FR" sz="1000" dirty="0" smtClean="0"/>
                        <a:t>Dot Pop Théorique</a:t>
                      </a:r>
                      <a:endParaRPr lang="fr-FR" sz="1000" dirty="0"/>
                    </a:p>
                  </a:txBody>
                  <a:tcPr anchor="ctr"/>
                </a:tc>
                <a:tc>
                  <a:txBody>
                    <a:bodyPr/>
                    <a:lstStyle/>
                    <a:p>
                      <a:pPr algn="ctr"/>
                      <a:r>
                        <a:rPr lang="fr-FR" sz="1000" dirty="0" smtClean="0"/>
                        <a:t>Financements</a:t>
                      </a:r>
                      <a:r>
                        <a:rPr lang="fr-FR" sz="1000" baseline="0" dirty="0" smtClean="0"/>
                        <a:t> </a:t>
                      </a:r>
                      <a:r>
                        <a:rPr lang="fr-FR" sz="1000" dirty="0" smtClean="0"/>
                        <a:t>actuels</a:t>
                      </a:r>
                      <a:endParaRPr lang="fr-FR" sz="1000" dirty="0"/>
                    </a:p>
                  </a:txBody>
                  <a:tcPr anchor="ctr"/>
                </a:tc>
                <a:tc>
                  <a:txBody>
                    <a:bodyPr/>
                    <a:lstStyle/>
                    <a:p>
                      <a:pPr algn="ctr"/>
                      <a:r>
                        <a:rPr lang="fr-FR" sz="1000" dirty="0" smtClean="0"/>
                        <a:t>Besoins de rattrapage</a:t>
                      </a:r>
                      <a:endParaRPr lang="fr-FR" sz="1000" dirty="0"/>
                    </a:p>
                  </a:txBody>
                  <a:tcPr anchor="ctr"/>
                </a:tc>
                <a:extLst>
                  <a:ext uri="{0D108BD9-81ED-4DB2-BD59-A6C34878D82A}">
                    <a16:rowId xmlns:a16="http://schemas.microsoft.com/office/drawing/2014/main" val="1667825427"/>
                  </a:ext>
                </a:extLst>
              </a:tr>
              <a:tr h="370840">
                <a:tc>
                  <a:txBody>
                    <a:bodyPr/>
                    <a:lstStyle/>
                    <a:p>
                      <a:pPr algn="ctr"/>
                      <a:r>
                        <a:rPr kumimoji="0" lang="fr-FR" sz="1000" b="0" i="0" u="none" strike="noStrike" kern="1200" cap="none" spc="0" normalizeH="0" baseline="0" noProof="0" smtClean="0">
                          <a:ln>
                            <a:noFill/>
                          </a:ln>
                          <a:solidFill>
                            <a:srgbClr val="000000"/>
                          </a:solidFill>
                          <a:effectLst/>
                          <a:uLnTx/>
                          <a:uFillTx/>
                          <a:latin typeface="Arial"/>
                          <a:ea typeface="+mn-ea"/>
                          <a:cs typeface="+mn-cs"/>
                        </a:rPr>
                        <a:t>€</a:t>
                      </a:r>
                      <a:endParaRPr lang="fr-FR" sz="1000" dirty="0"/>
                    </a:p>
                  </a:txBody>
                  <a:tcPr anchor="ctr"/>
                </a:tc>
                <a:tc>
                  <a:txBody>
                    <a:bodyPr/>
                    <a:lstStyle/>
                    <a:p>
                      <a:pPr algn="ctr"/>
                      <a:r>
                        <a:rPr kumimoji="0" lang="fr-FR" sz="1000" b="0" i="0" u="none" strike="noStrike" kern="1200" cap="none" spc="0" normalizeH="0" baseline="0" noProof="0" dirty="0" smtClean="0">
                          <a:ln>
                            <a:noFill/>
                          </a:ln>
                          <a:solidFill>
                            <a:srgbClr val="000000"/>
                          </a:solidFill>
                          <a:effectLst/>
                          <a:uLnTx/>
                          <a:uFillTx/>
                          <a:latin typeface="Arial"/>
                          <a:ea typeface="+mn-ea"/>
                          <a:cs typeface="+mn-cs"/>
                        </a:rPr>
                        <a:t>€</a:t>
                      </a:r>
                      <a:endParaRPr lang="fr-FR" sz="1000" dirty="0"/>
                    </a:p>
                  </a:txBody>
                  <a:tcPr anchor="ctr"/>
                </a:tc>
                <a:tc>
                  <a:txBody>
                    <a:bodyPr/>
                    <a:lstStyle/>
                    <a:p>
                      <a:pPr algn="ctr"/>
                      <a:r>
                        <a:rPr kumimoji="0" lang="fr-FR" sz="1000" b="0" i="0" u="none" strike="noStrike" kern="1200" cap="none" spc="0" normalizeH="0" baseline="0" noProof="0" dirty="0" smtClean="0">
                          <a:ln>
                            <a:noFill/>
                          </a:ln>
                          <a:solidFill>
                            <a:srgbClr val="000000"/>
                          </a:solidFill>
                          <a:effectLst/>
                          <a:uLnTx/>
                          <a:uFillTx/>
                          <a:latin typeface="Arial"/>
                          <a:ea typeface="+mn-ea"/>
                          <a:cs typeface="+mn-cs"/>
                        </a:rPr>
                        <a:t>&gt;0</a:t>
                      </a:r>
                      <a:endParaRPr lang="fr-FR" sz="1000" dirty="0"/>
                    </a:p>
                  </a:txBody>
                  <a:tcPr anchor="ctr"/>
                </a:tc>
                <a:extLst>
                  <a:ext uri="{0D108BD9-81ED-4DB2-BD59-A6C34878D82A}">
                    <a16:rowId xmlns:a16="http://schemas.microsoft.com/office/drawing/2014/main" val="2206660470"/>
                  </a:ext>
                </a:extLst>
              </a:tr>
              <a:tr h="370840">
                <a:tc>
                  <a:txBody>
                    <a:bodyPr/>
                    <a:lstStyle/>
                    <a:p>
                      <a:pPr algn="ctr"/>
                      <a:r>
                        <a:rPr kumimoji="0" lang="fr-FR" sz="1000" b="0" i="0" u="none" strike="noStrike" kern="1200" cap="none" spc="0" normalizeH="0" baseline="0" noProof="0" smtClean="0">
                          <a:ln>
                            <a:noFill/>
                          </a:ln>
                          <a:solidFill>
                            <a:srgbClr val="000000"/>
                          </a:solidFill>
                          <a:effectLst/>
                          <a:uLnTx/>
                          <a:uFillTx/>
                          <a:latin typeface="Arial"/>
                          <a:ea typeface="+mn-ea"/>
                          <a:cs typeface="+mn-cs"/>
                        </a:rPr>
                        <a:t>€</a:t>
                      </a:r>
                      <a:endParaRPr lang="fr-FR" sz="1000"/>
                    </a:p>
                  </a:txBody>
                  <a:tcPr anchor="ctr"/>
                </a:tc>
                <a:tc>
                  <a:txBody>
                    <a:bodyPr/>
                    <a:lstStyle/>
                    <a:p>
                      <a:pPr algn="ctr"/>
                      <a:r>
                        <a:rPr kumimoji="0" lang="fr-FR" sz="1000" b="0" i="0" u="none" strike="noStrike" kern="1200" cap="none" spc="0" normalizeH="0" baseline="0" noProof="0" dirty="0" smtClean="0">
                          <a:ln>
                            <a:noFill/>
                          </a:ln>
                          <a:solidFill>
                            <a:srgbClr val="000000"/>
                          </a:solidFill>
                          <a:effectLst/>
                          <a:uLnTx/>
                          <a:uFillTx/>
                          <a:latin typeface="Arial"/>
                          <a:ea typeface="+mn-ea"/>
                          <a:cs typeface="+mn-cs"/>
                        </a:rPr>
                        <a:t>€</a:t>
                      </a:r>
                      <a:endParaRPr lang="fr-FR" sz="1000" dirty="0"/>
                    </a:p>
                  </a:txBody>
                  <a:tcPr anchor="ctr"/>
                </a:tc>
                <a:tc>
                  <a:txBody>
                    <a:bodyPr/>
                    <a:lstStyle/>
                    <a:p>
                      <a:pPr algn="ctr"/>
                      <a:r>
                        <a:rPr kumimoji="0" lang="fr-FR" sz="1000" b="0" i="0" u="none" strike="noStrike" kern="1200" cap="none" spc="0" normalizeH="0" baseline="0" noProof="0" dirty="0" smtClean="0">
                          <a:ln>
                            <a:noFill/>
                          </a:ln>
                          <a:solidFill>
                            <a:srgbClr val="000000"/>
                          </a:solidFill>
                          <a:effectLst/>
                          <a:uLnTx/>
                          <a:uFillTx/>
                          <a:latin typeface="+mn-lt"/>
                          <a:ea typeface="+mn-ea"/>
                          <a:cs typeface="+mn-cs"/>
                        </a:rPr>
                        <a:t>&gt;0</a:t>
                      </a:r>
                      <a:endParaRPr lang="fr-FR" sz="1000" dirty="0"/>
                    </a:p>
                  </a:txBody>
                  <a:tcPr anchor="ctr"/>
                </a:tc>
                <a:extLst>
                  <a:ext uri="{0D108BD9-81ED-4DB2-BD59-A6C34878D82A}">
                    <a16:rowId xmlns:a16="http://schemas.microsoft.com/office/drawing/2014/main" val="3332940188"/>
                  </a:ext>
                </a:extLst>
              </a:tr>
              <a:tr h="370840">
                <a:tc>
                  <a:txBody>
                    <a:bodyPr/>
                    <a:lstStyle/>
                    <a:p>
                      <a:pPr algn="ctr"/>
                      <a:r>
                        <a:rPr kumimoji="0" lang="fr-FR" sz="1000" b="0" i="0" u="none" strike="noStrike" kern="1200" cap="none" spc="0" normalizeH="0" baseline="0" noProof="0" smtClean="0">
                          <a:ln>
                            <a:noFill/>
                          </a:ln>
                          <a:solidFill>
                            <a:srgbClr val="000000"/>
                          </a:solidFill>
                          <a:effectLst/>
                          <a:uLnTx/>
                          <a:uFillTx/>
                          <a:latin typeface="Arial"/>
                          <a:ea typeface="+mn-ea"/>
                          <a:cs typeface="+mn-cs"/>
                        </a:rPr>
                        <a:t>€</a:t>
                      </a:r>
                      <a:endParaRPr lang="fr-FR" sz="1000"/>
                    </a:p>
                  </a:txBody>
                  <a:tcPr anchor="ctr"/>
                </a:tc>
                <a:tc>
                  <a:txBody>
                    <a:bodyPr/>
                    <a:lstStyle/>
                    <a:p>
                      <a:pPr algn="ctr"/>
                      <a:r>
                        <a:rPr kumimoji="0" lang="fr-FR" sz="1000" b="0" i="0" u="none" strike="noStrike" kern="1200" cap="none" spc="0" normalizeH="0" baseline="0" noProof="0" smtClean="0">
                          <a:ln>
                            <a:noFill/>
                          </a:ln>
                          <a:solidFill>
                            <a:srgbClr val="000000"/>
                          </a:solidFill>
                          <a:effectLst/>
                          <a:uLnTx/>
                          <a:uFillTx/>
                          <a:latin typeface="Arial"/>
                          <a:ea typeface="+mn-ea"/>
                          <a:cs typeface="+mn-cs"/>
                        </a:rPr>
                        <a:t>€</a:t>
                      </a:r>
                      <a:endParaRPr lang="fr-FR" sz="1000" dirty="0"/>
                    </a:p>
                  </a:txBody>
                  <a:tcPr anchor="ctr"/>
                </a:tc>
                <a:tc>
                  <a:txBody>
                    <a:bodyPr/>
                    <a:lstStyle/>
                    <a:p>
                      <a:pPr algn="ctr"/>
                      <a:r>
                        <a:rPr kumimoji="0" lang="fr-FR" sz="1000" b="0" i="0" u="none" strike="noStrike" kern="1200" cap="none" spc="0" normalizeH="0" baseline="0" noProof="0" dirty="0" smtClean="0">
                          <a:ln>
                            <a:noFill/>
                          </a:ln>
                          <a:solidFill>
                            <a:srgbClr val="000000"/>
                          </a:solidFill>
                          <a:effectLst/>
                          <a:uLnTx/>
                          <a:uFillTx/>
                          <a:latin typeface="Arial"/>
                          <a:ea typeface="+mn-ea"/>
                          <a:cs typeface="+mn-cs"/>
                        </a:rPr>
                        <a:t>=</a:t>
                      </a:r>
                      <a:endParaRPr lang="fr-FR" sz="1000" dirty="0"/>
                    </a:p>
                  </a:txBody>
                  <a:tcPr anchor="ctr"/>
                </a:tc>
                <a:extLst>
                  <a:ext uri="{0D108BD9-81ED-4DB2-BD59-A6C34878D82A}">
                    <a16:rowId xmlns:a16="http://schemas.microsoft.com/office/drawing/2014/main" val="3669304047"/>
                  </a:ext>
                </a:extLst>
              </a:tr>
              <a:tr h="370840">
                <a:tc>
                  <a:txBody>
                    <a:bodyPr/>
                    <a:lstStyle/>
                    <a:p>
                      <a:pPr algn="ctr"/>
                      <a:r>
                        <a:rPr kumimoji="0" lang="fr-FR" sz="1000" b="0" i="0" u="none" strike="noStrike" kern="1200" cap="none" spc="0" normalizeH="0" baseline="0" noProof="0" smtClean="0">
                          <a:ln>
                            <a:noFill/>
                          </a:ln>
                          <a:solidFill>
                            <a:srgbClr val="000000"/>
                          </a:solidFill>
                          <a:effectLst/>
                          <a:uLnTx/>
                          <a:uFillTx/>
                          <a:latin typeface="Arial"/>
                          <a:ea typeface="+mn-ea"/>
                          <a:cs typeface="+mn-cs"/>
                        </a:rPr>
                        <a:t>€</a:t>
                      </a:r>
                      <a:endParaRPr lang="fr-FR" sz="1000" dirty="0"/>
                    </a:p>
                  </a:txBody>
                  <a:tcPr anchor="ctr"/>
                </a:tc>
                <a:tc>
                  <a:txBody>
                    <a:bodyPr/>
                    <a:lstStyle/>
                    <a:p>
                      <a:pPr algn="ctr"/>
                      <a:r>
                        <a:rPr kumimoji="0" lang="fr-FR" sz="1000" b="0" i="0" u="none" strike="noStrike" kern="1200" cap="none" spc="0" normalizeH="0" baseline="0" noProof="0" smtClean="0">
                          <a:ln>
                            <a:noFill/>
                          </a:ln>
                          <a:solidFill>
                            <a:srgbClr val="000000"/>
                          </a:solidFill>
                          <a:effectLst/>
                          <a:uLnTx/>
                          <a:uFillTx/>
                          <a:latin typeface="Arial"/>
                          <a:ea typeface="+mn-ea"/>
                          <a:cs typeface="+mn-cs"/>
                        </a:rPr>
                        <a:t>€</a:t>
                      </a:r>
                      <a:endParaRPr lang="fr-FR" sz="1000" dirty="0"/>
                    </a:p>
                  </a:txBody>
                  <a:tcPr anchor="ctr"/>
                </a:tc>
                <a:tc>
                  <a:txBody>
                    <a:bodyPr/>
                    <a:lstStyle/>
                    <a:p>
                      <a:pPr algn="ctr"/>
                      <a:r>
                        <a:rPr kumimoji="0" lang="fr-FR" sz="1000" b="0" i="0" u="none" strike="noStrike" kern="1200" cap="none" spc="0" normalizeH="0" baseline="0" noProof="0" dirty="0" smtClean="0">
                          <a:ln>
                            <a:noFill/>
                          </a:ln>
                          <a:solidFill>
                            <a:srgbClr val="000000"/>
                          </a:solidFill>
                          <a:effectLst/>
                          <a:uLnTx/>
                          <a:uFillTx/>
                          <a:latin typeface="Arial"/>
                          <a:ea typeface="+mn-ea"/>
                          <a:cs typeface="+mn-cs"/>
                        </a:rPr>
                        <a:t>&lt;0 </a:t>
                      </a:r>
                      <a:r>
                        <a:rPr kumimoji="0" lang="fr-FR" sz="1000" b="0" i="0" u="none" strike="noStrike" kern="1200" cap="none" spc="0" normalizeH="0" baseline="0" noProof="0" dirty="0" smtClean="0">
                          <a:ln>
                            <a:noFill/>
                          </a:ln>
                          <a:solidFill>
                            <a:srgbClr val="000000"/>
                          </a:solidFill>
                          <a:effectLst/>
                          <a:uLnTx/>
                          <a:uFillTx/>
                          <a:latin typeface="Arial"/>
                          <a:ea typeface="+mn-ea"/>
                          <a:cs typeface="+mn-cs"/>
                          <a:sym typeface="Wingdings" panose="05000000000000000000" pitchFamily="2" charset="2"/>
                        </a:rPr>
                        <a:t> =</a:t>
                      </a:r>
                      <a:endParaRPr lang="fr-FR" sz="1000" dirty="0"/>
                    </a:p>
                  </a:txBody>
                  <a:tcPr anchor="ctr"/>
                </a:tc>
                <a:extLst>
                  <a:ext uri="{0D108BD9-81ED-4DB2-BD59-A6C34878D82A}">
                    <a16:rowId xmlns:a16="http://schemas.microsoft.com/office/drawing/2014/main" val="1921574324"/>
                  </a:ext>
                </a:extLst>
              </a:tr>
            </a:tbl>
          </a:graphicData>
        </a:graphic>
      </p:graphicFrame>
    </p:spTree>
    <p:extLst>
      <p:ext uri="{BB962C8B-B14F-4D97-AF65-F5344CB8AC3E}">
        <p14:creationId xmlns:p14="http://schemas.microsoft.com/office/powerpoint/2010/main" val="1700676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27</a:t>
            </a:fld>
            <a:endParaRPr lang="fr-FR" dirty="0"/>
          </a:p>
        </p:txBody>
      </p:sp>
      <p:sp>
        <p:nvSpPr>
          <p:cNvPr id="3" name="Espace réservé de la date 2"/>
          <p:cNvSpPr>
            <a:spLocks noGrp="1"/>
          </p:cNvSpPr>
          <p:nvPr>
            <p:ph type="dt" sz="half" idx="2"/>
          </p:nvPr>
        </p:nvSpPr>
        <p:spPr/>
        <p:txBody>
          <a:bodyPr/>
          <a:lstStyle/>
          <a:p>
            <a:fld id="{5E6183FC-BA60-7C49-ABF3-B50982741576}" type="datetime1">
              <a:rPr lang="fr-FR" cap="all" smtClean="0"/>
              <a:pPr/>
              <a:t>14/06/2023</a:t>
            </a:fld>
            <a:endParaRPr lang="fr-FR" cap="all" dirty="0"/>
          </a:p>
        </p:txBody>
      </p:sp>
      <p:sp>
        <p:nvSpPr>
          <p:cNvPr id="9" name="Espace réservé du pied de page 8"/>
          <p:cNvSpPr>
            <a:spLocks noGrp="1"/>
          </p:cNvSpPr>
          <p:nvPr>
            <p:ph type="ftr" sz="quarter" idx="3"/>
          </p:nvPr>
        </p:nvSpPr>
        <p:spPr/>
        <p:txBody>
          <a:bodyPr/>
          <a:lstStyle/>
          <a:p>
            <a:r>
              <a:rPr lang="fr-FR" smtClean="0"/>
              <a:t>Direction générale de l’offre de soins</a:t>
            </a:r>
            <a:endParaRPr lang="fr-FR" dirty="0"/>
          </a:p>
        </p:txBody>
      </p:sp>
      <p:sp>
        <p:nvSpPr>
          <p:cNvPr id="10" name="Rectangle : coins arrondis 224">
            <a:extLst>
              <a:ext uri="{FF2B5EF4-FFF2-40B4-BE49-F238E27FC236}">
                <a16:creationId xmlns:a16="http://schemas.microsoft.com/office/drawing/2014/main" id="{FFF0A4DD-518B-4EE6-B704-3CAB18F539EE}"/>
              </a:ext>
            </a:extLst>
          </p:cNvPr>
          <p:cNvSpPr/>
          <p:nvPr/>
        </p:nvSpPr>
        <p:spPr>
          <a:xfrm>
            <a:off x="4968224" y="1541110"/>
            <a:ext cx="3924255" cy="37825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1"/>
                </a:solidFill>
                <a:effectLst/>
                <a:uLnTx/>
                <a:uFillTx/>
                <a:latin typeface="+mj-lt"/>
              </a:rPr>
              <a:t>Dotation </a:t>
            </a:r>
            <a:r>
              <a:rPr kumimoji="0" lang="fr-FR" sz="1000" b="1" i="0" u="none" strike="noStrike" kern="1200" cap="none" spc="0" normalizeH="0" baseline="0" noProof="0" dirty="0" smtClean="0">
                <a:ln>
                  <a:noFill/>
                </a:ln>
                <a:solidFill>
                  <a:schemeClr val="tx1"/>
                </a:solidFill>
                <a:effectLst/>
                <a:uLnTx/>
                <a:uFillTx/>
                <a:latin typeface="+mj-lt"/>
              </a:rPr>
              <a:t>populationnelle</a:t>
            </a:r>
            <a:endParaRPr kumimoji="0" lang="fr-FR" sz="1000" b="1" i="0" u="none" strike="noStrike" kern="1200" cap="none" spc="0" normalizeH="0" baseline="0" noProof="0" dirty="0">
              <a:ln>
                <a:noFill/>
              </a:ln>
              <a:solidFill>
                <a:schemeClr val="tx1"/>
              </a:solidFill>
              <a:effectLst/>
              <a:uLnTx/>
              <a:uFillTx/>
              <a:latin typeface="+mj-lt"/>
            </a:endParaRPr>
          </a:p>
        </p:txBody>
      </p:sp>
      <p:sp>
        <p:nvSpPr>
          <p:cNvPr id="11" name="Rectangle : coins arrondis 224">
            <a:extLst>
              <a:ext uri="{FF2B5EF4-FFF2-40B4-BE49-F238E27FC236}">
                <a16:creationId xmlns:a16="http://schemas.microsoft.com/office/drawing/2014/main" id="{FFF0A4DD-518B-4EE6-B704-3CAB18F539EE}"/>
              </a:ext>
            </a:extLst>
          </p:cNvPr>
          <p:cNvSpPr/>
          <p:nvPr/>
        </p:nvSpPr>
        <p:spPr>
          <a:xfrm>
            <a:off x="4968223" y="1957638"/>
            <a:ext cx="3924252" cy="241332"/>
          </a:xfrm>
          <a:prstGeom prst="roundRect">
            <a:avLst/>
          </a:prstGeom>
          <a:solidFill>
            <a:schemeClr val="bg1">
              <a:lumMod val="8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chemeClr val="tx1"/>
                </a:solidFill>
                <a:effectLst/>
                <a:uLnTx/>
                <a:uFillTx/>
                <a:latin typeface="+mj-lt"/>
              </a:rPr>
              <a:t>Péréquation régionale</a:t>
            </a:r>
            <a:endParaRPr kumimoji="0" lang="fr-FR" sz="1000" b="1" i="0" u="none" strike="noStrike" kern="1200" cap="none" spc="0" normalizeH="0" baseline="0" noProof="0" dirty="0">
              <a:ln>
                <a:noFill/>
              </a:ln>
              <a:solidFill>
                <a:schemeClr val="tx1"/>
              </a:solidFill>
              <a:effectLst/>
              <a:uLnTx/>
              <a:uFillTx/>
              <a:latin typeface="+mj-lt"/>
            </a:endParaRPr>
          </a:p>
        </p:txBody>
      </p:sp>
      <p:sp>
        <p:nvSpPr>
          <p:cNvPr id="13" name="ZoneTexte 12"/>
          <p:cNvSpPr txBox="1"/>
          <p:nvPr/>
        </p:nvSpPr>
        <p:spPr>
          <a:xfrm>
            <a:off x="264476" y="1552187"/>
            <a:ext cx="4464495" cy="646331"/>
          </a:xfrm>
          <a:prstGeom prst="rect">
            <a:avLst/>
          </a:prstGeom>
          <a:noFill/>
        </p:spPr>
        <p:txBody>
          <a:bodyPr wrap="square" rtlCol="0">
            <a:spAutoFit/>
          </a:bodyPr>
          <a:lstStyle/>
          <a:p>
            <a:r>
              <a:rPr lang="fr-FR" sz="1200" b="1" dirty="0" smtClean="0">
                <a:latin typeface="+mj-lt"/>
              </a:rPr>
              <a:t>COPIL national</a:t>
            </a:r>
          </a:p>
          <a:p>
            <a:pPr marL="285750" indent="-285750">
              <a:buFontTx/>
              <a:buChar char="-"/>
            </a:pPr>
            <a:r>
              <a:rPr lang="fr-FR" sz="1200" dirty="0" smtClean="0">
                <a:latin typeface="+mj-lt"/>
              </a:rPr>
              <a:t>Fixe les critères et pondération</a:t>
            </a:r>
          </a:p>
          <a:p>
            <a:pPr marL="285750" indent="-285750">
              <a:buFontTx/>
              <a:buChar char="-"/>
            </a:pPr>
            <a:r>
              <a:rPr lang="fr-FR" sz="1200" dirty="0" smtClean="0">
                <a:latin typeface="+mj-lt"/>
              </a:rPr>
              <a:t>Partage le modèle national d’allocation entre régions</a:t>
            </a:r>
          </a:p>
        </p:txBody>
      </p:sp>
      <p:sp>
        <p:nvSpPr>
          <p:cNvPr id="14" name="Rectangle : coins arrondis 224">
            <a:extLst>
              <a:ext uri="{FF2B5EF4-FFF2-40B4-BE49-F238E27FC236}">
                <a16:creationId xmlns:a16="http://schemas.microsoft.com/office/drawing/2014/main" id="{FFF0A4DD-518B-4EE6-B704-3CAB18F539EE}"/>
              </a:ext>
            </a:extLst>
          </p:cNvPr>
          <p:cNvSpPr/>
          <p:nvPr/>
        </p:nvSpPr>
        <p:spPr>
          <a:xfrm>
            <a:off x="4968221" y="2643758"/>
            <a:ext cx="3924255" cy="378258"/>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000" b="1" dirty="0" smtClean="0">
                <a:solidFill>
                  <a:schemeClr val="tx1"/>
                </a:solidFill>
                <a:latin typeface="+mj-lt"/>
              </a:rPr>
              <a:t>Modèle </a:t>
            </a:r>
            <a:r>
              <a:rPr lang="fr-FR" sz="1000" b="1" dirty="0">
                <a:solidFill>
                  <a:schemeClr val="tx1"/>
                </a:solidFill>
                <a:latin typeface="+mj-lt"/>
              </a:rPr>
              <a:t>d’allocation régional </a:t>
            </a:r>
            <a:endParaRPr kumimoji="0" lang="fr-FR" sz="1000" b="1" i="0" u="none" strike="noStrike" kern="1200" cap="none" spc="0" normalizeH="0" baseline="0" noProof="0" dirty="0">
              <a:ln>
                <a:noFill/>
              </a:ln>
              <a:solidFill>
                <a:schemeClr val="tx1"/>
              </a:solidFill>
              <a:effectLst/>
              <a:uLnTx/>
              <a:uFillTx/>
              <a:latin typeface="+mj-lt"/>
            </a:endParaRPr>
          </a:p>
        </p:txBody>
      </p:sp>
      <p:sp>
        <p:nvSpPr>
          <p:cNvPr id="15" name="ZoneTexte 14"/>
          <p:cNvSpPr txBox="1"/>
          <p:nvPr/>
        </p:nvSpPr>
        <p:spPr>
          <a:xfrm>
            <a:off x="264476" y="2816572"/>
            <a:ext cx="4464495" cy="646331"/>
          </a:xfrm>
          <a:prstGeom prst="rect">
            <a:avLst/>
          </a:prstGeom>
          <a:noFill/>
        </p:spPr>
        <p:txBody>
          <a:bodyPr wrap="square" rtlCol="0">
            <a:spAutoFit/>
          </a:bodyPr>
          <a:lstStyle/>
          <a:p>
            <a:r>
              <a:rPr lang="fr-FR" sz="1200" b="1" dirty="0" smtClean="0">
                <a:latin typeface="+mj-lt"/>
              </a:rPr>
              <a:t>COPIL régional</a:t>
            </a:r>
          </a:p>
          <a:p>
            <a:pPr marL="285750" indent="-285750">
              <a:buFontTx/>
              <a:buChar char="-"/>
            </a:pPr>
            <a:r>
              <a:rPr lang="fr-FR" sz="1200" dirty="0" smtClean="0">
                <a:latin typeface="+mj-lt"/>
              </a:rPr>
              <a:t>Fixe </a:t>
            </a:r>
            <a:r>
              <a:rPr lang="fr-FR" sz="1200" dirty="0">
                <a:latin typeface="+mj-lt"/>
              </a:rPr>
              <a:t>les critères retenus pour le modèle </a:t>
            </a:r>
            <a:r>
              <a:rPr lang="fr-FR" sz="1200" dirty="0" smtClean="0">
                <a:latin typeface="+mj-lt"/>
              </a:rPr>
              <a:t>régional, en substitution/complément des critères nationaux</a:t>
            </a:r>
          </a:p>
        </p:txBody>
      </p:sp>
      <p:sp>
        <p:nvSpPr>
          <p:cNvPr id="16" name="Triangle isocèle 15"/>
          <p:cNvSpPr/>
          <p:nvPr/>
        </p:nvSpPr>
        <p:spPr>
          <a:xfrm rot="10800000">
            <a:off x="6840424" y="2221235"/>
            <a:ext cx="179848" cy="15504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mj-lt"/>
            </a:endParaRPr>
          </a:p>
        </p:txBody>
      </p:sp>
      <p:sp>
        <p:nvSpPr>
          <p:cNvPr id="17" name="Rectangle : coins arrondis 224">
            <a:extLst>
              <a:ext uri="{FF2B5EF4-FFF2-40B4-BE49-F238E27FC236}">
                <a16:creationId xmlns:a16="http://schemas.microsoft.com/office/drawing/2014/main" id="{FFF0A4DD-518B-4EE6-B704-3CAB18F539EE}"/>
              </a:ext>
            </a:extLst>
          </p:cNvPr>
          <p:cNvSpPr/>
          <p:nvPr/>
        </p:nvSpPr>
        <p:spPr>
          <a:xfrm>
            <a:off x="4968222" y="3056757"/>
            <a:ext cx="3924251" cy="455606"/>
          </a:xfrm>
          <a:prstGeom prst="roundRect">
            <a:avLst/>
          </a:prstGeom>
          <a:solidFill>
            <a:schemeClr val="bg1">
              <a:lumMod val="8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chemeClr val="tx1"/>
                </a:solidFill>
                <a:effectLst/>
                <a:uLnTx/>
                <a:uFillTx/>
                <a:latin typeface="+mj-lt"/>
              </a:rPr>
              <a:t>Péréquation</a:t>
            </a:r>
            <a:r>
              <a:rPr kumimoji="0" lang="fr-FR" sz="1000" b="1" i="0" u="none" strike="noStrike" kern="1200" cap="none" spc="0" normalizeH="0" noProof="0" dirty="0" smtClean="0">
                <a:ln>
                  <a:noFill/>
                </a:ln>
                <a:solidFill>
                  <a:schemeClr val="tx1"/>
                </a:solidFill>
                <a:effectLst/>
                <a:uLnTx/>
                <a:uFillTx/>
                <a:latin typeface="+mj-lt"/>
              </a:rPr>
              <a:t> </a:t>
            </a:r>
            <a:r>
              <a:rPr kumimoji="0" lang="fr-FR" sz="1000" b="1" i="0" u="none" strike="noStrike" kern="1200" cap="none" spc="0" normalizeH="0" noProof="0" dirty="0" err="1" smtClean="0">
                <a:ln>
                  <a:noFill/>
                </a:ln>
                <a:solidFill>
                  <a:schemeClr val="tx1"/>
                </a:solidFill>
                <a:effectLst/>
                <a:uLnTx/>
                <a:uFillTx/>
                <a:latin typeface="+mj-lt"/>
              </a:rPr>
              <a:t>infra-régionale</a:t>
            </a:r>
            <a:r>
              <a:rPr kumimoji="0" lang="fr-FR" sz="1000" b="1" i="0" u="none" strike="noStrike" kern="1200" cap="none" spc="0" normalizeH="0" noProof="0" dirty="0" smtClean="0">
                <a:ln>
                  <a:noFill/>
                </a:ln>
                <a:solidFill>
                  <a:schemeClr val="tx1"/>
                </a:solidFill>
                <a:effectLst/>
                <a:uLnTx/>
                <a:uFillTx/>
                <a:latin typeface="+mj-lt"/>
              </a:rPr>
              <a:t> </a:t>
            </a:r>
            <a:r>
              <a:rPr kumimoji="0" lang="fr-FR" sz="1000" b="1" i="0" u="none" strike="noStrike" kern="1200" cap="none" spc="0" normalizeH="0" baseline="0" noProof="0" dirty="0" smtClean="0">
                <a:ln>
                  <a:noFill/>
                </a:ln>
                <a:solidFill>
                  <a:schemeClr val="tx1"/>
                </a:solidFill>
                <a:effectLst/>
                <a:uLnTx/>
                <a:uFillTx/>
                <a:latin typeface="+mj-lt"/>
              </a:rPr>
              <a:t>sur critères nationaux + régionaux</a:t>
            </a:r>
            <a:endParaRPr kumimoji="0" lang="fr-FR" sz="1000" b="1" i="0" u="none" strike="noStrike" kern="1200" cap="none" spc="0" normalizeH="0" baseline="0" noProof="0" dirty="0">
              <a:ln>
                <a:noFill/>
              </a:ln>
              <a:solidFill>
                <a:schemeClr val="tx1"/>
              </a:solidFill>
              <a:effectLst/>
              <a:uLnTx/>
              <a:uFillTx/>
              <a:latin typeface="+mj-lt"/>
            </a:endParaRPr>
          </a:p>
        </p:txBody>
      </p:sp>
      <p:sp>
        <p:nvSpPr>
          <p:cNvPr id="18" name="Triangle isocèle 17"/>
          <p:cNvSpPr/>
          <p:nvPr/>
        </p:nvSpPr>
        <p:spPr>
          <a:xfrm rot="10800000">
            <a:off x="6840424" y="3536429"/>
            <a:ext cx="179848" cy="15504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mj-lt"/>
            </a:endParaRPr>
          </a:p>
        </p:txBody>
      </p:sp>
      <p:sp>
        <p:nvSpPr>
          <p:cNvPr id="19" name="ZoneTexte 18"/>
          <p:cNvSpPr txBox="1"/>
          <p:nvPr/>
        </p:nvSpPr>
        <p:spPr>
          <a:xfrm>
            <a:off x="264477" y="4269722"/>
            <a:ext cx="4464495" cy="276999"/>
          </a:xfrm>
          <a:prstGeom prst="rect">
            <a:avLst/>
          </a:prstGeom>
          <a:noFill/>
        </p:spPr>
        <p:txBody>
          <a:bodyPr wrap="square" rtlCol="0">
            <a:spAutoFit/>
          </a:bodyPr>
          <a:lstStyle/>
          <a:p>
            <a:r>
              <a:rPr lang="fr-FR" sz="1200" b="1" dirty="0" smtClean="0">
                <a:latin typeface="+mj-lt"/>
              </a:rPr>
              <a:t>Allocation aux établissements</a:t>
            </a:r>
          </a:p>
        </p:txBody>
      </p:sp>
      <p:sp>
        <p:nvSpPr>
          <p:cNvPr id="20" name="Rectangle : coins arrondis 224">
            <a:extLst>
              <a:ext uri="{FF2B5EF4-FFF2-40B4-BE49-F238E27FC236}">
                <a16:creationId xmlns:a16="http://schemas.microsoft.com/office/drawing/2014/main" id="{FFF0A4DD-518B-4EE6-B704-3CAB18F539EE}"/>
              </a:ext>
            </a:extLst>
          </p:cNvPr>
          <p:cNvSpPr/>
          <p:nvPr/>
        </p:nvSpPr>
        <p:spPr>
          <a:xfrm>
            <a:off x="4968221" y="4197691"/>
            <a:ext cx="3924253" cy="390284"/>
          </a:xfrm>
          <a:prstGeom prst="roundRect">
            <a:avLst/>
          </a:prstGeom>
          <a:solidFill>
            <a:schemeClr val="bg1">
              <a:lumMod val="8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schemeClr val="tx1"/>
                </a:solidFill>
                <a:effectLst/>
                <a:uLnTx/>
                <a:uFillTx/>
                <a:latin typeface="+mj-lt"/>
              </a:rPr>
              <a:t>Dotation populationnelle ES</a:t>
            </a:r>
            <a:endParaRPr kumimoji="0" lang="fr-FR" sz="1000" b="1" i="0" u="none" strike="noStrike" kern="1200" cap="none" spc="0" normalizeH="0" baseline="0" noProof="0" dirty="0">
              <a:ln>
                <a:noFill/>
              </a:ln>
              <a:solidFill>
                <a:schemeClr val="tx1"/>
              </a:solidFill>
              <a:effectLst/>
              <a:uLnTx/>
              <a:uFillTx/>
              <a:latin typeface="+mj-lt"/>
            </a:endParaRPr>
          </a:p>
        </p:txBody>
      </p:sp>
      <p:sp>
        <p:nvSpPr>
          <p:cNvPr id="23" name="Titre 22"/>
          <p:cNvSpPr>
            <a:spLocks noGrp="1"/>
          </p:cNvSpPr>
          <p:nvPr>
            <p:ph type="title"/>
          </p:nvPr>
        </p:nvSpPr>
        <p:spPr/>
        <p:txBody>
          <a:bodyPr>
            <a:noAutofit/>
          </a:bodyPr>
          <a:lstStyle/>
          <a:p>
            <a:r>
              <a:rPr lang="fr-FR" sz="1800" dirty="0"/>
              <a:t>Les grandes lignes de la gouvernance </a:t>
            </a:r>
            <a:r>
              <a:rPr lang="fr-FR" sz="1800" dirty="0" smtClean="0"/>
              <a:t>régionale</a:t>
            </a:r>
            <a:endParaRPr lang="fr-FR" sz="1800" dirty="0"/>
          </a:p>
        </p:txBody>
      </p:sp>
    </p:spTree>
    <p:extLst>
      <p:ext uri="{BB962C8B-B14F-4D97-AF65-F5344CB8AC3E}">
        <p14:creationId xmlns:p14="http://schemas.microsoft.com/office/powerpoint/2010/main" val="3444583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p:cNvSpPr txBox="1"/>
          <p:nvPr/>
        </p:nvSpPr>
        <p:spPr>
          <a:xfrm>
            <a:off x="6228183" y="4206901"/>
            <a:ext cx="2520281" cy="230832"/>
          </a:xfrm>
          <a:prstGeom prst="rect">
            <a:avLst/>
          </a:prstGeom>
          <a:solidFill>
            <a:schemeClr val="bg1">
              <a:lumMod val="95000"/>
            </a:schemeClr>
          </a:solidFill>
          <a:ln>
            <a:solidFill>
              <a:schemeClr val="bg1">
                <a:lumMod val="75000"/>
              </a:schemeClr>
            </a:solidFill>
            <a:prstDash val="dash"/>
          </a:ln>
        </p:spPr>
        <p:txBody>
          <a:bodyPr wrap="square" rtlCol="0" anchor="ctr">
            <a:spAutoFit/>
          </a:bodyPr>
          <a:lstStyle/>
          <a:p>
            <a:pPr algn="ctr"/>
            <a:r>
              <a:rPr lang="fr-FR" sz="900" i="1" dirty="0" smtClean="0"/>
              <a:t>Critères établissements</a:t>
            </a:r>
            <a:endParaRPr lang="fr-FR" sz="900" i="1" dirty="0"/>
          </a:p>
        </p:txBody>
      </p:sp>
      <p:sp>
        <p:nvSpPr>
          <p:cNvPr id="19" name="ZoneTexte 18"/>
          <p:cNvSpPr txBox="1"/>
          <p:nvPr/>
        </p:nvSpPr>
        <p:spPr>
          <a:xfrm>
            <a:off x="539552" y="4213126"/>
            <a:ext cx="5256584" cy="230832"/>
          </a:xfrm>
          <a:prstGeom prst="rect">
            <a:avLst/>
          </a:prstGeom>
          <a:solidFill>
            <a:schemeClr val="bg1">
              <a:lumMod val="95000"/>
            </a:schemeClr>
          </a:solidFill>
          <a:ln>
            <a:solidFill>
              <a:schemeClr val="bg1">
                <a:lumMod val="75000"/>
              </a:schemeClr>
            </a:solidFill>
            <a:prstDash val="dash"/>
          </a:ln>
        </p:spPr>
        <p:txBody>
          <a:bodyPr wrap="square" rtlCol="0" anchor="ctr">
            <a:spAutoFit/>
          </a:bodyPr>
          <a:lstStyle/>
          <a:p>
            <a:pPr algn="ctr"/>
            <a:r>
              <a:rPr lang="fr-FR" sz="900" i="1" dirty="0" smtClean="0"/>
              <a:t>Critères territoriaux</a:t>
            </a:r>
            <a:endParaRPr lang="fr-FR" sz="900" i="1" dirty="0"/>
          </a:p>
        </p:txBody>
      </p:sp>
      <p:sp>
        <p:nvSpPr>
          <p:cNvPr id="11" name="Rectangle à coins arrondis 10"/>
          <p:cNvSpPr/>
          <p:nvPr/>
        </p:nvSpPr>
        <p:spPr>
          <a:xfrm>
            <a:off x="467543" y="1491630"/>
            <a:ext cx="2520281" cy="792088"/>
          </a:xfrm>
          <a:prstGeom prst="round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accent5"/>
                </a:solidFill>
              </a:rPr>
              <a:t>Sélection </a:t>
            </a:r>
            <a:r>
              <a:rPr lang="fr-FR" sz="1100" dirty="0">
                <a:solidFill>
                  <a:schemeClr val="accent5"/>
                </a:solidFill>
              </a:rPr>
              <a:t>des critères régionaux de pondération de la population</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28</a:t>
            </a:fld>
            <a:endParaRPr lang="fr-FR" dirty="0"/>
          </a:p>
        </p:txBody>
      </p:sp>
      <p:sp>
        <p:nvSpPr>
          <p:cNvPr id="3" name="Espace réservé de la date 2"/>
          <p:cNvSpPr>
            <a:spLocks noGrp="1"/>
          </p:cNvSpPr>
          <p:nvPr>
            <p:ph type="dt" sz="half" idx="2"/>
          </p:nvPr>
        </p:nvSpPr>
        <p:spPr/>
        <p:txBody>
          <a:bodyPr/>
          <a:lstStyle/>
          <a:p>
            <a:fld id="{5E6183FC-BA60-7C49-ABF3-B50982741576}" type="datetime1">
              <a:rPr lang="fr-FR" cap="all" smtClean="0"/>
              <a:pPr/>
              <a:t>14/06/2023</a:t>
            </a:fld>
            <a:endParaRPr lang="fr-FR" cap="all" dirty="0"/>
          </a:p>
        </p:txBody>
      </p:sp>
      <p:sp>
        <p:nvSpPr>
          <p:cNvPr id="5" name="Titre 4"/>
          <p:cNvSpPr>
            <a:spLocks noGrp="1"/>
          </p:cNvSpPr>
          <p:nvPr>
            <p:ph type="title"/>
          </p:nvPr>
        </p:nvSpPr>
        <p:spPr/>
        <p:txBody>
          <a:bodyPr>
            <a:noAutofit/>
          </a:bodyPr>
          <a:lstStyle/>
          <a:p>
            <a:r>
              <a:rPr lang="fr-FR" sz="1800" dirty="0" smtClean="0"/>
              <a:t>3 étapes dans la démarche d’allocation régionale qui associeront critères territoriaux et critères de description des profils des établissements </a:t>
            </a:r>
            <a:endParaRPr lang="fr-FR" sz="1800" dirty="0"/>
          </a:p>
        </p:txBody>
      </p:sp>
      <p:sp>
        <p:nvSpPr>
          <p:cNvPr id="9" name="Espace réservé du pied de page 8"/>
          <p:cNvSpPr>
            <a:spLocks noGrp="1"/>
          </p:cNvSpPr>
          <p:nvPr>
            <p:ph type="ftr" sz="quarter" idx="3"/>
          </p:nvPr>
        </p:nvSpPr>
        <p:spPr/>
        <p:txBody>
          <a:bodyPr/>
          <a:lstStyle/>
          <a:p>
            <a:r>
              <a:rPr lang="fr-FR" smtClean="0"/>
              <a:t>Direction générale de l’offre de soins</a:t>
            </a:r>
            <a:endParaRPr lang="fr-FR" dirty="0"/>
          </a:p>
        </p:txBody>
      </p:sp>
      <p:sp>
        <p:nvSpPr>
          <p:cNvPr id="10" name="Ellipse 9"/>
          <p:cNvSpPr/>
          <p:nvPr/>
        </p:nvSpPr>
        <p:spPr>
          <a:xfrm>
            <a:off x="326373" y="1491630"/>
            <a:ext cx="288032" cy="28803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a:t>
            </a:r>
          </a:p>
        </p:txBody>
      </p:sp>
      <p:sp>
        <p:nvSpPr>
          <p:cNvPr id="12" name="Rectangle à coins arrondis 11"/>
          <p:cNvSpPr/>
          <p:nvPr/>
        </p:nvSpPr>
        <p:spPr>
          <a:xfrm>
            <a:off x="3347863" y="1491630"/>
            <a:ext cx="2520281" cy="792088"/>
          </a:xfrm>
          <a:prstGeom prst="round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accent5"/>
                </a:solidFill>
              </a:rPr>
              <a:t>Sélectionner la maille </a:t>
            </a:r>
            <a:r>
              <a:rPr lang="fr-FR" sz="1100" dirty="0">
                <a:solidFill>
                  <a:schemeClr val="accent5"/>
                </a:solidFill>
              </a:rPr>
              <a:t>pertinente d’analyse </a:t>
            </a:r>
            <a:r>
              <a:rPr lang="fr-FR" sz="1100" dirty="0" smtClean="0">
                <a:solidFill>
                  <a:schemeClr val="accent5"/>
                </a:solidFill>
              </a:rPr>
              <a:t>territoriale</a:t>
            </a:r>
            <a:endParaRPr lang="fr-FR" sz="1100" dirty="0">
              <a:solidFill>
                <a:schemeClr val="accent5"/>
              </a:solidFill>
            </a:endParaRPr>
          </a:p>
        </p:txBody>
      </p:sp>
      <p:sp>
        <p:nvSpPr>
          <p:cNvPr id="13" name="Ellipse 12"/>
          <p:cNvSpPr/>
          <p:nvPr/>
        </p:nvSpPr>
        <p:spPr>
          <a:xfrm>
            <a:off x="3206693" y="1491630"/>
            <a:ext cx="288032" cy="28803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2</a:t>
            </a:r>
            <a:endParaRPr lang="fr-FR" b="1" dirty="0">
              <a:solidFill>
                <a:schemeClr val="bg1"/>
              </a:solidFill>
            </a:endParaRPr>
          </a:p>
        </p:txBody>
      </p:sp>
      <p:sp>
        <p:nvSpPr>
          <p:cNvPr id="14" name="Rectangle à coins arrondis 13"/>
          <p:cNvSpPr/>
          <p:nvPr/>
        </p:nvSpPr>
        <p:spPr>
          <a:xfrm>
            <a:off x="6228183" y="1491630"/>
            <a:ext cx="2520281" cy="792088"/>
          </a:xfrm>
          <a:prstGeom prst="round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accent5"/>
                </a:solidFill>
              </a:rPr>
              <a:t>Distribuer </a:t>
            </a:r>
            <a:r>
              <a:rPr lang="fr-FR" sz="1100" dirty="0" smtClean="0">
                <a:solidFill>
                  <a:schemeClr val="accent5"/>
                </a:solidFill>
              </a:rPr>
              <a:t>des ressources disponibles par </a:t>
            </a:r>
            <a:r>
              <a:rPr lang="fr-FR" sz="1100" dirty="0">
                <a:solidFill>
                  <a:schemeClr val="accent5"/>
                </a:solidFill>
              </a:rPr>
              <a:t>territoire</a:t>
            </a:r>
          </a:p>
        </p:txBody>
      </p:sp>
      <p:sp>
        <p:nvSpPr>
          <p:cNvPr id="15" name="Ellipse 14"/>
          <p:cNvSpPr/>
          <p:nvPr/>
        </p:nvSpPr>
        <p:spPr>
          <a:xfrm>
            <a:off x="6087013" y="1491630"/>
            <a:ext cx="288032" cy="28803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3</a:t>
            </a:r>
          </a:p>
        </p:txBody>
      </p:sp>
      <p:sp>
        <p:nvSpPr>
          <p:cNvPr id="16" name="Rectangle 15"/>
          <p:cNvSpPr/>
          <p:nvPr/>
        </p:nvSpPr>
        <p:spPr>
          <a:xfrm>
            <a:off x="467543" y="2361503"/>
            <a:ext cx="2520281" cy="1631216"/>
          </a:xfrm>
          <a:prstGeom prst="rect">
            <a:avLst/>
          </a:prstGeom>
        </p:spPr>
        <p:txBody>
          <a:bodyPr wrap="square">
            <a:spAutoFit/>
          </a:bodyPr>
          <a:lstStyle/>
          <a:p>
            <a:pPr marL="87313" indent="-87313">
              <a:buFont typeface="Arial" panose="020B0604020202020204" pitchFamily="34" charset="0"/>
              <a:buChar char="•"/>
            </a:pPr>
            <a:r>
              <a:rPr lang="fr-FR" sz="1000" dirty="0" smtClean="0"/>
              <a:t>L’objectif ici </a:t>
            </a:r>
            <a:r>
              <a:rPr lang="fr-FR" sz="1000" dirty="0"/>
              <a:t>est d’identifier les caractéristiques de la </a:t>
            </a:r>
            <a:r>
              <a:rPr lang="fr-FR" sz="1000" dirty="0" smtClean="0"/>
              <a:t>population qui expliquent le plus le besoin en SSR</a:t>
            </a:r>
          </a:p>
          <a:p>
            <a:pPr marL="87313" indent="-87313">
              <a:buFont typeface="Arial" panose="020B0604020202020204" pitchFamily="34" charset="0"/>
              <a:buChar char="•"/>
            </a:pPr>
            <a:endParaRPr lang="fr-FR" sz="1000" dirty="0" smtClean="0"/>
          </a:p>
          <a:p>
            <a:pPr marL="87313" indent="-87313">
              <a:buFont typeface="Arial" panose="020B0604020202020204" pitchFamily="34" charset="0"/>
              <a:buChar char="•"/>
            </a:pPr>
            <a:r>
              <a:rPr lang="fr-FR" sz="1000" dirty="0" smtClean="0"/>
              <a:t>A minima, les paramètres utilisés dans le modèle national seront disponibles – ils pourront être complétés, après avis du CCAR, d’autres critères plus pertinents en région pour décrire le besoin</a:t>
            </a:r>
            <a:endParaRPr lang="fr-FR" sz="1000" dirty="0"/>
          </a:p>
        </p:txBody>
      </p:sp>
      <p:sp>
        <p:nvSpPr>
          <p:cNvPr id="21" name="Rectangle 20"/>
          <p:cNvSpPr/>
          <p:nvPr/>
        </p:nvSpPr>
        <p:spPr>
          <a:xfrm>
            <a:off x="3345248" y="2355726"/>
            <a:ext cx="2520281" cy="1785104"/>
          </a:xfrm>
          <a:prstGeom prst="rect">
            <a:avLst/>
          </a:prstGeom>
        </p:spPr>
        <p:txBody>
          <a:bodyPr wrap="square">
            <a:spAutoFit/>
          </a:bodyPr>
          <a:lstStyle/>
          <a:p>
            <a:pPr marL="87313" indent="-87313">
              <a:buFont typeface="Arial" panose="020B0604020202020204" pitchFamily="34" charset="0"/>
              <a:buChar char="•"/>
            </a:pPr>
            <a:r>
              <a:rPr lang="fr-FR" sz="1000" dirty="0"/>
              <a:t>Les critères sélectionnés à l’étape 1 devront être déclinés à la maile territoriale sélectionnée (les critères choisis devront donc être disponibles à cette maille) afin de déterminer les ressources disponibles par territoire</a:t>
            </a:r>
          </a:p>
          <a:p>
            <a:pPr marL="87313" indent="-87313">
              <a:buFont typeface="Arial" panose="020B0604020202020204" pitchFamily="34" charset="0"/>
              <a:buChar char="•"/>
            </a:pPr>
            <a:endParaRPr lang="fr-FR" sz="1000" dirty="0"/>
          </a:p>
          <a:p>
            <a:pPr marL="87313" indent="-87313">
              <a:buFont typeface="Arial" panose="020B0604020202020204" pitchFamily="34" charset="0"/>
              <a:buChar char="•"/>
            </a:pPr>
            <a:r>
              <a:rPr lang="fr-FR" sz="1000" dirty="0"/>
              <a:t>Là encore, les paramètres utilisés dans le modèle national seront disponibles à l’échelle départementale – voire infra pour certains d’entre eux</a:t>
            </a:r>
          </a:p>
        </p:txBody>
      </p:sp>
      <p:sp>
        <p:nvSpPr>
          <p:cNvPr id="22" name="Rectangle 21"/>
          <p:cNvSpPr/>
          <p:nvPr/>
        </p:nvSpPr>
        <p:spPr>
          <a:xfrm>
            <a:off x="6216755" y="2361503"/>
            <a:ext cx="2520281" cy="1323439"/>
          </a:xfrm>
          <a:prstGeom prst="rect">
            <a:avLst/>
          </a:prstGeom>
        </p:spPr>
        <p:txBody>
          <a:bodyPr wrap="square">
            <a:spAutoFit/>
          </a:bodyPr>
          <a:lstStyle/>
          <a:p>
            <a:pPr marL="87313" indent="-87313">
              <a:buFont typeface="Arial" panose="020B0604020202020204" pitchFamily="34" charset="0"/>
              <a:buChar char="•"/>
            </a:pPr>
            <a:r>
              <a:rPr lang="fr-FR" sz="1000" dirty="0" smtClean="0"/>
              <a:t>L’allocation aux établissements devra permettre d’évaluer la contribution des établissements à la réponse aux besoins</a:t>
            </a:r>
          </a:p>
          <a:p>
            <a:pPr marL="87313" indent="-87313">
              <a:buFont typeface="Arial" panose="020B0604020202020204" pitchFamily="34" charset="0"/>
              <a:buChar char="•"/>
            </a:pPr>
            <a:endParaRPr lang="fr-FR" sz="1000" dirty="0"/>
          </a:p>
          <a:p>
            <a:pPr marL="87313" indent="-87313">
              <a:buFont typeface="Arial" panose="020B0604020202020204" pitchFamily="34" charset="0"/>
              <a:buChar char="•"/>
            </a:pPr>
            <a:r>
              <a:rPr lang="fr-FR" sz="1000" dirty="0" smtClean="0"/>
              <a:t>Cette contribution se fera sur la base de critères propres aux établissements (voir diapositive suivante)</a:t>
            </a:r>
            <a:endParaRPr lang="fr-FR" sz="1000" dirty="0"/>
          </a:p>
        </p:txBody>
      </p:sp>
    </p:spTree>
    <p:extLst>
      <p:ext uri="{BB962C8B-B14F-4D97-AF65-F5344CB8AC3E}">
        <p14:creationId xmlns:p14="http://schemas.microsoft.com/office/powerpoint/2010/main" val="1915481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29</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a:xfrm>
            <a:off x="323850" y="628134"/>
            <a:ext cx="8424863" cy="539991"/>
          </a:xfrm>
        </p:spPr>
        <p:txBody>
          <a:bodyPr>
            <a:normAutofit/>
          </a:bodyPr>
          <a:lstStyle/>
          <a:p>
            <a:r>
              <a:rPr lang="fr-FR" sz="2000" dirty="0" smtClean="0"/>
              <a:t>Les critères d’allocation </a:t>
            </a:r>
            <a:r>
              <a:rPr lang="fr-FR" sz="2000" dirty="0" err="1" smtClean="0"/>
              <a:t>infra-régionale</a:t>
            </a:r>
            <a:r>
              <a:rPr lang="fr-FR" sz="2000" dirty="0" smtClean="0"/>
              <a:t> sont en cours d’élaboration</a:t>
            </a:r>
            <a:endParaRPr lang="fr-FR" sz="2000" dirty="0"/>
          </a:p>
        </p:txBody>
      </p:sp>
      <p:sp>
        <p:nvSpPr>
          <p:cNvPr id="8" name="Espace réservé du pied de page 7"/>
          <p:cNvSpPr>
            <a:spLocks noGrp="1"/>
          </p:cNvSpPr>
          <p:nvPr>
            <p:ph type="ftr" sz="quarter" idx="3"/>
          </p:nvPr>
        </p:nvSpPr>
        <p:spPr/>
        <p:txBody>
          <a:bodyPr/>
          <a:lstStyle/>
          <a:p>
            <a:r>
              <a:rPr lang="fr-FR" dirty="0" smtClean="0"/>
              <a:t>Direction générale de l’offre de soins</a:t>
            </a:r>
            <a:endParaRPr lang="fr-FR" dirty="0"/>
          </a:p>
        </p:txBody>
      </p:sp>
      <p:graphicFrame>
        <p:nvGraphicFramePr>
          <p:cNvPr id="15" name="Tableau 14"/>
          <p:cNvGraphicFramePr>
            <a:graphicFrameLocks noGrp="1"/>
          </p:cNvGraphicFramePr>
          <p:nvPr>
            <p:extLst>
              <p:ext uri="{D42A27DB-BD31-4B8C-83A1-F6EECF244321}">
                <p14:modId xmlns:p14="http://schemas.microsoft.com/office/powerpoint/2010/main" val="436665076"/>
              </p:ext>
            </p:extLst>
          </p:nvPr>
        </p:nvGraphicFramePr>
        <p:xfrm>
          <a:off x="323850" y="1052362"/>
          <a:ext cx="8424864" cy="3830198"/>
        </p:xfrm>
        <a:graphic>
          <a:graphicData uri="http://schemas.openxmlformats.org/drawingml/2006/table">
            <a:tbl>
              <a:tblPr firstRow="1" firstCol="1" bandRow="1">
                <a:tableStyleId>{5C22544A-7EE6-4342-B048-85BDC9FD1C3A}</a:tableStyleId>
              </a:tblPr>
              <a:tblGrid>
                <a:gridCol w="1439838">
                  <a:extLst>
                    <a:ext uri="{9D8B030D-6E8A-4147-A177-3AD203B41FA5}">
                      <a16:colId xmlns:a16="http://schemas.microsoft.com/office/drawing/2014/main" val="4115669335"/>
                    </a:ext>
                  </a:extLst>
                </a:gridCol>
                <a:gridCol w="6985026">
                  <a:extLst>
                    <a:ext uri="{9D8B030D-6E8A-4147-A177-3AD203B41FA5}">
                      <a16:colId xmlns:a16="http://schemas.microsoft.com/office/drawing/2014/main" val="821506682"/>
                    </a:ext>
                  </a:extLst>
                </a:gridCol>
              </a:tblGrid>
              <a:tr h="134018">
                <a:tc>
                  <a:txBody>
                    <a:bodyPr/>
                    <a:lstStyle/>
                    <a:p>
                      <a:pPr algn="ctr">
                        <a:lnSpc>
                          <a:spcPct val="107000"/>
                        </a:lnSpc>
                        <a:spcAft>
                          <a:spcPts val="0"/>
                        </a:spcAft>
                      </a:pPr>
                      <a:r>
                        <a:rPr lang="fr-FR" sz="900">
                          <a:effectLst/>
                        </a:rPr>
                        <a:t>Catégorie de critères</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gn="ctr">
                        <a:lnSpc>
                          <a:spcPct val="107000"/>
                        </a:lnSpc>
                        <a:spcAft>
                          <a:spcPts val="0"/>
                        </a:spcAft>
                      </a:pPr>
                      <a:r>
                        <a:rPr lang="fr-FR" sz="900" dirty="0">
                          <a:effectLst/>
                        </a:rPr>
                        <a:t>Critère infrarégional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727852260"/>
                  </a:ext>
                </a:extLst>
              </a:tr>
              <a:tr h="216587">
                <a:tc rowSpan="5">
                  <a:txBody>
                    <a:bodyPr/>
                    <a:lstStyle/>
                    <a:p>
                      <a:pPr>
                        <a:lnSpc>
                          <a:spcPct val="107000"/>
                        </a:lnSpc>
                        <a:spcAft>
                          <a:spcPts val="0"/>
                        </a:spcAft>
                      </a:pPr>
                      <a:r>
                        <a:rPr lang="fr-FR" sz="900" dirty="0" smtClean="0">
                          <a:effectLst/>
                        </a:rPr>
                        <a:t>Profil </a:t>
                      </a:r>
                      <a:r>
                        <a:rPr lang="fr-FR" sz="900" dirty="0">
                          <a:effectLst/>
                        </a:rPr>
                        <a:t>d’activité de l’établissement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07000"/>
                        </a:lnSpc>
                        <a:spcAft>
                          <a:spcPts val="0"/>
                        </a:spcAft>
                      </a:pPr>
                      <a:r>
                        <a:rPr lang="fr-FR" sz="900">
                          <a:effectLst/>
                        </a:rPr>
                        <a:t>Description du case-mix de l’établissement par catégorie majeure et par groupe nosologique, niveau de réadaptation, lourdeur et dépendance </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115271322"/>
                  </a:ext>
                </a:extLst>
              </a:tr>
              <a:tr h="134018">
                <a:tc vMerge="1">
                  <a:txBody>
                    <a:bodyPr/>
                    <a:lstStyle/>
                    <a:p>
                      <a:endParaRPr lang="fr-FR"/>
                    </a:p>
                  </a:txBody>
                  <a:tcPr/>
                </a:tc>
                <a:tc>
                  <a:txBody>
                    <a:bodyPr/>
                    <a:lstStyle/>
                    <a:p>
                      <a:pPr>
                        <a:lnSpc>
                          <a:spcPct val="107000"/>
                        </a:lnSpc>
                        <a:spcAft>
                          <a:spcPts val="0"/>
                        </a:spcAft>
                      </a:pPr>
                      <a:r>
                        <a:rPr lang="fr-FR" sz="900">
                          <a:effectLst/>
                        </a:rPr>
                        <a:t>Thématiques du projet médical ou d’établissement en cohérence avec le plan régional de santé</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041703884"/>
                  </a:ext>
                </a:extLst>
              </a:tr>
              <a:tr h="134018">
                <a:tc vMerge="1">
                  <a:txBody>
                    <a:bodyPr/>
                    <a:lstStyle/>
                    <a:p>
                      <a:endParaRPr lang="fr-FR"/>
                    </a:p>
                  </a:txBody>
                  <a:tcPr/>
                </a:tc>
                <a:tc>
                  <a:txBody>
                    <a:bodyPr/>
                    <a:lstStyle/>
                    <a:p>
                      <a:pPr>
                        <a:lnSpc>
                          <a:spcPct val="107000"/>
                        </a:lnSpc>
                        <a:spcAft>
                          <a:spcPts val="0"/>
                        </a:spcAft>
                      </a:pPr>
                      <a:r>
                        <a:rPr lang="fr-FR" sz="900">
                          <a:effectLst/>
                        </a:rPr>
                        <a:t>Participation à un plan national de santé publique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423939348"/>
                  </a:ext>
                </a:extLst>
              </a:tr>
              <a:tr h="134018">
                <a:tc vMerge="1">
                  <a:txBody>
                    <a:bodyPr/>
                    <a:lstStyle/>
                    <a:p>
                      <a:endParaRPr lang="fr-FR"/>
                    </a:p>
                  </a:txBody>
                  <a:tcPr/>
                </a:tc>
                <a:tc>
                  <a:txBody>
                    <a:bodyPr/>
                    <a:lstStyle/>
                    <a:p>
                      <a:pPr>
                        <a:lnSpc>
                          <a:spcPct val="107000"/>
                        </a:lnSpc>
                        <a:spcAft>
                          <a:spcPts val="0"/>
                        </a:spcAft>
                      </a:pPr>
                      <a:r>
                        <a:rPr lang="fr-FR" sz="900">
                          <a:effectLst/>
                        </a:rPr>
                        <a:t>Taux de patients porteurs de bactéries hautement résistantes émergentes (BHRe)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750275687"/>
                  </a:ext>
                </a:extLst>
              </a:tr>
              <a:tr h="134018">
                <a:tc vMerge="1">
                  <a:txBody>
                    <a:bodyPr/>
                    <a:lstStyle/>
                    <a:p>
                      <a:endParaRPr lang="fr-FR"/>
                    </a:p>
                  </a:txBody>
                  <a:tcPr/>
                </a:tc>
                <a:tc>
                  <a:txBody>
                    <a:bodyPr/>
                    <a:lstStyle/>
                    <a:p>
                      <a:pPr>
                        <a:lnSpc>
                          <a:spcPct val="107000"/>
                        </a:lnSpc>
                        <a:spcAft>
                          <a:spcPts val="0"/>
                        </a:spcAft>
                      </a:pPr>
                      <a:r>
                        <a:rPr lang="fr-FR" sz="900">
                          <a:effectLst/>
                        </a:rPr>
                        <a:t>Taux de patients précaires dans le case-mix de l’établissement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4114265881"/>
                  </a:ext>
                </a:extLst>
              </a:tr>
              <a:tr h="134018">
                <a:tc rowSpan="4">
                  <a:txBody>
                    <a:bodyPr/>
                    <a:lstStyle/>
                    <a:p>
                      <a:pPr>
                        <a:lnSpc>
                          <a:spcPct val="107000"/>
                        </a:lnSpc>
                        <a:spcAft>
                          <a:spcPts val="0"/>
                        </a:spcAft>
                      </a:pPr>
                      <a:r>
                        <a:rPr lang="fr-FR" sz="900" dirty="0" smtClean="0">
                          <a:effectLst/>
                        </a:rPr>
                        <a:t>Organisation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07000"/>
                        </a:lnSpc>
                        <a:spcAft>
                          <a:spcPts val="0"/>
                        </a:spcAft>
                      </a:pPr>
                      <a:r>
                        <a:rPr lang="fr-FR" sz="900">
                          <a:effectLst/>
                        </a:rPr>
                        <a:t>Taux d’occupation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238743913"/>
                  </a:ext>
                </a:extLst>
              </a:tr>
              <a:tr h="134018">
                <a:tc vMerge="1">
                  <a:txBody>
                    <a:bodyPr/>
                    <a:lstStyle/>
                    <a:p>
                      <a:endParaRPr lang="fr-FR"/>
                    </a:p>
                  </a:txBody>
                  <a:tcPr/>
                </a:tc>
                <a:tc>
                  <a:txBody>
                    <a:bodyPr/>
                    <a:lstStyle/>
                    <a:p>
                      <a:pPr>
                        <a:lnSpc>
                          <a:spcPct val="107000"/>
                        </a:lnSpc>
                        <a:spcAft>
                          <a:spcPts val="0"/>
                        </a:spcAft>
                      </a:pPr>
                      <a:r>
                        <a:rPr lang="fr-FR" sz="900">
                          <a:effectLst/>
                        </a:rPr>
                        <a:t>Analyse de la dynamique d’activité, notamment ambulatoire</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436158014"/>
                  </a:ext>
                </a:extLst>
              </a:tr>
              <a:tr h="134018">
                <a:tc vMerge="1">
                  <a:txBody>
                    <a:bodyPr/>
                    <a:lstStyle/>
                    <a:p>
                      <a:endParaRPr lang="fr-FR"/>
                    </a:p>
                  </a:txBody>
                  <a:tcPr/>
                </a:tc>
                <a:tc>
                  <a:txBody>
                    <a:bodyPr/>
                    <a:lstStyle/>
                    <a:p>
                      <a:pPr>
                        <a:lnSpc>
                          <a:spcPct val="107000"/>
                        </a:lnSpc>
                        <a:spcAft>
                          <a:spcPts val="0"/>
                        </a:spcAft>
                      </a:pPr>
                      <a:r>
                        <a:rPr lang="fr-FR" sz="900">
                          <a:effectLst/>
                        </a:rPr>
                        <a:t>Initiatives et projets spécifiques développés en réponse aux besoins de santé</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614944302"/>
                  </a:ext>
                </a:extLst>
              </a:tr>
              <a:tr h="134018">
                <a:tc vMerge="1">
                  <a:txBody>
                    <a:bodyPr/>
                    <a:lstStyle/>
                    <a:p>
                      <a:endParaRPr lang="fr-FR"/>
                    </a:p>
                  </a:txBody>
                  <a:tcPr/>
                </a:tc>
                <a:tc>
                  <a:txBody>
                    <a:bodyPr/>
                    <a:lstStyle/>
                    <a:p>
                      <a:pPr>
                        <a:lnSpc>
                          <a:spcPct val="107000"/>
                        </a:lnSpc>
                        <a:spcAft>
                          <a:spcPts val="0"/>
                        </a:spcAft>
                      </a:pPr>
                      <a:r>
                        <a:rPr lang="fr-FR" sz="900">
                          <a:effectLst/>
                        </a:rPr>
                        <a:t>Adéquation de la durée moyenne de séjour au case-mix de l’établissement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772791560"/>
                  </a:ext>
                </a:extLst>
              </a:tr>
              <a:tr h="411098">
                <a:tc rowSpan="2">
                  <a:txBody>
                    <a:bodyPr/>
                    <a:lstStyle/>
                    <a:p>
                      <a:pPr>
                        <a:lnSpc>
                          <a:spcPct val="107000"/>
                        </a:lnSpc>
                        <a:spcAft>
                          <a:spcPts val="0"/>
                        </a:spcAft>
                      </a:pPr>
                      <a:r>
                        <a:rPr lang="fr-FR" sz="900" dirty="0" smtClean="0">
                          <a:effectLst/>
                        </a:rPr>
                        <a:t>Implantation </a:t>
                      </a:r>
                      <a:r>
                        <a:rPr lang="fr-FR" sz="900" dirty="0">
                          <a:effectLst/>
                        </a:rPr>
                        <a:t>territoriale de l’établissement</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07000"/>
                        </a:lnSpc>
                        <a:spcAft>
                          <a:spcPts val="0"/>
                        </a:spcAft>
                      </a:pPr>
                      <a:r>
                        <a:rPr lang="fr-FR" sz="900">
                          <a:effectLst/>
                        </a:rPr>
                        <a:t>Caractéristiques de territoire : </a:t>
                      </a:r>
                    </a:p>
                    <a:p>
                      <a:pPr>
                        <a:lnSpc>
                          <a:spcPct val="107000"/>
                        </a:lnSpc>
                        <a:spcAft>
                          <a:spcPts val="0"/>
                        </a:spcAft>
                      </a:pPr>
                      <a:r>
                        <a:rPr lang="fr-FR" sz="900">
                          <a:effectLst/>
                        </a:rPr>
                        <a:t>- Evolutions démographiques du territoire</a:t>
                      </a:r>
                    </a:p>
                    <a:p>
                      <a:pPr>
                        <a:lnSpc>
                          <a:spcPct val="107000"/>
                        </a:lnSpc>
                        <a:spcAft>
                          <a:spcPts val="0"/>
                        </a:spcAft>
                      </a:pPr>
                      <a:r>
                        <a:rPr lang="fr-FR" sz="900">
                          <a:effectLst/>
                        </a:rPr>
                        <a:t>- Niveau de vie de la population du territoire</a:t>
                      </a:r>
                    </a:p>
                    <a:p>
                      <a:pPr>
                        <a:lnSpc>
                          <a:spcPct val="107000"/>
                        </a:lnSpc>
                        <a:spcAft>
                          <a:spcPts val="0"/>
                        </a:spcAft>
                      </a:pPr>
                      <a:r>
                        <a:rPr lang="fr-FR" sz="900">
                          <a:effectLst/>
                        </a:rPr>
                        <a:t>- Taux de recours et de fuite aux soins de suite et de réadaptation des patients du territoire d’appartenance de l’établissement</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789914706"/>
                  </a:ext>
                </a:extLst>
              </a:tr>
              <a:tr h="216587">
                <a:tc vMerge="1">
                  <a:txBody>
                    <a:bodyPr/>
                    <a:lstStyle/>
                    <a:p>
                      <a:endParaRPr lang="fr-FR"/>
                    </a:p>
                  </a:txBody>
                  <a:tcPr/>
                </a:tc>
                <a:tc>
                  <a:txBody>
                    <a:bodyPr/>
                    <a:lstStyle/>
                    <a:p>
                      <a:pPr>
                        <a:lnSpc>
                          <a:spcPct val="107000"/>
                        </a:lnSpc>
                        <a:spcAft>
                          <a:spcPts val="0"/>
                        </a:spcAft>
                      </a:pPr>
                      <a:r>
                        <a:rPr lang="fr-FR" sz="900" dirty="0" smtClean="0">
                          <a:effectLst/>
                        </a:rPr>
                        <a:t>Caractéristiques de l’établissement :</a:t>
                      </a:r>
                    </a:p>
                    <a:p>
                      <a:pPr>
                        <a:lnSpc>
                          <a:spcPct val="107000"/>
                        </a:lnSpc>
                        <a:spcAft>
                          <a:spcPts val="0"/>
                        </a:spcAft>
                      </a:pPr>
                      <a:r>
                        <a:rPr lang="fr-FR" sz="900" dirty="0" smtClean="0">
                          <a:effectLst/>
                        </a:rPr>
                        <a:t>- </a:t>
                      </a:r>
                      <a:r>
                        <a:rPr lang="fr-FR" sz="900" dirty="0">
                          <a:effectLst/>
                        </a:rPr>
                        <a:t>Inscription dans les filières de prise en charge, par domaine d’activité et de </a:t>
                      </a:r>
                      <a:r>
                        <a:rPr lang="fr-FR" sz="900" dirty="0" smtClean="0">
                          <a:effectLst/>
                        </a:rPr>
                        <a:t>pathologie</a:t>
                      </a:r>
                      <a:endParaRPr lang="fr-FR" sz="900" dirty="0">
                        <a:effectLst/>
                      </a:endParaRPr>
                    </a:p>
                  </a:txBody>
                  <a:tcPr marL="45720" marR="45720" anchor="ctr"/>
                </a:tc>
                <a:extLst>
                  <a:ext uri="{0D108BD9-81ED-4DB2-BD59-A6C34878D82A}">
                    <a16:rowId xmlns:a16="http://schemas.microsoft.com/office/drawing/2014/main" val="1494832261"/>
                  </a:ext>
                </a:extLst>
              </a:tr>
              <a:tr h="216587">
                <a:tc>
                  <a:txBody>
                    <a:bodyPr/>
                    <a:lstStyle/>
                    <a:p>
                      <a:pPr>
                        <a:lnSpc>
                          <a:spcPct val="107000"/>
                        </a:lnSpc>
                        <a:spcAft>
                          <a:spcPts val="0"/>
                        </a:spcAft>
                      </a:pPr>
                      <a:r>
                        <a:rPr lang="fr-FR" sz="900" dirty="0" smtClean="0">
                          <a:effectLst/>
                        </a:rPr>
                        <a:t>Stabilité </a:t>
                      </a:r>
                      <a:r>
                        <a:rPr lang="fr-FR" sz="900" dirty="0">
                          <a:effectLst/>
                        </a:rPr>
                        <a:t>financière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0"/>
                        </a:spcAft>
                      </a:pPr>
                      <a:r>
                        <a:rPr lang="fr-FR" sz="900" dirty="0">
                          <a:effectLst/>
                        </a:rPr>
                        <a:t>Montant issu de la part forfaitaire </a:t>
                      </a:r>
                      <a:r>
                        <a:rPr lang="fr-FR" sz="900" dirty="0" smtClean="0">
                          <a:effectLst/>
                        </a:rPr>
                        <a:t>alloué </a:t>
                      </a:r>
                      <a:r>
                        <a:rPr lang="fr-FR" sz="900" dirty="0">
                          <a:effectLst/>
                        </a:rPr>
                        <a:t>l’année précédente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09121224"/>
                  </a:ext>
                </a:extLst>
              </a:tr>
            </a:tbl>
          </a:graphicData>
        </a:graphic>
      </p:graphicFrame>
      <p:sp>
        <p:nvSpPr>
          <p:cNvPr id="16" name="ZoneTexte 15"/>
          <p:cNvSpPr txBox="1"/>
          <p:nvPr/>
        </p:nvSpPr>
        <p:spPr>
          <a:xfrm rot="20078627">
            <a:off x="1781588" y="2538670"/>
            <a:ext cx="6165336" cy="461665"/>
          </a:xfrm>
          <a:prstGeom prst="rect">
            <a:avLst/>
          </a:prstGeom>
          <a:noFill/>
        </p:spPr>
        <p:txBody>
          <a:bodyPr wrap="square" rtlCol="0">
            <a:spAutoFit/>
          </a:bodyPr>
          <a:lstStyle/>
          <a:p>
            <a:pPr algn="ctr"/>
            <a:r>
              <a:rPr lang="fr-FR" sz="2400" b="1" dirty="0" smtClean="0">
                <a:solidFill>
                  <a:schemeClr val="bg2"/>
                </a:solidFill>
              </a:rPr>
              <a:t>En cours de construction – non définitif</a:t>
            </a:r>
            <a:endParaRPr lang="fr-FR" sz="2400" b="1" dirty="0">
              <a:solidFill>
                <a:schemeClr val="bg2"/>
              </a:solidFill>
            </a:endParaRPr>
          </a:p>
        </p:txBody>
      </p:sp>
    </p:spTree>
    <p:extLst>
      <p:ext uri="{BB962C8B-B14F-4D97-AF65-F5344CB8AC3E}">
        <p14:creationId xmlns:p14="http://schemas.microsoft.com/office/powerpoint/2010/main" val="89752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Espace réservé de la date 2"/>
          <p:cNvSpPr>
            <a:spLocks noGrp="1"/>
          </p:cNvSpPr>
          <p:nvPr>
            <p:ph type="dt" sz="half" idx="2"/>
          </p:nvPr>
        </p:nvSpPr>
        <p:spPr/>
        <p:txBody>
          <a:bodyPr/>
          <a:lstStyle/>
          <a:p>
            <a:fld id="{5F7325A3-5315-1B4B-A0D9-112471EB5837}" type="datetime1">
              <a:rPr lang="fr-FR" cap="all" smtClean="0"/>
              <a:pPr/>
              <a:t>14/06/2023</a:t>
            </a:fld>
            <a:endParaRPr lang="fr-FR" cap="all" dirty="0"/>
          </a:p>
        </p:txBody>
      </p:sp>
      <p:sp>
        <p:nvSpPr>
          <p:cNvPr id="4" name="Titre 3"/>
          <p:cNvSpPr>
            <a:spLocks noGrp="1"/>
          </p:cNvSpPr>
          <p:nvPr>
            <p:ph type="title"/>
          </p:nvPr>
        </p:nvSpPr>
        <p:spPr/>
        <p:txBody>
          <a:bodyPr/>
          <a:lstStyle/>
          <a:p>
            <a:r>
              <a:rPr lang="fr-FR" dirty="0" smtClean="0"/>
              <a:t>Contexte</a:t>
            </a:r>
            <a:endParaRPr lang="fr-FR" dirty="0"/>
          </a:p>
        </p:txBody>
      </p:sp>
      <p:sp>
        <p:nvSpPr>
          <p:cNvPr id="5" name="Espace réservé du numéro de diapositive 4"/>
          <p:cNvSpPr>
            <a:spLocks noGrp="1"/>
          </p:cNvSpPr>
          <p:nvPr>
            <p:ph type="sldNum" sz="quarter" idx="4"/>
          </p:nvPr>
        </p:nvSpPr>
        <p:spPr/>
        <p:txBody>
          <a:bodyPr/>
          <a:lstStyle/>
          <a:p>
            <a:fld id="{733122C9-A0B9-462F-8757-0847AD287B63}" type="slidenum">
              <a:rPr lang="fr-FR" smtClean="0"/>
              <a:pPr/>
              <a:t>3</a:t>
            </a:fld>
            <a:endParaRPr lang="fr-FR" dirty="0"/>
          </a:p>
        </p:txBody>
      </p:sp>
      <p:sp>
        <p:nvSpPr>
          <p:cNvPr id="6" name="Espace réservé du pied de page 5"/>
          <p:cNvSpPr>
            <a:spLocks noGrp="1"/>
          </p:cNvSpPr>
          <p:nvPr>
            <p:ph type="ftr" sz="quarter" idx="3"/>
          </p:nvPr>
        </p:nvSpPr>
        <p:spPr/>
        <p:txBody>
          <a:bodyPr/>
          <a:lstStyle/>
          <a:p>
            <a:r>
              <a:rPr lang="fr-FR" smtClean="0"/>
              <a:t>Direction générale de l’offre de soins</a:t>
            </a:r>
            <a:endParaRPr lang="fr-FR" dirty="0"/>
          </a:p>
        </p:txBody>
      </p:sp>
    </p:spTree>
    <p:extLst>
      <p:ext uri="{BB962C8B-B14F-4D97-AF65-F5344CB8AC3E}">
        <p14:creationId xmlns:p14="http://schemas.microsoft.com/office/powerpoint/2010/main" val="1103397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30</a:t>
            </a:fld>
            <a:endParaRPr lang="fr-FR" dirty="0"/>
          </a:p>
        </p:txBody>
      </p:sp>
      <p:sp>
        <p:nvSpPr>
          <p:cNvPr id="3" name="Espace réservé de la date 2"/>
          <p:cNvSpPr>
            <a:spLocks noGrp="1"/>
          </p:cNvSpPr>
          <p:nvPr>
            <p:ph type="dt" sz="half" idx="2"/>
          </p:nvPr>
        </p:nvSpPr>
        <p:spPr/>
        <p:txBody>
          <a:bodyPr/>
          <a:lstStyle/>
          <a:p>
            <a:fld id="{5E6183FC-BA60-7C49-ABF3-B50982741576}" type="datetime1">
              <a:rPr lang="fr-FR" cap="all" smtClean="0"/>
              <a:pPr/>
              <a:t>14/06/2023</a:t>
            </a:fld>
            <a:endParaRPr lang="fr-FR" cap="all" dirty="0"/>
          </a:p>
        </p:txBody>
      </p:sp>
      <p:sp>
        <p:nvSpPr>
          <p:cNvPr id="10" name="Espace réservé du texte 9"/>
          <p:cNvSpPr>
            <a:spLocks noGrp="1"/>
          </p:cNvSpPr>
          <p:nvPr>
            <p:ph type="body" sz="quarter" idx="13"/>
          </p:nvPr>
        </p:nvSpPr>
        <p:spPr>
          <a:xfrm>
            <a:off x="324099" y="1161711"/>
            <a:ext cx="8424614" cy="288032"/>
          </a:xfrm>
        </p:spPr>
        <p:txBody>
          <a:bodyPr/>
          <a:lstStyle/>
          <a:p>
            <a:r>
              <a:rPr lang="fr-FR" sz="1400" dirty="0"/>
              <a:t>Comment répartir la </a:t>
            </a:r>
            <a:r>
              <a:rPr lang="fr-FR" sz="1400" dirty="0" err="1"/>
              <a:t>DotPop</a:t>
            </a:r>
            <a:r>
              <a:rPr lang="fr-FR" sz="1400" dirty="0"/>
              <a:t> au niveau régional </a:t>
            </a:r>
            <a:r>
              <a:rPr lang="fr-FR" sz="1400" dirty="0" smtClean="0"/>
              <a:t>?</a:t>
            </a:r>
            <a:endParaRPr lang="fr-FR" sz="1400" dirty="0"/>
          </a:p>
          <a:p>
            <a:endParaRPr lang="fr-FR" dirty="0"/>
          </a:p>
        </p:txBody>
      </p:sp>
      <p:sp>
        <p:nvSpPr>
          <p:cNvPr id="11" name="Espace réservé du texte 10"/>
          <p:cNvSpPr>
            <a:spLocks noGrp="1"/>
          </p:cNvSpPr>
          <p:nvPr>
            <p:ph type="body" sz="quarter" idx="14"/>
          </p:nvPr>
        </p:nvSpPr>
        <p:spPr>
          <a:xfrm>
            <a:off x="395536" y="1419622"/>
            <a:ext cx="8136904" cy="3312368"/>
          </a:xfrm>
        </p:spPr>
        <p:txBody>
          <a:bodyPr/>
          <a:lstStyle/>
          <a:p>
            <a:pPr marL="637200" lvl="1" indent="-285750" algn="just"/>
            <a:r>
              <a:rPr lang="fr-FR" sz="1400" dirty="0" smtClean="0"/>
              <a:t>Création du Comité Consultatif d’Allocation </a:t>
            </a:r>
            <a:r>
              <a:rPr lang="fr-FR" sz="1400" dirty="0"/>
              <a:t>des Ressources (</a:t>
            </a:r>
            <a:r>
              <a:rPr lang="fr-FR" sz="1400" dirty="0" smtClean="0"/>
              <a:t>CCAR</a:t>
            </a:r>
            <a:r>
              <a:rPr lang="fr-FR" sz="1400" dirty="0"/>
              <a:t>) </a:t>
            </a:r>
            <a:r>
              <a:rPr lang="fr-FR" sz="1400" dirty="0" smtClean="0"/>
              <a:t>: installation prochainement en PACA suite à la définition du nombre de représentants par fédération et à la participation </a:t>
            </a:r>
            <a:r>
              <a:rPr lang="fr-FR" sz="1400" dirty="0"/>
              <a:t>des usagers </a:t>
            </a:r>
            <a:r>
              <a:rPr lang="fr-FR" sz="1400" dirty="0" smtClean="0"/>
              <a:t> </a:t>
            </a:r>
          </a:p>
          <a:p>
            <a:pPr lvl="1" indent="0" algn="just">
              <a:buNone/>
            </a:pPr>
            <a:r>
              <a:rPr lang="fr-FR" sz="1400" dirty="0" smtClean="0"/>
              <a:t>      PACA : </a:t>
            </a:r>
            <a:r>
              <a:rPr lang="fr-FR" sz="1100" b="1" dirty="0" smtClean="0"/>
              <a:t>FHP : 6 sièges  </a:t>
            </a:r>
            <a:r>
              <a:rPr lang="fr-FR" sz="1100" dirty="0" smtClean="0"/>
              <a:t>/ FEHAP : 2 sièges / FHF : 2 sièges / Représentants Usagers : 2 sièges = total 12 membres</a:t>
            </a:r>
            <a:endParaRPr lang="fr-FR" sz="1400" dirty="0" smtClean="0"/>
          </a:p>
          <a:p>
            <a:pPr marL="637200" lvl="1" indent="-285750" algn="just"/>
            <a:r>
              <a:rPr lang="fr-FR" sz="1400" dirty="0" smtClean="0"/>
              <a:t>Réflexion à </a:t>
            </a:r>
            <a:r>
              <a:rPr lang="fr-FR" sz="1400" dirty="0" err="1" smtClean="0"/>
              <a:t>co</a:t>
            </a:r>
            <a:r>
              <a:rPr lang="fr-FR" sz="1400" dirty="0" smtClean="0"/>
              <a:t>-construire avec le CCAR sur </a:t>
            </a:r>
            <a:r>
              <a:rPr lang="fr-FR" sz="1400" dirty="0"/>
              <a:t>les </a:t>
            </a:r>
            <a:r>
              <a:rPr lang="fr-FR" sz="1400" dirty="0" smtClean="0"/>
              <a:t>indicateurs à utiliser </a:t>
            </a:r>
            <a:endParaRPr lang="fr-FR" sz="1400" dirty="0"/>
          </a:p>
          <a:p>
            <a:pPr marL="817200" lvl="2" indent="-285750" algn="just">
              <a:buFont typeface="Arial" panose="020B0604020202020204" pitchFamily="34" charset="0"/>
              <a:buChar char="•"/>
            </a:pPr>
            <a:r>
              <a:rPr lang="fr-FR" sz="1100" dirty="0" smtClean="0"/>
              <a:t>Indicateurs de besoins spécifiques en SSR  dans certaines filières en PACA</a:t>
            </a:r>
          </a:p>
          <a:p>
            <a:pPr marL="817200" lvl="2" indent="-285750" algn="just">
              <a:buFont typeface="Arial" panose="020B0604020202020204" pitchFamily="34" charset="0"/>
              <a:buChar char="•"/>
            </a:pPr>
            <a:r>
              <a:rPr lang="fr-FR" sz="1100" dirty="0" smtClean="0"/>
              <a:t>Projets novateurs s’inscrivant dans le cadre du PRS et/ou de priorités nationales</a:t>
            </a:r>
          </a:p>
          <a:p>
            <a:pPr marL="817200" lvl="2" indent="-285750" algn="just">
              <a:buFont typeface="Arial" panose="020B0604020202020204" pitchFamily="34" charset="0"/>
              <a:buChar char="•"/>
            </a:pPr>
            <a:r>
              <a:rPr lang="fr-FR" sz="1100" dirty="0" smtClean="0"/>
              <a:t>Indicateurs </a:t>
            </a:r>
            <a:r>
              <a:rPr lang="fr-FR" sz="1100" dirty="0"/>
              <a:t>issus du PMSI </a:t>
            </a:r>
            <a:r>
              <a:rPr lang="fr-FR" sz="1100" dirty="0" smtClean="0"/>
              <a:t>(patients </a:t>
            </a:r>
            <a:r>
              <a:rPr lang="fr-FR" sz="1100" dirty="0"/>
              <a:t>avec dépendance lourde, </a:t>
            </a:r>
            <a:r>
              <a:rPr lang="fr-FR" sz="1100" dirty="0" smtClean="0"/>
              <a:t>patients </a:t>
            </a:r>
            <a:r>
              <a:rPr lang="fr-FR" sz="1100" dirty="0"/>
              <a:t>avec au moins un indicateur de </a:t>
            </a:r>
            <a:r>
              <a:rPr lang="fr-FR" sz="1100" dirty="0" smtClean="0"/>
              <a:t>précarité, </a:t>
            </a:r>
            <a:r>
              <a:rPr lang="fr-FR" sz="1100" dirty="0" err="1" smtClean="0"/>
              <a:t>bed</a:t>
            </a:r>
            <a:r>
              <a:rPr lang="fr-FR" sz="1100" dirty="0" smtClean="0"/>
              <a:t> bloqueurs…)</a:t>
            </a:r>
            <a:endParaRPr lang="fr-FR" sz="1100" dirty="0"/>
          </a:p>
          <a:p>
            <a:pPr marL="817200" lvl="2" indent="-285750" algn="just">
              <a:buFont typeface="Arial" panose="020B0604020202020204" pitchFamily="34" charset="0"/>
              <a:buChar char="•"/>
            </a:pPr>
            <a:r>
              <a:rPr lang="fr-FR" sz="1100" dirty="0"/>
              <a:t>Indicateurs territoriaux issus des données de l’INSEE </a:t>
            </a:r>
            <a:r>
              <a:rPr lang="fr-FR" sz="1100" dirty="0" smtClean="0"/>
              <a:t>: données </a:t>
            </a:r>
            <a:r>
              <a:rPr lang="fr-FR" sz="1100" dirty="0"/>
              <a:t>démographiques, socio-économiques, et d’offre de soins médicale et </a:t>
            </a:r>
            <a:r>
              <a:rPr lang="fr-FR" sz="1100" dirty="0" err="1"/>
              <a:t>para-médicale</a:t>
            </a:r>
            <a:r>
              <a:rPr lang="fr-FR" sz="1100" dirty="0"/>
              <a:t> (rééducateurs) en ville</a:t>
            </a:r>
            <a:r>
              <a:rPr lang="fr-FR" sz="1100" dirty="0" smtClean="0"/>
              <a:t>…</a:t>
            </a:r>
          </a:p>
          <a:p>
            <a:pPr marL="817200" lvl="2" indent="-285750" algn="just">
              <a:buFont typeface="Arial" panose="020B0604020202020204" pitchFamily="34" charset="0"/>
              <a:buChar char="•"/>
            </a:pPr>
            <a:r>
              <a:rPr lang="fr-FR" sz="1100" dirty="0" smtClean="0"/>
              <a:t>Autres indicateurs : </a:t>
            </a:r>
            <a:r>
              <a:rPr lang="fr-FR" sz="1050" dirty="0" smtClean="0"/>
              <a:t>DMS, </a:t>
            </a:r>
            <a:r>
              <a:rPr lang="fr-FR" sz="1050" dirty="0"/>
              <a:t> </a:t>
            </a:r>
            <a:r>
              <a:rPr lang="fr-FR" sz="1050" dirty="0" smtClean="0"/>
              <a:t>etc</a:t>
            </a:r>
            <a:r>
              <a:rPr lang="fr-FR" sz="1050" dirty="0"/>
              <a:t>.</a:t>
            </a:r>
            <a:endParaRPr lang="fr-FR" sz="1050" dirty="0" smtClean="0"/>
          </a:p>
          <a:p>
            <a:pPr marL="637200" lvl="1" indent="-285750" algn="just"/>
            <a:r>
              <a:rPr lang="fr-FR" sz="1450" dirty="0" smtClean="0"/>
              <a:t>Tout en prenant en compte le besoin de stabilité d’une année à l’autre et la nécessité de répondre aux nouveaux besoins de prise en charge</a:t>
            </a:r>
            <a:endParaRPr lang="fr-FR" dirty="0"/>
          </a:p>
        </p:txBody>
      </p:sp>
      <p:sp>
        <p:nvSpPr>
          <p:cNvPr id="6" name="Flèche droite 5"/>
          <p:cNvSpPr/>
          <p:nvPr/>
        </p:nvSpPr>
        <p:spPr>
          <a:xfrm>
            <a:off x="527760" y="2226224"/>
            <a:ext cx="381090" cy="190546"/>
          </a:xfrm>
          <a:prstGeom prst="right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6"/>
          <p:cNvSpPr txBox="1">
            <a:spLocks/>
          </p:cNvSpPr>
          <p:nvPr/>
        </p:nvSpPr>
        <p:spPr>
          <a:xfrm>
            <a:off x="657467" y="682801"/>
            <a:ext cx="8091246" cy="539991"/>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just"/>
            <a:r>
              <a:rPr lang="fr-FR" sz="1600" dirty="0"/>
              <a:t>Le point de vue de l’équipe SSR de l’ARS PACA </a:t>
            </a:r>
          </a:p>
        </p:txBody>
      </p:sp>
      <p:pic>
        <p:nvPicPr>
          <p:cNvPr id="12" name="Image 11"/>
          <p:cNvPicPr>
            <a:picLocks noChangeAspect="1"/>
          </p:cNvPicPr>
          <p:nvPr/>
        </p:nvPicPr>
        <p:blipFill rotWithShape="1">
          <a:blip r:embed="rId2">
            <a:clrChange>
              <a:clrFrom>
                <a:srgbClr val="F8FAFB"/>
              </a:clrFrom>
              <a:clrTo>
                <a:srgbClr val="F8FAFB">
                  <a:alpha val="0"/>
                </a:srgbClr>
              </a:clrTo>
            </a:clrChange>
          </a:blip>
          <a:srcRect l="23435" t="27154" r="59408" b="39616"/>
          <a:stretch/>
        </p:blipFill>
        <p:spPr>
          <a:xfrm>
            <a:off x="323850" y="765821"/>
            <a:ext cx="333617" cy="344380"/>
          </a:xfrm>
          <a:prstGeom prst="rect">
            <a:avLst/>
          </a:prstGeom>
        </p:spPr>
      </p:pic>
    </p:spTree>
    <p:extLst>
      <p:ext uri="{BB962C8B-B14F-4D97-AF65-F5344CB8AC3E}">
        <p14:creationId xmlns:p14="http://schemas.microsoft.com/office/powerpoint/2010/main" val="4124215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31</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r>
              <a:rPr lang="fr-FR" sz="2000" dirty="0" smtClean="0"/>
              <a:t>Exemple d’un volet </a:t>
            </a:r>
            <a:r>
              <a:rPr lang="fr-FR" sz="2000" dirty="0"/>
              <a:t>de recours </a:t>
            </a:r>
            <a:r>
              <a:rPr lang="fr-FR" sz="2000" dirty="0" err="1"/>
              <a:t>Infra-régional</a:t>
            </a:r>
            <a:r>
              <a:rPr lang="fr-FR" sz="2000" dirty="0"/>
              <a:t> </a:t>
            </a:r>
            <a:r>
              <a:rPr lang="fr-FR" sz="2000" dirty="0" smtClean="0"/>
              <a:t>: le cardiorespiratoire - Le modèle</a:t>
            </a:r>
            <a:endParaRPr lang="fr-FR" sz="18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9" name="ZoneTexte 8"/>
          <p:cNvSpPr txBox="1"/>
          <p:nvPr/>
        </p:nvSpPr>
        <p:spPr>
          <a:xfrm>
            <a:off x="251520" y="1707654"/>
            <a:ext cx="8424862" cy="1938992"/>
          </a:xfrm>
          <a:prstGeom prst="rect">
            <a:avLst/>
          </a:prstGeom>
          <a:noFill/>
        </p:spPr>
        <p:txBody>
          <a:bodyPr wrap="square" rtlCol="0">
            <a:spAutoFit/>
          </a:bodyPr>
          <a:lstStyle/>
          <a:p>
            <a:pPr algn="ctr">
              <a:spcAft>
                <a:spcPts val="1200"/>
              </a:spcAft>
            </a:pPr>
            <a:r>
              <a:rPr lang="fr-FR" sz="1600" dirty="0" smtClean="0">
                <a:latin typeface="+mj-lt"/>
              </a:rPr>
              <a:t>Pour chaque région, le besoin théorique est égal à  </a:t>
            </a:r>
          </a:p>
          <a:p>
            <a:pPr algn="ctr">
              <a:spcAft>
                <a:spcPts val="1200"/>
              </a:spcAft>
            </a:pPr>
            <a:r>
              <a:rPr lang="fr-FR" sz="1600" dirty="0" smtClean="0">
                <a:latin typeface="+mj-lt"/>
              </a:rPr>
              <a:t>0,1246 </a:t>
            </a:r>
            <a:r>
              <a:rPr lang="fr-FR" sz="1600" dirty="0">
                <a:latin typeface="+mj-lt"/>
              </a:rPr>
              <a:t>x Nombre de cancers du poumon actifs </a:t>
            </a:r>
            <a:endParaRPr lang="fr-FR" sz="1600" dirty="0" smtClean="0">
              <a:latin typeface="+mj-lt"/>
            </a:endParaRPr>
          </a:p>
          <a:p>
            <a:pPr algn="ctr">
              <a:spcAft>
                <a:spcPts val="1200"/>
              </a:spcAft>
            </a:pPr>
            <a:r>
              <a:rPr lang="fr-FR" sz="1600" dirty="0" smtClean="0">
                <a:latin typeface="+mj-lt"/>
              </a:rPr>
              <a:t>+ </a:t>
            </a:r>
            <a:r>
              <a:rPr lang="fr-FR" sz="1600" dirty="0">
                <a:latin typeface="+mj-lt"/>
              </a:rPr>
              <a:t>0,0151 x Maladies respiratoires chroniques </a:t>
            </a:r>
            <a:endParaRPr lang="fr-FR" sz="1600" dirty="0" smtClean="0">
              <a:latin typeface="+mj-lt"/>
            </a:endParaRPr>
          </a:p>
          <a:p>
            <a:pPr algn="ctr">
              <a:spcAft>
                <a:spcPts val="1200"/>
              </a:spcAft>
            </a:pPr>
            <a:r>
              <a:rPr lang="fr-FR" sz="1600" dirty="0" smtClean="0">
                <a:latin typeface="+mj-lt"/>
              </a:rPr>
              <a:t>+ </a:t>
            </a:r>
            <a:r>
              <a:rPr lang="fr-FR" sz="1600" dirty="0">
                <a:latin typeface="+mj-lt"/>
              </a:rPr>
              <a:t>0,0689 x Nombre de maladies valvulaires </a:t>
            </a:r>
            <a:endParaRPr lang="fr-FR" sz="1600" dirty="0" smtClean="0">
              <a:latin typeface="+mj-lt"/>
            </a:endParaRPr>
          </a:p>
          <a:p>
            <a:pPr algn="ctr">
              <a:spcAft>
                <a:spcPts val="1200"/>
              </a:spcAft>
            </a:pPr>
            <a:r>
              <a:rPr lang="fr-FR" sz="1600" dirty="0" smtClean="0">
                <a:latin typeface="+mj-lt"/>
              </a:rPr>
              <a:t>+ </a:t>
            </a:r>
            <a:r>
              <a:rPr lang="fr-FR" sz="1600" dirty="0">
                <a:latin typeface="+mj-lt"/>
              </a:rPr>
              <a:t>0,764 x Nombre de syndrome coronaires aigus</a:t>
            </a:r>
          </a:p>
        </p:txBody>
      </p:sp>
    </p:spTree>
    <p:extLst>
      <p:ext uri="{BB962C8B-B14F-4D97-AF65-F5344CB8AC3E}">
        <p14:creationId xmlns:p14="http://schemas.microsoft.com/office/powerpoint/2010/main" val="398823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32</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600" dirty="0" smtClean="0"/>
              <a:t>La dotation Pédiatrie doit permettre de stabiliser le financement des établissements SSR autorisés à la prise en charge des enfants tout en permettant le pilotage fin du développement de l’offre</a:t>
            </a:r>
            <a:endParaRPr lang="fr-FR" sz="16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4" name="Rectangle à coins arrondis 23"/>
          <p:cNvSpPr/>
          <p:nvPr/>
        </p:nvSpPr>
        <p:spPr>
          <a:xfrm>
            <a:off x="2868781" y="1677875"/>
            <a:ext cx="5879931" cy="1463490"/>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Les particularités de l’activité pédiatrique en SSR imposent de garantir une stabilité des ressources allouées aux établissements autorisés : séjours très longs et interrompus, lourdeurs des patients, nécessité de scolarisation des enfants,…</a:t>
            </a:r>
          </a:p>
          <a:p>
            <a:pPr marL="176213" indent="-109538" algn="just">
              <a:buFont typeface="Arial" panose="020B0604020202020204" pitchFamily="34" charset="0"/>
              <a:buChar char="•"/>
            </a:pPr>
            <a:r>
              <a:rPr lang="fr-FR" sz="900" dirty="0" smtClean="0">
                <a:solidFill>
                  <a:schemeClr val="accent2">
                    <a:lumMod val="50000"/>
                  </a:schemeClr>
                </a:solidFill>
              </a:rPr>
              <a:t>Dans le même temps, une forte hétérogénéité d’offre est constatée, exigeant une réflexion sur les leviers pertinents à activer afin d’assurer le rééquilibrage de l’offre de SSR pédiatrique. </a:t>
            </a:r>
          </a:p>
          <a:p>
            <a:pPr marL="176213" indent="-109538" algn="just">
              <a:buFont typeface="Arial" panose="020B0604020202020204" pitchFamily="34" charset="0"/>
              <a:buChar char="•"/>
            </a:pPr>
            <a:r>
              <a:rPr lang="fr-FR" sz="900" dirty="0" smtClean="0">
                <a:solidFill>
                  <a:schemeClr val="accent2">
                    <a:lumMod val="50000"/>
                  </a:schemeClr>
                </a:solidFill>
              </a:rPr>
              <a:t>Pour autant, la logique « Dotation Populationnelle » de rattrapage à partir de caractéristiques des populations est difficilement applicable dans le cas des SSR pédiatriques. Les ressources doivent être allouées à un territoire ou un établissement de manière à passer les « effets de seuil » intrinsèques à la constitution </a:t>
            </a:r>
            <a:r>
              <a:rPr lang="fr-FR" sz="900" dirty="0">
                <a:solidFill>
                  <a:schemeClr val="accent2">
                    <a:lumMod val="50000"/>
                  </a:schemeClr>
                </a:solidFill>
              </a:rPr>
              <a:t>d’une offre pédiatrique de </a:t>
            </a:r>
            <a:r>
              <a:rPr lang="fr-FR" sz="900" dirty="0" smtClean="0">
                <a:solidFill>
                  <a:schemeClr val="accent2">
                    <a:lumMod val="50000"/>
                  </a:schemeClr>
                </a:solidFill>
              </a:rPr>
              <a:t>qualité (recrutement des professionnels médicaux et paramédicaux compétents dans la prise en charge des enfants, investissements immobiliers et en équipements,…)</a:t>
            </a:r>
            <a:endParaRPr lang="fr-FR" sz="900" dirty="0">
              <a:solidFill>
                <a:schemeClr val="accent2">
                  <a:lumMod val="50000"/>
                </a:schemeClr>
              </a:solidFill>
            </a:endParaRPr>
          </a:p>
        </p:txBody>
      </p:sp>
      <p:sp>
        <p:nvSpPr>
          <p:cNvPr id="27" name="Rectangle 26"/>
          <p:cNvSpPr/>
          <p:nvPr/>
        </p:nvSpPr>
        <p:spPr>
          <a:xfrm>
            <a:off x="1655816" y="2311205"/>
            <a:ext cx="1260000"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L’ambition</a:t>
            </a:r>
            <a:endParaRPr lang="fr-FR" sz="1100" b="1" dirty="0">
              <a:solidFill>
                <a:schemeClr val="accent2">
                  <a:lumMod val="50000"/>
                </a:schemeClr>
              </a:solidFill>
            </a:endParaRPr>
          </a:p>
        </p:txBody>
      </p:sp>
      <p:sp>
        <p:nvSpPr>
          <p:cNvPr id="29" name="Rectangle à coins arrondis 28"/>
          <p:cNvSpPr/>
          <p:nvPr/>
        </p:nvSpPr>
        <p:spPr>
          <a:xfrm>
            <a:off x="2868781" y="3703902"/>
            <a:ext cx="5879931" cy="668048"/>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La dotation pédiatrique est allouée uniquement aux établissements autorisés à la prise en charge des enfants</a:t>
            </a:r>
          </a:p>
          <a:p>
            <a:pPr marL="176213" indent="-109538" algn="just">
              <a:buFont typeface="Arial" panose="020B0604020202020204" pitchFamily="34" charset="0"/>
              <a:buChar char="•"/>
            </a:pPr>
            <a:r>
              <a:rPr lang="fr-FR" sz="900" dirty="0" smtClean="0">
                <a:solidFill>
                  <a:schemeClr val="accent2">
                    <a:lumMod val="50000"/>
                  </a:schemeClr>
                </a:solidFill>
              </a:rPr>
              <a:t>Les évolutions à la hausse de la dotation pédiatrie seront alloués sur la base des projets portés par les établissements et les ARS </a:t>
            </a:r>
            <a:endParaRPr lang="fr-FR" sz="900" dirty="0">
              <a:solidFill>
                <a:schemeClr val="accent2">
                  <a:lumMod val="50000"/>
                </a:schemeClr>
              </a:solidFill>
            </a:endParaRPr>
          </a:p>
        </p:txBody>
      </p:sp>
      <p:sp>
        <p:nvSpPr>
          <p:cNvPr id="30" name="Rectangle 29"/>
          <p:cNvSpPr/>
          <p:nvPr/>
        </p:nvSpPr>
        <p:spPr>
          <a:xfrm>
            <a:off x="1655816" y="3868232"/>
            <a:ext cx="1260000"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Comment ça fonctionnera</a:t>
            </a:r>
            <a:endParaRPr lang="fr-FR" sz="1100" b="1" dirty="0">
              <a:solidFill>
                <a:schemeClr val="accent2">
                  <a:lumMod val="50000"/>
                </a:schemeClr>
              </a:solidFill>
            </a:endParaRPr>
          </a:p>
        </p:txBody>
      </p:sp>
      <p:sp>
        <p:nvSpPr>
          <p:cNvPr id="31" name="Rectangle à coins arrondis 30"/>
          <p:cNvSpPr/>
          <p:nvPr/>
        </p:nvSpPr>
        <p:spPr>
          <a:xfrm>
            <a:off x="2868781" y="3273901"/>
            <a:ext cx="5879931" cy="351997"/>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En construction, la dotation Pédiatrie sera calibrée sur la base du financement actuel des établissements pédiatriques afin de les sécuriser dans le cadre du nouveau modèle de financement</a:t>
            </a:r>
            <a:endParaRPr lang="fr-FR" sz="900" dirty="0">
              <a:solidFill>
                <a:schemeClr val="accent2">
                  <a:lumMod val="50000"/>
                </a:schemeClr>
              </a:solidFill>
            </a:endParaRPr>
          </a:p>
        </p:txBody>
      </p:sp>
      <p:sp>
        <p:nvSpPr>
          <p:cNvPr id="32" name="Rectangle 31"/>
          <p:cNvSpPr/>
          <p:nvPr/>
        </p:nvSpPr>
        <p:spPr>
          <a:xfrm>
            <a:off x="1655816" y="3271116"/>
            <a:ext cx="1260000"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 structuration de la dotation</a:t>
            </a:r>
            <a:endParaRPr lang="fr-FR" sz="1100" b="1" dirty="0">
              <a:solidFill>
                <a:schemeClr val="accent2">
                  <a:lumMod val="50000"/>
                </a:schemeClr>
              </a:solidFill>
            </a:endParaRPr>
          </a:p>
        </p:txBody>
      </p:sp>
      <p:sp>
        <p:nvSpPr>
          <p:cNvPr id="20" name="Rectangle 19"/>
          <p:cNvSpPr/>
          <p:nvPr/>
        </p:nvSpPr>
        <p:spPr>
          <a:xfrm>
            <a:off x="467544" y="1397545"/>
            <a:ext cx="288032"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929067" y="2197338"/>
            <a:ext cx="607419" cy="307777"/>
          </a:xfrm>
          <a:prstGeom prst="rect">
            <a:avLst/>
          </a:prstGeom>
          <a:noFill/>
        </p:spPr>
        <p:txBody>
          <a:bodyPr wrap="square" lIns="0" tIns="0" rIns="0" bIns="0" rtlCol="0">
            <a:spAutoFit/>
          </a:bodyPr>
          <a:lstStyle>
            <a:defPPr>
              <a:defRPr lang="fr-FR"/>
            </a:defPPr>
            <a:lvl1pPr>
              <a:defRPr sz="1000" b="1">
                <a:solidFill>
                  <a:schemeClr val="accent2">
                    <a:lumMod val="20000"/>
                    <a:lumOff val="80000"/>
                  </a:schemeClr>
                </a:solidFill>
              </a:defRPr>
            </a:lvl1pPr>
          </a:lstStyle>
          <a:p>
            <a:r>
              <a:rPr lang="fr-FR" dirty="0" smtClean="0">
                <a:solidFill>
                  <a:schemeClr val="accent2">
                    <a:lumMod val="40000"/>
                    <a:lumOff val="60000"/>
                  </a:schemeClr>
                </a:solidFill>
              </a:rPr>
              <a:t>Dotation Pédiatrie</a:t>
            </a:r>
            <a:endParaRPr lang="fr-FR" dirty="0">
              <a:solidFill>
                <a:schemeClr val="accent2">
                  <a:lumMod val="40000"/>
                  <a:lumOff val="60000"/>
                </a:schemeClr>
              </a:solidFill>
            </a:endParaRPr>
          </a:p>
        </p:txBody>
      </p:sp>
      <p:sp>
        <p:nvSpPr>
          <p:cNvPr id="23" name="Rectangle à coins arrondis 22"/>
          <p:cNvSpPr/>
          <p:nvPr/>
        </p:nvSpPr>
        <p:spPr>
          <a:xfrm>
            <a:off x="349836" y="3293284"/>
            <a:ext cx="549756" cy="1468918"/>
          </a:xfrm>
          <a:prstGeom prst="roundRect">
            <a:avLst>
              <a:gd name="adj" fmla="val 76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50%</a:t>
            </a:r>
            <a:endParaRPr lang="fr-FR" sz="1100" b="1" dirty="0"/>
          </a:p>
        </p:txBody>
      </p:sp>
      <p:sp>
        <p:nvSpPr>
          <p:cNvPr id="26" name="Rectangle à coins arrondis 25"/>
          <p:cNvSpPr/>
          <p:nvPr/>
        </p:nvSpPr>
        <p:spPr>
          <a:xfrm>
            <a:off x="349836" y="2323386"/>
            <a:ext cx="549756" cy="8852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40%</a:t>
            </a:r>
            <a:endParaRPr lang="fr-FR" sz="1100" b="1" dirty="0"/>
          </a:p>
        </p:txBody>
      </p:sp>
      <p:sp>
        <p:nvSpPr>
          <p:cNvPr id="33" name="Rectangle à coins arrondis 32"/>
          <p:cNvSpPr/>
          <p:nvPr/>
        </p:nvSpPr>
        <p:spPr>
          <a:xfrm>
            <a:off x="349836" y="1339489"/>
            <a:ext cx="549756"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r>
              <a:rPr lang="fr-FR" sz="1100" b="1" dirty="0" smtClean="0"/>
              <a:t>%</a:t>
            </a:r>
            <a:endParaRPr lang="fr-FR" sz="1100" b="1" dirty="0"/>
          </a:p>
        </p:txBody>
      </p:sp>
      <p:sp>
        <p:nvSpPr>
          <p:cNvPr id="34" name="Rectangle à coins arrondis 33"/>
          <p:cNvSpPr/>
          <p:nvPr/>
        </p:nvSpPr>
        <p:spPr>
          <a:xfrm>
            <a:off x="349836" y="1696701"/>
            <a:ext cx="549756" cy="54202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35" name="Rectangle à coins arrondis 34"/>
          <p:cNvSpPr/>
          <p:nvPr/>
        </p:nvSpPr>
        <p:spPr>
          <a:xfrm>
            <a:off x="827584" y="1725785"/>
            <a:ext cx="425666" cy="144000"/>
          </a:xfrm>
          <a:prstGeom prst="roundRect">
            <a:avLst/>
          </a:prstGeom>
          <a:solidFill>
            <a:schemeClr val="bg1">
              <a:lumMod val="85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3%</a:t>
            </a:r>
          </a:p>
        </p:txBody>
      </p:sp>
      <p:sp>
        <p:nvSpPr>
          <p:cNvPr id="36" name="Rectangle à coins arrondis 35"/>
          <p:cNvSpPr/>
          <p:nvPr/>
        </p:nvSpPr>
        <p:spPr>
          <a:xfrm>
            <a:off x="827584" y="2057801"/>
            <a:ext cx="425786" cy="144000"/>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37" name="Rectangle à coins arrondis 36"/>
          <p:cNvSpPr/>
          <p:nvPr/>
        </p:nvSpPr>
        <p:spPr>
          <a:xfrm>
            <a:off x="827584" y="1895711"/>
            <a:ext cx="425666" cy="144000"/>
          </a:xfrm>
          <a:prstGeom prst="roundRect">
            <a:avLst/>
          </a:prstGeom>
          <a:solidFill>
            <a:schemeClr val="bg1">
              <a:lumMod val="85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38" name="Rectangle 37"/>
          <p:cNvSpPr/>
          <p:nvPr/>
        </p:nvSpPr>
        <p:spPr>
          <a:xfrm>
            <a:off x="363939" y="3307447"/>
            <a:ext cx="535653" cy="253916"/>
          </a:xfrm>
          <a:prstGeom prst="rect">
            <a:avLst/>
          </a:prstGeom>
          <a:ln w="9525">
            <a:noFill/>
          </a:ln>
        </p:spPr>
        <p:txBody>
          <a:bodyPr wrap="square">
            <a:spAutoFit/>
          </a:bodyPr>
          <a:lstStyle/>
          <a:p>
            <a:pPr lvl="0" algn="ctr"/>
            <a:r>
              <a:rPr lang="fr-FR" sz="1050" b="1" dirty="0">
                <a:solidFill>
                  <a:schemeClr val="bg1"/>
                </a:solidFill>
              </a:rPr>
              <a:t>1</a:t>
            </a:r>
            <a:r>
              <a:rPr lang="fr-FR" sz="1050" b="1" dirty="0" smtClean="0">
                <a:solidFill>
                  <a:schemeClr val="bg1"/>
                </a:solidFill>
              </a:rPr>
              <a:t>%</a:t>
            </a:r>
            <a:endParaRPr lang="fr-FR" sz="1050" b="1" dirty="0">
              <a:solidFill>
                <a:schemeClr val="bg1"/>
              </a:solidFill>
            </a:endParaRPr>
          </a:p>
        </p:txBody>
      </p:sp>
      <p:sp>
        <p:nvSpPr>
          <p:cNvPr id="39" name="Rectangle à coins arrondis 38"/>
          <p:cNvSpPr/>
          <p:nvPr/>
        </p:nvSpPr>
        <p:spPr>
          <a:xfrm>
            <a:off x="331912" y="3285957"/>
            <a:ext cx="567680" cy="256813"/>
          </a:xfrm>
          <a:prstGeom prst="roundRect">
            <a:avLst>
              <a:gd name="adj" fmla="val 19463"/>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endParaRPr>
          </a:p>
        </p:txBody>
      </p:sp>
    </p:spTree>
    <p:extLst>
      <p:ext uri="{BB962C8B-B14F-4D97-AF65-F5344CB8AC3E}">
        <p14:creationId xmlns:p14="http://schemas.microsoft.com/office/powerpoint/2010/main" val="129721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a:solidFill>
            <a:schemeClr val="accent2">
              <a:lumMod val="40000"/>
              <a:lumOff val="60000"/>
            </a:schemeClr>
          </a:solidFill>
        </p:spPr>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pPr marL="0" indent="0">
              <a:buNone/>
            </a:pPr>
            <a:r>
              <a:rPr lang="fr-FR" dirty="0" smtClean="0"/>
              <a:t>Plateaux Techniques Spécialisés</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1928880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34</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800" dirty="0" smtClean="0"/>
              <a:t>Le </a:t>
            </a:r>
            <a:r>
              <a:rPr lang="fr-FR" sz="1800" dirty="0"/>
              <a:t>financement </a:t>
            </a:r>
            <a:r>
              <a:rPr lang="fr-FR" sz="1800" dirty="0" smtClean="0"/>
              <a:t>des PTS se fera sur </a:t>
            </a:r>
            <a:r>
              <a:rPr lang="fr-FR" sz="1800" dirty="0"/>
              <a:t>la base d’un modèle économique qui </a:t>
            </a:r>
            <a:r>
              <a:rPr lang="fr-FR" sz="1800" dirty="0" smtClean="0"/>
              <a:t>tiendra </a:t>
            </a:r>
            <a:r>
              <a:rPr lang="fr-FR" sz="1800" dirty="0"/>
              <a:t>compte des unités d’œuvre et du niveau </a:t>
            </a:r>
            <a:r>
              <a:rPr lang="fr-FR" sz="1800" dirty="0" smtClean="0"/>
              <a:t>d’activité</a:t>
            </a:r>
            <a:endParaRPr lang="fr-FR" sz="18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4" name="Rectangle à coins arrondis 23"/>
          <p:cNvSpPr/>
          <p:nvPr/>
        </p:nvSpPr>
        <p:spPr>
          <a:xfrm>
            <a:off x="2868781" y="1297809"/>
            <a:ext cx="5879931" cy="930526"/>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a:solidFill>
                  <a:schemeClr val="accent2">
                    <a:lumMod val="50000"/>
                  </a:schemeClr>
                </a:solidFill>
              </a:rPr>
              <a:t>Une partie des coûts de la prise en charge en SSR est liée à la mise à disposition d’un plateau technique et d’équipements </a:t>
            </a:r>
            <a:r>
              <a:rPr lang="fr-FR" sz="900" dirty="0" smtClean="0">
                <a:solidFill>
                  <a:schemeClr val="accent2">
                    <a:lumMod val="50000"/>
                  </a:schemeClr>
                </a:solidFill>
              </a:rPr>
              <a:t>spécialisés, parfois en lien </a:t>
            </a:r>
            <a:r>
              <a:rPr lang="fr-FR" sz="900" dirty="0">
                <a:solidFill>
                  <a:schemeClr val="accent2">
                    <a:lumMod val="50000"/>
                  </a:schemeClr>
                </a:solidFill>
              </a:rPr>
              <a:t>avec les obligations mentionnées dans les décrets </a:t>
            </a:r>
            <a:r>
              <a:rPr lang="fr-FR" sz="900" dirty="0" smtClean="0">
                <a:solidFill>
                  <a:schemeClr val="accent2">
                    <a:lumMod val="50000"/>
                  </a:schemeClr>
                </a:solidFill>
              </a:rPr>
              <a:t>d’autorisation</a:t>
            </a:r>
          </a:p>
          <a:p>
            <a:pPr marL="176213" indent="-109538" algn="just">
              <a:buFont typeface="Arial" panose="020B0604020202020204" pitchFamily="34" charset="0"/>
              <a:buChar char="•"/>
            </a:pPr>
            <a:r>
              <a:rPr lang="fr-FR" sz="900" dirty="0">
                <a:solidFill>
                  <a:schemeClr val="accent2">
                    <a:lumMod val="50000"/>
                  </a:schemeClr>
                </a:solidFill>
              </a:rPr>
              <a:t>Le financement des plateaux et équipements coûteux doit faire l’objet d’un </a:t>
            </a:r>
            <a:r>
              <a:rPr lang="fr-FR" sz="900" dirty="0" smtClean="0">
                <a:solidFill>
                  <a:schemeClr val="accent2">
                    <a:lumMod val="50000"/>
                  </a:schemeClr>
                </a:solidFill>
              </a:rPr>
              <a:t>financement </a:t>
            </a:r>
            <a:r>
              <a:rPr lang="fr-FR" sz="900" dirty="0">
                <a:solidFill>
                  <a:schemeClr val="accent2">
                    <a:lumMod val="50000"/>
                  </a:schemeClr>
                </a:solidFill>
              </a:rPr>
              <a:t>dédié </a:t>
            </a:r>
            <a:r>
              <a:rPr lang="fr-FR" sz="900" dirty="0" smtClean="0">
                <a:solidFill>
                  <a:schemeClr val="accent2">
                    <a:lumMod val="50000"/>
                  </a:schemeClr>
                </a:solidFill>
              </a:rPr>
              <a:t>afin d’éviter </a:t>
            </a:r>
            <a:r>
              <a:rPr lang="fr-FR" sz="900" dirty="0">
                <a:solidFill>
                  <a:schemeClr val="accent2">
                    <a:lumMod val="50000"/>
                  </a:schemeClr>
                </a:solidFill>
              </a:rPr>
              <a:t>les investissements en dent de </a:t>
            </a:r>
            <a:r>
              <a:rPr lang="fr-FR" sz="900" dirty="0" smtClean="0">
                <a:solidFill>
                  <a:schemeClr val="accent2">
                    <a:lumMod val="50000"/>
                  </a:schemeClr>
                </a:solidFill>
              </a:rPr>
              <a:t>scie</a:t>
            </a:r>
          </a:p>
          <a:p>
            <a:pPr marL="176213" indent="-109538" algn="just">
              <a:buFont typeface="Arial" panose="020B0604020202020204" pitchFamily="34" charset="0"/>
              <a:buChar char="•"/>
            </a:pPr>
            <a:r>
              <a:rPr lang="fr-FR" sz="900" dirty="0" smtClean="0">
                <a:solidFill>
                  <a:schemeClr val="accent2">
                    <a:lumMod val="50000"/>
                  </a:schemeClr>
                </a:solidFill>
              </a:rPr>
              <a:t>Chaque plateau disposera d’un </a:t>
            </a:r>
            <a:r>
              <a:rPr lang="fr-FR" sz="900" dirty="0">
                <a:solidFill>
                  <a:schemeClr val="accent2">
                    <a:lumMod val="50000"/>
                  </a:schemeClr>
                </a:solidFill>
              </a:rPr>
              <a:t>modèle de financement dédié sur la base de forfaits adaptés </a:t>
            </a:r>
            <a:r>
              <a:rPr lang="fr-FR" sz="900" dirty="0" smtClean="0">
                <a:solidFill>
                  <a:schemeClr val="accent2">
                    <a:lumMod val="50000"/>
                  </a:schemeClr>
                </a:solidFill>
              </a:rPr>
              <a:t>à ses spécificités</a:t>
            </a:r>
            <a:endParaRPr lang="fr-FR" sz="900" dirty="0">
              <a:solidFill>
                <a:schemeClr val="accent2">
                  <a:lumMod val="50000"/>
                </a:schemeClr>
              </a:solidFill>
            </a:endParaRPr>
          </a:p>
        </p:txBody>
      </p:sp>
      <p:sp>
        <p:nvSpPr>
          <p:cNvPr id="26" name="Rectangle 25"/>
          <p:cNvSpPr/>
          <p:nvPr/>
        </p:nvSpPr>
        <p:spPr>
          <a:xfrm>
            <a:off x="1534285" y="1664657"/>
            <a:ext cx="1381531"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L’ambition</a:t>
            </a:r>
            <a:endParaRPr lang="fr-FR" sz="1100" b="1" dirty="0">
              <a:solidFill>
                <a:schemeClr val="accent2">
                  <a:lumMod val="50000"/>
                </a:schemeClr>
              </a:solidFill>
            </a:endParaRPr>
          </a:p>
        </p:txBody>
      </p:sp>
      <p:sp>
        <p:nvSpPr>
          <p:cNvPr id="29" name="Rectangle à coins arrondis 28"/>
          <p:cNvSpPr/>
          <p:nvPr/>
        </p:nvSpPr>
        <p:spPr>
          <a:xfrm>
            <a:off x="2868781" y="3766295"/>
            <a:ext cx="5879931" cy="893687"/>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Les </a:t>
            </a:r>
            <a:r>
              <a:rPr lang="fr-FR" sz="900" dirty="0">
                <a:solidFill>
                  <a:schemeClr val="accent2">
                    <a:lumMod val="50000"/>
                  </a:schemeClr>
                </a:solidFill>
              </a:rPr>
              <a:t>PTS </a:t>
            </a:r>
            <a:r>
              <a:rPr lang="fr-FR" sz="900" dirty="0" smtClean="0">
                <a:solidFill>
                  <a:schemeClr val="accent2">
                    <a:lumMod val="50000"/>
                  </a:schemeClr>
                </a:solidFill>
              </a:rPr>
              <a:t>seront financés </a:t>
            </a:r>
            <a:r>
              <a:rPr lang="fr-FR" sz="900" dirty="0">
                <a:solidFill>
                  <a:schemeClr val="accent2">
                    <a:lumMod val="50000"/>
                  </a:schemeClr>
                </a:solidFill>
              </a:rPr>
              <a:t>selon un modèle économique déterminé, </a:t>
            </a:r>
            <a:r>
              <a:rPr lang="fr-FR" sz="900" dirty="0" smtClean="0">
                <a:solidFill>
                  <a:schemeClr val="accent2">
                    <a:lumMod val="50000"/>
                  </a:schemeClr>
                </a:solidFill>
              </a:rPr>
              <a:t>identique </a:t>
            </a:r>
            <a:r>
              <a:rPr lang="fr-FR" sz="900" dirty="0">
                <a:solidFill>
                  <a:schemeClr val="accent2">
                    <a:lumMod val="50000"/>
                  </a:schemeClr>
                </a:solidFill>
              </a:rPr>
              <a:t>pour tous les </a:t>
            </a:r>
            <a:r>
              <a:rPr lang="fr-FR" sz="900" dirty="0" smtClean="0">
                <a:solidFill>
                  <a:schemeClr val="accent2">
                    <a:lumMod val="50000"/>
                  </a:schemeClr>
                </a:solidFill>
              </a:rPr>
              <a:t>établissements </a:t>
            </a:r>
            <a:endParaRPr lang="fr-FR" sz="900" dirty="0">
              <a:solidFill>
                <a:schemeClr val="accent2">
                  <a:lumMod val="50000"/>
                </a:schemeClr>
              </a:solidFill>
            </a:endParaRPr>
          </a:p>
          <a:p>
            <a:pPr marL="176213" indent="-109538" algn="just">
              <a:buFont typeface="Arial" panose="020B0604020202020204" pitchFamily="34" charset="0"/>
              <a:buChar char="•"/>
            </a:pPr>
            <a:r>
              <a:rPr lang="fr-FR" sz="900" dirty="0" smtClean="0">
                <a:solidFill>
                  <a:schemeClr val="accent2">
                    <a:lumMod val="50000"/>
                  </a:schemeClr>
                </a:solidFill>
              </a:rPr>
              <a:t>L’éligibilité au financement dédié aux </a:t>
            </a:r>
            <a:r>
              <a:rPr lang="fr-FR" sz="900" dirty="0">
                <a:solidFill>
                  <a:schemeClr val="accent2">
                    <a:lumMod val="50000"/>
                  </a:schemeClr>
                </a:solidFill>
              </a:rPr>
              <a:t>PTS </a:t>
            </a:r>
            <a:r>
              <a:rPr lang="fr-FR" sz="900" dirty="0" smtClean="0">
                <a:solidFill>
                  <a:schemeClr val="accent2">
                    <a:lumMod val="50000"/>
                  </a:schemeClr>
                </a:solidFill>
              </a:rPr>
              <a:t>se </a:t>
            </a:r>
            <a:r>
              <a:rPr lang="fr-FR" sz="900" dirty="0">
                <a:solidFill>
                  <a:schemeClr val="accent2">
                    <a:lumMod val="50000"/>
                  </a:schemeClr>
                </a:solidFill>
              </a:rPr>
              <a:t>fera </a:t>
            </a:r>
            <a:r>
              <a:rPr lang="fr-FR" sz="900" dirty="0" smtClean="0">
                <a:solidFill>
                  <a:schemeClr val="accent2">
                    <a:lumMod val="50000"/>
                  </a:schemeClr>
                </a:solidFill>
              </a:rPr>
              <a:t>par les ARS (arrêté) </a:t>
            </a:r>
            <a:r>
              <a:rPr lang="fr-FR" sz="900" dirty="0">
                <a:solidFill>
                  <a:schemeClr val="accent2">
                    <a:lumMod val="50000"/>
                  </a:schemeClr>
                </a:solidFill>
              </a:rPr>
              <a:t>sur la base de critères </a:t>
            </a:r>
            <a:r>
              <a:rPr lang="fr-FR" sz="900" dirty="0" smtClean="0">
                <a:solidFill>
                  <a:schemeClr val="accent2">
                    <a:lumMod val="50000"/>
                  </a:schemeClr>
                </a:solidFill>
              </a:rPr>
              <a:t>d’éligibilité, définis dans un cahier des charges dédié à chaque plateau</a:t>
            </a:r>
          </a:p>
          <a:p>
            <a:pPr marL="176213" indent="-109538" algn="just">
              <a:buFont typeface="Arial" panose="020B0604020202020204" pitchFamily="34" charset="0"/>
              <a:buChar char="•"/>
            </a:pPr>
            <a:r>
              <a:rPr lang="fr-FR" sz="900" dirty="0" smtClean="0">
                <a:solidFill>
                  <a:schemeClr val="accent2">
                    <a:lumMod val="50000"/>
                  </a:schemeClr>
                </a:solidFill>
              </a:rPr>
              <a:t>Le financement se basera sur des forfaits qui prendront </a:t>
            </a:r>
            <a:r>
              <a:rPr lang="fr-FR" sz="900" dirty="0">
                <a:solidFill>
                  <a:schemeClr val="accent2">
                    <a:lumMod val="50000"/>
                  </a:schemeClr>
                </a:solidFill>
              </a:rPr>
              <a:t>en compte les caractéristiques du plateau ou de l’unité (taille, niveau de spécialisation) et </a:t>
            </a:r>
            <a:r>
              <a:rPr lang="fr-FR" sz="900" dirty="0" smtClean="0">
                <a:solidFill>
                  <a:schemeClr val="accent2">
                    <a:lumMod val="50000"/>
                  </a:schemeClr>
                </a:solidFill>
              </a:rPr>
              <a:t>le </a:t>
            </a:r>
            <a:r>
              <a:rPr lang="fr-FR" sz="900" dirty="0">
                <a:solidFill>
                  <a:schemeClr val="accent2">
                    <a:lumMod val="50000"/>
                  </a:schemeClr>
                </a:solidFill>
              </a:rPr>
              <a:t>niveau </a:t>
            </a:r>
            <a:r>
              <a:rPr lang="fr-FR" sz="900" dirty="0" smtClean="0">
                <a:solidFill>
                  <a:schemeClr val="accent2">
                    <a:lumMod val="50000"/>
                  </a:schemeClr>
                </a:solidFill>
              </a:rPr>
              <a:t>d’activité (seuil de déclenchement du financement)</a:t>
            </a:r>
            <a:endParaRPr lang="fr-FR" sz="900" dirty="0">
              <a:solidFill>
                <a:schemeClr val="accent2">
                  <a:lumMod val="50000"/>
                </a:schemeClr>
              </a:solidFill>
            </a:endParaRPr>
          </a:p>
        </p:txBody>
      </p:sp>
      <p:sp>
        <p:nvSpPr>
          <p:cNvPr id="30" name="Rectangle 29"/>
          <p:cNvSpPr/>
          <p:nvPr/>
        </p:nvSpPr>
        <p:spPr>
          <a:xfrm>
            <a:off x="1534285" y="4043444"/>
            <a:ext cx="1381531"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Comment ça fonctionnera</a:t>
            </a:r>
            <a:endParaRPr lang="fr-FR" sz="1100" b="1" dirty="0">
              <a:solidFill>
                <a:schemeClr val="accent2">
                  <a:lumMod val="50000"/>
                </a:schemeClr>
              </a:solidFill>
            </a:endParaRPr>
          </a:p>
        </p:txBody>
      </p:sp>
      <p:sp>
        <p:nvSpPr>
          <p:cNvPr id="31" name="Rectangle à coins arrondis 30"/>
          <p:cNvSpPr/>
          <p:nvPr/>
        </p:nvSpPr>
        <p:spPr>
          <a:xfrm>
            <a:off x="2868781" y="2506999"/>
            <a:ext cx="5879931" cy="965926"/>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a:solidFill>
                  <a:schemeClr val="accent2">
                    <a:lumMod val="50000"/>
                  </a:schemeClr>
                </a:solidFill>
              </a:rPr>
              <a:t>6 plateaux techniques déjà identifiés : b</a:t>
            </a:r>
            <a:r>
              <a:rPr lang="fr-FR" sz="900" dirty="0" smtClean="0">
                <a:solidFill>
                  <a:schemeClr val="accent2">
                    <a:lumMod val="50000"/>
                  </a:schemeClr>
                </a:solidFill>
              </a:rPr>
              <a:t>alnéothérapie, laboratoire </a:t>
            </a:r>
            <a:r>
              <a:rPr lang="fr-FR" sz="900" dirty="0">
                <a:solidFill>
                  <a:schemeClr val="accent2">
                    <a:lumMod val="50000"/>
                  </a:schemeClr>
                </a:solidFill>
              </a:rPr>
              <a:t>d’analyse de la marche &amp; du </a:t>
            </a:r>
            <a:r>
              <a:rPr lang="fr-FR" sz="900" dirty="0" smtClean="0">
                <a:solidFill>
                  <a:schemeClr val="accent2">
                    <a:lumMod val="50000"/>
                  </a:schemeClr>
                </a:solidFill>
              </a:rPr>
              <a:t>mouvement, appareil d’</a:t>
            </a:r>
            <a:r>
              <a:rPr lang="fr-FR" sz="900" dirty="0" err="1" smtClean="0">
                <a:solidFill>
                  <a:schemeClr val="accent2">
                    <a:lumMod val="50000"/>
                  </a:schemeClr>
                </a:solidFill>
              </a:rPr>
              <a:t>isocinétisme</a:t>
            </a:r>
            <a:r>
              <a:rPr lang="fr-FR" sz="900" dirty="0" smtClean="0">
                <a:solidFill>
                  <a:schemeClr val="accent2">
                    <a:lumMod val="50000"/>
                  </a:schemeClr>
                </a:solidFill>
              </a:rPr>
              <a:t>, rééducation assistée </a:t>
            </a:r>
            <a:r>
              <a:rPr lang="fr-FR" sz="900" dirty="0">
                <a:solidFill>
                  <a:schemeClr val="accent2">
                    <a:lumMod val="50000"/>
                  </a:schemeClr>
                </a:solidFill>
              </a:rPr>
              <a:t>des membres </a:t>
            </a:r>
            <a:r>
              <a:rPr lang="fr-FR" sz="900" dirty="0" smtClean="0">
                <a:solidFill>
                  <a:schemeClr val="accent2">
                    <a:lumMod val="50000"/>
                  </a:schemeClr>
                </a:solidFill>
              </a:rPr>
              <a:t>supérieurs, </a:t>
            </a:r>
            <a:r>
              <a:rPr lang="fr-FR" sz="900" dirty="0">
                <a:solidFill>
                  <a:schemeClr val="accent2">
                    <a:lumMod val="50000"/>
                  </a:schemeClr>
                </a:solidFill>
              </a:rPr>
              <a:t>rééducation assistée </a:t>
            </a:r>
            <a:r>
              <a:rPr lang="fr-FR" sz="900" dirty="0" smtClean="0">
                <a:solidFill>
                  <a:schemeClr val="accent2">
                    <a:lumMod val="50000"/>
                  </a:schemeClr>
                </a:solidFill>
              </a:rPr>
              <a:t>des </a:t>
            </a:r>
            <a:r>
              <a:rPr lang="fr-FR" sz="900" dirty="0">
                <a:solidFill>
                  <a:schemeClr val="accent2">
                    <a:lumMod val="50000"/>
                  </a:schemeClr>
                </a:solidFill>
              </a:rPr>
              <a:t>membres </a:t>
            </a:r>
            <a:r>
              <a:rPr lang="fr-FR" sz="900" dirty="0" smtClean="0">
                <a:solidFill>
                  <a:schemeClr val="accent2">
                    <a:lumMod val="50000"/>
                  </a:schemeClr>
                </a:solidFill>
              </a:rPr>
              <a:t>inférieurs, simulateur </a:t>
            </a:r>
            <a:r>
              <a:rPr lang="fr-FR" sz="900" dirty="0">
                <a:solidFill>
                  <a:schemeClr val="accent2">
                    <a:lumMod val="50000"/>
                  </a:schemeClr>
                </a:solidFill>
              </a:rPr>
              <a:t>de </a:t>
            </a:r>
            <a:r>
              <a:rPr lang="fr-FR" sz="900" dirty="0" smtClean="0">
                <a:solidFill>
                  <a:schemeClr val="accent2">
                    <a:lumMod val="50000"/>
                  </a:schemeClr>
                </a:solidFill>
              </a:rPr>
              <a:t>conduite</a:t>
            </a:r>
          </a:p>
          <a:p>
            <a:pPr marL="176213" indent="-109538" algn="just">
              <a:buFont typeface="Arial" panose="020B0604020202020204" pitchFamily="34" charset="0"/>
              <a:buChar char="•"/>
            </a:pPr>
            <a:r>
              <a:rPr lang="fr-FR" sz="900" dirty="0" smtClean="0">
                <a:solidFill>
                  <a:schemeClr val="accent2">
                    <a:lumMod val="50000"/>
                  </a:schemeClr>
                </a:solidFill>
              </a:rPr>
              <a:t>Elaboration de cahiers des charges qui définissent les conditions d’éligibilité au financement dédié</a:t>
            </a:r>
          </a:p>
          <a:p>
            <a:pPr marL="176213" indent="-109538" algn="just">
              <a:buFont typeface="Arial" panose="020B0604020202020204" pitchFamily="34" charset="0"/>
              <a:buChar char="•"/>
            </a:pPr>
            <a:r>
              <a:rPr lang="fr-FR" sz="900" dirty="0" smtClean="0">
                <a:solidFill>
                  <a:schemeClr val="accent2">
                    <a:lumMod val="50000"/>
                  </a:schemeClr>
                </a:solidFill>
              </a:rPr>
              <a:t>Etude des coûts spécifiques aux plateaux qui sert de base de construction du modèle économique</a:t>
            </a:r>
            <a:endParaRPr lang="fr-FR" sz="900" dirty="0">
              <a:solidFill>
                <a:schemeClr val="accent2">
                  <a:lumMod val="50000"/>
                </a:schemeClr>
              </a:solidFill>
            </a:endParaRPr>
          </a:p>
        </p:txBody>
      </p:sp>
      <p:sp>
        <p:nvSpPr>
          <p:cNvPr id="32" name="Rectangle 31"/>
          <p:cNvSpPr/>
          <p:nvPr/>
        </p:nvSpPr>
        <p:spPr>
          <a:xfrm>
            <a:off x="1534285" y="2820267"/>
            <a:ext cx="1381531"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accent2">
                    <a:lumMod val="50000"/>
                  </a:schemeClr>
                </a:solidFill>
              </a:rPr>
              <a:t>La structuration du compartiment</a:t>
            </a:r>
          </a:p>
        </p:txBody>
      </p:sp>
      <p:sp>
        <p:nvSpPr>
          <p:cNvPr id="22" name="ZoneTexte 21"/>
          <p:cNvSpPr txBox="1"/>
          <p:nvPr/>
        </p:nvSpPr>
        <p:spPr>
          <a:xfrm>
            <a:off x="1293074" y="1890767"/>
            <a:ext cx="1157596" cy="153888"/>
          </a:xfrm>
          <a:prstGeom prst="rect">
            <a:avLst/>
          </a:prstGeom>
          <a:noFill/>
        </p:spPr>
        <p:txBody>
          <a:bodyPr wrap="square" lIns="0" tIns="0" rIns="0" bIns="0" rtlCol="0">
            <a:spAutoFit/>
          </a:bodyPr>
          <a:lstStyle>
            <a:defPPr>
              <a:defRPr lang="fr-FR"/>
            </a:defPPr>
            <a:lvl1pPr algn="r">
              <a:defRPr sz="1000" b="1">
                <a:solidFill>
                  <a:schemeClr val="accent2">
                    <a:lumMod val="20000"/>
                    <a:lumOff val="80000"/>
                  </a:schemeClr>
                </a:solidFill>
              </a:defRPr>
            </a:lvl1pPr>
          </a:lstStyle>
          <a:p>
            <a:pPr algn="l"/>
            <a:r>
              <a:rPr lang="fr-FR" dirty="0" smtClean="0">
                <a:solidFill>
                  <a:schemeClr val="accent2">
                    <a:lumMod val="40000"/>
                    <a:lumOff val="60000"/>
                  </a:schemeClr>
                </a:solidFill>
              </a:rPr>
              <a:t>PTS</a:t>
            </a:r>
            <a:endParaRPr lang="fr-FR" dirty="0">
              <a:solidFill>
                <a:schemeClr val="accent2">
                  <a:lumMod val="40000"/>
                  <a:lumOff val="60000"/>
                </a:schemeClr>
              </a:solidFill>
            </a:endParaRPr>
          </a:p>
        </p:txBody>
      </p:sp>
      <p:sp>
        <p:nvSpPr>
          <p:cNvPr id="41" name="Rectangle 40"/>
          <p:cNvSpPr/>
          <p:nvPr/>
        </p:nvSpPr>
        <p:spPr>
          <a:xfrm>
            <a:off x="467544" y="1397545"/>
            <a:ext cx="288032"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42"/>
          <p:cNvSpPr/>
          <p:nvPr/>
        </p:nvSpPr>
        <p:spPr>
          <a:xfrm>
            <a:off x="349836" y="3293284"/>
            <a:ext cx="549756" cy="1468918"/>
          </a:xfrm>
          <a:prstGeom prst="roundRect">
            <a:avLst>
              <a:gd name="adj" fmla="val 76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50%</a:t>
            </a:r>
            <a:endParaRPr lang="fr-FR" sz="1100" b="1" dirty="0"/>
          </a:p>
        </p:txBody>
      </p:sp>
      <p:sp>
        <p:nvSpPr>
          <p:cNvPr id="44" name="Rectangle à coins arrondis 43"/>
          <p:cNvSpPr/>
          <p:nvPr/>
        </p:nvSpPr>
        <p:spPr>
          <a:xfrm>
            <a:off x="349836" y="2323386"/>
            <a:ext cx="549756" cy="8852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40%</a:t>
            </a:r>
            <a:endParaRPr lang="fr-FR" sz="1100" b="1" dirty="0"/>
          </a:p>
        </p:txBody>
      </p:sp>
      <p:sp>
        <p:nvSpPr>
          <p:cNvPr id="45" name="Rectangle à coins arrondis 44"/>
          <p:cNvSpPr/>
          <p:nvPr/>
        </p:nvSpPr>
        <p:spPr>
          <a:xfrm>
            <a:off x="349836" y="1339489"/>
            <a:ext cx="549756"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r>
              <a:rPr lang="fr-FR" sz="1100" b="1" dirty="0" smtClean="0"/>
              <a:t>%</a:t>
            </a:r>
            <a:endParaRPr lang="fr-FR" sz="1100" b="1" dirty="0"/>
          </a:p>
        </p:txBody>
      </p:sp>
      <p:sp>
        <p:nvSpPr>
          <p:cNvPr id="46" name="Rectangle à coins arrondis 45"/>
          <p:cNvSpPr/>
          <p:nvPr/>
        </p:nvSpPr>
        <p:spPr>
          <a:xfrm>
            <a:off x="349836" y="1696701"/>
            <a:ext cx="549756" cy="54202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47" name="Rectangle à coins arrondis 46"/>
          <p:cNvSpPr/>
          <p:nvPr/>
        </p:nvSpPr>
        <p:spPr>
          <a:xfrm>
            <a:off x="827584" y="1725785"/>
            <a:ext cx="425666" cy="144000"/>
          </a:xfrm>
          <a:prstGeom prst="roundRect">
            <a:avLst/>
          </a:prstGeom>
          <a:solidFill>
            <a:schemeClr val="bg1">
              <a:lumMod val="85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3%</a:t>
            </a:r>
          </a:p>
        </p:txBody>
      </p:sp>
      <p:sp>
        <p:nvSpPr>
          <p:cNvPr id="48" name="Rectangle à coins arrondis 47"/>
          <p:cNvSpPr/>
          <p:nvPr/>
        </p:nvSpPr>
        <p:spPr>
          <a:xfrm>
            <a:off x="827584" y="2057801"/>
            <a:ext cx="425786" cy="144000"/>
          </a:xfrm>
          <a:prstGeom prst="roundRect">
            <a:avLst/>
          </a:prstGeom>
          <a:solidFill>
            <a:schemeClr val="bg1">
              <a:lumMod val="85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49" name="Rectangle à coins arrondis 48"/>
          <p:cNvSpPr/>
          <p:nvPr/>
        </p:nvSpPr>
        <p:spPr>
          <a:xfrm>
            <a:off x="827584" y="1895711"/>
            <a:ext cx="425666" cy="144000"/>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50" name="Rectangle 49"/>
          <p:cNvSpPr/>
          <p:nvPr/>
        </p:nvSpPr>
        <p:spPr>
          <a:xfrm>
            <a:off x="363939" y="3307447"/>
            <a:ext cx="535653" cy="253916"/>
          </a:xfrm>
          <a:prstGeom prst="rect">
            <a:avLst/>
          </a:prstGeom>
          <a:ln w="9525">
            <a:noFill/>
          </a:ln>
        </p:spPr>
        <p:txBody>
          <a:bodyPr wrap="square">
            <a:spAutoFit/>
          </a:bodyPr>
          <a:lstStyle/>
          <a:p>
            <a:pPr lvl="0" algn="ctr"/>
            <a:r>
              <a:rPr lang="fr-FR" sz="1050" b="1" dirty="0">
                <a:solidFill>
                  <a:schemeClr val="bg1"/>
                </a:solidFill>
              </a:rPr>
              <a:t>1</a:t>
            </a:r>
            <a:r>
              <a:rPr lang="fr-FR" sz="1050" b="1" dirty="0" smtClean="0">
                <a:solidFill>
                  <a:schemeClr val="bg1"/>
                </a:solidFill>
              </a:rPr>
              <a:t>%</a:t>
            </a:r>
            <a:endParaRPr lang="fr-FR" sz="1050" b="1" dirty="0">
              <a:solidFill>
                <a:schemeClr val="bg1"/>
              </a:solidFill>
            </a:endParaRPr>
          </a:p>
        </p:txBody>
      </p:sp>
      <p:sp>
        <p:nvSpPr>
          <p:cNvPr id="51" name="Rectangle à coins arrondis 50"/>
          <p:cNvSpPr/>
          <p:nvPr/>
        </p:nvSpPr>
        <p:spPr>
          <a:xfrm>
            <a:off x="331912" y="3285957"/>
            <a:ext cx="567680" cy="256813"/>
          </a:xfrm>
          <a:prstGeom prst="roundRect">
            <a:avLst>
              <a:gd name="adj" fmla="val 19463"/>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endParaRPr>
          </a:p>
        </p:txBody>
      </p:sp>
    </p:spTree>
    <p:extLst>
      <p:ext uri="{BB962C8B-B14F-4D97-AF65-F5344CB8AC3E}">
        <p14:creationId xmlns:p14="http://schemas.microsoft.com/office/powerpoint/2010/main" val="187661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35</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lstStyle/>
          <a:p>
            <a:r>
              <a:rPr lang="fr-FR" dirty="0" smtClean="0"/>
              <a:t>La financement des plateaux techniques </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val="3074231207"/>
              </p:ext>
            </p:extLst>
          </p:nvPr>
        </p:nvGraphicFramePr>
        <p:xfrm>
          <a:off x="323528" y="1995686"/>
          <a:ext cx="3600400" cy="2492284"/>
        </p:xfrm>
        <a:graphic>
          <a:graphicData uri="http://schemas.openxmlformats.org/drawingml/2006/table">
            <a:tbl>
              <a:tblPr bandRow="1">
                <a:tableStyleId>{616DA210-FB5B-4158-B5E0-FEB733F419BA}</a:tableStyleId>
              </a:tblPr>
              <a:tblGrid>
                <a:gridCol w="3600400">
                  <a:extLst>
                    <a:ext uri="{9D8B030D-6E8A-4147-A177-3AD203B41FA5}">
                      <a16:colId xmlns:a16="http://schemas.microsoft.com/office/drawing/2014/main" val="2232457075"/>
                    </a:ext>
                  </a:extLst>
                </a:gridCol>
              </a:tblGrid>
              <a:tr h="396044">
                <a:tc>
                  <a:txBody>
                    <a:bodyPr/>
                    <a:lstStyle/>
                    <a:p>
                      <a:pPr>
                        <a:lnSpc>
                          <a:spcPct val="115000"/>
                        </a:lnSpc>
                        <a:spcAft>
                          <a:spcPts val="0"/>
                        </a:spcAft>
                      </a:pPr>
                      <a:r>
                        <a:rPr lang="fr-FR" sz="1200" dirty="0">
                          <a:effectLst/>
                        </a:rPr>
                        <a:t>Balnéothérapie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106089565"/>
                  </a:ext>
                </a:extLst>
              </a:tr>
              <a:tr h="396044">
                <a:tc>
                  <a:txBody>
                    <a:bodyPr/>
                    <a:lstStyle/>
                    <a:p>
                      <a:pPr>
                        <a:lnSpc>
                          <a:spcPct val="115000"/>
                        </a:lnSpc>
                        <a:spcAft>
                          <a:spcPts val="0"/>
                        </a:spcAft>
                      </a:pPr>
                      <a:r>
                        <a:rPr lang="fr-FR" sz="1200">
                          <a:effectLst/>
                        </a:rPr>
                        <a:t>Isocinétisme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639796243"/>
                  </a:ext>
                </a:extLst>
              </a:tr>
              <a:tr h="396044">
                <a:tc>
                  <a:txBody>
                    <a:bodyPr/>
                    <a:lstStyle/>
                    <a:p>
                      <a:pPr>
                        <a:lnSpc>
                          <a:spcPct val="115000"/>
                        </a:lnSpc>
                        <a:spcAft>
                          <a:spcPts val="0"/>
                        </a:spcAft>
                      </a:pPr>
                      <a:r>
                        <a:rPr lang="fr-FR" sz="1200" dirty="0">
                          <a:effectLst/>
                        </a:rPr>
                        <a:t>Analyse quantifiée de la marche et du mouvement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662920826"/>
                  </a:ext>
                </a:extLst>
              </a:tr>
              <a:tr h="396044">
                <a:tc>
                  <a:txBody>
                    <a:bodyPr/>
                    <a:lstStyle/>
                    <a:p>
                      <a:pPr>
                        <a:lnSpc>
                          <a:spcPct val="115000"/>
                        </a:lnSpc>
                        <a:spcAft>
                          <a:spcPts val="0"/>
                        </a:spcAft>
                      </a:pPr>
                      <a:r>
                        <a:rPr lang="fr-FR" sz="1200">
                          <a:effectLst/>
                        </a:rPr>
                        <a:t>Rééducation assistée du membre supérieur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632071499"/>
                  </a:ext>
                </a:extLst>
              </a:tr>
              <a:tr h="396044">
                <a:tc>
                  <a:txBody>
                    <a:bodyPr/>
                    <a:lstStyle/>
                    <a:p>
                      <a:pPr>
                        <a:lnSpc>
                          <a:spcPct val="115000"/>
                        </a:lnSpc>
                        <a:spcAft>
                          <a:spcPts val="0"/>
                        </a:spcAft>
                      </a:pPr>
                      <a:r>
                        <a:rPr lang="fr-FR" sz="1200">
                          <a:effectLst/>
                        </a:rPr>
                        <a:t>Plateau de rééducation intensive des membres inférieurs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324949425"/>
                  </a:ext>
                </a:extLst>
              </a:tr>
              <a:tr h="396044">
                <a:tc>
                  <a:txBody>
                    <a:bodyPr/>
                    <a:lstStyle/>
                    <a:p>
                      <a:pPr>
                        <a:lnSpc>
                          <a:spcPct val="115000"/>
                        </a:lnSpc>
                        <a:spcAft>
                          <a:spcPts val="0"/>
                        </a:spcAft>
                      </a:pPr>
                      <a:r>
                        <a:rPr lang="fr-FR" sz="1200" dirty="0">
                          <a:effectLst/>
                        </a:rPr>
                        <a:t>Plateau de rééducation du retour à la conduite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283172891"/>
                  </a:ext>
                </a:extLst>
              </a:tr>
            </a:tbl>
          </a:graphicData>
        </a:graphic>
      </p:graphicFrame>
      <p:sp>
        <p:nvSpPr>
          <p:cNvPr id="14" name="ZoneTexte 13"/>
          <p:cNvSpPr txBox="1"/>
          <p:nvPr/>
        </p:nvSpPr>
        <p:spPr>
          <a:xfrm>
            <a:off x="251520" y="1546990"/>
            <a:ext cx="3744415" cy="307777"/>
          </a:xfrm>
          <a:prstGeom prst="rect">
            <a:avLst/>
          </a:prstGeom>
          <a:noFill/>
        </p:spPr>
        <p:txBody>
          <a:bodyPr wrap="square" rtlCol="0">
            <a:spAutoFit/>
          </a:bodyPr>
          <a:lstStyle/>
          <a:p>
            <a:pPr algn="ctr"/>
            <a:r>
              <a:rPr lang="fr-FR" sz="1400" b="1" dirty="0" smtClean="0"/>
              <a:t>6 PTS éligibles à un financement dédié…</a:t>
            </a:r>
            <a:endParaRPr lang="fr-FR" sz="1400" b="1" dirty="0"/>
          </a:p>
        </p:txBody>
      </p:sp>
      <p:sp>
        <p:nvSpPr>
          <p:cNvPr id="15" name="ZoneTexte 14"/>
          <p:cNvSpPr txBox="1"/>
          <p:nvPr/>
        </p:nvSpPr>
        <p:spPr>
          <a:xfrm>
            <a:off x="4752020" y="1546990"/>
            <a:ext cx="3600399" cy="523220"/>
          </a:xfrm>
          <a:prstGeom prst="rect">
            <a:avLst/>
          </a:prstGeom>
          <a:noFill/>
        </p:spPr>
        <p:txBody>
          <a:bodyPr wrap="square" rtlCol="0">
            <a:spAutoFit/>
          </a:bodyPr>
          <a:lstStyle/>
          <a:p>
            <a:pPr algn="ctr"/>
            <a:r>
              <a:rPr lang="fr-FR" sz="1400" b="1" dirty="0" smtClean="0"/>
              <a:t>… qui font l’objet d’un cahier des charges spécifique…</a:t>
            </a:r>
            <a:endParaRPr lang="fr-FR" sz="1400" b="1" dirty="0"/>
          </a:p>
        </p:txBody>
      </p:sp>
      <p:sp>
        <p:nvSpPr>
          <p:cNvPr id="16" name="ZoneTexte 15"/>
          <p:cNvSpPr txBox="1"/>
          <p:nvPr/>
        </p:nvSpPr>
        <p:spPr>
          <a:xfrm>
            <a:off x="4752020" y="2450482"/>
            <a:ext cx="3600399" cy="738664"/>
          </a:xfrm>
          <a:prstGeom prst="rect">
            <a:avLst/>
          </a:prstGeom>
          <a:noFill/>
        </p:spPr>
        <p:txBody>
          <a:bodyPr wrap="square" rtlCol="0">
            <a:spAutoFit/>
          </a:bodyPr>
          <a:lstStyle/>
          <a:p>
            <a:pPr algn="ctr"/>
            <a:r>
              <a:rPr lang="fr-FR" sz="1400" b="1" dirty="0" smtClean="0"/>
              <a:t>… et d’un modèle de financement dédié sur la base de forfaits adaptés aux spécificités de chaque plateau</a:t>
            </a:r>
            <a:endParaRPr lang="fr-FR" sz="1400" b="1" dirty="0"/>
          </a:p>
        </p:txBody>
      </p:sp>
      <p:sp>
        <p:nvSpPr>
          <p:cNvPr id="17" name="ZoneTexte 16"/>
          <p:cNvSpPr txBox="1"/>
          <p:nvPr/>
        </p:nvSpPr>
        <p:spPr>
          <a:xfrm>
            <a:off x="4752020" y="3569418"/>
            <a:ext cx="3600399" cy="1169551"/>
          </a:xfrm>
          <a:prstGeom prst="rect">
            <a:avLst/>
          </a:prstGeom>
          <a:noFill/>
        </p:spPr>
        <p:txBody>
          <a:bodyPr wrap="square" rtlCol="0">
            <a:spAutoFit/>
          </a:bodyPr>
          <a:lstStyle/>
          <a:p>
            <a:pPr algn="ctr"/>
            <a:r>
              <a:rPr lang="fr-FR" sz="1400" b="1" dirty="0"/>
              <a:t>Une enquête a été menée auprès des ARS afin d’identifier les établissements qui </a:t>
            </a:r>
            <a:r>
              <a:rPr lang="fr-FR" sz="1400" b="1" dirty="0" smtClean="0"/>
              <a:t>disposent de ces équipements à date afin de préparer le passage au nouveau modèle</a:t>
            </a:r>
            <a:endParaRPr lang="fr-FR" sz="1400" b="1" dirty="0"/>
          </a:p>
        </p:txBody>
      </p:sp>
      <p:cxnSp>
        <p:nvCxnSpPr>
          <p:cNvPr id="19" name="Connecteur droit 18"/>
          <p:cNvCxnSpPr/>
          <p:nvPr/>
        </p:nvCxnSpPr>
        <p:spPr>
          <a:xfrm>
            <a:off x="4752020" y="3363838"/>
            <a:ext cx="36003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73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a:solidFill>
            <a:schemeClr val="accent2">
              <a:lumMod val="40000"/>
              <a:lumOff val="60000"/>
            </a:schemeClr>
          </a:solidFill>
        </p:spPr>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pPr marL="0" indent="0">
              <a:buNone/>
            </a:pPr>
            <a:r>
              <a:rPr lang="fr-FR" dirty="0" smtClean="0"/>
              <a:t>Activités d’expertise</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36</a:t>
            </a:fld>
            <a:endParaRPr lang="fr-FR" dirty="0"/>
          </a:p>
        </p:txBody>
      </p:sp>
    </p:spTree>
    <p:extLst>
      <p:ext uri="{BB962C8B-B14F-4D97-AF65-F5344CB8AC3E}">
        <p14:creationId xmlns:p14="http://schemas.microsoft.com/office/powerpoint/2010/main" val="2144821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37</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400" dirty="0" smtClean="0"/>
              <a:t>Certaines activités très spécifiques, bénéficiant aujourd’hui d’un accompagnement financier ad hoc des ARS, doivent faire l’objet d’une attention particulière dans le cadre du nouveau modèle</a:t>
            </a:r>
            <a:endParaRPr lang="fr-FR" sz="14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4" name="Rectangle à coins arrondis 23"/>
          <p:cNvSpPr/>
          <p:nvPr/>
        </p:nvSpPr>
        <p:spPr>
          <a:xfrm>
            <a:off x="2868781" y="1379194"/>
            <a:ext cx="5879931" cy="688500"/>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a:solidFill>
                  <a:schemeClr val="accent2">
                    <a:lumMod val="50000"/>
                  </a:schemeClr>
                </a:solidFill>
              </a:rPr>
              <a:t>Introduction de la notion d’activités d’expertise dans la réforme des autorisations afin de structurer une offre plus spécialisée, par l’inscription de l’activité au CPOM des ES, sur la base de cahiers des charges nationaux</a:t>
            </a:r>
          </a:p>
          <a:p>
            <a:pPr marL="176213" indent="-109538" algn="just">
              <a:buFont typeface="Arial" panose="020B0604020202020204" pitchFamily="34" charset="0"/>
              <a:buChar char="•"/>
            </a:pPr>
            <a:r>
              <a:rPr lang="fr-FR" sz="900">
                <a:solidFill>
                  <a:schemeClr val="accent2">
                    <a:lumMod val="50000"/>
                  </a:schemeClr>
                </a:solidFill>
              </a:rPr>
              <a:t>Création en parallèle d’une MIG Activités d’expertise pour accompagner financièrement les établissements</a:t>
            </a:r>
            <a:endParaRPr lang="fr-FR" sz="900" dirty="0">
              <a:solidFill>
                <a:schemeClr val="accent2">
                  <a:lumMod val="50000"/>
                </a:schemeClr>
              </a:solidFill>
            </a:endParaRPr>
          </a:p>
        </p:txBody>
      </p:sp>
      <p:sp>
        <p:nvSpPr>
          <p:cNvPr id="26" name="Rectangle 25"/>
          <p:cNvSpPr/>
          <p:nvPr/>
        </p:nvSpPr>
        <p:spPr>
          <a:xfrm>
            <a:off x="1534285" y="1624229"/>
            <a:ext cx="1381531"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L’ambition</a:t>
            </a:r>
            <a:endParaRPr lang="fr-FR" sz="1100" b="1" dirty="0">
              <a:solidFill>
                <a:schemeClr val="accent2">
                  <a:lumMod val="50000"/>
                </a:schemeClr>
              </a:solidFill>
            </a:endParaRPr>
          </a:p>
        </p:txBody>
      </p:sp>
      <p:sp>
        <p:nvSpPr>
          <p:cNvPr id="33" name="Rectangle à coins arrondis 32"/>
          <p:cNvSpPr/>
          <p:nvPr/>
        </p:nvSpPr>
        <p:spPr>
          <a:xfrm>
            <a:off x="2868781" y="3723878"/>
            <a:ext cx="5879931" cy="893687"/>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Les activités d’expertise seront financées en MIG, selon </a:t>
            </a:r>
            <a:r>
              <a:rPr lang="fr-FR" sz="900" dirty="0">
                <a:solidFill>
                  <a:schemeClr val="accent2">
                    <a:lumMod val="50000"/>
                  </a:schemeClr>
                </a:solidFill>
              </a:rPr>
              <a:t>un modèle économique déterminé, </a:t>
            </a:r>
            <a:r>
              <a:rPr lang="fr-FR" sz="900" dirty="0" smtClean="0">
                <a:solidFill>
                  <a:schemeClr val="accent2">
                    <a:lumMod val="50000"/>
                  </a:schemeClr>
                </a:solidFill>
              </a:rPr>
              <a:t>identique </a:t>
            </a:r>
            <a:r>
              <a:rPr lang="fr-FR" sz="900" dirty="0">
                <a:solidFill>
                  <a:schemeClr val="accent2">
                    <a:lumMod val="50000"/>
                  </a:schemeClr>
                </a:solidFill>
              </a:rPr>
              <a:t>pour tous les </a:t>
            </a:r>
            <a:r>
              <a:rPr lang="fr-FR" sz="900" dirty="0" smtClean="0">
                <a:solidFill>
                  <a:schemeClr val="accent2">
                    <a:lumMod val="50000"/>
                  </a:schemeClr>
                </a:solidFill>
              </a:rPr>
              <a:t>établissements </a:t>
            </a:r>
            <a:endParaRPr lang="fr-FR" sz="900" dirty="0">
              <a:solidFill>
                <a:schemeClr val="accent2">
                  <a:lumMod val="50000"/>
                </a:schemeClr>
              </a:solidFill>
            </a:endParaRPr>
          </a:p>
          <a:p>
            <a:pPr marL="176213" indent="-109538" algn="just">
              <a:buFont typeface="Arial" panose="020B0604020202020204" pitchFamily="34" charset="0"/>
              <a:buChar char="•"/>
            </a:pPr>
            <a:r>
              <a:rPr lang="fr-FR" sz="900" dirty="0" smtClean="0">
                <a:solidFill>
                  <a:schemeClr val="accent2">
                    <a:lumMod val="50000"/>
                  </a:schemeClr>
                </a:solidFill>
              </a:rPr>
              <a:t>L’activité d’expertise doit faire l’objet d’une reconnaissance contractuelle entre l’établissement et l’ARS, qui déclenche le financement</a:t>
            </a:r>
          </a:p>
          <a:p>
            <a:pPr marL="176213" indent="-109538" algn="just">
              <a:buFont typeface="Arial" panose="020B0604020202020204" pitchFamily="34" charset="0"/>
              <a:buChar char="•"/>
            </a:pPr>
            <a:r>
              <a:rPr lang="fr-FR" sz="900" dirty="0" smtClean="0">
                <a:solidFill>
                  <a:schemeClr val="accent2">
                    <a:lumMod val="50000"/>
                  </a:schemeClr>
                </a:solidFill>
              </a:rPr>
              <a:t>Selon l’activité considérée, le financement se basera la taille de la structure ou sur le niveau d’activité</a:t>
            </a:r>
            <a:endParaRPr lang="fr-FR" sz="900" dirty="0">
              <a:solidFill>
                <a:schemeClr val="accent2">
                  <a:lumMod val="50000"/>
                </a:schemeClr>
              </a:solidFill>
            </a:endParaRPr>
          </a:p>
        </p:txBody>
      </p:sp>
      <p:sp>
        <p:nvSpPr>
          <p:cNvPr id="34" name="Rectangle à coins arrondis 33"/>
          <p:cNvSpPr/>
          <p:nvPr/>
        </p:nvSpPr>
        <p:spPr>
          <a:xfrm>
            <a:off x="2868781" y="2397912"/>
            <a:ext cx="5879931" cy="965926"/>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09538" algn="just">
              <a:buFont typeface="Arial" panose="020B0604020202020204" pitchFamily="34" charset="0"/>
              <a:buChar char="•"/>
            </a:pPr>
            <a:r>
              <a:rPr lang="fr-FR" sz="900" dirty="0" smtClean="0">
                <a:solidFill>
                  <a:schemeClr val="accent2">
                    <a:lumMod val="50000"/>
                  </a:schemeClr>
                </a:solidFill>
              </a:rPr>
              <a:t>11 activités d’expertise éligibles à un financement dédié</a:t>
            </a:r>
          </a:p>
          <a:p>
            <a:pPr marL="176213" indent="-109538" algn="just">
              <a:buFont typeface="Arial" panose="020B0604020202020204" pitchFamily="34" charset="0"/>
              <a:buChar char="•"/>
            </a:pPr>
            <a:r>
              <a:rPr lang="fr-FR" sz="900" dirty="0" smtClean="0">
                <a:solidFill>
                  <a:schemeClr val="accent2">
                    <a:lumMod val="50000"/>
                  </a:schemeClr>
                </a:solidFill>
              </a:rPr>
              <a:t>Elaboration de cahiers des charges qui définissent les missions, les indications et les conditions de fonctionnement des établissements pouvant être reconnus expert et qui sont ainsi éligible à un financement dédié</a:t>
            </a:r>
          </a:p>
          <a:p>
            <a:pPr marL="176213" indent="-109538" algn="just">
              <a:buFont typeface="Arial" panose="020B0604020202020204" pitchFamily="34" charset="0"/>
              <a:buChar char="•"/>
            </a:pPr>
            <a:r>
              <a:rPr lang="fr-FR" sz="900" dirty="0" smtClean="0">
                <a:solidFill>
                  <a:schemeClr val="accent2">
                    <a:lumMod val="50000"/>
                  </a:schemeClr>
                </a:solidFill>
              </a:rPr>
              <a:t>Etude des coûts spécifique à chaque activité, qui sert de base de construction au modèle économique</a:t>
            </a:r>
            <a:endParaRPr lang="fr-FR" sz="900" dirty="0">
              <a:solidFill>
                <a:schemeClr val="accent2">
                  <a:lumMod val="50000"/>
                </a:schemeClr>
              </a:solidFill>
            </a:endParaRPr>
          </a:p>
        </p:txBody>
      </p:sp>
      <p:sp>
        <p:nvSpPr>
          <p:cNvPr id="30" name="Rectangle 29"/>
          <p:cNvSpPr/>
          <p:nvPr/>
        </p:nvSpPr>
        <p:spPr>
          <a:xfrm>
            <a:off x="1534285" y="4001027"/>
            <a:ext cx="1381531"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Comment ça fonctionnera</a:t>
            </a:r>
            <a:endParaRPr lang="fr-FR" sz="1100" b="1" dirty="0">
              <a:solidFill>
                <a:schemeClr val="accent2">
                  <a:lumMod val="50000"/>
                </a:schemeClr>
              </a:solidFill>
            </a:endParaRPr>
          </a:p>
        </p:txBody>
      </p:sp>
      <p:sp>
        <p:nvSpPr>
          <p:cNvPr id="32" name="Rectangle 31"/>
          <p:cNvSpPr/>
          <p:nvPr/>
        </p:nvSpPr>
        <p:spPr>
          <a:xfrm>
            <a:off x="1534285" y="2711180"/>
            <a:ext cx="1381531" cy="339388"/>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 structuration du compartiment</a:t>
            </a:r>
            <a:endParaRPr lang="fr-FR" sz="1100" b="1" dirty="0">
              <a:solidFill>
                <a:schemeClr val="accent2">
                  <a:lumMod val="50000"/>
                </a:schemeClr>
              </a:solidFill>
            </a:endParaRPr>
          </a:p>
        </p:txBody>
      </p:sp>
      <p:sp>
        <p:nvSpPr>
          <p:cNvPr id="20" name="Rectangle 19"/>
          <p:cNvSpPr/>
          <p:nvPr/>
        </p:nvSpPr>
        <p:spPr>
          <a:xfrm>
            <a:off x="467544" y="1397545"/>
            <a:ext cx="288032"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891208" y="1568234"/>
            <a:ext cx="607419" cy="153888"/>
          </a:xfrm>
          <a:prstGeom prst="rect">
            <a:avLst/>
          </a:prstGeom>
          <a:noFill/>
        </p:spPr>
        <p:txBody>
          <a:bodyPr wrap="square" lIns="0" tIns="0" rIns="0" bIns="0" rtlCol="0">
            <a:spAutoFit/>
          </a:bodyPr>
          <a:lstStyle>
            <a:defPPr>
              <a:defRPr lang="fr-FR"/>
            </a:defPPr>
            <a:lvl1pPr>
              <a:defRPr sz="1000" b="1">
                <a:solidFill>
                  <a:schemeClr val="accent2">
                    <a:lumMod val="20000"/>
                    <a:lumOff val="80000"/>
                  </a:schemeClr>
                </a:solidFill>
              </a:defRPr>
            </a:lvl1pPr>
          </a:lstStyle>
          <a:p>
            <a:r>
              <a:rPr lang="fr-FR" dirty="0" smtClean="0">
                <a:solidFill>
                  <a:schemeClr val="accent2">
                    <a:lumMod val="40000"/>
                    <a:lumOff val="60000"/>
                  </a:schemeClr>
                </a:solidFill>
              </a:rPr>
              <a:t>MIGAC</a:t>
            </a:r>
            <a:endParaRPr lang="fr-FR" dirty="0">
              <a:solidFill>
                <a:schemeClr val="accent2">
                  <a:lumMod val="40000"/>
                  <a:lumOff val="60000"/>
                </a:schemeClr>
              </a:solidFill>
            </a:endParaRPr>
          </a:p>
        </p:txBody>
      </p:sp>
      <p:sp>
        <p:nvSpPr>
          <p:cNvPr id="22" name="Rectangle à coins arrondis 21"/>
          <p:cNvSpPr/>
          <p:nvPr/>
        </p:nvSpPr>
        <p:spPr>
          <a:xfrm>
            <a:off x="349836" y="3293284"/>
            <a:ext cx="549756" cy="1468918"/>
          </a:xfrm>
          <a:prstGeom prst="roundRect">
            <a:avLst>
              <a:gd name="adj" fmla="val 76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50%</a:t>
            </a:r>
            <a:endParaRPr lang="fr-FR" sz="1100" b="1" dirty="0"/>
          </a:p>
        </p:txBody>
      </p:sp>
      <p:sp>
        <p:nvSpPr>
          <p:cNvPr id="23" name="Rectangle à coins arrondis 22"/>
          <p:cNvSpPr/>
          <p:nvPr/>
        </p:nvSpPr>
        <p:spPr>
          <a:xfrm>
            <a:off x="349836" y="2323386"/>
            <a:ext cx="549756" cy="8852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40%</a:t>
            </a:r>
            <a:endParaRPr lang="fr-FR" sz="1100" b="1" dirty="0"/>
          </a:p>
        </p:txBody>
      </p:sp>
      <p:sp>
        <p:nvSpPr>
          <p:cNvPr id="28" name="Rectangle à coins arrondis 27"/>
          <p:cNvSpPr/>
          <p:nvPr/>
        </p:nvSpPr>
        <p:spPr>
          <a:xfrm>
            <a:off x="349836" y="1339489"/>
            <a:ext cx="549756"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r>
              <a:rPr lang="fr-FR" sz="1100" b="1" dirty="0" smtClean="0"/>
              <a:t>%</a:t>
            </a:r>
            <a:endParaRPr lang="fr-FR" sz="1100" b="1" dirty="0"/>
          </a:p>
        </p:txBody>
      </p:sp>
      <p:sp>
        <p:nvSpPr>
          <p:cNvPr id="29" name="Rectangle à coins arrondis 28"/>
          <p:cNvSpPr/>
          <p:nvPr/>
        </p:nvSpPr>
        <p:spPr>
          <a:xfrm>
            <a:off x="349836" y="1696701"/>
            <a:ext cx="549756" cy="54202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31" name="Rectangle à coins arrondis 30"/>
          <p:cNvSpPr/>
          <p:nvPr/>
        </p:nvSpPr>
        <p:spPr>
          <a:xfrm>
            <a:off x="827584" y="1725785"/>
            <a:ext cx="425666" cy="144000"/>
          </a:xfrm>
          <a:prstGeom prst="roundRect">
            <a:avLst/>
          </a:prstGeom>
          <a:solidFill>
            <a:schemeClr val="accent2">
              <a:lumMod val="40000"/>
              <a:lumOff val="60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3%</a:t>
            </a:r>
          </a:p>
        </p:txBody>
      </p:sp>
      <p:sp>
        <p:nvSpPr>
          <p:cNvPr id="35" name="Rectangle à coins arrondis 34"/>
          <p:cNvSpPr/>
          <p:nvPr/>
        </p:nvSpPr>
        <p:spPr>
          <a:xfrm>
            <a:off x="827584" y="2057801"/>
            <a:ext cx="425786" cy="144000"/>
          </a:xfrm>
          <a:prstGeom prst="roundRect">
            <a:avLst/>
          </a:prstGeom>
          <a:solidFill>
            <a:schemeClr val="bg1">
              <a:lumMod val="85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36" name="Rectangle à coins arrondis 35"/>
          <p:cNvSpPr/>
          <p:nvPr/>
        </p:nvSpPr>
        <p:spPr>
          <a:xfrm>
            <a:off x="827584" y="1895711"/>
            <a:ext cx="425666" cy="144000"/>
          </a:xfrm>
          <a:prstGeom prst="roundRect">
            <a:avLst/>
          </a:prstGeom>
          <a:solidFill>
            <a:schemeClr val="bg1">
              <a:lumMod val="85000"/>
            </a:schemeClr>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2%</a:t>
            </a:r>
          </a:p>
        </p:txBody>
      </p:sp>
      <p:sp>
        <p:nvSpPr>
          <p:cNvPr id="37" name="Rectangle 36"/>
          <p:cNvSpPr/>
          <p:nvPr/>
        </p:nvSpPr>
        <p:spPr>
          <a:xfrm>
            <a:off x="363939" y="3307447"/>
            <a:ext cx="535653" cy="253916"/>
          </a:xfrm>
          <a:prstGeom prst="rect">
            <a:avLst/>
          </a:prstGeom>
          <a:ln w="9525">
            <a:noFill/>
          </a:ln>
        </p:spPr>
        <p:txBody>
          <a:bodyPr wrap="square">
            <a:spAutoFit/>
          </a:bodyPr>
          <a:lstStyle/>
          <a:p>
            <a:pPr lvl="0" algn="ctr"/>
            <a:r>
              <a:rPr lang="fr-FR" sz="1050" b="1" dirty="0">
                <a:solidFill>
                  <a:schemeClr val="bg1"/>
                </a:solidFill>
              </a:rPr>
              <a:t>1</a:t>
            </a:r>
            <a:r>
              <a:rPr lang="fr-FR" sz="1050" b="1" dirty="0" smtClean="0">
                <a:solidFill>
                  <a:schemeClr val="bg1"/>
                </a:solidFill>
              </a:rPr>
              <a:t>%</a:t>
            </a:r>
            <a:endParaRPr lang="fr-FR" sz="1050" b="1" dirty="0">
              <a:solidFill>
                <a:schemeClr val="bg1"/>
              </a:solidFill>
            </a:endParaRPr>
          </a:p>
        </p:txBody>
      </p:sp>
      <p:sp>
        <p:nvSpPr>
          <p:cNvPr id="38" name="Rectangle à coins arrondis 37"/>
          <p:cNvSpPr/>
          <p:nvPr/>
        </p:nvSpPr>
        <p:spPr>
          <a:xfrm>
            <a:off x="331912" y="3285957"/>
            <a:ext cx="567680" cy="256813"/>
          </a:xfrm>
          <a:prstGeom prst="roundRect">
            <a:avLst>
              <a:gd name="adj" fmla="val 19463"/>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endParaRPr>
          </a:p>
        </p:txBody>
      </p:sp>
    </p:spTree>
    <p:extLst>
      <p:ext uri="{BB962C8B-B14F-4D97-AF65-F5344CB8AC3E}">
        <p14:creationId xmlns:p14="http://schemas.microsoft.com/office/powerpoint/2010/main" val="1700164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38</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800" dirty="0" smtClean="0"/>
              <a:t>L’émargement au financement spécifiques relatifs aux activités d’expertise s’inscrira dans le cadre d’une contractualisation avec l’ARS</a:t>
            </a:r>
            <a:endParaRPr lang="fr-FR" sz="18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773035665"/>
              </p:ext>
            </p:extLst>
          </p:nvPr>
        </p:nvGraphicFramePr>
        <p:xfrm>
          <a:off x="3275856" y="1427899"/>
          <a:ext cx="5569508" cy="3352800"/>
        </p:xfrm>
        <a:graphic>
          <a:graphicData uri="http://schemas.openxmlformats.org/drawingml/2006/table">
            <a:tbl>
              <a:tblPr bandRow="1">
                <a:tableStyleId>{073A0DAA-6AF3-43AB-8588-CEC1D06C72B9}</a:tableStyleId>
              </a:tblPr>
              <a:tblGrid>
                <a:gridCol w="5569508">
                  <a:extLst>
                    <a:ext uri="{9D8B030D-6E8A-4147-A177-3AD203B41FA5}">
                      <a16:colId xmlns:a16="http://schemas.microsoft.com/office/drawing/2014/main" val="2169046577"/>
                    </a:ext>
                  </a:extLst>
                </a:gridCol>
              </a:tblGrid>
              <a:tr h="0">
                <a:tc>
                  <a:txBody>
                    <a:bodyPr/>
                    <a:lstStyle/>
                    <a:p>
                      <a:pPr marL="0" algn="l" defTabSz="514362" rtl="0" eaLnBrk="1" latinLnBrk="0" hangingPunct="1">
                        <a:lnSpc>
                          <a:spcPct val="115000"/>
                        </a:lnSpc>
                        <a:spcAft>
                          <a:spcPts val="0"/>
                        </a:spcAft>
                      </a:pPr>
                      <a:r>
                        <a:rPr lang="fr-FR" sz="1000" kern="1200" dirty="0" smtClean="0">
                          <a:effectLst/>
                        </a:rPr>
                        <a:t>Les équipes mobiles d’expertise en réadaptation neuro-locomotrice</a:t>
                      </a:r>
                      <a:endParaRPr lang="fr-FR" sz="10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331860895"/>
                  </a:ext>
                </a:extLst>
              </a:tr>
              <a:tr h="0">
                <a:tc>
                  <a:txBody>
                    <a:bodyPr/>
                    <a:lstStyle/>
                    <a:p>
                      <a:pPr marL="0" algn="l" defTabSz="514362" rtl="0" eaLnBrk="1" latinLnBrk="0" hangingPunct="1">
                        <a:lnSpc>
                          <a:spcPct val="115000"/>
                        </a:lnSpc>
                        <a:spcAft>
                          <a:spcPts val="0"/>
                        </a:spcAft>
                      </a:pPr>
                      <a:r>
                        <a:rPr lang="fr-FR" sz="1000" kern="1200" dirty="0" smtClean="0">
                          <a:effectLst/>
                        </a:rPr>
                        <a:t>La prise </a:t>
                      </a:r>
                      <a:r>
                        <a:rPr lang="fr-FR" sz="1000" kern="1200" dirty="0">
                          <a:effectLst/>
                        </a:rPr>
                        <a:t>charge en réadaptation neuro-orthopédique</a:t>
                      </a:r>
                      <a:endParaRPr lang="fr-FR" sz="10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1434961602"/>
                  </a:ext>
                </a:extLst>
              </a:tr>
              <a:tr h="0">
                <a:tc>
                  <a:txBody>
                    <a:bodyPr/>
                    <a:lstStyle/>
                    <a:p>
                      <a:pPr marL="0" algn="l" defTabSz="514362" rtl="0" eaLnBrk="1" latinLnBrk="0" hangingPunct="1">
                        <a:lnSpc>
                          <a:spcPct val="115000"/>
                        </a:lnSpc>
                        <a:spcAft>
                          <a:spcPts val="0"/>
                        </a:spcAft>
                      </a:pPr>
                      <a:r>
                        <a:rPr lang="fr-FR" sz="1000" kern="1200" dirty="0">
                          <a:effectLst/>
                        </a:rPr>
                        <a:t>La prise en charge en services de réadaptation post-réanimation (SRPR)</a:t>
                      </a:r>
                      <a:endParaRPr lang="fr-FR" sz="10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1222476849"/>
                  </a:ext>
                </a:extLst>
              </a:tr>
              <a:tr h="0">
                <a:tc>
                  <a:txBody>
                    <a:bodyPr/>
                    <a:lstStyle/>
                    <a:p>
                      <a:pPr marL="0" algn="l" defTabSz="514362" rtl="0" eaLnBrk="1" latinLnBrk="0" hangingPunct="1">
                        <a:lnSpc>
                          <a:spcPct val="115000"/>
                        </a:lnSpc>
                        <a:spcAft>
                          <a:spcPts val="0"/>
                        </a:spcAft>
                      </a:pPr>
                      <a:r>
                        <a:rPr lang="fr-FR" sz="1000" kern="1200" dirty="0">
                          <a:effectLst/>
                        </a:rPr>
                        <a:t>La prise en charge en réadaptation </a:t>
                      </a:r>
                      <a:r>
                        <a:rPr lang="fr-FR" sz="1000" kern="1200" dirty="0" err="1">
                          <a:effectLst/>
                        </a:rPr>
                        <a:t>PREcoce</a:t>
                      </a:r>
                      <a:r>
                        <a:rPr lang="fr-FR" sz="1000" kern="1200" dirty="0">
                          <a:effectLst/>
                        </a:rPr>
                        <a:t> Post-Aiguë Neurologique (PREPAN)</a:t>
                      </a:r>
                      <a:endParaRPr lang="fr-FR" sz="1000" b="1" kern="1200" dirty="0">
                        <a:solidFill>
                          <a:schemeClr val="lt1"/>
                        </a:solidFill>
                        <a:effectLst/>
                        <a:latin typeface="+mn-lt"/>
                        <a:ea typeface="+mn-ea"/>
                        <a:cs typeface="+mn-cs"/>
                      </a:endParaRPr>
                    </a:p>
                  </a:txBody>
                  <a:tcPr anchor="ctr"/>
                </a:tc>
                <a:extLst>
                  <a:ext uri="{0D108BD9-81ED-4DB2-BD59-A6C34878D82A}">
                    <a16:rowId xmlns:a16="http://schemas.microsoft.com/office/drawing/2014/main" val="2274289762"/>
                  </a:ext>
                </a:extLst>
              </a:tr>
              <a:tr h="190655">
                <a:tc>
                  <a:txBody>
                    <a:bodyPr/>
                    <a:lstStyle/>
                    <a:p>
                      <a:r>
                        <a:rPr lang="fr-FR" sz="1000" dirty="0" smtClean="0"/>
                        <a:t>Les unités de soins dédiées aux personnes en état de conscience altérée</a:t>
                      </a:r>
                      <a:endParaRPr lang="fr-FR" sz="1000" dirty="0"/>
                    </a:p>
                  </a:txBody>
                  <a:tcPr anchor="ctr"/>
                </a:tc>
                <a:extLst>
                  <a:ext uri="{0D108BD9-81ED-4DB2-BD59-A6C34878D82A}">
                    <a16:rowId xmlns:a16="http://schemas.microsoft.com/office/drawing/2014/main" val="1629056876"/>
                  </a:ext>
                </a:extLst>
              </a:tr>
              <a:tr h="0">
                <a:tc>
                  <a:txBody>
                    <a:bodyPr/>
                    <a:lstStyle/>
                    <a:p>
                      <a:pPr>
                        <a:lnSpc>
                          <a:spcPct val="115000"/>
                        </a:lnSpc>
                        <a:spcAft>
                          <a:spcPts val="0"/>
                        </a:spcAft>
                      </a:pPr>
                      <a:r>
                        <a:rPr lang="fr-FR" sz="1000" dirty="0">
                          <a:effectLst/>
                        </a:rPr>
                        <a:t>La prise en charge en réadaptation </a:t>
                      </a:r>
                      <a:r>
                        <a:rPr lang="fr-FR" sz="1000" dirty="0" err="1">
                          <a:effectLst/>
                        </a:rPr>
                        <a:t>PREcoce</a:t>
                      </a:r>
                      <a:r>
                        <a:rPr lang="fr-FR" sz="1000" dirty="0">
                          <a:effectLst/>
                        </a:rPr>
                        <a:t> Post-Aiguë Respiratoire (PREPAR)</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697845329"/>
                  </a:ext>
                </a:extLst>
              </a:tr>
              <a:tr h="0">
                <a:tc>
                  <a:txBody>
                    <a:bodyPr/>
                    <a:lstStyle/>
                    <a:p>
                      <a:pPr>
                        <a:lnSpc>
                          <a:spcPct val="115000"/>
                        </a:lnSpc>
                        <a:spcAft>
                          <a:spcPts val="0"/>
                        </a:spcAft>
                      </a:pPr>
                      <a:r>
                        <a:rPr lang="fr-FR" sz="1000" dirty="0">
                          <a:effectLst/>
                        </a:rPr>
                        <a:t>La prise en charge en réadaptation </a:t>
                      </a:r>
                      <a:r>
                        <a:rPr lang="fr-FR" sz="1000" dirty="0" err="1">
                          <a:effectLst/>
                        </a:rPr>
                        <a:t>PREcoce</a:t>
                      </a:r>
                      <a:r>
                        <a:rPr lang="fr-FR" sz="1000" dirty="0">
                          <a:effectLst/>
                        </a:rPr>
                        <a:t> Post-Aiguë Cardiologique (PREPAC)</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759043872"/>
                  </a:ext>
                </a:extLst>
              </a:tr>
              <a:tr h="192720">
                <a:tc>
                  <a:txBody>
                    <a:bodyPr/>
                    <a:lstStyle/>
                    <a:p>
                      <a:pPr>
                        <a:lnSpc>
                          <a:spcPct val="115000"/>
                        </a:lnSpc>
                        <a:spcAft>
                          <a:spcPts val="0"/>
                        </a:spcAft>
                      </a:pPr>
                      <a:r>
                        <a:rPr lang="fr-FR" sz="1000" dirty="0">
                          <a:effectLst/>
                        </a:rPr>
                        <a:t>La prise en charge des troubles cognitifs et comportementaux des patients </a:t>
                      </a:r>
                      <a:r>
                        <a:rPr lang="fr-FR" sz="1000" dirty="0" err="1">
                          <a:effectLst/>
                        </a:rPr>
                        <a:t>cérébro</a:t>
                      </a:r>
                      <a:r>
                        <a:rPr lang="fr-FR" sz="1000" dirty="0">
                          <a:effectLst/>
                        </a:rPr>
                        <a:t>-lésés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222059673"/>
                  </a:ext>
                </a:extLst>
              </a:tr>
              <a:tr h="192720">
                <a:tc>
                  <a:txBody>
                    <a:bodyPr/>
                    <a:lstStyle/>
                    <a:p>
                      <a:pPr>
                        <a:lnSpc>
                          <a:spcPct val="115000"/>
                        </a:lnSpc>
                        <a:spcAft>
                          <a:spcPts val="0"/>
                        </a:spcAft>
                      </a:pPr>
                      <a:r>
                        <a:rPr lang="fr-FR" sz="1000" dirty="0">
                          <a:effectLst/>
                        </a:rPr>
                        <a:t>La prise en charge des patients atteints de troubles cognitifs sévères liés à une conduite addictive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71178365"/>
                  </a:ext>
                </a:extLst>
              </a:tr>
              <a:tr h="0">
                <a:tc>
                  <a:txBody>
                    <a:bodyPr/>
                    <a:lstStyle/>
                    <a:p>
                      <a:pPr>
                        <a:lnSpc>
                          <a:spcPct val="115000"/>
                        </a:lnSpc>
                        <a:spcAft>
                          <a:spcPts val="0"/>
                        </a:spcAft>
                      </a:pPr>
                      <a:r>
                        <a:rPr lang="fr-FR" sz="1000" dirty="0">
                          <a:effectLst/>
                        </a:rPr>
                        <a:t>La prise en charge des lésions médullaires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94636394"/>
                  </a:ext>
                </a:extLst>
              </a:tr>
              <a:tr h="0">
                <a:tc>
                  <a:txBody>
                    <a:bodyPr/>
                    <a:lstStyle/>
                    <a:p>
                      <a:pPr>
                        <a:lnSpc>
                          <a:spcPct val="115000"/>
                        </a:lnSpc>
                        <a:spcAft>
                          <a:spcPts val="0"/>
                        </a:spcAft>
                      </a:pPr>
                      <a:r>
                        <a:rPr lang="fr-FR" sz="1000" dirty="0">
                          <a:effectLst/>
                        </a:rPr>
                        <a:t>La prise en charge des obésités complexes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8832758"/>
                  </a:ext>
                </a:extLst>
              </a:tr>
              <a:tr h="0">
                <a:tc>
                  <a:txBody>
                    <a:bodyPr/>
                    <a:lstStyle/>
                    <a:p>
                      <a:pPr>
                        <a:lnSpc>
                          <a:spcPct val="115000"/>
                        </a:lnSpc>
                        <a:spcAft>
                          <a:spcPts val="0"/>
                        </a:spcAft>
                      </a:pPr>
                      <a:r>
                        <a:rPr lang="fr-FR" sz="1000" dirty="0">
                          <a:effectLst/>
                        </a:rPr>
                        <a:t>La prise en charge des patients amputés, appareillés ou non </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10618458"/>
                  </a:ext>
                </a:extLst>
              </a:tr>
            </a:tbl>
          </a:graphicData>
        </a:graphic>
      </p:graphicFrame>
      <p:sp>
        <p:nvSpPr>
          <p:cNvPr id="10" name="ZoneTexte 9"/>
          <p:cNvSpPr txBox="1"/>
          <p:nvPr/>
        </p:nvSpPr>
        <p:spPr>
          <a:xfrm>
            <a:off x="323850" y="1427899"/>
            <a:ext cx="2807990" cy="313932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1200" dirty="0" smtClean="0"/>
              <a:t>Dans la suite de la réforme des autorisations en cours, un arrêté listera les activités d’expertise </a:t>
            </a:r>
          </a:p>
          <a:p>
            <a:pPr marL="285750" indent="-285750">
              <a:spcAft>
                <a:spcPts val="1200"/>
              </a:spcAft>
              <a:buFont typeface="Arial" panose="020B0604020202020204" pitchFamily="34" charset="0"/>
              <a:buChar char="•"/>
            </a:pPr>
            <a:r>
              <a:rPr lang="fr-FR" sz="1200" dirty="0" smtClean="0"/>
              <a:t>12 de ces activités font l’objet d’un financement spécifique</a:t>
            </a:r>
          </a:p>
          <a:p>
            <a:pPr marL="285750" indent="-285750">
              <a:spcAft>
                <a:spcPts val="1200"/>
              </a:spcAft>
              <a:buFont typeface="Arial" panose="020B0604020202020204" pitchFamily="34" charset="0"/>
              <a:buChar char="•"/>
            </a:pPr>
            <a:r>
              <a:rPr lang="fr-FR" sz="1200" dirty="0" smtClean="0"/>
              <a:t>L’établissement </a:t>
            </a:r>
            <a:r>
              <a:rPr lang="fr-FR" sz="1200" dirty="0"/>
              <a:t>doit faire l’objet d’une reconnaissance contractuelle par l’ARS </a:t>
            </a:r>
            <a:r>
              <a:rPr lang="fr-FR" sz="1200" dirty="0" smtClean="0"/>
              <a:t>pour cette activité afin </a:t>
            </a:r>
            <a:r>
              <a:rPr lang="fr-FR" sz="1200" dirty="0"/>
              <a:t>de le rendre éligible au </a:t>
            </a:r>
            <a:r>
              <a:rPr lang="fr-FR" sz="1200" dirty="0" smtClean="0"/>
              <a:t>financement</a:t>
            </a:r>
          </a:p>
          <a:p>
            <a:pPr marL="285750" indent="-285750">
              <a:spcAft>
                <a:spcPts val="1200"/>
              </a:spcAft>
              <a:buFont typeface="Arial" panose="020B0604020202020204" pitchFamily="34" charset="0"/>
              <a:buChar char="•"/>
            </a:pPr>
            <a:r>
              <a:rPr lang="fr-FR" sz="1200" dirty="0" smtClean="0"/>
              <a:t>Une enquête a été menée auprès des ARS afin d’identifier les établissements qui portent ces activité </a:t>
            </a:r>
            <a:r>
              <a:rPr lang="fr-FR" sz="1200" u="sng" dirty="0" smtClean="0"/>
              <a:t>actuellement</a:t>
            </a:r>
            <a:endParaRPr lang="fr-FR" sz="1200" dirty="0"/>
          </a:p>
        </p:txBody>
      </p:sp>
    </p:spTree>
    <p:extLst>
      <p:ext uri="{BB962C8B-B14F-4D97-AF65-F5344CB8AC3E}">
        <p14:creationId xmlns:p14="http://schemas.microsoft.com/office/powerpoint/2010/main" val="1671131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39</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2000" dirty="0" smtClean="0"/>
              <a:t>La reconnaissance au sein du modèle de financement des activités d’expertise est un des facteurs clés de la réussite de la réforme</a:t>
            </a:r>
            <a:endParaRPr lang="fr-FR" sz="2000" dirty="0"/>
          </a:p>
        </p:txBody>
      </p:sp>
      <p:sp>
        <p:nvSpPr>
          <p:cNvPr id="8" name="Espace réservé du pied de page 7"/>
          <p:cNvSpPr>
            <a:spLocks noGrp="1"/>
          </p:cNvSpPr>
          <p:nvPr>
            <p:ph type="ftr" sz="quarter" idx="3"/>
          </p:nvPr>
        </p:nvSpPr>
        <p:spPr/>
        <p:txBody>
          <a:bodyPr/>
          <a:lstStyle/>
          <a:p>
            <a:r>
              <a:rPr lang="fr-FR" dirty="0"/>
              <a:t>DOS – ARS IDF</a:t>
            </a:r>
          </a:p>
        </p:txBody>
      </p:sp>
      <p:sp>
        <p:nvSpPr>
          <p:cNvPr id="12" name="ZoneTexte 11"/>
          <p:cNvSpPr txBox="1"/>
          <p:nvPr/>
        </p:nvSpPr>
        <p:spPr>
          <a:xfrm>
            <a:off x="332509" y="1491630"/>
            <a:ext cx="1807160" cy="514262"/>
          </a:xfrm>
          <a:prstGeom prst="rect">
            <a:avLst/>
          </a:prstGeom>
          <a:solidFill>
            <a:srgbClr val="ABBAD3"/>
          </a:solidFill>
          <a:ln>
            <a:solidFill>
              <a:srgbClr val="ABB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fr-FR" sz="1000" dirty="0">
                <a:solidFill>
                  <a:schemeClr val="bg1"/>
                </a:solidFill>
              </a:rPr>
              <a:t>Mise en cohérence de la </a:t>
            </a:r>
            <a:r>
              <a:rPr lang="fr-FR" sz="1000" dirty="0" smtClean="0">
                <a:solidFill>
                  <a:schemeClr val="bg1"/>
                </a:solidFill>
              </a:rPr>
              <a:t>démarche</a:t>
            </a:r>
            <a:endParaRPr lang="fr-FR" sz="1000" dirty="0">
              <a:solidFill>
                <a:schemeClr val="bg1"/>
              </a:solidFill>
            </a:endParaRPr>
          </a:p>
        </p:txBody>
      </p:sp>
      <p:sp>
        <p:nvSpPr>
          <p:cNvPr id="14" name="ZoneTexte 13"/>
          <p:cNvSpPr txBox="1"/>
          <p:nvPr/>
        </p:nvSpPr>
        <p:spPr>
          <a:xfrm>
            <a:off x="336256" y="2142439"/>
            <a:ext cx="1807160" cy="1227959"/>
          </a:xfrm>
          <a:prstGeom prst="rect">
            <a:avLst/>
          </a:prstGeom>
          <a:solidFill>
            <a:srgbClr val="B9B6C6"/>
          </a:solidFill>
          <a:ln w="12700">
            <a:noFill/>
          </a:ln>
          <a:effectLst/>
        </p:spPr>
        <p:txBody>
          <a:bodyPr wrap="square" rtlCol="0" anchor="ctr">
            <a:noAutofit/>
          </a:bodyPr>
          <a:lstStyle/>
          <a:p>
            <a:r>
              <a:rPr lang="fr-FR" sz="1000" b="1" dirty="0" smtClean="0">
                <a:solidFill>
                  <a:schemeClr val="bg1"/>
                </a:solidFill>
              </a:rPr>
              <a:t>Recensement  des </a:t>
            </a:r>
            <a:r>
              <a:rPr lang="fr-FR" sz="1000" b="1" dirty="0">
                <a:solidFill>
                  <a:schemeClr val="bg1"/>
                </a:solidFill>
              </a:rPr>
              <a:t>charges</a:t>
            </a:r>
            <a:r>
              <a:rPr lang="fr-FR" sz="1000" b="1" dirty="0" smtClean="0">
                <a:solidFill>
                  <a:schemeClr val="bg1"/>
                </a:solidFill>
              </a:rPr>
              <a:t> spécifiques et des surcouts  </a:t>
            </a:r>
            <a:r>
              <a:rPr lang="fr-FR" sz="1000" b="1" dirty="0">
                <a:solidFill>
                  <a:schemeClr val="bg1"/>
                </a:solidFill>
              </a:rPr>
              <a:t>de chaque activité </a:t>
            </a:r>
            <a:r>
              <a:rPr lang="fr-FR" sz="1000" b="1" dirty="0" smtClean="0">
                <a:solidFill>
                  <a:schemeClr val="bg1"/>
                </a:solidFill>
              </a:rPr>
              <a:t>à partir de l’enquête </a:t>
            </a:r>
            <a:r>
              <a:rPr lang="fr-FR" sz="1000" b="1" dirty="0">
                <a:solidFill>
                  <a:schemeClr val="bg1"/>
                </a:solidFill>
              </a:rPr>
              <a:t>de </a:t>
            </a:r>
            <a:r>
              <a:rPr lang="fr-FR" sz="1000" b="1" dirty="0" smtClean="0">
                <a:solidFill>
                  <a:schemeClr val="bg1"/>
                </a:solidFill>
              </a:rPr>
              <a:t>couts</a:t>
            </a:r>
            <a:endParaRPr lang="fr-FR" sz="1000" b="1" dirty="0">
              <a:solidFill>
                <a:schemeClr val="bg1"/>
              </a:solidFill>
            </a:endParaRPr>
          </a:p>
        </p:txBody>
      </p:sp>
      <p:sp>
        <p:nvSpPr>
          <p:cNvPr id="15" name="ZoneTexte 14"/>
          <p:cNvSpPr txBox="1"/>
          <p:nvPr/>
        </p:nvSpPr>
        <p:spPr>
          <a:xfrm>
            <a:off x="332510" y="4197490"/>
            <a:ext cx="1807160" cy="553998"/>
          </a:xfrm>
          <a:prstGeom prst="rect">
            <a:avLst/>
          </a:prstGeom>
          <a:solidFill>
            <a:schemeClr val="accent2">
              <a:lumMod val="60000"/>
              <a:lumOff val="40000"/>
            </a:schemeClr>
          </a:solidFill>
          <a:ln w="12700">
            <a:noFill/>
          </a:ln>
          <a:effectLst/>
        </p:spPr>
        <p:txBody>
          <a:bodyPr wrap="square" rtlCol="0" anchor="ctr">
            <a:noAutofit/>
          </a:bodyPr>
          <a:lstStyle/>
          <a:p>
            <a:r>
              <a:rPr lang="fr-FR" sz="1000" b="1" dirty="0">
                <a:solidFill>
                  <a:schemeClr val="bg1"/>
                </a:solidFill>
              </a:rPr>
              <a:t>Évaluation de </a:t>
            </a:r>
            <a:r>
              <a:rPr lang="fr-FR" sz="1000" b="1" dirty="0" smtClean="0">
                <a:solidFill>
                  <a:schemeClr val="bg1"/>
                </a:solidFill>
              </a:rPr>
              <a:t>l’enveloppe globale </a:t>
            </a:r>
            <a:endParaRPr lang="fr-FR" sz="1000" b="1" dirty="0">
              <a:solidFill>
                <a:schemeClr val="bg1"/>
              </a:solidFill>
            </a:endParaRPr>
          </a:p>
        </p:txBody>
      </p:sp>
      <p:sp>
        <p:nvSpPr>
          <p:cNvPr id="16" name="ZoneTexte 15"/>
          <p:cNvSpPr txBox="1"/>
          <p:nvPr/>
        </p:nvSpPr>
        <p:spPr>
          <a:xfrm>
            <a:off x="2267744" y="1491630"/>
            <a:ext cx="6480969" cy="514262"/>
          </a:xfrm>
          <a:prstGeom prst="rect">
            <a:avLst/>
          </a:prstGeom>
          <a:noFill/>
          <a:ln w="12700">
            <a:solidFill>
              <a:srgbClr val="ABBAD3"/>
            </a:solidFill>
          </a:ln>
        </p:spPr>
        <p:txBody>
          <a:bodyPr wrap="square" rtlCol="0" anchor="ctr">
            <a:noAutofit/>
          </a:bodyPr>
          <a:lstStyle/>
          <a:p>
            <a:pPr marL="285750" indent="-285750">
              <a:buFont typeface="Arial" panose="020B0604020202020204" pitchFamily="34" charset="0"/>
              <a:buChar char="•"/>
            </a:pPr>
            <a:r>
              <a:rPr lang="fr-FR" sz="1000" dirty="0"/>
              <a:t>C</a:t>
            </a:r>
            <a:r>
              <a:rPr lang="fr-FR" sz="1000" dirty="0" smtClean="0"/>
              <a:t>haque activité est définie au sein d’un cahier des charges dédié</a:t>
            </a:r>
            <a:endParaRPr lang="fr-FR" sz="1000" dirty="0"/>
          </a:p>
          <a:p>
            <a:pPr marL="285750" indent="-285750">
              <a:buFont typeface="Arial" panose="020B0604020202020204" pitchFamily="34" charset="0"/>
              <a:buChar char="•"/>
            </a:pPr>
            <a:r>
              <a:rPr lang="fr-FR" sz="1000" dirty="0" smtClean="0"/>
              <a:t>Une enquête sur les coûts qui identifier et évalue les postes de charges directes et indirectes pour chaque activité</a:t>
            </a:r>
          </a:p>
        </p:txBody>
      </p:sp>
      <p:sp>
        <p:nvSpPr>
          <p:cNvPr id="17" name="ZoneTexte 16"/>
          <p:cNvSpPr txBox="1"/>
          <p:nvPr/>
        </p:nvSpPr>
        <p:spPr>
          <a:xfrm>
            <a:off x="2267944" y="2417343"/>
            <a:ext cx="2592088" cy="24622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900"/>
            </a:lvl1pPr>
          </a:lstStyle>
          <a:p>
            <a:r>
              <a:rPr lang="fr-FR" sz="1000" dirty="0"/>
              <a:t>Surcout de l’effectif des équipes</a:t>
            </a:r>
          </a:p>
        </p:txBody>
      </p:sp>
      <p:sp>
        <p:nvSpPr>
          <p:cNvPr id="19" name="ZoneTexte 18"/>
          <p:cNvSpPr txBox="1"/>
          <p:nvPr/>
        </p:nvSpPr>
        <p:spPr>
          <a:xfrm>
            <a:off x="5234801" y="2417343"/>
            <a:ext cx="3613944" cy="24622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900" b="1">
                <a:solidFill>
                  <a:schemeClr val="bg1"/>
                </a:solidFill>
              </a:defRPr>
            </a:lvl1pPr>
          </a:lstStyle>
          <a:p>
            <a:r>
              <a:rPr lang="fr-FR" sz="1000" b="0" dirty="0" smtClean="0">
                <a:solidFill>
                  <a:schemeClr val="tx1"/>
                </a:solidFill>
              </a:rPr>
              <a:t>Charges d’équipement</a:t>
            </a:r>
            <a:endParaRPr lang="fr-FR" sz="1000" b="0" dirty="0">
              <a:solidFill>
                <a:schemeClr val="tx1"/>
              </a:solidFill>
            </a:endParaRPr>
          </a:p>
        </p:txBody>
      </p:sp>
      <p:sp>
        <p:nvSpPr>
          <p:cNvPr id="20" name="ZoneTexte 19"/>
          <p:cNvSpPr txBox="1"/>
          <p:nvPr/>
        </p:nvSpPr>
        <p:spPr>
          <a:xfrm>
            <a:off x="2267944" y="2655021"/>
            <a:ext cx="2592088" cy="24622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900" b="1">
                <a:solidFill>
                  <a:schemeClr val="bg1"/>
                </a:solidFill>
              </a:defRPr>
            </a:lvl1pPr>
          </a:lstStyle>
          <a:p>
            <a:r>
              <a:rPr lang="fr-FR" sz="1000" b="0" dirty="0">
                <a:solidFill>
                  <a:schemeClr val="tx1"/>
                </a:solidFill>
              </a:rPr>
              <a:t>Avis et RCP</a:t>
            </a:r>
          </a:p>
        </p:txBody>
      </p:sp>
      <p:sp>
        <p:nvSpPr>
          <p:cNvPr id="22" name="ZoneTexte 21"/>
          <p:cNvSpPr txBox="1"/>
          <p:nvPr/>
        </p:nvSpPr>
        <p:spPr>
          <a:xfrm>
            <a:off x="5234801" y="2902391"/>
            <a:ext cx="3613944" cy="24622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1000" b="1"/>
            </a:lvl1pPr>
          </a:lstStyle>
          <a:p>
            <a:r>
              <a:rPr lang="fr-FR" b="0" dirty="0"/>
              <a:t>Surcout médicamenteux ou examens complémentaires </a:t>
            </a:r>
          </a:p>
        </p:txBody>
      </p:sp>
      <p:sp>
        <p:nvSpPr>
          <p:cNvPr id="23" name="ZoneTexte 22"/>
          <p:cNvSpPr txBox="1"/>
          <p:nvPr/>
        </p:nvSpPr>
        <p:spPr>
          <a:xfrm>
            <a:off x="2267944" y="3130376"/>
            <a:ext cx="2592088" cy="24622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900" b="1">
                <a:solidFill>
                  <a:schemeClr val="bg1"/>
                </a:solidFill>
              </a:defRPr>
            </a:lvl1pPr>
          </a:lstStyle>
          <a:p>
            <a:r>
              <a:rPr lang="fr-FR" sz="1000" b="0" dirty="0" smtClean="0">
                <a:solidFill>
                  <a:schemeClr val="tx1"/>
                </a:solidFill>
              </a:rPr>
              <a:t>Formation</a:t>
            </a:r>
            <a:endParaRPr lang="fr-FR" sz="1000" b="0" dirty="0">
              <a:solidFill>
                <a:schemeClr val="tx1"/>
              </a:solidFill>
            </a:endParaRPr>
          </a:p>
        </p:txBody>
      </p:sp>
      <p:sp>
        <p:nvSpPr>
          <p:cNvPr id="24" name="ZoneTexte 23"/>
          <p:cNvSpPr txBox="1"/>
          <p:nvPr/>
        </p:nvSpPr>
        <p:spPr>
          <a:xfrm>
            <a:off x="5234801" y="2655413"/>
            <a:ext cx="3613944" cy="24622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1000" b="1"/>
            </a:lvl1pPr>
          </a:lstStyle>
          <a:p>
            <a:r>
              <a:rPr lang="fr-FR" b="0" dirty="0"/>
              <a:t>Prise en compte des frais de structure </a:t>
            </a:r>
          </a:p>
        </p:txBody>
      </p:sp>
      <p:sp>
        <p:nvSpPr>
          <p:cNvPr id="25" name="ZoneTexte 24"/>
          <p:cNvSpPr txBox="1"/>
          <p:nvPr/>
        </p:nvSpPr>
        <p:spPr>
          <a:xfrm>
            <a:off x="2267745" y="4197490"/>
            <a:ext cx="6480968" cy="553998"/>
          </a:xfrm>
          <a:prstGeom prst="rect">
            <a:avLst/>
          </a:prstGeom>
          <a:noFill/>
          <a:ln>
            <a:solidFill>
              <a:srgbClr val="5555C1"/>
            </a:solidFill>
          </a:ln>
        </p:spPr>
        <p:txBody>
          <a:bodyPr wrap="square" rtlCol="0" anchor="ctr">
            <a:noAutofit/>
          </a:bodyPr>
          <a:lstStyle/>
          <a:p>
            <a:pPr marL="285750" indent="-285750">
              <a:buFont typeface="Arial" panose="020B0604020202020204" pitchFamily="34" charset="0"/>
              <a:buChar char="•"/>
            </a:pPr>
            <a:r>
              <a:rPr lang="fr-FR" sz="1000" dirty="0" smtClean="0"/>
              <a:t>Recensement </a:t>
            </a:r>
            <a:r>
              <a:rPr lang="fr-FR" sz="1000" dirty="0"/>
              <a:t>des établissements </a:t>
            </a:r>
            <a:r>
              <a:rPr lang="fr-FR" sz="1000" dirty="0" smtClean="0"/>
              <a:t>éligibles par les ARS</a:t>
            </a:r>
            <a:endParaRPr lang="fr-FR" sz="1000" dirty="0"/>
          </a:p>
          <a:p>
            <a:pPr marL="285750" indent="-285750">
              <a:buFont typeface="Arial" panose="020B0604020202020204" pitchFamily="34" charset="0"/>
              <a:buChar char="•"/>
            </a:pPr>
            <a:r>
              <a:rPr lang="fr-FR" sz="1000" dirty="0"/>
              <a:t>Simulation des ES </a:t>
            </a:r>
            <a:r>
              <a:rPr lang="fr-FR" sz="1000" dirty="0" smtClean="0"/>
              <a:t>éligibles</a:t>
            </a:r>
            <a:endParaRPr lang="fr-FR" sz="1000" dirty="0"/>
          </a:p>
        </p:txBody>
      </p:sp>
      <p:sp>
        <p:nvSpPr>
          <p:cNvPr id="26" name="ZoneTexte 25"/>
          <p:cNvSpPr txBox="1"/>
          <p:nvPr/>
        </p:nvSpPr>
        <p:spPr>
          <a:xfrm>
            <a:off x="2267944" y="2892699"/>
            <a:ext cx="2592088" cy="246221"/>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sz="900" b="1">
                <a:solidFill>
                  <a:schemeClr val="bg1"/>
                </a:solidFill>
              </a:defRPr>
            </a:lvl1pPr>
          </a:lstStyle>
          <a:p>
            <a:r>
              <a:rPr lang="fr-FR" sz="1000" b="0" dirty="0">
                <a:solidFill>
                  <a:schemeClr val="tx1"/>
                </a:solidFill>
              </a:rPr>
              <a:t>Astreinte </a:t>
            </a:r>
          </a:p>
        </p:txBody>
      </p:sp>
      <p:sp>
        <p:nvSpPr>
          <p:cNvPr id="27" name="ZoneTexte 26"/>
          <p:cNvSpPr txBox="1"/>
          <p:nvPr/>
        </p:nvSpPr>
        <p:spPr>
          <a:xfrm>
            <a:off x="2267745" y="2142440"/>
            <a:ext cx="6480968" cy="1227958"/>
          </a:xfrm>
          <a:prstGeom prst="rect">
            <a:avLst/>
          </a:prstGeom>
          <a:noFill/>
          <a:ln>
            <a:solidFill>
              <a:srgbClr val="B9B6C6"/>
            </a:solidFill>
          </a:ln>
        </p:spPr>
        <p:txBody>
          <a:bodyPr wrap="square" rtlCol="0">
            <a:noAutofit/>
          </a:bodyPr>
          <a:lstStyle>
            <a:defPPr>
              <a:defRPr lang="fr-FR"/>
            </a:defPPr>
            <a:lvl1pPr marL="285750" indent="-285750">
              <a:buFont typeface="Arial" panose="020B0604020202020204" pitchFamily="34" charset="0"/>
              <a:buChar char="•"/>
              <a:defRPr sz="900" b="1">
                <a:solidFill>
                  <a:schemeClr val="bg1"/>
                </a:solidFill>
              </a:defRPr>
            </a:lvl1pPr>
          </a:lstStyle>
          <a:p>
            <a:pPr marL="0" indent="0" algn="ctr">
              <a:buNone/>
            </a:pPr>
            <a:r>
              <a:rPr lang="fr-FR" sz="1000" dirty="0" smtClean="0">
                <a:solidFill>
                  <a:schemeClr val="tx1"/>
                </a:solidFill>
              </a:rPr>
              <a:t>Les charges prise en compte </a:t>
            </a:r>
            <a:endParaRPr lang="fr-FR" sz="1000" dirty="0">
              <a:solidFill>
                <a:schemeClr val="tx1"/>
              </a:solidFill>
            </a:endParaRPr>
          </a:p>
        </p:txBody>
      </p:sp>
      <p:sp>
        <p:nvSpPr>
          <p:cNvPr id="34" name="ZoneTexte 33"/>
          <p:cNvSpPr txBox="1"/>
          <p:nvPr/>
        </p:nvSpPr>
        <p:spPr>
          <a:xfrm>
            <a:off x="2267745" y="3506946"/>
            <a:ext cx="6480968" cy="553997"/>
          </a:xfrm>
          <a:prstGeom prst="rect">
            <a:avLst/>
          </a:prstGeom>
          <a:noFill/>
          <a:ln w="12700">
            <a:solidFill>
              <a:srgbClr val="8E8ED5"/>
            </a:solidFill>
          </a:ln>
        </p:spPr>
        <p:txBody>
          <a:bodyPr wrap="square" rtlCol="0">
            <a:noAutofit/>
          </a:bodyPr>
          <a:lstStyle/>
          <a:p>
            <a:pPr marL="285750" indent="-285750">
              <a:buFont typeface="Arial" panose="020B0604020202020204" pitchFamily="34" charset="0"/>
              <a:buChar char="•"/>
            </a:pPr>
            <a:r>
              <a:rPr lang="fr-FR" sz="1000" b="1" dirty="0" smtClean="0"/>
              <a:t>Le financement des activités d’expertise </a:t>
            </a:r>
            <a:r>
              <a:rPr lang="fr-FR" sz="1000" dirty="0" smtClean="0"/>
              <a:t>permettra de compléter le financement non </a:t>
            </a:r>
            <a:r>
              <a:rPr lang="fr-FR" sz="1000" dirty="0"/>
              <a:t>inclus dans </a:t>
            </a:r>
            <a:r>
              <a:rPr lang="fr-FR" sz="1000" dirty="0" smtClean="0"/>
              <a:t>les recettes issues de l’activité et de prendre en compte les surcoûts, tels qu’ils auront été évalués dans le cadre des groupes de travail</a:t>
            </a:r>
            <a:endParaRPr lang="fr-FR" sz="1000" dirty="0" smtClean="0">
              <a:solidFill>
                <a:schemeClr val="bg2"/>
              </a:solidFill>
            </a:endParaRPr>
          </a:p>
        </p:txBody>
      </p:sp>
      <p:sp>
        <p:nvSpPr>
          <p:cNvPr id="5" name="ZoneTexte 4"/>
          <p:cNvSpPr txBox="1"/>
          <p:nvPr/>
        </p:nvSpPr>
        <p:spPr>
          <a:xfrm>
            <a:off x="332509" y="3506945"/>
            <a:ext cx="1807160" cy="553998"/>
          </a:xfrm>
          <a:prstGeom prst="rect">
            <a:avLst/>
          </a:prstGeom>
          <a:solidFill>
            <a:schemeClr val="accent2">
              <a:lumMod val="40000"/>
              <a:lumOff val="60000"/>
            </a:schemeClr>
          </a:solidFill>
          <a:ln>
            <a:solidFill>
              <a:srgbClr val="8E8ED5"/>
            </a:solidFill>
          </a:ln>
          <a:effectLst/>
        </p:spPr>
        <p:txBody>
          <a:bodyPr wrap="square" rtlCol="0">
            <a:spAutoFit/>
          </a:bodyPr>
          <a:lstStyle/>
          <a:p>
            <a:r>
              <a:rPr lang="fr-FR" sz="1000" b="1" dirty="0">
                <a:solidFill>
                  <a:schemeClr val="bg1"/>
                </a:solidFill>
              </a:rPr>
              <a:t>Elaboration </a:t>
            </a:r>
            <a:r>
              <a:rPr lang="fr-FR" sz="1000" b="1" dirty="0" smtClean="0">
                <a:solidFill>
                  <a:schemeClr val="bg1"/>
                </a:solidFill>
              </a:rPr>
              <a:t>d’un modèle de financement spécifique/activité</a:t>
            </a:r>
            <a:endParaRPr lang="fr-FR" sz="1000" b="1" dirty="0">
              <a:solidFill>
                <a:schemeClr val="bg1"/>
              </a:solidFill>
            </a:endParaRPr>
          </a:p>
        </p:txBody>
      </p:sp>
    </p:spTree>
    <p:extLst>
      <p:ext uri="{BB962C8B-B14F-4D97-AF65-F5344CB8AC3E}">
        <p14:creationId xmlns:p14="http://schemas.microsoft.com/office/powerpoint/2010/main" val="338937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r>
              <a:rPr lang="fr-FR" dirty="0" smtClean="0"/>
              <a:t>Les raisons de la réforme - En synthèse</a:t>
            </a:r>
            <a:endParaRPr lang="fr-FR" dirty="0"/>
          </a:p>
        </p:txBody>
      </p:sp>
      <p:sp>
        <p:nvSpPr>
          <p:cNvPr id="11" name="Espace réservé du texte 10"/>
          <p:cNvSpPr>
            <a:spLocks noGrp="1"/>
          </p:cNvSpPr>
          <p:nvPr>
            <p:ph type="body" sz="quarter" idx="14"/>
          </p:nvPr>
        </p:nvSpPr>
        <p:spPr>
          <a:xfrm>
            <a:off x="323850" y="1222792"/>
            <a:ext cx="8424334" cy="3365182"/>
          </a:xfrm>
        </p:spPr>
        <p:txBody>
          <a:bodyPr anchor="ctr"/>
          <a:lstStyle/>
          <a:p>
            <a:pPr marL="377825" indent="-285750" algn="just">
              <a:spcAft>
                <a:spcPts val="1200"/>
              </a:spcAft>
              <a:buFont typeface="Arial" panose="020B0604020202020204" pitchFamily="34" charset="0"/>
              <a:buChar char="•"/>
            </a:pPr>
            <a:r>
              <a:rPr lang="fr-FR" dirty="0">
                <a:latin typeface="+mj-lt"/>
              </a:rPr>
              <a:t>Taux de recours / Taux d’équipement / Niveau de financement sont très hétérogènes </a:t>
            </a:r>
            <a:r>
              <a:rPr lang="fr-FR" dirty="0" smtClean="0">
                <a:latin typeface="+mj-lt"/>
              </a:rPr>
              <a:t>en SSR entre territoires</a:t>
            </a:r>
            <a:endParaRPr lang="fr-FR" dirty="0">
              <a:latin typeface="+mj-lt"/>
            </a:endParaRPr>
          </a:p>
          <a:p>
            <a:pPr marL="377825" indent="-285750" algn="just">
              <a:buFont typeface="Arial" panose="020B0604020202020204" pitchFamily="34" charset="0"/>
              <a:buChar char="•"/>
            </a:pPr>
            <a:r>
              <a:rPr lang="fr-FR" dirty="0" smtClean="0">
                <a:latin typeface="+mj-lt"/>
              </a:rPr>
              <a:t>Or, le taux de recours en SSR est directement lié au taux d’équipement, lui-même dépendant du niveau de </a:t>
            </a:r>
            <a:r>
              <a:rPr lang="fr-FR" dirty="0">
                <a:latin typeface="+mj-lt"/>
              </a:rPr>
              <a:t>financement par habitant </a:t>
            </a:r>
            <a:endParaRPr lang="fr-FR" dirty="0">
              <a:latin typeface="+mj-lt"/>
              <a:sym typeface="Wingdings" panose="05000000000000000000" pitchFamily="2" charset="2"/>
            </a:endParaRPr>
          </a:p>
          <a:p>
            <a:pPr marL="377825" lvl="1" indent="-285750" algn="just">
              <a:spcBef>
                <a:spcPts val="0"/>
              </a:spcBef>
              <a:spcAft>
                <a:spcPts val="1200"/>
              </a:spcAft>
            </a:pPr>
            <a:r>
              <a:rPr lang="fr-FR" sz="1400" dirty="0">
                <a:latin typeface="+mj-lt"/>
                <a:sym typeface="Wingdings" panose="05000000000000000000" pitchFamily="2" charset="2"/>
              </a:rPr>
              <a:t>L</a:t>
            </a:r>
            <a:r>
              <a:rPr lang="fr-FR" sz="1400" dirty="0">
                <a:latin typeface="+mj-lt"/>
              </a:rPr>
              <a:t>es écarts sur la disponibilité de l’offre aboutissent de fait à </a:t>
            </a:r>
            <a:r>
              <a:rPr lang="fr-FR" sz="1400" dirty="0" smtClean="0">
                <a:latin typeface="+mj-lt"/>
              </a:rPr>
              <a:t>des disparités dans l’accès aux </a:t>
            </a:r>
            <a:r>
              <a:rPr lang="fr-FR" sz="1400" dirty="0">
                <a:latin typeface="+mj-lt"/>
              </a:rPr>
              <a:t>soins</a:t>
            </a:r>
          </a:p>
          <a:p>
            <a:pPr marL="377825" indent="-285750" algn="just">
              <a:spcAft>
                <a:spcPts val="1200"/>
              </a:spcAft>
              <a:buFont typeface="Arial" panose="020B0604020202020204" pitchFamily="34" charset="0"/>
              <a:buChar char="•"/>
            </a:pPr>
            <a:r>
              <a:rPr lang="fr-FR" dirty="0">
                <a:latin typeface="+mj-lt"/>
              </a:rPr>
              <a:t>Les modalités de financement actuelles expliquent en grande partie ces disparités </a:t>
            </a:r>
          </a:p>
          <a:p>
            <a:pPr marL="377825" indent="-285750" algn="just">
              <a:spcAft>
                <a:spcPts val="1200"/>
              </a:spcAft>
              <a:buFont typeface="Arial" panose="020B0604020202020204" pitchFamily="34" charset="0"/>
              <a:buChar char="•"/>
            </a:pPr>
            <a:r>
              <a:rPr lang="fr-FR" dirty="0">
                <a:latin typeface="+mj-lt"/>
              </a:rPr>
              <a:t>Il est ainsi nécessaire :</a:t>
            </a:r>
          </a:p>
          <a:p>
            <a:pPr marL="637200" lvl="1" indent="-285750" algn="just">
              <a:spcBef>
                <a:spcPts val="0"/>
              </a:spcBef>
            </a:pPr>
            <a:r>
              <a:rPr lang="fr-FR" sz="1050" dirty="0">
                <a:latin typeface="+mj-lt"/>
              </a:rPr>
              <a:t>D’homogénéiser les modalités de financement entre secteurs </a:t>
            </a:r>
            <a:r>
              <a:rPr lang="fr-FR" sz="1050" dirty="0" smtClean="0">
                <a:latin typeface="+mj-lt"/>
              </a:rPr>
              <a:t>et territoires afin </a:t>
            </a:r>
            <a:r>
              <a:rPr lang="fr-FR" sz="1050" dirty="0">
                <a:latin typeface="+mj-lt"/>
              </a:rPr>
              <a:t>de corriger les incitations qui existent dans le modèle actuel et de corriger également les dynamiques d’activité qui peuvent dépendre des structures d’offre </a:t>
            </a:r>
            <a:r>
              <a:rPr lang="fr-FR" sz="1050" dirty="0" smtClean="0">
                <a:latin typeface="+mj-lt"/>
              </a:rPr>
              <a:t>régionales</a:t>
            </a:r>
            <a:endParaRPr lang="fr-FR" sz="1050" dirty="0">
              <a:latin typeface="+mj-lt"/>
            </a:endParaRPr>
          </a:p>
          <a:p>
            <a:pPr marL="637200" lvl="1" indent="-285750" algn="just">
              <a:spcBef>
                <a:spcPts val="0"/>
              </a:spcBef>
            </a:pPr>
            <a:r>
              <a:rPr lang="fr-FR" sz="1050" dirty="0">
                <a:latin typeface="+mj-lt"/>
              </a:rPr>
              <a:t>De disposer d’un vecteur de financement qui permette d’assurer un rééquilibrage proactif </a:t>
            </a:r>
            <a:r>
              <a:rPr lang="fr-FR" sz="1050" dirty="0" smtClean="0">
                <a:latin typeface="+mj-lt"/>
              </a:rPr>
              <a:t>des financements et de l’offre, en cohérence avec le besoin</a:t>
            </a:r>
            <a:endParaRPr lang="fr-FR" dirty="0">
              <a:latin typeface="+mj-lt"/>
            </a:endParaRPr>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Tree>
    <p:extLst>
      <p:ext uri="{BB962C8B-B14F-4D97-AF65-F5344CB8AC3E}">
        <p14:creationId xmlns:p14="http://schemas.microsoft.com/office/powerpoint/2010/main" val="1581375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40</a:t>
            </a:fld>
            <a:endParaRPr lang="fr-FR" dirty="0"/>
          </a:p>
        </p:txBody>
      </p:sp>
      <p:sp>
        <p:nvSpPr>
          <p:cNvPr id="3" name="Espace réservé du texte 2"/>
          <p:cNvSpPr>
            <a:spLocks noGrp="1"/>
          </p:cNvSpPr>
          <p:nvPr>
            <p:ph type="body" sz="quarter" idx="13"/>
          </p:nvPr>
        </p:nvSpPr>
        <p:spPr>
          <a:xfrm>
            <a:off x="395536" y="1454239"/>
            <a:ext cx="8111357" cy="2485948"/>
          </a:xfrm>
        </p:spPr>
        <p:txBody>
          <a:bodyPr/>
          <a:lstStyle/>
          <a:p>
            <a:pPr algn="just"/>
            <a:r>
              <a:rPr lang="fr-FR" dirty="0" smtClean="0"/>
              <a:t> Le </a:t>
            </a:r>
            <a:r>
              <a:rPr lang="fr-FR" dirty="0"/>
              <a:t>poids de l’histoire en </a:t>
            </a:r>
            <a:r>
              <a:rPr lang="fr-FR" dirty="0" smtClean="0"/>
              <a:t>PACA</a:t>
            </a:r>
          </a:p>
          <a:p>
            <a:pPr marL="351450" lvl="1" indent="-171450" algn="just">
              <a:buFont typeface="Arial" panose="020B0604020202020204" pitchFamily="34" charset="0"/>
              <a:buChar char="•"/>
            </a:pPr>
            <a:r>
              <a:rPr lang="fr-FR" dirty="0" smtClean="0"/>
              <a:t>Tous </a:t>
            </a:r>
            <a:r>
              <a:rPr lang="fr-FR" dirty="0"/>
              <a:t>les SSR spécialisés n’ont pas forcement la même expertise </a:t>
            </a:r>
            <a:r>
              <a:rPr lang="fr-FR" dirty="0" smtClean="0"/>
              <a:t>(</a:t>
            </a:r>
            <a:r>
              <a:rPr lang="fr-FR" dirty="0"/>
              <a:t>ex d’activités spécifiques: blessés médullaires, troubles cognitifs complexes, patients trachéotomisés, amputations complexes…) </a:t>
            </a:r>
          </a:p>
          <a:p>
            <a:pPr marL="351450" lvl="1" indent="-171450" algn="just">
              <a:buFont typeface="Arial" panose="020B0604020202020204" pitchFamily="34" charset="0"/>
              <a:buChar char="•"/>
            </a:pPr>
            <a:r>
              <a:rPr lang="fr-FR" dirty="0"/>
              <a:t>L’introduction des activités d’expertise permettra une meilleure visibilité de l’offre SSR de recours et d’expertise et une meilleure régulation de l’offre en fonction des besoins des patients </a:t>
            </a:r>
            <a:endParaRPr lang="fr-FR" dirty="0" smtClean="0"/>
          </a:p>
          <a:p>
            <a:pPr marL="180000" lvl="1" indent="0" algn="just">
              <a:buNone/>
            </a:pPr>
            <a:endParaRPr lang="fr-FR" dirty="0"/>
          </a:p>
          <a:p>
            <a:pPr algn="just"/>
            <a:r>
              <a:rPr lang="fr-FR" dirty="0" smtClean="0"/>
              <a:t>Difficulté de l’exercice</a:t>
            </a:r>
          </a:p>
          <a:p>
            <a:pPr marL="351450" lvl="1" indent="-171450" algn="just">
              <a:buFont typeface="Arial" panose="020B0604020202020204" pitchFamily="34" charset="0"/>
              <a:buChar char="•"/>
            </a:pPr>
            <a:r>
              <a:rPr lang="fr-FR" dirty="0" smtClean="0"/>
              <a:t>Confusion pour certains ES entre « faire une activité » et « être expert » dans cette activité</a:t>
            </a:r>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8" name="Espace réservé du pied de page 7"/>
          <p:cNvSpPr>
            <a:spLocks noGrp="1"/>
          </p:cNvSpPr>
          <p:nvPr>
            <p:ph type="ftr" sz="quarter" idx="3"/>
          </p:nvPr>
        </p:nvSpPr>
        <p:spPr/>
        <p:txBody>
          <a:bodyPr/>
          <a:lstStyle/>
          <a:p>
            <a:r>
              <a:rPr lang="fr-FR" dirty="0"/>
              <a:t>DOS – ARS </a:t>
            </a:r>
            <a:r>
              <a:rPr lang="fr-FR" dirty="0" smtClean="0"/>
              <a:t>PACA</a:t>
            </a:r>
            <a:endParaRPr lang="fr-FR" dirty="0"/>
          </a:p>
        </p:txBody>
      </p:sp>
      <p:sp>
        <p:nvSpPr>
          <p:cNvPr id="10" name="Titre 6"/>
          <p:cNvSpPr txBox="1">
            <a:spLocks/>
          </p:cNvSpPr>
          <p:nvPr/>
        </p:nvSpPr>
        <p:spPr>
          <a:xfrm>
            <a:off x="657467" y="682801"/>
            <a:ext cx="8091246" cy="539991"/>
          </a:xfrm>
          <a:prstGeom prst="rect">
            <a:avLst/>
          </a:prstGeom>
        </p:spPr>
        <p:txBody>
          <a:bodyPr vert="horz" lIns="91440" tIns="45720" rIns="91440" bIns="45720" rtlCol="0" anchor="ctr">
            <a:noAutofit/>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lgn="just"/>
            <a:r>
              <a:rPr lang="fr-FR" sz="1600" dirty="0"/>
              <a:t>Le point de vue de l’équipe SSR de l’ARS PACA </a:t>
            </a:r>
          </a:p>
        </p:txBody>
      </p:sp>
      <p:pic>
        <p:nvPicPr>
          <p:cNvPr id="11" name="Image 10"/>
          <p:cNvPicPr>
            <a:picLocks noChangeAspect="1"/>
          </p:cNvPicPr>
          <p:nvPr/>
        </p:nvPicPr>
        <p:blipFill rotWithShape="1">
          <a:blip r:embed="rId2">
            <a:clrChange>
              <a:clrFrom>
                <a:srgbClr val="F8FAFB"/>
              </a:clrFrom>
              <a:clrTo>
                <a:srgbClr val="F8FAFB">
                  <a:alpha val="0"/>
                </a:srgbClr>
              </a:clrTo>
            </a:clrChange>
          </a:blip>
          <a:srcRect l="23435" t="27154" r="59408" b="39616"/>
          <a:stretch/>
        </p:blipFill>
        <p:spPr>
          <a:xfrm>
            <a:off x="323850" y="765821"/>
            <a:ext cx="333617" cy="344380"/>
          </a:xfrm>
          <a:prstGeom prst="rect">
            <a:avLst/>
          </a:prstGeom>
        </p:spPr>
      </p:pic>
    </p:spTree>
    <p:extLst>
      <p:ext uri="{BB962C8B-B14F-4D97-AF65-F5344CB8AC3E}">
        <p14:creationId xmlns:p14="http://schemas.microsoft.com/office/powerpoint/2010/main" val="2021228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41</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1800" dirty="0" smtClean="0"/>
              <a:t>Le compartiment IFAQ est déjà installé en SSR – Les indicateurs seront complétés dans le cadre de la montée en charge du compartiment</a:t>
            </a:r>
            <a:endParaRPr lang="fr-FR" sz="18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4" name="Rectangle à coins arrondis 23"/>
          <p:cNvSpPr/>
          <p:nvPr/>
        </p:nvSpPr>
        <p:spPr>
          <a:xfrm>
            <a:off x="2123728" y="1577840"/>
            <a:ext cx="4104456" cy="602489"/>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lgn="just">
              <a:buFont typeface="Arial" panose="020B0604020202020204" pitchFamily="34" charset="0"/>
              <a:buChar char="•"/>
            </a:pPr>
            <a:r>
              <a:rPr lang="fr-FR" sz="1000" dirty="0" smtClean="0">
                <a:solidFill>
                  <a:schemeClr val="accent2">
                    <a:lumMod val="50000"/>
                  </a:schemeClr>
                </a:solidFill>
              </a:rPr>
              <a:t>Financer en partie les établissements sur la base d’indicateurs reflétant la qualité des prises en charge</a:t>
            </a:r>
            <a:endParaRPr lang="fr-FR" sz="1000" dirty="0">
              <a:solidFill>
                <a:schemeClr val="accent2">
                  <a:lumMod val="50000"/>
                </a:schemeClr>
              </a:solidFill>
            </a:endParaRPr>
          </a:p>
        </p:txBody>
      </p:sp>
      <p:sp>
        <p:nvSpPr>
          <p:cNvPr id="25" name="Rectangle à coins arrondis 24"/>
          <p:cNvSpPr/>
          <p:nvPr/>
        </p:nvSpPr>
        <p:spPr>
          <a:xfrm>
            <a:off x="2123728" y="2402288"/>
            <a:ext cx="4104456" cy="613217"/>
          </a:xfrm>
          <a:prstGeom prst="roundRect">
            <a:avLst>
              <a:gd name="adj" fmla="val 9636"/>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lgn="just">
              <a:buFont typeface="Arial" panose="020B0604020202020204" pitchFamily="34" charset="0"/>
              <a:buChar char="•"/>
            </a:pPr>
            <a:r>
              <a:rPr lang="fr-FR" sz="1000" dirty="0" smtClean="0">
                <a:solidFill>
                  <a:schemeClr val="accent2">
                    <a:lumMod val="50000"/>
                  </a:schemeClr>
                </a:solidFill>
              </a:rPr>
              <a:t>Augmentation de l’enveloppe dans le cadre de la trajectoire IFAQ et évolution des indicateurs en conséquence</a:t>
            </a:r>
            <a:endParaRPr lang="fr-FR" sz="1000" dirty="0">
              <a:solidFill>
                <a:schemeClr val="accent2">
                  <a:lumMod val="50000"/>
                </a:schemeClr>
              </a:solidFill>
            </a:endParaRPr>
          </a:p>
        </p:txBody>
      </p:sp>
      <p:sp>
        <p:nvSpPr>
          <p:cNvPr id="27" name="Rectangle 26"/>
          <p:cNvSpPr/>
          <p:nvPr/>
        </p:nvSpPr>
        <p:spPr>
          <a:xfrm>
            <a:off x="2505042" y="1483603"/>
            <a:ext cx="3341828"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L’ambition</a:t>
            </a:r>
            <a:endParaRPr lang="fr-FR" sz="1100" b="1" dirty="0">
              <a:solidFill>
                <a:schemeClr val="accent2">
                  <a:lumMod val="50000"/>
                </a:schemeClr>
              </a:solidFill>
            </a:endParaRPr>
          </a:p>
        </p:txBody>
      </p:sp>
      <p:sp>
        <p:nvSpPr>
          <p:cNvPr id="28" name="Rectangle 27"/>
          <p:cNvSpPr/>
          <p:nvPr/>
        </p:nvSpPr>
        <p:spPr>
          <a:xfrm>
            <a:off x="2505042" y="2301840"/>
            <a:ext cx="3341828"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Les évolutions p/r à l’actuel</a:t>
            </a:r>
            <a:endParaRPr lang="fr-FR" sz="1100" b="1" dirty="0">
              <a:solidFill>
                <a:schemeClr val="accent2">
                  <a:lumMod val="50000"/>
                </a:schemeClr>
              </a:solidFill>
            </a:endParaRPr>
          </a:p>
        </p:txBody>
      </p:sp>
      <p:sp>
        <p:nvSpPr>
          <p:cNvPr id="31" name="Rectangle à coins arrondis 30"/>
          <p:cNvSpPr/>
          <p:nvPr/>
        </p:nvSpPr>
        <p:spPr>
          <a:xfrm>
            <a:off x="2123728" y="3237464"/>
            <a:ext cx="4104456" cy="541204"/>
          </a:xfrm>
          <a:prstGeom prst="roundRect">
            <a:avLst>
              <a:gd name="adj" fmla="val 6393"/>
            </a:avLst>
          </a:prstGeom>
          <a:solidFill>
            <a:schemeClr val="bg1"/>
          </a:solidFill>
          <a:ln w="95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lgn="just">
              <a:buFont typeface="Arial" panose="020B0604020202020204" pitchFamily="34" charset="0"/>
              <a:buChar char="•"/>
            </a:pPr>
            <a:r>
              <a:rPr lang="fr-FR" sz="1000" dirty="0" smtClean="0">
                <a:solidFill>
                  <a:schemeClr val="accent2">
                    <a:lumMod val="50000"/>
                  </a:schemeClr>
                </a:solidFill>
              </a:rPr>
              <a:t>Modèle IFAQ : recueil des indicateurs IFAQ et financement sur la base de la performance constatée et de l’évolution</a:t>
            </a:r>
            <a:endParaRPr lang="fr-FR" sz="1000" dirty="0">
              <a:solidFill>
                <a:schemeClr val="accent2">
                  <a:lumMod val="50000"/>
                </a:schemeClr>
              </a:solidFill>
            </a:endParaRPr>
          </a:p>
        </p:txBody>
      </p:sp>
      <p:sp>
        <p:nvSpPr>
          <p:cNvPr id="32" name="Rectangle 31"/>
          <p:cNvSpPr/>
          <p:nvPr/>
        </p:nvSpPr>
        <p:spPr>
          <a:xfrm>
            <a:off x="2505042" y="3120077"/>
            <a:ext cx="3341828" cy="196830"/>
          </a:xfrm>
          <a:prstGeom prst="rect">
            <a:avLst/>
          </a:prstGeom>
          <a:solidFill>
            <a:srgbClr val="E0E0F4"/>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accent2">
                    <a:lumMod val="50000"/>
                  </a:schemeClr>
                </a:solidFill>
              </a:rPr>
              <a:t>Comment ça fonctionne</a:t>
            </a:r>
            <a:endParaRPr lang="fr-FR" sz="1100" b="1" dirty="0">
              <a:solidFill>
                <a:schemeClr val="accent2">
                  <a:lumMod val="50000"/>
                </a:schemeClr>
              </a:solidFill>
            </a:endParaRPr>
          </a:p>
        </p:txBody>
      </p:sp>
      <p:sp>
        <p:nvSpPr>
          <p:cNvPr id="34" name="Rectangle 33"/>
          <p:cNvSpPr/>
          <p:nvPr/>
        </p:nvSpPr>
        <p:spPr>
          <a:xfrm>
            <a:off x="467544" y="1397545"/>
            <a:ext cx="288032" cy="32926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349836" y="3293284"/>
            <a:ext cx="549756" cy="1468918"/>
          </a:xfrm>
          <a:prstGeom prst="roundRect">
            <a:avLst>
              <a:gd name="adj" fmla="val 76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50%</a:t>
            </a:r>
            <a:endParaRPr lang="fr-FR" sz="1100" b="1" dirty="0"/>
          </a:p>
        </p:txBody>
      </p:sp>
      <p:sp>
        <p:nvSpPr>
          <p:cNvPr id="44" name="Rectangle à coins arrondis 43"/>
          <p:cNvSpPr/>
          <p:nvPr/>
        </p:nvSpPr>
        <p:spPr>
          <a:xfrm>
            <a:off x="349836" y="2323386"/>
            <a:ext cx="549756" cy="8852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40</a:t>
            </a:r>
            <a:r>
              <a:rPr lang="fr-FR" sz="1100" b="1" dirty="0"/>
              <a:t>%</a:t>
            </a:r>
          </a:p>
        </p:txBody>
      </p:sp>
      <p:sp>
        <p:nvSpPr>
          <p:cNvPr id="45" name="Rectangle à coins arrondis 44"/>
          <p:cNvSpPr/>
          <p:nvPr/>
        </p:nvSpPr>
        <p:spPr>
          <a:xfrm>
            <a:off x="349836" y="1339489"/>
            <a:ext cx="549756" cy="270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smtClean="0"/>
              <a:t>IFAQ</a:t>
            </a:r>
          </a:p>
          <a:p>
            <a:pPr algn="ctr"/>
            <a:r>
              <a:rPr lang="fr-FR" sz="1100" b="1" dirty="0" smtClean="0"/>
              <a:t>2%</a:t>
            </a:r>
            <a:endParaRPr lang="fr-FR" sz="1100" b="1" dirty="0"/>
          </a:p>
        </p:txBody>
      </p:sp>
      <p:sp>
        <p:nvSpPr>
          <p:cNvPr id="46" name="Rectangle à coins arrondis 45"/>
          <p:cNvSpPr/>
          <p:nvPr/>
        </p:nvSpPr>
        <p:spPr>
          <a:xfrm>
            <a:off x="349836" y="1696701"/>
            <a:ext cx="549756" cy="5420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7%</a:t>
            </a:r>
            <a:endParaRPr lang="fr-FR" sz="1100" b="1" dirty="0"/>
          </a:p>
        </p:txBody>
      </p:sp>
      <p:sp>
        <p:nvSpPr>
          <p:cNvPr id="47" name="Rectangle à coins arrondis 46"/>
          <p:cNvSpPr/>
          <p:nvPr/>
        </p:nvSpPr>
        <p:spPr>
          <a:xfrm>
            <a:off x="349836" y="3294477"/>
            <a:ext cx="549756" cy="235323"/>
          </a:xfrm>
          <a:prstGeom prst="roundRect">
            <a:avLst>
              <a:gd name="adj" fmla="val 19463"/>
            </a:avLst>
          </a:prstGeom>
          <a:solidFill>
            <a:schemeClr val="bg1">
              <a:lumMod val="85000"/>
            </a:schemeClr>
          </a:solid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1"/>
              </a:solidFill>
            </a:endParaRPr>
          </a:p>
        </p:txBody>
      </p:sp>
      <p:sp>
        <p:nvSpPr>
          <p:cNvPr id="48" name="Rectangle 47"/>
          <p:cNvSpPr/>
          <p:nvPr/>
        </p:nvSpPr>
        <p:spPr>
          <a:xfrm>
            <a:off x="363939" y="3307447"/>
            <a:ext cx="535653" cy="253916"/>
          </a:xfrm>
          <a:prstGeom prst="rect">
            <a:avLst/>
          </a:prstGeom>
          <a:ln w="9525">
            <a:noFill/>
          </a:ln>
        </p:spPr>
        <p:txBody>
          <a:bodyPr wrap="square">
            <a:spAutoFit/>
          </a:bodyPr>
          <a:lstStyle/>
          <a:p>
            <a:pPr lvl="0" algn="ctr"/>
            <a:r>
              <a:rPr lang="fr-FR" sz="1050" b="1" dirty="0">
                <a:solidFill>
                  <a:schemeClr val="bg1"/>
                </a:solidFill>
              </a:rPr>
              <a:t>1</a:t>
            </a:r>
            <a:r>
              <a:rPr lang="fr-FR" sz="1050" b="1" dirty="0" smtClean="0">
                <a:solidFill>
                  <a:schemeClr val="bg1"/>
                </a:solidFill>
              </a:rPr>
              <a:t>%</a:t>
            </a:r>
            <a:endParaRPr lang="fr-FR" sz="1050" b="1" dirty="0">
              <a:solidFill>
                <a:schemeClr val="bg1"/>
              </a:solidFill>
            </a:endParaRPr>
          </a:p>
        </p:txBody>
      </p:sp>
    </p:spTree>
    <p:extLst>
      <p:ext uri="{BB962C8B-B14F-4D97-AF65-F5344CB8AC3E}">
        <p14:creationId xmlns:p14="http://schemas.microsoft.com/office/powerpoint/2010/main" val="113459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pPr marL="0" indent="0">
              <a:buNone/>
            </a:pPr>
            <a:r>
              <a:rPr lang="fr-FR" dirty="0"/>
              <a:t>4</a:t>
            </a:r>
            <a:r>
              <a:rPr lang="fr-FR" dirty="0" smtClean="0"/>
              <a:t>. La transition</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42</a:t>
            </a:fld>
            <a:endParaRPr lang="fr-FR" dirty="0"/>
          </a:p>
        </p:txBody>
      </p:sp>
    </p:spTree>
    <p:extLst>
      <p:ext uri="{BB962C8B-B14F-4D97-AF65-F5344CB8AC3E}">
        <p14:creationId xmlns:p14="http://schemas.microsoft.com/office/powerpoint/2010/main" val="1970900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9383" y="1780823"/>
            <a:ext cx="5040560" cy="27709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900" b="1" dirty="0" smtClean="0">
                <a:solidFill>
                  <a:schemeClr val="tx1">
                    <a:lumMod val="75000"/>
                    <a:lumOff val="25000"/>
                  </a:schemeClr>
                </a:solidFill>
              </a:rPr>
              <a:t>Application du modèle sur périmètre 2022 </a:t>
            </a:r>
            <a:endParaRPr lang="fr-FR" sz="900" b="1" dirty="0">
              <a:solidFill>
                <a:schemeClr val="tx1">
                  <a:lumMod val="75000"/>
                  <a:lumOff val="25000"/>
                </a:schemeClr>
              </a:solidFill>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43</a:t>
            </a:fld>
            <a:endParaRPr lang="fr-FR" dirty="0"/>
          </a:p>
        </p:txBody>
      </p:sp>
      <p:sp>
        <p:nvSpPr>
          <p:cNvPr id="3" name="Espace réservé de la date 2"/>
          <p:cNvSpPr>
            <a:spLocks noGrp="1"/>
          </p:cNvSpPr>
          <p:nvPr>
            <p:ph type="dt" sz="half" idx="2"/>
          </p:nvPr>
        </p:nvSpPr>
        <p:spPr/>
        <p:txBody>
          <a:bodyPr/>
          <a:lstStyle/>
          <a:p>
            <a:fld id="{5E6183FC-BA60-7C49-ABF3-B50982741576}" type="datetime1">
              <a:rPr lang="fr-FR" cap="all" smtClean="0"/>
              <a:pPr/>
              <a:t>14/06/2023</a:t>
            </a:fld>
            <a:endParaRPr lang="fr-FR" cap="all" dirty="0"/>
          </a:p>
        </p:txBody>
      </p:sp>
      <p:sp>
        <p:nvSpPr>
          <p:cNvPr id="5" name="Titre 4"/>
          <p:cNvSpPr>
            <a:spLocks noGrp="1"/>
          </p:cNvSpPr>
          <p:nvPr>
            <p:ph type="title"/>
          </p:nvPr>
        </p:nvSpPr>
        <p:spPr/>
        <p:txBody>
          <a:bodyPr>
            <a:noAutofit/>
          </a:bodyPr>
          <a:lstStyle/>
          <a:p>
            <a:r>
              <a:rPr lang="fr-FR" sz="1600" dirty="0" smtClean="0"/>
              <a:t>Un mécanisme de transition est mis en place pour amortir les effets revenus pour les établissements</a:t>
            </a:r>
            <a:endParaRPr lang="fr-FR" sz="1600" dirty="0"/>
          </a:p>
        </p:txBody>
      </p:sp>
      <p:sp>
        <p:nvSpPr>
          <p:cNvPr id="9" name="Espace réservé du pied de page 8"/>
          <p:cNvSpPr>
            <a:spLocks noGrp="1"/>
          </p:cNvSpPr>
          <p:nvPr>
            <p:ph type="ftr" sz="quarter" idx="3"/>
          </p:nvPr>
        </p:nvSpPr>
        <p:spPr/>
        <p:txBody>
          <a:bodyPr/>
          <a:lstStyle/>
          <a:p>
            <a:r>
              <a:rPr lang="fr-FR" smtClean="0"/>
              <a:t>Direction générale de l’offre de soins</a:t>
            </a:r>
            <a:endParaRPr lang="fr-FR" dirty="0"/>
          </a:p>
        </p:txBody>
      </p:sp>
      <p:cxnSp>
        <p:nvCxnSpPr>
          <p:cNvPr id="8" name="Connecteur droit 7"/>
          <p:cNvCxnSpPr/>
          <p:nvPr/>
        </p:nvCxnSpPr>
        <p:spPr>
          <a:xfrm>
            <a:off x="319240" y="3804281"/>
            <a:ext cx="633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022236" y="2970959"/>
            <a:ext cx="936104" cy="814615"/>
          </a:xfrm>
          <a:prstGeom prst="rect">
            <a:avLst/>
          </a:prstGeom>
          <a:solidFill>
            <a:schemeClr val="accent5">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9" name="Rectangle 18"/>
          <p:cNvSpPr/>
          <p:nvPr/>
        </p:nvSpPr>
        <p:spPr>
          <a:xfrm>
            <a:off x="4024045" y="2814253"/>
            <a:ext cx="936104" cy="120703"/>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a:solidFill>
                <a:schemeClr val="tx2"/>
              </a:solidFill>
            </a:endParaRPr>
          </a:p>
        </p:txBody>
      </p:sp>
      <p:sp>
        <p:nvSpPr>
          <p:cNvPr id="20" name="Rectangle 19"/>
          <p:cNvSpPr/>
          <p:nvPr/>
        </p:nvSpPr>
        <p:spPr>
          <a:xfrm>
            <a:off x="4024045" y="2664514"/>
            <a:ext cx="936104" cy="120703"/>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a:solidFill>
                <a:schemeClr val="accent1"/>
              </a:solidFill>
            </a:endParaRPr>
          </a:p>
        </p:txBody>
      </p:sp>
      <p:sp>
        <p:nvSpPr>
          <p:cNvPr id="22" name="Rectangle 21"/>
          <p:cNvSpPr/>
          <p:nvPr/>
        </p:nvSpPr>
        <p:spPr>
          <a:xfrm>
            <a:off x="4022235" y="1846346"/>
            <a:ext cx="936104" cy="789132"/>
          </a:xfrm>
          <a:prstGeom prst="rect">
            <a:avLst/>
          </a:prstGeom>
          <a:solidFill>
            <a:schemeClr val="accent1">
              <a:lumMod val="10000"/>
              <a:lumOff val="9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accent1"/>
                </a:solidFill>
              </a:rPr>
              <a:t>Recettes d’activité</a:t>
            </a:r>
            <a:endParaRPr lang="fr-FR" sz="900" b="1" dirty="0">
              <a:solidFill>
                <a:schemeClr val="accent1"/>
              </a:solidFill>
            </a:endParaRPr>
          </a:p>
        </p:txBody>
      </p:sp>
      <p:cxnSp>
        <p:nvCxnSpPr>
          <p:cNvPr id="23" name="Connecteur droit 22"/>
          <p:cNvCxnSpPr/>
          <p:nvPr/>
        </p:nvCxnSpPr>
        <p:spPr>
          <a:xfrm>
            <a:off x="756416" y="2069644"/>
            <a:ext cx="7524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05016" y="2970959"/>
            <a:ext cx="936104" cy="814615"/>
          </a:xfrm>
          <a:prstGeom prst="rect">
            <a:avLst/>
          </a:prstGeom>
          <a:solidFill>
            <a:schemeClr val="accent5">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b="1">
                <a:solidFill>
                  <a:srgbClr val="8C2237"/>
                </a:solidFill>
              </a:rPr>
              <a:t>Dotation Forfaitaire</a:t>
            </a:r>
            <a:endParaRPr lang="fr-FR" sz="900" b="1" dirty="0">
              <a:solidFill>
                <a:srgbClr val="8C2237"/>
              </a:solidFill>
            </a:endParaRPr>
          </a:p>
        </p:txBody>
      </p:sp>
      <p:sp>
        <p:nvSpPr>
          <p:cNvPr id="25" name="Rectangle 24"/>
          <p:cNvSpPr/>
          <p:nvPr/>
        </p:nvSpPr>
        <p:spPr>
          <a:xfrm>
            <a:off x="2905016" y="2814253"/>
            <a:ext cx="936104" cy="120703"/>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b="1">
                <a:solidFill>
                  <a:srgbClr val="000091"/>
                </a:solidFill>
              </a:rPr>
              <a:t>PTS</a:t>
            </a:r>
            <a:endParaRPr lang="fr-FR" sz="900" b="1" dirty="0">
              <a:solidFill>
                <a:srgbClr val="000091"/>
              </a:solidFill>
            </a:endParaRPr>
          </a:p>
        </p:txBody>
      </p:sp>
      <p:sp>
        <p:nvSpPr>
          <p:cNvPr id="26" name="Rectangle 25"/>
          <p:cNvSpPr/>
          <p:nvPr/>
        </p:nvSpPr>
        <p:spPr>
          <a:xfrm>
            <a:off x="2905016" y="2664514"/>
            <a:ext cx="936104" cy="120703"/>
          </a:xfrm>
          <a:prstGeom prst="rect">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rgbClr val="000091"/>
                </a:solidFill>
              </a:rPr>
              <a:t>MIG</a:t>
            </a:r>
            <a:endParaRPr lang="fr-FR" sz="900" b="1">
              <a:solidFill>
                <a:schemeClr val="accent1"/>
              </a:solidFill>
            </a:endParaRPr>
          </a:p>
        </p:txBody>
      </p:sp>
      <p:sp>
        <p:nvSpPr>
          <p:cNvPr id="28" name="Rectangle 27"/>
          <p:cNvSpPr/>
          <p:nvPr/>
        </p:nvSpPr>
        <p:spPr>
          <a:xfrm>
            <a:off x="2903206" y="2358130"/>
            <a:ext cx="936104" cy="277878"/>
          </a:xfrm>
          <a:prstGeom prst="rect">
            <a:avLst/>
          </a:prstGeom>
          <a:solidFill>
            <a:schemeClr val="accent1">
              <a:lumMod val="10000"/>
              <a:lumOff val="9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chemeClr val="accent1"/>
                </a:solidFill>
              </a:rPr>
              <a:t>Recettes d’activité</a:t>
            </a:r>
            <a:endParaRPr lang="fr-FR" sz="900" b="1" dirty="0">
              <a:solidFill>
                <a:schemeClr val="accent1"/>
              </a:solidFill>
            </a:endParaRPr>
          </a:p>
        </p:txBody>
      </p:sp>
      <p:sp>
        <p:nvSpPr>
          <p:cNvPr id="34" name="Rectangle 33"/>
          <p:cNvSpPr/>
          <p:nvPr/>
        </p:nvSpPr>
        <p:spPr>
          <a:xfrm>
            <a:off x="462594" y="2073195"/>
            <a:ext cx="936104" cy="1713779"/>
          </a:xfrm>
          <a:prstGeom prst="rect">
            <a:avLst/>
          </a:prstGeom>
          <a:solidFill>
            <a:schemeClr val="accent3">
              <a:lumMod val="60000"/>
              <a:lumOff val="4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429383" y="3786975"/>
            <a:ext cx="936104" cy="215444"/>
          </a:xfrm>
          <a:prstGeom prst="rect">
            <a:avLst/>
          </a:prstGeom>
          <a:noFill/>
        </p:spPr>
        <p:txBody>
          <a:bodyPr wrap="square" rtlCol="0">
            <a:spAutoFit/>
          </a:bodyPr>
          <a:lstStyle/>
          <a:p>
            <a:pPr algn="ctr"/>
            <a:r>
              <a:rPr lang="fr-FR" sz="800" b="1" dirty="0" smtClean="0">
                <a:solidFill>
                  <a:schemeClr val="accent3">
                    <a:lumMod val="50000"/>
                  </a:schemeClr>
                </a:solidFill>
              </a:rPr>
              <a:t>Recettes 2022</a:t>
            </a:r>
            <a:endParaRPr lang="fr-FR" sz="800" b="1" dirty="0">
              <a:solidFill>
                <a:schemeClr val="accent3">
                  <a:lumMod val="50000"/>
                </a:schemeClr>
              </a:solidFill>
            </a:endParaRPr>
          </a:p>
        </p:txBody>
      </p:sp>
      <p:cxnSp>
        <p:nvCxnSpPr>
          <p:cNvPr id="15" name="Connecteur droit avec flèche 14"/>
          <p:cNvCxnSpPr/>
          <p:nvPr/>
        </p:nvCxnSpPr>
        <p:spPr>
          <a:xfrm flipV="1">
            <a:off x="5039512" y="1846346"/>
            <a:ext cx="0" cy="2232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3419512" y="2069644"/>
            <a:ext cx="0" cy="2884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483768" y="1214991"/>
            <a:ext cx="3096344" cy="521880"/>
          </a:xfrm>
          <a:prstGeom prst="rect">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solidFill>
                  <a:schemeClr val="tx1">
                    <a:lumMod val="75000"/>
                    <a:lumOff val="25000"/>
                  </a:schemeClr>
                </a:solidFill>
              </a:rPr>
              <a:t>Le mécanisme de transition sera calibré pour ne prendre en compte que l’effet revenu lié au nouveau modèle</a:t>
            </a:r>
            <a:endParaRPr lang="fr-FR" sz="900" b="1" dirty="0">
              <a:solidFill>
                <a:schemeClr val="tx1">
                  <a:lumMod val="75000"/>
                  <a:lumOff val="25000"/>
                </a:schemeClr>
              </a:solidFill>
            </a:endParaRPr>
          </a:p>
        </p:txBody>
      </p:sp>
      <p:sp>
        <p:nvSpPr>
          <p:cNvPr id="45" name="Rectangle 44"/>
          <p:cNvSpPr/>
          <p:nvPr/>
        </p:nvSpPr>
        <p:spPr>
          <a:xfrm>
            <a:off x="6352162" y="1761327"/>
            <a:ext cx="2359839" cy="2790423"/>
          </a:xfrm>
          <a:prstGeom prst="rect">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900" b="1" dirty="0" smtClean="0">
                <a:solidFill>
                  <a:schemeClr val="tx1">
                    <a:lumMod val="75000"/>
                    <a:lumOff val="25000"/>
                  </a:schemeClr>
                </a:solidFill>
              </a:rPr>
              <a:t>Le montant de la transition est calculé une fois pour toute / établissement</a:t>
            </a:r>
          </a:p>
          <a:p>
            <a:pPr marL="268288" lvl="1" indent="-171450">
              <a:buFont typeface="Arial" panose="020B0604020202020204" pitchFamily="34" charset="0"/>
              <a:buChar char="•"/>
            </a:pPr>
            <a:r>
              <a:rPr lang="fr-FR" sz="900" dirty="0" smtClean="0">
                <a:solidFill>
                  <a:schemeClr val="tx1">
                    <a:lumMod val="75000"/>
                    <a:lumOff val="25000"/>
                  </a:schemeClr>
                </a:solidFill>
              </a:rPr>
              <a:t>Au </a:t>
            </a:r>
            <a:r>
              <a:rPr lang="fr-FR" sz="900" dirty="0">
                <a:solidFill>
                  <a:schemeClr val="tx1">
                    <a:lumMod val="75000"/>
                    <a:lumOff val="25000"/>
                  </a:schemeClr>
                </a:solidFill>
              </a:rPr>
              <a:t>périmètre de </a:t>
            </a:r>
            <a:r>
              <a:rPr lang="fr-FR" sz="900" dirty="0" smtClean="0">
                <a:solidFill>
                  <a:schemeClr val="tx1">
                    <a:lumMod val="75000"/>
                    <a:lumOff val="25000"/>
                  </a:schemeClr>
                </a:solidFill>
              </a:rPr>
              <a:t>2022 en comparant avant / après application du modèle</a:t>
            </a:r>
          </a:p>
          <a:p>
            <a:pPr marL="268288" lvl="1" indent="-171450">
              <a:buFont typeface="Arial" panose="020B0604020202020204" pitchFamily="34" charset="0"/>
              <a:buChar char="•"/>
            </a:pPr>
            <a:r>
              <a:rPr lang="fr-FR" sz="900" dirty="0" smtClean="0">
                <a:solidFill>
                  <a:schemeClr val="tx1">
                    <a:lumMod val="75000"/>
                    <a:lumOff val="25000"/>
                  </a:schemeClr>
                </a:solidFill>
              </a:rPr>
              <a:t>« Toutes choses égales par ailleurs »</a:t>
            </a:r>
          </a:p>
          <a:p>
            <a:pPr marL="171450" indent="-171450">
              <a:buFont typeface="Arial" panose="020B0604020202020204" pitchFamily="34" charset="0"/>
              <a:buChar char="•"/>
            </a:pPr>
            <a:r>
              <a:rPr lang="fr-FR" sz="900" b="1" dirty="0" smtClean="0">
                <a:solidFill>
                  <a:schemeClr val="tx1">
                    <a:lumMod val="75000"/>
                    <a:lumOff val="25000"/>
                  </a:schemeClr>
                </a:solidFill>
              </a:rPr>
              <a:t>Les effets revenus des évolutions post-2022 sont appliqués à 100%</a:t>
            </a:r>
          </a:p>
          <a:p>
            <a:pPr marL="268288" lvl="1" indent="-171450">
              <a:buFont typeface="Arial" panose="020B0604020202020204" pitchFamily="34" charset="0"/>
              <a:buChar char="•"/>
            </a:pPr>
            <a:r>
              <a:rPr lang="fr-FR" sz="900" dirty="0">
                <a:solidFill>
                  <a:schemeClr val="tx1">
                    <a:lumMod val="75000"/>
                    <a:lumOff val="25000"/>
                  </a:schemeClr>
                </a:solidFill>
              </a:rPr>
              <a:t>Evolution de l’activité</a:t>
            </a:r>
          </a:p>
          <a:p>
            <a:pPr marL="268288" lvl="1" indent="-171450">
              <a:buFont typeface="Arial" panose="020B0604020202020204" pitchFamily="34" charset="0"/>
              <a:buChar char="•"/>
            </a:pPr>
            <a:r>
              <a:rPr lang="fr-FR" sz="900" dirty="0">
                <a:solidFill>
                  <a:schemeClr val="tx1">
                    <a:lumMod val="75000"/>
                    <a:lumOff val="25000"/>
                  </a:schemeClr>
                </a:solidFill>
              </a:rPr>
              <a:t>Eligibilité aux compartiments ciblés</a:t>
            </a:r>
          </a:p>
          <a:p>
            <a:pPr marL="268288" lvl="1" indent="-171450">
              <a:buFont typeface="Arial" panose="020B0604020202020204" pitchFamily="34" charset="0"/>
              <a:buChar char="•"/>
            </a:pPr>
            <a:r>
              <a:rPr lang="fr-FR" sz="900" dirty="0" smtClean="0">
                <a:solidFill>
                  <a:schemeClr val="tx1">
                    <a:lumMod val="75000"/>
                    <a:lumOff val="25000"/>
                  </a:schemeClr>
                </a:solidFill>
              </a:rPr>
              <a:t>Evolution </a:t>
            </a:r>
            <a:r>
              <a:rPr lang="fr-FR" sz="900" dirty="0">
                <a:solidFill>
                  <a:schemeClr val="tx1">
                    <a:lumMod val="75000"/>
                    <a:lumOff val="25000"/>
                  </a:schemeClr>
                </a:solidFill>
              </a:rPr>
              <a:t>de la </a:t>
            </a:r>
            <a:r>
              <a:rPr lang="fr-FR" sz="900" dirty="0" err="1">
                <a:solidFill>
                  <a:schemeClr val="tx1">
                    <a:lumMod val="75000"/>
                    <a:lumOff val="25000"/>
                  </a:schemeClr>
                </a:solidFill>
              </a:rPr>
              <a:t>DotPop</a:t>
            </a:r>
            <a:endParaRPr lang="fr-FR" sz="900" dirty="0">
              <a:solidFill>
                <a:schemeClr val="tx1">
                  <a:lumMod val="75000"/>
                  <a:lumOff val="25000"/>
                </a:schemeClr>
              </a:solidFill>
            </a:endParaRPr>
          </a:p>
          <a:p>
            <a:pPr marL="171450" lvl="1" indent="-171450">
              <a:buFont typeface="Arial" panose="020B0604020202020204" pitchFamily="34" charset="0"/>
              <a:buChar char="•"/>
            </a:pPr>
            <a:r>
              <a:rPr lang="fr-FR" sz="900" b="1" dirty="0">
                <a:solidFill>
                  <a:schemeClr val="tx1">
                    <a:lumMod val="75000"/>
                    <a:lumOff val="25000"/>
                  </a:schemeClr>
                </a:solidFill>
              </a:rPr>
              <a:t>La trajectoire de gestion de la transition est disponible dès le départ</a:t>
            </a:r>
          </a:p>
          <a:p>
            <a:pPr marL="268288" lvl="1" indent="-171450">
              <a:buFont typeface="Arial" panose="020B0604020202020204" pitchFamily="34" charset="0"/>
              <a:buChar char="•"/>
            </a:pPr>
            <a:endParaRPr lang="fr-FR" sz="900" dirty="0">
              <a:solidFill>
                <a:schemeClr val="tx1">
                  <a:lumMod val="75000"/>
                  <a:lumOff val="25000"/>
                </a:schemeClr>
              </a:solidFill>
            </a:endParaRPr>
          </a:p>
        </p:txBody>
      </p:sp>
      <p:cxnSp>
        <p:nvCxnSpPr>
          <p:cNvPr id="36" name="Connecteur en angle 35"/>
          <p:cNvCxnSpPr>
            <a:stCxn id="43" idx="3"/>
            <a:endCxn id="45" idx="0"/>
          </p:cNvCxnSpPr>
          <p:nvPr/>
        </p:nvCxnSpPr>
        <p:spPr>
          <a:xfrm>
            <a:off x="5580112" y="1475931"/>
            <a:ext cx="1951970" cy="2853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6534412" y="1504022"/>
            <a:ext cx="1260000" cy="215444"/>
          </a:xfrm>
          <a:prstGeom prst="rect">
            <a:avLst/>
          </a:prstGeom>
          <a:noFill/>
        </p:spPr>
        <p:txBody>
          <a:bodyPr wrap="square" rtlCol="0">
            <a:spAutoFit/>
          </a:bodyPr>
          <a:lstStyle/>
          <a:p>
            <a:r>
              <a:rPr lang="fr-FR" sz="800" i="1" dirty="0" smtClean="0">
                <a:solidFill>
                  <a:schemeClr val="tx1">
                    <a:lumMod val="75000"/>
                    <a:lumOff val="25000"/>
                  </a:schemeClr>
                </a:solidFill>
              </a:rPr>
              <a:t>En conséquence </a:t>
            </a:r>
            <a:endParaRPr lang="fr-FR" sz="800" i="1" dirty="0">
              <a:solidFill>
                <a:schemeClr val="tx1">
                  <a:lumMod val="75000"/>
                  <a:lumOff val="25000"/>
                </a:schemeClr>
              </a:solidFill>
            </a:endParaRPr>
          </a:p>
        </p:txBody>
      </p:sp>
    </p:spTree>
    <p:extLst>
      <p:ext uri="{BB962C8B-B14F-4D97-AF65-F5344CB8AC3E}">
        <p14:creationId xmlns:p14="http://schemas.microsoft.com/office/powerpoint/2010/main" val="260179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P spid="22" grpId="0" animBg="1"/>
      <p:bldP spid="24" grpId="0" animBg="1"/>
      <p:bldP spid="25" grpId="0" animBg="1"/>
      <p:bldP spid="26" grpId="0" animBg="1"/>
      <p:bldP spid="28" grpId="0" animBg="1"/>
      <p:bldP spid="34"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4" name="Espace réservé de la date 3"/>
          <p:cNvSpPr>
            <a:spLocks noGrp="1"/>
          </p:cNvSpPr>
          <p:nvPr>
            <p:ph type="dt" sz="half" idx="2"/>
          </p:nvPr>
        </p:nvSpPr>
        <p:spPr/>
        <p:txBody>
          <a:bodyPr/>
          <a:lstStyle/>
          <a:p>
            <a:fld id="{0597CDB5-73DC-8641-8CC1-FAD9379FD627}" type="datetime1">
              <a:rPr lang="fr-FR" cap="all" smtClean="0"/>
              <a:pPr/>
              <a:t>14/06/2023</a:t>
            </a:fld>
            <a:endParaRPr lang="fr-FR" cap="all" dirty="0"/>
          </a:p>
        </p:txBody>
      </p:sp>
      <p:sp>
        <p:nvSpPr>
          <p:cNvPr id="6" name="Titre 5"/>
          <p:cNvSpPr>
            <a:spLocks noGrp="1"/>
          </p:cNvSpPr>
          <p:nvPr>
            <p:ph type="title"/>
          </p:nvPr>
        </p:nvSpPr>
        <p:spPr/>
        <p:txBody>
          <a:bodyPr>
            <a:noAutofit/>
          </a:bodyPr>
          <a:lstStyle/>
          <a:p>
            <a:r>
              <a:rPr lang="fr-FR" sz="1800" dirty="0" smtClean="0">
                <a:solidFill>
                  <a:srgbClr val="000000"/>
                </a:solidFill>
                <a:latin typeface="Arial" panose="020B0604020202020204" pitchFamily="34" charset="0"/>
              </a:rPr>
              <a:t>Les SSR répondent avant tout à un besoin de proximité : les écarts sur la disponibilité de l’offre aboutissent à des inégalités d’accès aux soins</a:t>
            </a:r>
            <a:endParaRPr lang="fr-FR" sz="18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pic>
        <p:nvPicPr>
          <p:cNvPr id="9" name="Image 8"/>
          <p:cNvPicPr>
            <a:picLocks noChangeAspect="1"/>
          </p:cNvPicPr>
          <p:nvPr/>
        </p:nvPicPr>
        <p:blipFill rotWithShape="1">
          <a:blip r:embed="rId2"/>
          <a:srcRect l="59566" t="41040" r="16856" b="13601"/>
          <a:stretch/>
        </p:blipFill>
        <p:spPr>
          <a:xfrm>
            <a:off x="5379035" y="1796537"/>
            <a:ext cx="3052608" cy="2024360"/>
          </a:xfrm>
          <a:prstGeom prst="rect">
            <a:avLst/>
          </a:prstGeom>
        </p:spPr>
      </p:pic>
      <p:sp>
        <p:nvSpPr>
          <p:cNvPr id="10" name="Rectangle 9"/>
          <p:cNvSpPr/>
          <p:nvPr/>
        </p:nvSpPr>
        <p:spPr>
          <a:xfrm>
            <a:off x="5069135" y="1267902"/>
            <a:ext cx="3672409" cy="246221"/>
          </a:xfrm>
          <a:prstGeom prst="rect">
            <a:avLst/>
          </a:prstGeom>
        </p:spPr>
        <p:txBody>
          <a:bodyPr wrap="square">
            <a:spAutoFit/>
          </a:bodyPr>
          <a:lstStyle/>
          <a:p>
            <a:pPr algn="ctr"/>
            <a:r>
              <a:rPr lang="fr-FR" sz="1000" b="1" dirty="0"/>
              <a:t>Recours départemental en fonction de l’offre en 2016</a:t>
            </a:r>
          </a:p>
        </p:txBody>
      </p:sp>
      <p:sp>
        <p:nvSpPr>
          <p:cNvPr id="12" name="Rectangle 11"/>
          <p:cNvSpPr/>
          <p:nvPr/>
        </p:nvSpPr>
        <p:spPr>
          <a:xfrm>
            <a:off x="246752" y="4744868"/>
            <a:ext cx="7956376" cy="215444"/>
          </a:xfrm>
          <a:prstGeom prst="rect">
            <a:avLst/>
          </a:prstGeom>
        </p:spPr>
        <p:txBody>
          <a:bodyPr wrap="square">
            <a:spAutoFit/>
          </a:bodyPr>
          <a:lstStyle/>
          <a:p>
            <a:r>
              <a:rPr lang="fr-FR" sz="800" dirty="0" smtClean="0">
                <a:solidFill>
                  <a:schemeClr val="bg1">
                    <a:lumMod val="50000"/>
                  </a:schemeClr>
                </a:solidFill>
              </a:rPr>
              <a:t>Source : Les </a:t>
            </a:r>
            <a:r>
              <a:rPr lang="fr-FR" sz="800" dirty="0">
                <a:solidFill>
                  <a:schemeClr val="bg1">
                    <a:lumMod val="50000"/>
                  </a:schemeClr>
                </a:solidFill>
              </a:rPr>
              <a:t>soins de </a:t>
            </a:r>
            <a:r>
              <a:rPr lang="fr-FR" sz="800" dirty="0" smtClean="0">
                <a:solidFill>
                  <a:schemeClr val="bg1">
                    <a:lumMod val="50000"/>
                  </a:schemeClr>
                </a:solidFill>
              </a:rPr>
              <a:t>suite et </a:t>
            </a:r>
            <a:r>
              <a:rPr lang="fr-FR" sz="800" dirty="0">
                <a:solidFill>
                  <a:schemeClr val="bg1">
                    <a:lumMod val="50000"/>
                  </a:schemeClr>
                </a:solidFill>
              </a:rPr>
              <a:t>de </a:t>
            </a:r>
            <a:r>
              <a:rPr lang="fr-FR" sz="800" dirty="0" smtClean="0">
                <a:solidFill>
                  <a:schemeClr val="bg1">
                    <a:lumMod val="50000"/>
                  </a:schemeClr>
                </a:solidFill>
              </a:rPr>
              <a:t>réadaptation entre </a:t>
            </a:r>
            <a:r>
              <a:rPr lang="fr-FR" sz="800" dirty="0">
                <a:solidFill>
                  <a:schemeClr val="bg1">
                    <a:lumMod val="50000"/>
                  </a:schemeClr>
                </a:solidFill>
              </a:rPr>
              <a:t>2008 et </a:t>
            </a:r>
            <a:r>
              <a:rPr lang="fr-FR" sz="800" dirty="0" smtClean="0">
                <a:solidFill>
                  <a:schemeClr val="bg1">
                    <a:lumMod val="50000"/>
                  </a:schemeClr>
                </a:solidFill>
              </a:rPr>
              <a:t>2016 – Rapport DREES novembre 2018</a:t>
            </a:r>
            <a:endParaRPr lang="fr-FR" sz="800" dirty="0">
              <a:solidFill>
                <a:schemeClr val="bg1">
                  <a:lumMod val="50000"/>
                </a:schemeClr>
              </a:solidFill>
            </a:endParaRPr>
          </a:p>
        </p:txBody>
      </p:sp>
      <p:pic>
        <p:nvPicPr>
          <p:cNvPr id="13" name="Image 12"/>
          <p:cNvPicPr>
            <a:picLocks noChangeAspect="1"/>
          </p:cNvPicPr>
          <p:nvPr/>
        </p:nvPicPr>
        <p:blipFill rotWithShape="1">
          <a:blip r:embed="rId3"/>
          <a:srcRect l="24206" t="23878" r="24845" b="15988"/>
          <a:stretch/>
        </p:blipFill>
        <p:spPr>
          <a:xfrm>
            <a:off x="655434" y="1651262"/>
            <a:ext cx="3579472" cy="2251604"/>
          </a:xfrm>
          <a:prstGeom prst="rect">
            <a:avLst/>
          </a:prstGeom>
        </p:spPr>
      </p:pic>
      <p:sp>
        <p:nvSpPr>
          <p:cNvPr id="14" name="Rectangle 13"/>
          <p:cNvSpPr/>
          <p:nvPr/>
        </p:nvSpPr>
        <p:spPr>
          <a:xfrm>
            <a:off x="545043" y="1265047"/>
            <a:ext cx="3800254" cy="415498"/>
          </a:xfrm>
          <a:prstGeom prst="rect">
            <a:avLst/>
          </a:prstGeom>
        </p:spPr>
        <p:txBody>
          <a:bodyPr wrap="square">
            <a:spAutoFit/>
          </a:bodyPr>
          <a:lstStyle/>
          <a:p>
            <a:pPr algn="ctr"/>
            <a:r>
              <a:rPr lang="fr-FR" sz="1000" b="1" dirty="0"/>
              <a:t>Densité régionale en lits ou places SSR et distribution par spécialité (2017) </a:t>
            </a:r>
          </a:p>
        </p:txBody>
      </p:sp>
      <p:sp>
        <p:nvSpPr>
          <p:cNvPr id="15" name="Rectangle 14"/>
          <p:cNvSpPr/>
          <p:nvPr/>
        </p:nvSpPr>
        <p:spPr>
          <a:xfrm>
            <a:off x="323850" y="3838204"/>
            <a:ext cx="4132044" cy="923330"/>
          </a:xfrm>
          <a:prstGeom prst="rect">
            <a:avLst/>
          </a:prstGeom>
        </p:spPr>
        <p:txBody>
          <a:bodyPr wrap="square">
            <a:spAutoFit/>
          </a:bodyPr>
          <a:lstStyle/>
          <a:p>
            <a:pPr marL="285750" indent="-285750" algn="just">
              <a:buFont typeface="Arial" panose="020B0604020202020204" pitchFamily="34" charset="0"/>
              <a:buChar char="•"/>
            </a:pPr>
            <a:r>
              <a:rPr lang="fr-FR" sz="900" dirty="0" smtClean="0">
                <a:solidFill>
                  <a:srgbClr val="000000"/>
                </a:solidFill>
                <a:latin typeface="Arial" panose="020B0604020202020204" pitchFamily="34" charset="0"/>
              </a:rPr>
              <a:t>Les </a:t>
            </a:r>
            <a:r>
              <a:rPr lang="fr-FR" sz="900" dirty="0">
                <a:solidFill>
                  <a:srgbClr val="000000"/>
                </a:solidFill>
                <a:latin typeface="Arial" panose="020B0604020202020204" pitchFamily="34" charset="0"/>
              </a:rPr>
              <a:t>capacités d’accueil </a:t>
            </a:r>
            <a:r>
              <a:rPr lang="fr-FR" sz="900" dirty="0" smtClean="0">
                <a:solidFill>
                  <a:srgbClr val="000000"/>
                </a:solidFill>
                <a:latin typeface="Arial" panose="020B0604020202020204" pitchFamily="34" charset="0"/>
              </a:rPr>
              <a:t>sont inférieures </a:t>
            </a:r>
            <a:r>
              <a:rPr lang="fr-FR" sz="900" dirty="0">
                <a:solidFill>
                  <a:srgbClr val="000000"/>
                </a:solidFill>
                <a:latin typeface="Arial" panose="020B0604020202020204" pitchFamily="34" charset="0"/>
              </a:rPr>
              <a:t>d’au moins 10 % par rapport à la moyenne nationale </a:t>
            </a:r>
            <a:r>
              <a:rPr lang="fr-FR" sz="900" dirty="0" smtClean="0">
                <a:solidFill>
                  <a:srgbClr val="000000"/>
                </a:solidFill>
                <a:latin typeface="Arial" panose="020B0604020202020204" pitchFamily="34" charset="0"/>
              </a:rPr>
              <a:t>dans </a:t>
            </a:r>
            <a:r>
              <a:rPr lang="fr-FR" sz="900" dirty="0">
                <a:solidFill>
                  <a:srgbClr val="000000"/>
                </a:solidFill>
                <a:latin typeface="Arial" panose="020B0604020202020204" pitchFamily="34" charset="0"/>
              </a:rPr>
              <a:t>les régions Bretagne, Pays de la Loire, Nouvelle-Aquitaine, Martinique </a:t>
            </a:r>
            <a:r>
              <a:rPr lang="fr-FR" sz="900" dirty="0" smtClean="0">
                <a:solidFill>
                  <a:srgbClr val="000000"/>
                </a:solidFill>
                <a:latin typeface="Arial" panose="020B0604020202020204" pitchFamily="34" charset="0"/>
              </a:rPr>
              <a:t>et à Mayotte</a:t>
            </a:r>
          </a:p>
          <a:p>
            <a:pPr marL="285750" indent="-285750" algn="just">
              <a:buFont typeface="Arial" panose="020B0604020202020204" pitchFamily="34" charset="0"/>
              <a:buChar char="•"/>
            </a:pPr>
            <a:r>
              <a:rPr lang="fr-FR" sz="900" dirty="0" smtClean="0">
                <a:solidFill>
                  <a:srgbClr val="000000"/>
                </a:solidFill>
                <a:latin typeface="Arial" panose="020B0604020202020204" pitchFamily="34" charset="0"/>
              </a:rPr>
              <a:t>Elles </a:t>
            </a:r>
            <a:r>
              <a:rPr lang="fr-FR" sz="900" dirty="0">
                <a:solidFill>
                  <a:srgbClr val="000000"/>
                </a:solidFill>
                <a:latin typeface="Arial" panose="020B0604020202020204" pitchFamily="34" charset="0"/>
              </a:rPr>
              <a:t>sont par contre supérieures d’au moins 10 % dans les régions </a:t>
            </a:r>
            <a:r>
              <a:rPr lang="fr-FR" sz="900" dirty="0" smtClean="0">
                <a:solidFill>
                  <a:srgbClr val="000000"/>
                </a:solidFill>
                <a:latin typeface="Arial" panose="020B0604020202020204" pitchFamily="34" charset="0"/>
              </a:rPr>
              <a:t>PACA, </a:t>
            </a:r>
            <a:r>
              <a:rPr lang="fr-FR" sz="900" dirty="0">
                <a:solidFill>
                  <a:srgbClr val="000000"/>
                </a:solidFill>
                <a:latin typeface="Arial" panose="020B0604020202020204" pitchFamily="34" charset="0"/>
              </a:rPr>
              <a:t>Guadeloupe et </a:t>
            </a:r>
            <a:r>
              <a:rPr lang="fr-FR" sz="900" dirty="0" smtClean="0">
                <a:solidFill>
                  <a:srgbClr val="000000"/>
                </a:solidFill>
                <a:latin typeface="Arial" panose="020B0604020202020204" pitchFamily="34" charset="0"/>
              </a:rPr>
              <a:t>Île-de-France</a:t>
            </a:r>
          </a:p>
          <a:p>
            <a:pPr marL="285750" indent="-285750" algn="just">
              <a:buFont typeface="Arial" panose="020B0604020202020204" pitchFamily="34" charset="0"/>
              <a:buChar char="•"/>
            </a:pPr>
            <a:r>
              <a:rPr lang="fr-FR" sz="900" dirty="0" smtClean="0">
                <a:solidFill>
                  <a:srgbClr val="000000"/>
                </a:solidFill>
                <a:latin typeface="Arial" panose="020B0604020202020204" pitchFamily="34" charset="0"/>
              </a:rPr>
              <a:t>Les </a:t>
            </a:r>
            <a:r>
              <a:rPr lang="fr-FR" sz="900" dirty="0">
                <a:solidFill>
                  <a:srgbClr val="000000"/>
                </a:solidFill>
                <a:latin typeface="Arial" panose="020B0604020202020204" pitchFamily="34" charset="0"/>
              </a:rPr>
              <a:t>disparités infrarégionales sont </a:t>
            </a:r>
            <a:r>
              <a:rPr lang="fr-FR" sz="900" dirty="0" smtClean="0">
                <a:solidFill>
                  <a:srgbClr val="000000"/>
                </a:solidFill>
                <a:latin typeface="Arial" panose="020B0604020202020204" pitchFamily="34" charset="0"/>
              </a:rPr>
              <a:t>encore plus importantes</a:t>
            </a:r>
            <a:endParaRPr lang="fr-FR" sz="900" dirty="0"/>
          </a:p>
        </p:txBody>
      </p:sp>
      <p:sp>
        <p:nvSpPr>
          <p:cNvPr id="3" name="Rectangle 2"/>
          <p:cNvSpPr/>
          <p:nvPr/>
        </p:nvSpPr>
        <p:spPr>
          <a:xfrm>
            <a:off x="5130777" y="4158775"/>
            <a:ext cx="3617935" cy="369332"/>
          </a:xfrm>
          <a:prstGeom prst="rect">
            <a:avLst/>
          </a:prstGeom>
        </p:spPr>
        <p:txBody>
          <a:bodyPr wrap="square">
            <a:spAutoFit/>
          </a:bodyPr>
          <a:lstStyle/>
          <a:p>
            <a:pPr marL="285750" indent="-285750" algn="just">
              <a:buFont typeface="Arial" panose="020B0604020202020204" pitchFamily="34" charset="0"/>
              <a:buChar char="•"/>
            </a:pPr>
            <a:r>
              <a:rPr lang="fr-FR" sz="900" dirty="0">
                <a:solidFill>
                  <a:srgbClr val="000000"/>
                </a:solidFill>
                <a:latin typeface="Arial" panose="020B0604020202020204" pitchFamily="34" charset="0"/>
              </a:rPr>
              <a:t>Plus un département offre de capacités d’accueil par habitant, plus le taux de recours a de chance d’y être élevé</a:t>
            </a:r>
          </a:p>
        </p:txBody>
      </p:sp>
    </p:spTree>
    <p:extLst>
      <p:ext uri="{BB962C8B-B14F-4D97-AF65-F5344CB8AC3E}">
        <p14:creationId xmlns:p14="http://schemas.microsoft.com/office/powerpoint/2010/main" val="269884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6</a:t>
            </a:fld>
            <a:endParaRPr lang="fr-FR" dirty="0"/>
          </a:p>
        </p:txBody>
      </p:sp>
      <p:sp>
        <p:nvSpPr>
          <p:cNvPr id="4" name="Espace réservé de la date 3"/>
          <p:cNvSpPr>
            <a:spLocks noGrp="1"/>
          </p:cNvSpPr>
          <p:nvPr>
            <p:ph type="dt" sz="half" idx="2"/>
          </p:nvPr>
        </p:nvSpPr>
        <p:spPr/>
        <p:txBody>
          <a:bodyPr/>
          <a:lstStyle/>
          <a:p>
            <a:fld id="{0597CDB5-73DC-8641-8CC1-FAD9379FD627}" type="datetime1">
              <a:rPr lang="fr-FR" cap="all" smtClean="0"/>
              <a:pPr/>
              <a:t>14/06/2023</a:t>
            </a:fld>
            <a:endParaRPr lang="fr-FR" cap="all" dirty="0"/>
          </a:p>
        </p:txBody>
      </p:sp>
      <p:sp>
        <p:nvSpPr>
          <p:cNvPr id="5" name="Espace réservé du texte 4"/>
          <p:cNvSpPr>
            <a:spLocks noGrp="1"/>
          </p:cNvSpPr>
          <p:nvPr>
            <p:ph type="body" sz="quarter" idx="13"/>
          </p:nvPr>
        </p:nvSpPr>
        <p:spPr/>
        <p:txBody>
          <a:bodyPr/>
          <a:lstStyle/>
          <a:p>
            <a:endParaRPr lang="fr-FR"/>
          </a:p>
        </p:txBody>
      </p:sp>
      <p:sp>
        <p:nvSpPr>
          <p:cNvPr id="6" name="Titre 5"/>
          <p:cNvSpPr>
            <a:spLocks noGrp="1"/>
          </p:cNvSpPr>
          <p:nvPr>
            <p:ph type="title"/>
          </p:nvPr>
        </p:nvSpPr>
        <p:spPr/>
        <p:txBody>
          <a:bodyPr>
            <a:noAutofit/>
          </a:bodyPr>
          <a:lstStyle/>
          <a:p>
            <a:pPr algn="just"/>
            <a:r>
              <a:rPr lang="fr-FR" sz="1800" dirty="0" smtClean="0"/>
              <a:t>Le </a:t>
            </a:r>
            <a:r>
              <a:rPr lang="fr-FR" sz="1800" dirty="0"/>
              <a:t>taux de journées standardisées </a:t>
            </a:r>
            <a:r>
              <a:rPr lang="fr-FR" sz="1800" dirty="0" smtClean="0"/>
              <a:t>est corrélé avec le niveau </a:t>
            </a:r>
            <a:r>
              <a:rPr lang="fr-FR" sz="1800" dirty="0"/>
              <a:t>de financement par habitant de plus de 60 </a:t>
            </a:r>
            <a:r>
              <a:rPr lang="fr-FR" sz="1800" dirty="0" smtClean="0"/>
              <a:t>ans</a:t>
            </a:r>
            <a:endParaRPr lang="fr-FR" sz="18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graphicFrame>
        <p:nvGraphicFramePr>
          <p:cNvPr id="9" name="Graphique 8"/>
          <p:cNvGraphicFramePr/>
          <p:nvPr>
            <p:extLst/>
          </p:nvPr>
        </p:nvGraphicFramePr>
        <p:xfrm>
          <a:off x="215677" y="2063709"/>
          <a:ext cx="5580459" cy="257330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323850" y="1536504"/>
            <a:ext cx="5472286" cy="415498"/>
          </a:xfrm>
          <a:prstGeom prst="rect">
            <a:avLst/>
          </a:prstGeom>
        </p:spPr>
        <p:txBody>
          <a:bodyPr wrap="square">
            <a:spAutoFit/>
          </a:bodyPr>
          <a:lstStyle/>
          <a:p>
            <a:pPr algn="just"/>
            <a:r>
              <a:rPr lang="fr-FR" sz="1050" b="1" dirty="0"/>
              <a:t>Comparaison par région des masses de financement moyenne pour 1000 habitants de +60 </a:t>
            </a:r>
            <a:r>
              <a:rPr lang="fr-FR" sz="1050" b="1" dirty="0" smtClean="0"/>
              <a:t>ans et des </a:t>
            </a:r>
            <a:r>
              <a:rPr lang="fr-FR" sz="1050" b="1" dirty="0"/>
              <a:t>taux de journées Standardisé /1000 hab. (source </a:t>
            </a:r>
            <a:r>
              <a:rPr lang="fr-FR" sz="1050" b="1" dirty="0" err="1" smtClean="0"/>
              <a:t>ScanSanté</a:t>
            </a:r>
            <a:r>
              <a:rPr lang="fr-FR" sz="1050" b="1" dirty="0" smtClean="0"/>
              <a:t>)</a:t>
            </a:r>
            <a:endParaRPr lang="fr-FR" sz="1050" b="1" dirty="0"/>
          </a:p>
        </p:txBody>
      </p:sp>
      <p:sp>
        <p:nvSpPr>
          <p:cNvPr id="11" name="ZoneTexte 10"/>
          <p:cNvSpPr txBox="1"/>
          <p:nvPr/>
        </p:nvSpPr>
        <p:spPr>
          <a:xfrm>
            <a:off x="5796136" y="2205035"/>
            <a:ext cx="2952329" cy="2462213"/>
          </a:xfrm>
          <a:prstGeom prst="rect">
            <a:avLst/>
          </a:prstGeom>
          <a:noFill/>
        </p:spPr>
        <p:txBody>
          <a:bodyPr wrap="square" rtlCol="0">
            <a:spAutoFit/>
          </a:bodyPr>
          <a:lstStyle/>
          <a:p>
            <a:pPr marL="171450" indent="-171450" algn="just">
              <a:buFont typeface="Arial" panose="020B0604020202020204" pitchFamily="34" charset="0"/>
              <a:buChar char="•"/>
            </a:pPr>
            <a:r>
              <a:rPr lang="fr-FR" sz="1100" dirty="0" smtClean="0"/>
              <a:t>Les taux de recours standardisés et les niveaux de financement par personne de plus de 60 ans varient dans un rapport de 1 à 2 entre régions</a:t>
            </a:r>
          </a:p>
          <a:p>
            <a:pPr marL="171450" indent="-171450" algn="just">
              <a:buFont typeface="Arial" panose="020B0604020202020204" pitchFamily="34" charset="0"/>
              <a:buChar char="•"/>
            </a:pPr>
            <a:endParaRPr lang="fr-FR" sz="1100" dirty="0"/>
          </a:p>
          <a:p>
            <a:pPr marL="171450" indent="-171450" algn="just">
              <a:buFont typeface="Arial" panose="020B0604020202020204" pitchFamily="34" charset="0"/>
              <a:buChar char="•"/>
            </a:pPr>
            <a:r>
              <a:rPr lang="fr-FR" sz="1100" dirty="0" smtClean="0"/>
              <a:t>Si le niveau de dépense n’est pas une garantie d’un taux de recours élevé, on constate un lien fort entre les deux variables</a:t>
            </a:r>
          </a:p>
          <a:p>
            <a:pPr marL="171450" indent="-171450" algn="just">
              <a:buFont typeface="Arial" panose="020B0604020202020204" pitchFamily="34" charset="0"/>
              <a:buChar char="•"/>
            </a:pPr>
            <a:endParaRPr lang="fr-FR" sz="1100" dirty="0"/>
          </a:p>
          <a:p>
            <a:pPr marL="171450" indent="-171450" algn="just">
              <a:buFont typeface="Arial" panose="020B0604020202020204" pitchFamily="34" charset="0"/>
              <a:buChar char="•"/>
            </a:pPr>
            <a:r>
              <a:rPr lang="fr-FR" sz="1100" dirty="0" smtClean="0"/>
              <a:t>Pour aller plus loin, il faudrait pouvoir qualifier plus finement l’état de santé des populations : c’est l’objectif de la dotation populationnelle en SSR</a:t>
            </a:r>
            <a:endParaRPr lang="fr-FR" sz="1100" dirty="0"/>
          </a:p>
        </p:txBody>
      </p:sp>
    </p:spTree>
    <p:extLst>
      <p:ext uri="{BB962C8B-B14F-4D97-AF65-F5344CB8AC3E}">
        <p14:creationId xmlns:p14="http://schemas.microsoft.com/office/powerpoint/2010/main" val="3274058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Image 29"/>
          <p:cNvPicPr>
            <a:picLocks noChangeAspect="1"/>
          </p:cNvPicPr>
          <p:nvPr/>
        </p:nvPicPr>
        <p:blipFill rotWithShape="1">
          <a:blip r:embed="rId2"/>
          <a:srcRect l="33397" t="35461" r="25095" b="2232"/>
          <a:stretch/>
        </p:blipFill>
        <p:spPr>
          <a:xfrm>
            <a:off x="4609637" y="1726048"/>
            <a:ext cx="2624174" cy="2099340"/>
          </a:xfrm>
          <a:prstGeom prst="rect">
            <a:avLst/>
          </a:prstGeom>
        </p:spPr>
      </p:pic>
      <p:sp>
        <p:nvSpPr>
          <p:cNvPr id="2" name="Espace réservé du numéro de diapositive 1"/>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7" name="Titre 6"/>
          <p:cNvSpPr>
            <a:spLocks noGrp="1"/>
          </p:cNvSpPr>
          <p:nvPr>
            <p:ph type="title"/>
          </p:nvPr>
        </p:nvSpPr>
        <p:spPr/>
        <p:txBody>
          <a:bodyPr>
            <a:noAutofit/>
          </a:bodyPr>
          <a:lstStyle/>
          <a:p>
            <a:pPr algn="just"/>
            <a:r>
              <a:rPr lang="fr-FR" sz="2000" dirty="0" smtClean="0"/>
              <a:t>L’exemple des SSR cardiologiques : la structure de l’offre de soins n’a pas de lien avec l’état de santé de la population</a:t>
            </a:r>
            <a:endParaRPr lang="fr-FR" sz="2000"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9" name="ZoneTexte 8"/>
          <p:cNvSpPr txBox="1"/>
          <p:nvPr/>
        </p:nvSpPr>
        <p:spPr>
          <a:xfrm>
            <a:off x="1968152" y="1286666"/>
            <a:ext cx="2577192" cy="396000"/>
          </a:xfrm>
          <a:prstGeom prst="rect">
            <a:avLst/>
          </a:prstGeom>
          <a:solidFill>
            <a:schemeClr val="bg1">
              <a:lumMod val="95000"/>
            </a:schemeClr>
          </a:solidFill>
        </p:spPr>
        <p:txBody>
          <a:bodyPr wrap="square" rtlCol="0" anchor="ctr">
            <a:noAutofit/>
          </a:bodyPr>
          <a:lstStyle/>
          <a:p>
            <a:pPr algn="ctr"/>
            <a:r>
              <a:rPr lang="fr-FR" sz="900" b="1" dirty="0" smtClean="0">
                <a:latin typeface="Arial" panose="020B0604020202020204" pitchFamily="34" charset="0"/>
                <a:cs typeface="Arial" panose="020B0604020202020204" pitchFamily="34" charset="0"/>
              </a:rPr>
              <a:t>Taux des </a:t>
            </a:r>
            <a:r>
              <a:rPr lang="fr-FR" sz="900" b="1" dirty="0">
                <a:latin typeface="Arial" panose="020B0604020202020204" pitchFamily="34" charset="0"/>
                <a:cs typeface="Arial" panose="020B0604020202020204" pitchFamily="34" charset="0"/>
              </a:rPr>
              <a:t>personnes hospitalisées pour maladie coronaire chronique ou ayant une </a:t>
            </a:r>
            <a:r>
              <a:rPr lang="fr-FR" sz="900" b="1" dirty="0" smtClean="0">
                <a:latin typeface="Arial" panose="020B0604020202020204" pitchFamily="34" charset="0"/>
                <a:cs typeface="Arial" panose="020B0604020202020204" pitchFamily="34" charset="0"/>
              </a:rPr>
              <a:t>ALD, par département</a:t>
            </a:r>
            <a:endParaRPr lang="fr-FR" sz="900" b="1"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rotWithShape="1">
          <a:blip r:embed="rId3"/>
          <a:srcRect l="40930" t="25370" r="32041" b="37365"/>
          <a:stretch/>
        </p:blipFill>
        <p:spPr>
          <a:xfrm>
            <a:off x="1968152" y="1707654"/>
            <a:ext cx="2577192" cy="2136128"/>
          </a:xfrm>
          <a:prstGeom prst="rect">
            <a:avLst/>
          </a:prstGeom>
        </p:spPr>
      </p:pic>
      <p:pic>
        <p:nvPicPr>
          <p:cNvPr id="11" name="Image 10"/>
          <p:cNvPicPr>
            <a:picLocks noChangeAspect="1"/>
          </p:cNvPicPr>
          <p:nvPr/>
        </p:nvPicPr>
        <p:blipFill rotWithShape="1">
          <a:blip r:embed="rId3"/>
          <a:srcRect l="85564" t="32946" r="7646" b="56877"/>
          <a:stretch/>
        </p:blipFill>
        <p:spPr>
          <a:xfrm>
            <a:off x="2008893" y="3416866"/>
            <a:ext cx="441317" cy="397639"/>
          </a:xfrm>
          <a:prstGeom prst="rect">
            <a:avLst/>
          </a:prstGeom>
        </p:spPr>
      </p:pic>
      <p:sp>
        <p:nvSpPr>
          <p:cNvPr id="17" name="Ellipse 16"/>
          <p:cNvSpPr/>
          <p:nvPr/>
        </p:nvSpPr>
        <p:spPr>
          <a:xfrm rot="1682807">
            <a:off x="3084068" y="1923257"/>
            <a:ext cx="1369014" cy="583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682807" flipV="1">
            <a:off x="2708197" y="3248043"/>
            <a:ext cx="940778" cy="4122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609637" y="1286666"/>
            <a:ext cx="2624174" cy="396000"/>
          </a:xfrm>
          <a:prstGeom prst="rect">
            <a:avLst/>
          </a:prstGeom>
          <a:solidFill>
            <a:schemeClr val="bg1">
              <a:lumMod val="95000"/>
            </a:schemeClr>
          </a:solidFill>
        </p:spPr>
        <p:txBody>
          <a:bodyPr wrap="square" rtlCol="0" anchor="ctr">
            <a:noAutofit/>
          </a:bodyPr>
          <a:lstStyle>
            <a:defPPr>
              <a:defRPr lang="fr-FR"/>
            </a:defPPr>
            <a:lvl1pPr algn="ctr">
              <a:defRPr sz="900" b="1">
                <a:latin typeface="Arial" panose="020B0604020202020204" pitchFamily="34" charset="0"/>
                <a:cs typeface="Arial" panose="020B0604020202020204" pitchFamily="34" charset="0"/>
              </a:defRPr>
            </a:lvl1pPr>
          </a:lstStyle>
          <a:p>
            <a:r>
              <a:rPr lang="fr-FR" dirty="0"/>
              <a:t>Nombre de journées / 1000 habitants adultes de </a:t>
            </a:r>
            <a:r>
              <a:rPr lang="fr-FR" dirty="0" smtClean="0"/>
              <a:t>SSR cardiologiques, </a:t>
            </a:r>
            <a:r>
              <a:rPr lang="fr-FR" dirty="0"/>
              <a:t>par département</a:t>
            </a:r>
          </a:p>
        </p:txBody>
      </p:sp>
      <p:sp>
        <p:nvSpPr>
          <p:cNvPr id="23" name="Ellipse 22"/>
          <p:cNvSpPr/>
          <p:nvPr/>
        </p:nvSpPr>
        <p:spPr>
          <a:xfrm rot="1069835" flipV="1">
            <a:off x="5331154" y="3196262"/>
            <a:ext cx="906054" cy="4210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rot="1682807">
            <a:off x="5669256" y="1956767"/>
            <a:ext cx="1511388" cy="6142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isocèle 30"/>
          <p:cNvSpPr/>
          <p:nvPr/>
        </p:nvSpPr>
        <p:spPr>
          <a:xfrm rot="5400000">
            <a:off x="339790" y="4116878"/>
            <a:ext cx="359614" cy="310012"/>
          </a:xfrm>
          <a:prstGeom prst="triangle">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651339" y="3887164"/>
            <a:ext cx="8097374" cy="769441"/>
          </a:xfrm>
          <a:prstGeom prst="rect">
            <a:avLst/>
          </a:prstGeom>
          <a:noFill/>
        </p:spPr>
        <p:txBody>
          <a:bodyPr wrap="square" rtlCol="0">
            <a:spAutoFit/>
          </a:bodyPr>
          <a:lstStyle/>
          <a:p>
            <a:pPr marL="93663" indent="-93663" algn="just">
              <a:buFont typeface="Arial" panose="020B0604020202020204" pitchFamily="34" charset="0"/>
              <a:buChar char="•"/>
            </a:pPr>
            <a:r>
              <a:rPr lang="fr-FR" sz="1100" dirty="0" smtClean="0"/>
              <a:t>Il n’existe aucune de corrélation entre « l’état de santé cardiologique » et le niveau d’activité des SSR cardiologiques</a:t>
            </a:r>
          </a:p>
          <a:p>
            <a:pPr marL="93663" indent="-93663" algn="just">
              <a:buFont typeface="Arial" panose="020B0604020202020204" pitchFamily="34" charset="0"/>
              <a:buChar char="•"/>
            </a:pPr>
            <a:r>
              <a:rPr lang="fr-FR" sz="1100" dirty="0" smtClean="0"/>
              <a:t>La nécessité de construire un modèle de financement permettant le rééquilibrage de l’offre et l’accès aux soins est indispensable </a:t>
            </a:r>
          </a:p>
          <a:p>
            <a:pPr marL="93663" indent="-93663" algn="just">
              <a:buFont typeface="Arial" panose="020B0604020202020204" pitchFamily="34" charset="0"/>
              <a:buChar char="•"/>
            </a:pPr>
            <a:r>
              <a:rPr lang="fr-FR" sz="1100" dirty="0" smtClean="0"/>
              <a:t>Le compartiment « Dotation Populationnelle » du modèle de financement proposé pour les SSR vise cet objectif</a:t>
            </a:r>
            <a:endParaRPr lang="fr-FR" sz="1100" dirty="0"/>
          </a:p>
        </p:txBody>
      </p:sp>
      <p:pic>
        <p:nvPicPr>
          <p:cNvPr id="33" name="Image 32"/>
          <p:cNvPicPr>
            <a:picLocks noChangeAspect="1"/>
          </p:cNvPicPr>
          <p:nvPr/>
        </p:nvPicPr>
        <p:blipFill rotWithShape="1">
          <a:blip r:embed="rId2"/>
          <a:srcRect l="81784" t="45375" r="8881" b="40159"/>
          <a:stretch/>
        </p:blipFill>
        <p:spPr>
          <a:xfrm>
            <a:off x="4633990" y="3327115"/>
            <a:ext cx="590169" cy="487390"/>
          </a:xfrm>
          <a:prstGeom prst="rect">
            <a:avLst/>
          </a:prstGeom>
        </p:spPr>
      </p:pic>
      <p:sp>
        <p:nvSpPr>
          <p:cNvPr id="3" name="ZoneTexte 2"/>
          <p:cNvSpPr txBox="1"/>
          <p:nvPr/>
        </p:nvSpPr>
        <p:spPr>
          <a:xfrm>
            <a:off x="1861740" y="3806561"/>
            <a:ext cx="2669156" cy="184666"/>
          </a:xfrm>
          <a:prstGeom prst="rect">
            <a:avLst/>
          </a:prstGeom>
          <a:noFill/>
        </p:spPr>
        <p:txBody>
          <a:bodyPr wrap="square" rtlCol="0">
            <a:spAutoFit/>
          </a:bodyPr>
          <a:lstStyle/>
          <a:p>
            <a:r>
              <a:rPr lang="fr-FR" sz="600" dirty="0" smtClean="0">
                <a:solidFill>
                  <a:schemeClr val="tx1">
                    <a:lumMod val="50000"/>
                    <a:lumOff val="50000"/>
                  </a:schemeClr>
                </a:solidFill>
              </a:rPr>
              <a:t>Source : cartographie des pathologies Assurance Maladie</a:t>
            </a:r>
            <a:endParaRPr lang="fr-FR" sz="600" dirty="0">
              <a:solidFill>
                <a:schemeClr val="tx1">
                  <a:lumMod val="50000"/>
                  <a:lumOff val="50000"/>
                </a:schemeClr>
              </a:solidFill>
            </a:endParaRPr>
          </a:p>
        </p:txBody>
      </p:sp>
      <p:sp>
        <p:nvSpPr>
          <p:cNvPr id="21" name="ZoneTexte 20"/>
          <p:cNvSpPr txBox="1"/>
          <p:nvPr/>
        </p:nvSpPr>
        <p:spPr>
          <a:xfrm>
            <a:off x="4567140" y="3808105"/>
            <a:ext cx="2669156" cy="184666"/>
          </a:xfrm>
          <a:prstGeom prst="rect">
            <a:avLst/>
          </a:prstGeom>
          <a:noFill/>
        </p:spPr>
        <p:txBody>
          <a:bodyPr wrap="square" rtlCol="0">
            <a:spAutoFit/>
          </a:bodyPr>
          <a:lstStyle/>
          <a:p>
            <a:r>
              <a:rPr lang="fr-FR" sz="600" dirty="0" smtClean="0">
                <a:solidFill>
                  <a:schemeClr val="tx1">
                    <a:lumMod val="50000"/>
                    <a:lumOff val="50000"/>
                  </a:schemeClr>
                </a:solidFill>
              </a:rPr>
              <a:t>Source : PMSI SSR 2019</a:t>
            </a:r>
            <a:endParaRPr lang="fr-FR" sz="600" dirty="0">
              <a:solidFill>
                <a:schemeClr val="tx1">
                  <a:lumMod val="50000"/>
                  <a:lumOff val="50000"/>
                </a:schemeClr>
              </a:solidFill>
            </a:endParaRPr>
          </a:p>
        </p:txBody>
      </p:sp>
    </p:spTree>
    <p:extLst>
      <p:ext uri="{BB962C8B-B14F-4D97-AF65-F5344CB8AC3E}">
        <p14:creationId xmlns:p14="http://schemas.microsoft.com/office/powerpoint/2010/main" val="18316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pour une image  9"/>
          <p:cNvSpPr>
            <a:spLocks noGrp="1"/>
          </p:cNvSpPr>
          <p:nvPr>
            <p:ph type="pic" sz="quarter" idx="13"/>
          </p:nvPr>
        </p:nvSpPr>
        <p:spPr/>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9" name="Titre 8"/>
          <p:cNvSpPr>
            <a:spLocks noGrp="1"/>
          </p:cNvSpPr>
          <p:nvPr>
            <p:ph type="title"/>
          </p:nvPr>
        </p:nvSpPr>
        <p:spPr/>
        <p:txBody>
          <a:bodyPr/>
          <a:lstStyle/>
          <a:p>
            <a:pPr marL="0" indent="0">
              <a:buNone/>
            </a:pPr>
            <a:r>
              <a:rPr lang="fr-FR" dirty="0" smtClean="0"/>
              <a:t>2. Structure générale du modèle de financement des SSR</a:t>
            </a:r>
            <a:endParaRPr lang="fr-FR" dirty="0"/>
          </a:p>
        </p:txBody>
      </p:sp>
      <p:sp>
        <p:nvSpPr>
          <p:cNvPr id="8" name="Espace réservé du pied de page 7"/>
          <p:cNvSpPr>
            <a:spLocks noGrp="1"/>
          </p:cNvSpPr>
          <p:nvPr>
            <p:ph type="ftr" sz="quarter" idx="3"/>
          </p:nvPr>
        </p:nvSpPr>
        <p:spPr/>
        <p:txBody>
          <a:bodyPr/>
          <a:lstStyle/>
          <a:p>
            <a:r>
              <a:rPr lang="fr-FR" smtClean="0"/>
              <a:t>Direction générale de l’offre de soins</a:t>
            </a:r>
            <a:endParaRPr lang="fr-FR" dirty="0"/>
          </a:p>
        </p:txBody>
      </p:sp>
      <p:sp>
        <p:nvSpPr>
          <p:cNvPr id="2" name="Espace réservé du numéro de diapositive 1"/>
          <p:cNvSpPr>
            <a:spLocks noGrp="1"/>
          </p:cNvSpPr>
          <p:nvPr>
            <p:ph type="sldNum" sz="quarter" idx="4294967295"/>
          </p:nvPr>
        </p:nvSpPr>
        <p:spPr>
          <a:xfrm>
            <a:off x="7794625" y="4783138"/>
            <a:ext cx="1349375" cy="360362"/>
          </a:xfrm>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291937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e la date 5"/>
          <p:cNvSpPr>
            <a:spLocks noGrp="1"/>
          </p:cNvSpPr>
          <p:nvPr>
            <p:ph type="dt" sz="half" idx="2"/>
          </p:nvPr>
        </p:nvSpPr>
        <p:spPr/>
        <p:txBody>
          <a:bodyPr/>
          <a:lstStyle/>
          <a:p>
            <a:fld id="{251C71F6-E0A6-1740-B64F-38F332886BAF}" type="datetime1">
              <a:rPr lang="fr-FR" cap="all" smtClean="0"/>
              <a:pPr/>
              <a:t>14/06/2023</a:t>
            </a:fld>
            <a:endParaRPr lang="fr-FR" cap="all" dirty="0"/>
          </a:p>
        </p:txBody>
      </p:sp>
      <p:sp>
        <p:nvSpPr>
          <p:cNvPr id="10" name="Espace réservé du texte 9"/>
          <p:cNvSpPr>
            <a:spLocks noGrp="1"/>
          </p:cNvSpPr>
          <p:nvPr>
            <p:ph type="body" sz="quarter" idx="13"/>
          </p:nvPr>
        </p:nvSpPr>
        <p:spPr/>
        <p:txBody>
          <a:bodyPr/>
          <a:lstStyle/>
          <a:p>
            <a:endParaRPr lang="fr-FR"/>
          </a:p>
        </p:txBody>
      </p:sp>
      <p:sp>
        <p:nvSpPr>
          <p:cNvPr id="9" name="Titre 8"/>
          <p:cNvSpPr>
            <a:spLocks noGrp="1"/>
          </p:cNvSpPr>
          <p:nvPr>
            <p:ph type="title"/>
          </p:nvPr>
        </p:nvSpPr>
        <p:spPr/>
        <p:txBody>
          <a:bodyPr>
            <a:noAutofit/>
          </a:bodyPr>
          <a:lstStyle/>
          <a:p>
            <a:pPr algn="just"/>
            <a:r>
              <a:rPr lang="fr-FR" sz="1600" dirty="0"/>
              <a:t>Des modalités de </a:t>
            </a:r>
            <a:r>
              <a:rPr lang="fr-FR" sz="1600" dirty="0" smtClean="0"/>
              <a:t>financement </a:t>
            </a:r>
            <a:r>
              <a:rPr lang="fr-FR" sz="1600" dirty="0"/>
              <a:t>combinées </a:t>
            </a:r>
            <a:r>
              <a:rPr lang="fr-FR" sz="1600" dirty="0" smtClean="0"/>
              <a:t>pour apporter une  </a:t>
            </a:r>
            <a:r>
              <a:rPr lang="fr-FR" sz="1600" dirty="0"/>
              <a:t>réponse  plus  adaptée  </a:t>
            </a:r>
            <a:r>
              <a:rPr lang="fr-FR" sz="1600" dirty="0" smtClean="0"/>
              <a:t>aux besoins de prise en charge en SSR et soutenir la transformation du secteur</a:t>
            </a:r>
            <a:endParaRPr lang="fr-FR" sz="1600" dirty="0"/>
          </a:p>
        </p:txBody>
      </p:sp>
      <p:sp>
        <p:nvSpPr>
          <p:cNvPr id="8" name="Espace réservé du pied de page 7"/>
          <p:cNvSpPr>
            <a:spLocks noGrp="1"/>
          </p:cNvSpPr>
          <p:nvPr>
            <p:ph type="ftr" sz="quarter" idx="3"/>
          </p:nvPr>
        </p:nvSpPr>
        <p:spPr/>
        <p:txBody>
          <a:bodyPr/>
          <a:lstStyle/>
          <a:p>
            <a:r>
              <a:rPr lang="fr-FR" dirty="0" smtClean="0"/>
              <a:t>Direction générale de l’offre de soins</a:t>
            </a:r>
            <a:endParaRPr lang="fr-FR" dirty="0"/>
          </a:p>
        </p:txBody>
      </p:sp>
      <p:sp>
        <p:nvSpPr>
          <p:cNvPr id="17" name="Rectangle 16"/>
          <p:cNvSpPr/>
          <p:nvPr/>
        </p:nvSpPr>
        <p:spPr>
          <a:xfrm>
            <a:off x="4680009" y="2009094"/>
            <a:ext cx="4068455" cy="599657"/>
          </a:xfrm>
          <a:prstGeom prst="rect">
            <a:avLst/>
          </a:prstGeom>
          <a:ln>
            <a:solidFill>
              <a:srgbClr val="C00000"/>
            </a:solidFill>
          </a:ln>
        </p:spPr>
        <p:txBody>
          <a:bodyPr wrap="square" anchor="ctr">
            <a:noAutofit/>
          </a:bodyPr>
          <a:lstStyle/>
          <a:p>
            <a:r>
              <a:rPr lang="fr-FR" sz="1000" dirty="0" smtClean="0">
                <a:solidFill>
                  <a:srgbClr val="000000"/>
                </a:solidFill>
              </a:rPr>
              <a:t>Maintenir </a:t>
            </a:r>
            <a:r>
              <a:rPr lang="fr-FR" sz="1000" dirty="0">
                <a:solidFill>
                  <a:srgbClr val="000000"/>
                </a:solidFill>
              </a:rPr>
              <a:t>la réactivité des établissements tout en responsabilisant les acteurs et en </a:t>
            </a:r>
            <a:r>
              <a:rPr lang="fr-FR" sz="1000" dirty="0" smtClean="0">
                <a:solidFill>
                  <a:srgbClr val="000000"/>
                </a:solidFill>
              </a:rPr>
              <a:t>agissant sur </a:t>
            </a:r>
            <a:r>
              <a:rPr lang="fr-FR" sz="1000" dirty="0">
                <a:solidFill>
                  <a:srgbClr val="000000"/>
                </a:solidFill>
              </a:rPr>
              <a:t>la pertinence des prises en charges</a:t>
            </a:r>
            <a:endParaRPr lang="fr-FR" sz="1200" dirty="0"/>
          </a:p>
        </p:txBody>
      </p:sp>
      <p:sp>
        <p:nvSpPr>
          <p:cNvPr id="19" name="Rectangle 18"/>
          <p:cNvSpPr/>
          <p:nvPr/>
        </p:nvSpPr>
        <p:spPr>
          <a:xfrm>
            <a:off x="4680009" y="2673352"/>
            <a:ext cx="4068455" cy="682903"/>
          </a:xfrm>
          <a:prstGeom prst="rect">
            <a:avLst/>
          </a:prstGeom>
          <a:ln>
            <a:solidFill>
              <a:srgbClr val="C00000"/>
            </a:solidFill>
          </a:ln>
        </p:spPr>
        <p:txBody>
          <a:bodyPr wrap="square" anchor="ctr">
            <a:noAutofit/>
          </a:bodyPr>
          <a:lstStyle/>
          <a:p>
            <a:pPr marL="92075" lvl="0" algn="ctr">
              <a:spcAft>
                <a:spcPts val="500"/>
              </a:spcAft>
            </a:pPr>
            <a:r>
              <a:rPr lang="fr-FR" sz="1000" dirty="0" smtClean="0">
                <a:solidFill>
                  <a:srgbClr val="000000"/>
                </a:solidFill>
              </a:rPr>
              <a:t>Réduire l</a:t>
            </a:r>
            <a:r>
              <a:rPr lang="fr-FR" sz="1000" dirty="0" smtClean="0"/>
              <a:t>es </a:t>
            </a:r>
            <a:r>
              <a:rPr lang="fr-FR" sz="1000" dirty="0"/>
              <a:t>inégalités </a:t>
            </a:r>
            <a:r>
              <a:rPr lang="fr-FR" sz="1000" dirty="0" smtClean="0"/>
              <a:t>régionales et </a:t>
            </a:r>
            <a:r>
              <a:rPr lang="fr-FR" sz="1000" dirty="0" smtClean="0">
                <a:solidFill>
                  <a:srgbClr val="000000"/>
                </a:solidFill>
              </a:rPr>
              <a:t>donner </a:t>
            </a:r>
            <a:r>
              <a:rPr lang="fr-FR" sz="1000" dirty="0">
                <a:solidFill>
                  <a:srgbClr val="000000"/>
                </a:solidFill>
              </a:rPr>
              <a:t>aux acteurs territoriaux les leviers financiers nécessaires à la transformation de l’offre, en réponse à des besoins et des pratiques en évolution constante</a:t>
            </a:r>
          </a:p>
        </p:txBody>
      </p:sp>
      <p:sp>
        <p:nvSpPr>
          <p:cNvPr id="21" name="Rectangle 20"/>
          <p:cNvSpPr/>
          <p:nvPr/>
        </p:nvSpPr>
        <p:spPr>
          <a:xfrm>
            <a:off x="4680009" y="3420182"/>
            <a:ext cx="4068455" cy="599657"/>
          </a:xfrm>
          <a:prstGeom prst="rect">
            <a:avLst/>
          </a:prstGeom>
          <a:ln>
            <a:solidFill>
              <a:srgbClr val="C00000"/>
            </a:solidFill>
          </a:ln>
        </p:spPr>
        <p:txBody>
          <a:bodyPr wrap="square" anchor="ctr">
            <a:noAutofit/>
          </a:bodyPr>
          <a:lstStyle/>
          <a:p>
            <a:pPr marL="92075" lvl="0" algn="ctr">
              <a:spcAft>
                <a:spcPts val="500"/>
              </a:spcAft>
            </a:pPr>
            <a:r>
              <a:rPr lang="fr-FR" sz="1000" dirty="0" smtClean="0">
                <a:solidFill>
                  <a:srgbClr val="000000"/>
                </a:solidFill>
              </a:rPr>
              <a:t>Stabiliser </a:t>
            </a:r>
            <a:r>
              <a:rPr lang="fr-FR" sz="1000" dirty="0">
                <a:solidFill>
                  <a:srgbClr val="000000"/>
                </a:solidFill>
              </a:rPr>
              <a:t>le financement et </a:t>
            </a:r>
            <a:r>
              <a:rPr lang="fr-FR" sz="1000" dirty="0" smtClean="0">
                <a:solidFill>
                  <a:srgbClr val="000000"/>
                </a:solidFill>
              </a:rPr>
              <a:t>piloter </a:t>
            </a:r>
            <a:r>
              <a:rPr lang="fr-FR" sz="1000" dirty="0">
                <a:solidFill>
                  <a:srgbClr val="000000"/>
                </a:solidFill>
              </a:rPr>
              <a:t>le </a:t>
            </a:r>
            <a:r>
              <a:rPr lang="fr-FR" sz="1000" dirty="0" smtClean="0">
                <a:solidFill>
                  <a:srgbClr val="000000"/>
                </a:solidFill>
              </a:rPr>
              <a:t>déploiement des structures et équipements très spécialisés</a:t>
            </a:r>
            <a:endParaRPr lang="fr-FR" sz="1000" dirty="0">
              <a:solidFill>
                <a:srgbClr val="000000"/>
              </a:solidFill>
            </a:endParaRPr>
          </a:p>
        </p:txBody>
      </p:sp>
      <p:sp>
        <p:nvSpPr>
          <p:cNvPr id="22" name="Rectangle 21"/>
          <p:cNvSpPr/>
          <p:nvPr/>
        </p:nvSpPr>
        <p:spPr>
          <a:xfrm>
            <a:off x="4680009" y="1608120"/>
            <a:ext cx="4068455" cy="276999"/>
          </a:xfrm>
          <a:prstGeom prst="rect">
            <a:avLst/>
          </a:prstGeom>
        </p:spPr>
        <p:txBody>
          <a:bodyPr vert="horz" lIns="0" tIns="0" rIns="0" bIns="0" rtlCol="0" anchor="ctr" anchorCtr="0">
            <a:noAutofit/>
          </a:bodyPr>
          <a:lstStyle/>
          <a:p>
            <a:pPr marL="92075" algn="ctr">
              <a:spcAft>
                <a:spcPts val="500"/>
              </a:spcAft>
              <a:buFont typeface="Arial" pitchFamily="34" charset="0"/>
              <a:buNone/>
            </a:pPr>
            <a:r>
              <a:rPr lang="fr-FR" sz="1000" b="1" dirty="0" smtClean="0"/>
              <a:t>Pour quel objectif ?</a:t>
            </a:r>
            <a:endParaRPr lang="fr-FR" sz="1000" b="1" dirty="0"/>
          </a:p>
        </p:txBody>
      </p:sp>
      <p:sp>
        <p:nvSpPr>
          <p:cNvPr id="24" name="Rectangle 23"/>
          <p:cNvSpPr/>
          <p:nvPr/>
        </p:nvSpPr>
        <p:spPr>
          <a:xfrm>
            <a:off x="395535" y="1623509"/>
            <a:ext cx="4051143" cy="400110"/>
          </a:xfrm>
          <a:prstGeom prst="rect">
            <a:avLst/>
          </a:prstGeom>
        </p:spPr>
        <p:txBody>
          <a:bodyPr wrap="square">
            <a:spAutoFit/>
          </a:bodyPr>
          <a:lstStyle/>
          <a:p>
            <a:pPr marL="92075" lvl="0" algn="ctr">
              <a:spcAft>
                <a:spcPts val="500"/>
              </a:spcAft>
            </a:pPr>
            <a:r>
              <a:rPr lang="fr-FR" sz="1000" b="1" dirty="0" smtClean="0">
                <a:solidFill>
                  <a:srgbClr val="000000"/>
                </a:solidFill>
              </a:rPr>
              <a:t>Le futur financement combiné des </a:t>
            </a:r>
            <a:r>
              <a:rPr lang="fr-FR" sz="1000" b="1" dirty="0">
                <a:solidFill>
                  <a:srgbClr val="000000"/>
                </a:solidFill>
              </a:rPr>
              <a:t>établissements SSR </a:t>
            </a:r>
            <a:r>
              <a:rPr lang="fr-FR" sz="1000" b="1" dirty="0" smtClean="0">
                <a:solidFill>
                  <a:srgbClr val="000000"/>
                </a:solidFill>
              </a:rPr>
              <a:t>associera</a:t>
            </a:r>
            <a:endParaRPr lang="fr-FR" sz="1000" b="1" dirty="0">
              <a:solidFill>
                <a:srgbClr val="000000"/>
              </a:solidFill>
            </a:endParaRPr>
          </a:p>
        </p:txBody>
      </p:sp>
      <p:sp>
        <p:nvSpPr>
          <p:cNvPr id="25" name="Rectangle 24"/>
          <p:cNvSpPr/>
          <p:nvPr/>
        </p:nvSpPr>
        <p:spPr>
          <a:xfrm>
            <a:off x="395536" y="2009094"/>
            <a:ext cx="4050382" cy="599657"/>
          </a:xfrm>
          <a:prstGeom prst="rect">
            <a:avLst/>
          </a:prstGeom>
          <a:solidFill>
            <a:schemeClr val="bg1">
              <a:lumMod val="95000"/>
            </a:schemeClr>
          </a:solidFill>
          <a:ln>
            <a:solidFill>
              <a:srgbClr val="C00000"/>
            </a:solidFill>
          </a:ln>
        </p:spPr>
        <p:txBody>
          <a:bodyPr wrap="square" anchor="ctr">
            <a:noAutofit/>
          </a:bodyPr>
          <a:lstStyle/>
          <a:p>
            <a:pPr algn="ctr"/>
            <a:r>
              <a:rPr lang="fr-FR" sz="1000" dirty="0"/>
              <a:t>La reconnaissance en temps réel des dynamiques d’activité, basée sur un outil de description amélioré</a:t>
            </a:r>
          </a:p>
        </p:txBody>
      </p:sp>
      <p:sp>
        <p:nvSpPr>
          <p:cNvPr id="26" name="Rectangle 25"/>
          <p:cNvSpPr/>
          <p:nvPr/>
        </p:nvSpPr>
        <p:spPr>
          <a:xfrm>
            <a:off x="395536" y="2714638"/>
            <a:ext cx="4050382" cy="599657"/>
          </a:xfrm>
          <a:prstGeom prst="rect">
            <a:avLst/>
          </a:prstGeom>
          <a:solidFill>
            <a:schemeClr val="bg1">
              <a:lumMod val="95000"/>
            </a:schemeClr>
          </a:solidFill>
          <a:ln>
            <a:solidFill>
              <a:srgbClr val="C00000"/>
            </a:solidFill>
          </a:ln>
        </p:spPr>
        <p:txBody>
          <a:bodyPr wrap="square" anchor="ctr">
            <a:noAutofit/>
          </a:bodyPr>
          <a:lstStyle/>
          <a:p>
            <a:pPr algn="ctr"/>
            <a:r>
              <a:rPr lang="fr-FR" sz="1000" dirty="0"/>
              <a:t>La </a:t>
            </a:r>
            <a:r>
              <a:rPr lang="fr-FR" sz="1000" dirty="0" smtClean="0"/>
              <a:t>prise en compte du besoin de santé réel des territoires, indépendamment de la structuration actuelle de l’offre</a:t>
            </a:r>
            <a:endParaRPr lang="fr-FR" sz="1000" dirty="0"/>
          </a:p>
        </p:txBody>
      </p:sp>
      <p:sp>
        <p:nvSpPr>
          <p:cNvPr id="27" name="Rectangle 26"/>
          <p:cNvSpPr/>
          <p:nvPr/>
        </p:nvSpPr>
        <p:spPr>
          <a:xfrm>
            <a:off x="395536" y="3420182"/>
            <a:ext cx="4050382" cy="599657"/>
          </a:xfrm>
          <a:prstGeom prst="rect">
            <a:avLst/>
          </a:prstGeom>
          <a:solidFill>
            <a:schemeClr val="bg1">
              <a:lumMod val="95000"/>
            </a:schemeClr>
          </a:solidFill>
          <a:ln>
            <a:solidFill>
              <a:srgbClr val="C00000"/>
            </a:solidFill>
          </a:ln>
        </p:spPr>
        <p:txBody>
          <a:bodyPr wrap="square" anchor="ctr">
            <a:noAutofit/>
          </a:bodyPr>
          <a:lstStyle/>
          <a:p>
            <a:pPr algn="ctr"/>
            <a:r>
              <a:rPr lang="fr-FR" sz="1000" dirty="0"/>
              <a:t>Une attention particulière portée aux activités d’expertise et équipements spécialisés</a:t>
            </a:r>
          </a:p>
        </p:txBody>
      </p:sp>
      <p:sp>
        <p:nvSpPr>
          <p:cNvPr id="28" name="Rectangle 27"/>
          <p:cNvSpPr/>
          <p:nvPr/>
        </p:nvSpPr>
        <p:spPr>
          <a:xfrm>
            <a:off x="395536" y="4125727"/>
            <a:ext cx="4050382" cy="599657"/>
          </a:xfrm>
          <a:prstGeom prst="rect">
            <a:avLst/>
          </a:prstGeom>
          <a:solidFill>
            <a:schemeClr val="bg1">
              <a:lumMod val="95000"/>
            </a:schemeClr>
          </a:solidFill>
          <a:ln>
            <a:solidFill>
              <a:srgbClr val="C00000"/>
            </a:solidFill>
          </a:ln>
        </p:spPr>
        <p:txBody>
          <a:bodyPr wrap="square" anchor="ctr">
            <a:noAutofit/>
          </a:bodyPr>
          <a:lstStyle/>
          <a:p>
            <a:pPr algn="ctr"/>
            <a:r>
              <a:rPr lang="fr-FR" sz="1000" dirty="0"/>
              <a:t>La prise en compte de la qualité</a:t>
            </a:r>
          </a:p>
        </p:txBody>
      </p:sp>
      <p:sp>
        <p:nvSpPr>
          <p:cNvPr id="30" name="Rectangle 29"/>
          <p:cNvSpPr/>
          <p:nvPr/>
        </p:nvSpPr>
        <p:spPr>
          <a:xfrm>
            <a:off x="4680009" y="4125726"/>
            <a:ext cx="4068455" cy="599658"/>
          </a:xfrm>
          <a:prstGeom prst="rect">
            <a:avLst/>
          </a:prstGeom>
          <a:ln>
            <a:solidFill>
              <a:srgbClr val="C00000"/>
            </a:solidFill>
          </a:ln>
        </p:spPr>
        <p:txBody>
          <a:bodyPr wrap="square" anchor="ctr">
            <a:noAutofit/>
          </a:bodyPr>
          <a:lstStyle/>
          <a:p>
            <a:pPr marL="92075" lvl="0" algn="ctr">
              <a:spcAft>
                <a:spcPts val="500"/>
              </a:spcAft>
            </a:pPr>
            <a:r>
              <a:rPr lang="fr-FR" sz="1000" dirty="0" smtClean="0">
                <a:solidFill>
                  <a:srgbClr val="000000"/>
                </a:solidFill>
              </a:rPr>
              <a:t>Renforcer les démarches qualité au sein des établissements</a:t>
            </a:r>
            <a:endParaRPr lang="fr-FR" sz="1000" dirty="0">
              <a:solidFill>
                <a:srgbClr val="000000"/>
              </a:solidFill>
            </a:endParaRPr>
          </a:p>
        </p:txBody>
      </p:sp>
      <p:cxnSp>
        <p:nvCxnSpPr>
          <p:cNvPr id="32" name="Connecteur droit 31"/>
          <p:cNvCxnSpPr>
            <a:stCxn id="25" idx="3"/>
            <a:endCxn id="17" idx="1"/>
          </p:cNvCxnSpPr>
          <p:nvPr/>
        </p:nvCxnSpPr>
        <p:spPr>
          <a:xfrm>
            <a:off x="4445918" y="2308923"/>
            <a:ext cx="234091" cy="0"/>
          </a:xfrm>
          <a:prstGeom prst="line">
            <a:avLst/>
          </a:prstGeom>
          <a:ln>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26" idx="3"/>
            <a:endCxn id="19" idx="1"/>
          </p:cNvCxnSpPr>
          <p:nvPr/>
        </p:nvCxnSpPr>
        <p:spPr>
          <a:xfrm>
            <a:off x="4445918" y="3014467"/>
            <a:ext cx="234091" cy="337"/>
          </a:xfrm>
          <a:prstGeom prst="line">
            <a:avLst/>
          </a:prstGeom>
          <a:ln>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27" idx="3"/>
            <a:endCxn id="21" idx="1"/>
          </p:cNvCxnSpPr>
          <p:nvPr/>
        </p:nvCxnSpPr>
        <p:spPr>
          <a:xfrm>
            <a:off x="4445918" y="3720011"/>
            <a:ext cx="234091" cy="0"/>
          </a:xfrm>
          <a:prstGeom prst="line">
            <a:avLst/>
          </a:prstGeom>
          <a:ln>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Connecteur droit 38"/>
          <p:cNvCxnSpPr>
            <a:stCxn id="28" idx="3"/>
            <a:endCxn id="30" idx="1"/>
          </p:cNvCxnSpPr>
          <p:nvPr/>
        </p:nvCxnSpPr>
        <p:spPr>
          <a:xfrm flipV="1">
            <a:off x="4445918" y="4425555"/>
            <a:ext cx="234091" cy="1"/>
          </a:xfrm>
          <a:prstGeom prst="line">
            <a:avLst/>
          </a:prstGeom>
          <a:ln>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809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44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00&quot; g=&quot;A6&quot; b=&quot;7C&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zJiMQcPEJVRbzjlu8vZ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D9nu2RY9Y1g6r14xZZ67g"/>
</p:tagLst>
</file>

<file path=ppt/theme/theme1.xml><?xml version="1.0" encoding="utf-8"?>
<a:theme xmlns:a="http://schemas.openxmlformats.org/drawingml/2006/main" name="TEMPLATE_INTITULE_OFFIC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6" id="{25DB2D80-B418-C445-B794-8EFE4AC572D3}" vid="{D7C109EF-1FF6-B140-BAA4-C929A0D91960}"/>
    </a:ext>
  </a:extLst>
</a:theme>
</file>

<file path=ppt/theme/theme2.xml><?xml version="1.0" encoding="utf-8"?>
<a:theme xmlns:a="http://schemas.openxmlformats.org/drawingml/2006/main" name="1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4.xml><?xml version="1.0" encoding="utf-8"?>
<a:theme xmlns:a="http://schemas.openxmlformats.org/drawingml/2006/main" name="2_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7f020e4e-05e3-4854-bed3-e96f0ff1d63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CXYRD2YVEM74-469-68</_dlc_DocId>
    <_dlc_DocIdUrl xmlns="7b4e5cf4-0fc5-48ee-950b-8270790171f4">
      <Url>https://paco.intranet.social.gouv.fr/sante/dgos/boite_outils/_layouts/15/DocIdRedir.aspx?ID=CXYRD2YVEM74-469-68</Url>
      <Description>CXYRD2YVEM74-469-68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3106E6B442BF643B751AF735B9623DF" ma:contentTypeVersion="1" ma:contentTypeDescription="Crée un document." ma:contentTypeScope="" ma:versionID="b866a2d88abdb9aeb3ebd3238878abb7">
  <xsd:schema xmlns:xsd="http://www.w3.org/2001/XMLSchema" xmlns:xs="http://www.w3.org/2001/XMLSchema" xmlns:p="http://schemas.microsoft.com/office/2006/metadata/properties" xmlns:ns1="http://schemas.microsoft.com/sharepoint/v3" xmlns:ns2="7b4e5cf4-0fc5-48ee-950b-8270790171f4" xmlns:ns3="7f020e4e-05e3-4854-bed3-e96f0ff1d633" targetNamespace="http://schemas.microsoft.com/office/2006/metadata/properties" ma:root="true" ma:fieldsID="3ffbec32b648b209ce331a6b4b87e67d" ns1:_="" ns2:_="" ns3:_="">
    <xsd:import namespace="http://schemas.microsoft.com/sharepoint/v3"/>
    <xsd:import namespace="7b4e5cf4-0fc5-48ee-950b-8270790171f4"/>
    <xsd:import namespace="7f020e4e-05e3-4854-bed3-e96f0ff1d633"/>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020e4e-05e3-4854-bed3-e96f0ff1d633"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2355F1-6D2B-4A72-B9AB-A35986652F9C}">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f020e4e-05e3-4854-bed3-e96f0ff1d633"/>
    <ds:schemaRef ds:uri="http://purl.org/dc/elements/1.1/"/>
    <ds:schemaRef ds:uri="http://schemas.microsoft.com/office/2006/metadata/properties"/>
    <ds:schemaRef ds:uri="7b4e5cf4-0fc5-48ee-950b-8270790171f4"/>
    <ds:schemaRef ds:uri="http://www.w3.org/XML/1998/namespace"/>
    <ds:schemaRef ds:uri="http://purl.org/dc/dcmitype/"/>
  </ds:schemaRefs>
</ds:datastoreItem>
</file>

<file path=customXml/itemProps2.xml><?xml version="1.0" encoding="utf-8"?>
<ds:datastoreItem xmlns:ds="http://schemas.openxmlformats.org/officeDocument/2006/customXml" ds:itemID="{349BA695-E84A-4CAE-8DBC-78D969DEC14A}">
  <ds:schemaRefs>
    <ds:schemaRef ds:uri="http://schemas.microsoft.com/sharepoint/events"/>
  </ds:schemaRefs>
</ds:datastoreItem>
</file>

<file path=customXml/itemProps3.xml><?xml version="1.0" encoding="utf-8"?>
<ds:datastoreItem xmlns:ds="http://schemas.openxmlformats.org/officeDocument/2006/customXml" ds:itemID="{BF07E6E8-914A-4941-83A1-7D5A3F37C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7f020e4e-05e3-4854-bed3-e96f0ff1d6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A6C429-B77D-416D-AC98-05D55192D1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TEMPLATE_INTITULE_OFFICIEL</Template>
  <TotalTime>11290</TotalTime>
  <Words>5514</Words>
  <Application>Microsoft Office PowerPoint</Application>
  <PresentationFormat>Affichage à l'écran (16:9)</PresentationFormat>
  <Paragraphs>624</Paragraphs>
  <Slides>43</Slides>
  <Notes>0</Notes>
  <HiddenSlides>9</HiddenSlides>
  <MMClips>0</MMClips>
  <ScaleCrop>false</ScaleCrop>
  <HeadingPairs>
    <vt:vector size="8" baseType="variant">
      <vt:variant>
        <vt:lpstr>Polices utilisées</vt:lpstr>
      </vt:variant>
      <vt:variant>
        <vt:i4>8</vt:i4>
      </vt:variant>
      <vt:variant>
        <vt:lpstr>Thème</vt:lpstr>
      </vt:variant>
      <vt:variant>
        <vt:i4>4</vt:i4>
      </vt:variant>
      <vt:variant>
        <vt:lpstr>Serveurs OLE incorporés</vt:lpstr>
      </vt:variant>
      <vt:variant>
        <vt:i4>1</vt:i4>
      </vt:variant>
      <vt:variant>
        <vt:lpstr>Titres des diapositives</vt:lpstr>
      </vt:variant>
      <vt:variant>
        <vt:i4>43</vt:i4>
      </vt:variant>
    </vt:vector>
  </HeadingPairs>
  <TitlesOfParts>
    <vt:vector size="56" baseType="lpstr">
      <vt:lpstr>Arial</vt:lpstr>
      <vt:lpstr>Bebas Neue</vt:lpstr>
      <vt:lpstr>Calibri</vt:lpstr>
      <vt:lpstr>Calibri Light</vt:lpstr>
      <vt:lpstr>Courier New</vt:lpstr>
      <vt:lpstr>Times New Roman</vt:lpstr>
      <vt:lpstr>Verdana</vt:lpstr>
      <vt:lpstr>Wingdings</vt:lpstr>
      <vt:lpstr>TEMPLATE_INTITULE_OFFICIEL</vt:lpstr>
      <vt:lpstr>1_PRESENTATIONLOAD</vt:lpstr>
      <vt:lpstr>PRESENTATIONLOAD</vt:lpstr>
      <vt:lpstr>2_PRESENTATIONLOAD</vt:lpstr>
      <vt:lpstr>Diapositive think-cell</vt:lpstr>
      <vt:lpstr>Présentation PowerPoint</vt:lpstr>
      <vt:lpstr>Sommaire</vt:lpstr>
      <vt:lpstr>Contexte</vt:lpstr>
      <vt:lpstr>Les raisons de la réforme - En synthèse</vt:lpstr>
      <vt:lpstr>Les SSR répondent avant tout à un besoin de proximité : les écarts sur la disponibilité de l’offre aboutissent à des inégalités d’accès aux soins</vt:lpstr>
      <vt:lpstr>Le taux de journées standardisées est corrélé avec le niveau de financement par habitant de plus de 60 ans</vt:lpstr>
      <vt:lpstr>L’exemple des SSR cardiologiques : la structure de l’offre de soins n’a pas de lien avec l’état de santé de la population</vt:lpstr>
      <vt:lpstr>2. Structure générale du modèle de financement des SSR</vt:lpstr>
      <vt:lpstr>Des modalités de financement combinées pour apporter une  réponse  plus  adaptée  aux besoins de prise en charge en SSR et soutenir la transformation du secteur</vt:lpstr>
      <vt:lpstr>La combinaison de plusieurs modalités de financement au service des enjeux stratégiques du secteur</vt:lpstr>
      <vt:lpstr>Présentation PowerPoint</vt:lpstr>
      <vt:lpstr>Présentation PowerPoint</vt:lpstr>
      <vt:lpstr>3. Les détails des compartiments de financement</vt:lpstr>
      <vt:lpstr>Ce que dit le décret sur chaque compartiment</vt:lpstr>
      <vt:lpstr>Recettes issues de l’activité</vt:lpstr>
      <vt:lpstr>Les recettes directement issues de l’activité visent à reconnaître en temps réel les dynamiques d’activité, quantitativement et qualitativement</vt:lpstr>
      <vt:lpstr>Les informations et outils relatifs au compartiment activité ont été mis à disposition des acteurs</vt:lpstr>
      <vt:lpstr>Dotation Populationnelle</vt:lpstr>
      <vt:lpstr>En cible, le financement des MO fonctionnera comme dans le champ MCO</vt:lpstr>
      <vt:lpstr>La dotation populationnelle met en relation un besoin de prise en charge en SSR déterminé à partir de caractéristiques territoriales avec une enveloppe de financement</vt:lpstr>
      <vt:lpstr>La dotation populationnelle : qu’est-ce que c’est ? </vt:lpstr>
      <vt:lpstr>Parmi les modes d’allocation des ressources dans le système de santé, la dotation populationnelle occupe une place particulière</vt:lpstr>
      <vt:lpstr>Un principe fort de construction : rattrapage et non une convergence</vt:lpstr>
      <vt:lpstr>La dotation populationnelle permet de renforcer la pertinence de l’allocation des ressources afin de corriger les inégalités territoriales</vt:lpstr>
      <vt:lpstr>Le financement du volet de recours infra-régional cardio-respiratoire doit permettre le rattrapage suivant</vt:lpstr>
      <vt:lpstr>La construction des modèles doit permettre de déterminer la trajectoire de chaque région, basée sur un besoin théorique</vt:lpstr>
      <vt:lpstr>Les grandes lignes de la gouvernance régionale</vt:lpstr>
      <vt:lpstr>3 étapes dans la démarche d’allocation régionale qui associeront critères territoriaux et critères de description des profils des établissements </vt:lpstr>
      <vt:lpstr>Les critères d’allocation infra-régionale sont en cours d’élaboration</vt:lpstr>
      <vt:lpstr>Présentation PowerPoint</vt:lpstr>
      <vt:lpstr>Exemple d’un volet de recours Infra-régional : le cardiorespiratoire - Le modèle</vt:lpstr>
      <vt:lpstr>La dotation Pédiatrie doit permettre de stabiliser le financement des établissements SSR autorisés à la prise en charge des enfants tout en permettant le pilotage fin du développement de l’offre</vt:lpstr>
      <vt:lpstr>Plateaux Techniques Spécialisés</vt:lpstr>
      <vt:lpstr>Le financement des PTS se fera sur la base d’un modèle économique qui tiendra compte des unités d’œuvre et du niveau d’activité</vt:lpstr>
      <vt:lpstr>La financement des plateaux techniques </vt:lpstr>
      <vt:lpstr>Activités d’expertise</vt:lpstr>
      <vt:lpstr>Certaines activités très spécifiques, bénéficiant aujourd’hui d’un accompagnement financier ad hoc des ARS, doivent faire l’objet d’une attention particulière dans le cadre du nouveau modèle</vt:lpstr>
      <vt:lpstr>L’émargement au financement spécifiques relatifs aux activités d’expertise s’inscrira dans le cadre d’une contractualisation avec l’ARS</vt:lpstr>
      <vt:lpstr>La reconnaissance au sein du modèle de financement des activités d’expertise est un des facteurs clés de la réussite de la réforme</vt:lpstr>
      <vt:lpstr>Présentation PowerPoint</vt:lpstr>
      <vt:lpstr>Le compartiment IFAQ est déjà installé en SSR – Les indicateurs seront complétés dans le cadre de la montée en charge du compartiment</vt:lpstr>
      <vt:lpstr>4. La transition</vt:lpstr>
      <vt:lpstr>Un mécanisme de transition est mis en place pour amortir les effets revenus pour les établissements</vt:lpstr>
    </vt:vector>
  </TitlesOfParts>
  <Manager>Client</Manager>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pierre.maurel;GHULAM, Sadia</dc:creator>
  <cp:lastModifiedBy>JARDIN, Mathieu (ARS-PACA/DOS/DPFES)</cp:lastModifiedBy>
  <cp:revision>446</cp:revision>
  <dcterms:created xsi:type="dcterms:W3CDTF">2020-04-07T14:52:41Z</dcterms:created>
  <dcterms:modified xsi:type="dcterms:W3CDTF">2023-06-14T08:00:25Z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0x010100B3106E6B442BF643B751AF735B9623DF</vt:lpwstr>
  </property>
  <property fmtid="{D5CDD505-2E9C-101B-9397-08002B2CF9AE}" pid="3" name="PACo_NiveauDeConfidentialite">
    <vt:lpwstr>1;#Public|43a73bf0-6fa9-439e-9f01-0c858cc75030</vt:lpwstr>
  </property>
  <property fmtid="{D5CDD505-2E9C-101B-9397-08002B2CF9AE}" pid="4" name="_dlc_DocIdItemGuid">
    <vt:lpwstr>75c0ec4b-4ab1-47e6-b1a0-1aaca1495eb0</vt:lpwstr>
  </property>
</Properties>
</file>