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sldIdLst>
    <p:sldId id="324" r:id="rId2"/>
    <p:sldId id="258" r:id="rId3"/>
    <p:sldId id="257" r:id="rId4"/>
    <p:sldId id="323" r:id="rId5"/>
    <p:sldId id="282" r:id="rId6"/>
    <p:sldId id="299" r:id="rId7"/>
    <p:sldId id="300" r:id="rId8"/>
    <p:sldId id="301" r:id="rId9"/>
    <p:sldId id="284" r:id="rId10"/>
    <p:sldId id="286" r:id="rId11"/>
    <p:sldId id="278" r:id="rId12"/>
    <p:sldId id="288" r:id="rId13"/>
    <p:sldId id="304" r:id="rId14"/>
    <p:sldId id="305" r:id="rId15"/>
    <p:sldId id="319" r:id="rId16"/>
    <p:sldId id="320" r:id="rId17"/>
    <p:sldId id="306" r:id="rId18"/>
    <p:sldId id="307" r:id="rId19"/>
    <p:sldId id="308" r:id="rId20"/>
    <p:sldId id="326" r:id="rId21"/>
    <p:sldId id="309" r:id="rId22"/>
    <p:sldId id="312" r:id="rId23"/>
    <p:sldId id="314" r:id="rId24"/>
    <p:sldId id="315" r:id="rId25"/>
    <p:sldId id="318" r:id="rId26"/>
    <p:sldId id="316" r:id="rId27"/>
    <p:sldId id="317" r:id="rId28"/>
    <p:sldId id="322" r:id="rId29"/>
    <p:sldId id="296" r:id="rId30"/>
    <p:sldId id="297" r:id="rId31"/>
    <p:sldId id="298" r:id="rId32"/>
    <p:sldId id="302" r:id="rId33"/>
    <p:sldId id="281"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7" autoAdjust="0"/>
    <p:restoredTop sz="85409" autoAdjust="0"/>
  </p:normalViewPr>
  <p:slideViewPr>
    <p:cSldViewPr>
      <p:cViewPr varScale="1">
        <p:scale>
          <a:sx n="59" d="100"/>
          <a:sy n="59" d="100"/>
        </p:scale>
        <p:origin x="1050"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8C6CAE-A0BF-445D-A71E-5AAECCF334AD}" type="datetimeFigureOut">
              <a:rPr lang="fr-FR" smtClean="0"/>
              <a:t>18/12/2025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B9D366-DC57-4C90-8367-046E33C85FC4}" type="slidenum">
              <a:rPr lang="fr-FR" smtClean="0"/>
              <a:t>‹N°›</a:t>
            </a:fld>
            <a:endParaRPr lang="fr-FR"/>
          </a:p>
        </p:txBody>
      </p:sp>
    </p:spTree>
    <p:extLst>
      <p:ext uri="{BB962C8B-B14F-4D97-AF65-F5344CB8AC3E}">
        <p14:creationId xmlns:p14="http://schemas.microsoft.com/office/powerpoint/2010/main" val="4020902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3</a:t>
            </a:fld>
            <a:endParaRPr lang="fr-FR"/>
          </a:p>
        </p:txBody>
      </p:sp>
    </p:spTree>
    <p:extLst>
      <p:ext uri="{BB962C8B-B14F-4D97-AF65-F5344CB8AC3E}">
        <p14:creationId xmlns:p14="http://schemas.microsoft.com/office/powerpoint/2010/main" val="2115649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B14ED-DAC6-647D-D969-A0E14D63707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3067BFB-862D-6201-0B8D-AF9B60EA488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C808185-2156-51DA-85D0-F6D1AD4D20AE}"/>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284A05D-4842-5F4C-365F-210A6FE22B1F}"/>
              </a:ext>
            </a:extLst>
          </p:cNvPr>
          <p:cNvSpPr>
            <a:spLocks noGrp="1"/>
          </p:cNvSpPr>
          <p:nvPr>
            <p:ph type="sldNum" sz="quarter" idx="5"/>
          </p:nvPr>
        </p:nvSpPr>
        <p:spPr/>
        <p:txBody>
          <a:bodyPr/>
          <a:lstStyle/>
          <a:p>
            <a:fld id="{AEB9D366-DC57-4C90-8367-046E33C85FC4}" type="slidenum">
              <a:rPr lang="fr-FR" smtClean="0"/>
              <a:t>14</a:t>
            </a:fld>
            <a:endParaRPr lang="fr-FR"/>
          </a:p>
        </p:txBody>
      </p:sp>
    </p:spTree>
    <p:extLst>
      <p:ext uri="{BB962C8B-B14F-4D97-AF65-F5344CB8AC3E}">
        <p14:creationId xmlns:p14="http://schemas.microsoft.com/office/powerpoint/2010/main" val="1052605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5EDF6-E4F0-8E76-2D41-F183C1E0956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4B2E899-520C-B042-46C5-2B48D511E39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2750C70-A8F1-2063-4048-E1C1E6F9554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FF592CD-6629-27E2-F9F8-7E32A351AD65}"/>
              </a:ext>
            </a:extLst>
          </p:cNvPr>
          <p:cNvSpPr>
            <a:spLocks noGrp="1"/>
          </p:cNvSpPr>
          <p:nvPr>
            <p:ph type="sldNum" sz="quarter" idx="5"/>
          </p:nvPr>
        </p:nvSpPr>
        <p:spPr/>
        <p:txBody>
          <a:bodyPr/>
          <a:lstStyle/>
          <a:p>
            <a:fld id="{AEB9D366-DC57-4C90-8367-046E33C85FC4}" type="slidenum">
              <a:rPr lang="fr-FR" smtClean="0"/>
              <a:t>15</a:t>
            </a:fld>
            <a:endParaRPr lang="fr-FR"/>
          </a:p>
        </p:txBody>
      </p:sp>
    </p:spTree>
    <p:extLst>
      <p:ext uri="{BB962C8B-B14F-4D97-AF65-F5344CB8AC3E}">
        <p14:creationId xmlns:p14="http://schemas.microsoft.com/office/powerpoint/2010/main" val="1206077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05E78-F8E1-B26D-D1FA-016376417FB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3FE6E16-AE2D-4AB7-BA85-16B0E99C6F0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12EE6C8-7AEE-A884-14E0-4A886FFC3A4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AB503B7-622B-8947-5624-BC136F2D2BB7}"/>
              </a:ext>
            </a:extLst>
          </p:cNvPr>
          <p:cNvSpPr>
            <a:spLocks noGrp="1"/>
          </p:cNvSpPr>
          <p:nvPr>
            <p:ph type="sldNum" sz="quarter" idx="5"/>
          </p:nvPr>
        </p:nvSpPr>
        <p:spPr/>
        <p:txBody>
          <a:bodyPr/>
          <a:lstStyle/>
          <a:p>
            <a:fld id="{AEB9D366-DC57-4C90-8367-046E33C85FC4}" type="slidenum">
              <a:rPr lang="fr-FR" smtClean="0"/>
              <a:t>16</a:t>
            </a:fld>
            <a:endParaRPr lang="fr-FR"/>
          </a:p>
        </p:txBody>
      </p:sp>
    </p:spTree>
    <p:extLst>
      <p:ext uri="{BB962C8B-B14F-4D97-AF65-F5344CB8AC3E}">
        <p14:creationId xmlns:p14="http://schemas.microsoft.com/office/powerpoint/2010/main" val="17568813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E4175-A4CB-11A7-C5BA-C118DF66F92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409B5F1-256C-FFE0-F772-4BBE41B16A6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737F476-9148-B4F3-165B-DD6685F56DC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2C351BC-4157-0CAD-B8E8-FA6768A897EC}"/>
              </a:ext>
            </a:extLst>
          </p:cNvPr>
          <p:cNvSpPr>
            <a:spLocks noGrp="1"/>
          </p:cNvSpPr>
          <p:nvPr>
            <p:ph type="sldNum" sz="quarter" idx="5"/>
          </p:nvPr>
        </p:nvSpPr>
        <p:spPr/>
        <p:txBody>
          <a:bodyPr/>
          <a:lstStyle/>
          <a:p>
            <a:fld id="{AEB9D366-DC57-4C90-8367-046E33C85FC4}" type="slidenum">
              <a:rPr lang="fr-FR" smtClean="0"/>
              <a:t>17</a:t>
            </a:fld>
            <a:endParaRPr lang="fr-FR"/>
          </a:p>
        </p:txBody>
      </p:sp>
    </p:spTree>
    <p:extLst>
      <p:ext uri="{BB962C8B-B14F-4D97-AF65-F5344CB8AC3E}">
        <p14:creationId xmlns:p14="http://schemas.microsoft.com/office/powerpoint/2010/main" val="3190225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DE5AC-0CD7-D6DE-AB68-24E6E474941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9ABA934-C902-C327-AB83-66219434F3B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7E67B1A-B811-C6FA-9BBD-57A7EF167A9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1DB9E07-434D-1AC9-2AD3-0E2909D620DD}"/>
              </a:ext>
            </a:extLst>
          </p:cNvPr>
          <p:cNvSpPr>
            <a:spLocks noGrp="1"/>
          </p:cNvSpPr>
          <p:nvPr>
            <p:ph type="sldNum" sz="quarter" idx="5"/>
          </p:nvPr>
        </p:nvSpPr>
        <p:spPr/>
        <p:txBody>
          <a:bodyPr/>
          <a:lstStyle/>
          <a:p>
            <a:fld id="{AEB9D366-DC57-4C90-8367-046E33C85FC4}" type="slidenum">
              <a:rPr lang="fr-FR" smtClean="0"/>
              <a:t>19</a:t>
            </a:fld>
            <a:endParaRPr lang="fr-FR"/>
          </a:p>
        </p:txBody>
      </p:sp>
    </p:spTree>
    <p:extLst>
      <p:ext uri="{BB962C8B-B14F-4D97-AF65-F5344CB8AC3E}">
        <p14:creationId xmlns:p14="http://schemas.microsoft.com/office/powerpoint/2010/main" val="30040307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BFE68-D74A-37CD-5499-FB142326767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67BF2F6-D751-CEBA-B748-CC4F9CF787E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D6DD0DF-3FC4-1BA6-1F31-8B3690985CF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E9643A6-305B-79E3-F018-2C7C2F0664BC}"/>
              </a:ext>
            </a:extLst>
          </p:cNvPr>
          <p:cNvSpPr>
            <a:spLocks noGrp="1"/>
          </p:cNvSpPr>
          <p:nvPr>
            <p:ph type="sldNum" sz="quarter" idx="5"/>
          </p:nvPr>
        </p:nvSpPr>
        <p:spPr/>
        <p:txBody>
          <a:bodyPr/>
          <a:lstStyle/>
          <a:p>
            <a:fld id="{AEB9D366-DC57-4C90-8367-046E33C85FC4}" type="slidenum">
              <a:rPr lang="fr-FR" smtClean="0"/>
              <a:t>20</a:t>
            </a:fld>
            <a:endParaRPr lang="fr-FR"/>
          </a:p>
        </p:txBody>
      </p:sp>
    </p:spTree>
    <p:extLst>
      <p:ext uri="{BB962C8B-B14F-4D97-AF65-F5344CB8AC3E}">
        <p14:creationId xmlns:p14="http://schemas.microsoft.com/office/powerpoint/2010/main" val="3858874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52737-86C1-87FA-02D1-A4439837B50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CE1F5DE-209B-2B70-C817-A15A45D49C1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BCB3AF4-3BFD-1036-A7AF-6950E9A633A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2DF382A-AED3-0627-3943-4A8CE0674FED}"/>
              </a:ext>
            </a:extLst>
          </p:cNvPr>
          <p:cNvSpPr>
            <a:spLocks noGrp="1"/>
          </p:cNvSpPr>
          <p:nvPr>
            <p:ph type="sldNum" sz="quarter" idx="5"/>
          </p:nvPr>
        </p:nvSpPr>
        <p:spPr/>
        <p:txBody>
          <a:bodyPr/>
          <a:lstStyle/>
          <a:p>
            <a:fld id="{AEB9D366-DC57-4C90-8367-046E33C85FC4}" type="slidenum">
              <a:rPr lang="fr-FR" smtClean="0"/>
              <a:t>21</a:t>
            </a:fld>
            <a:endParaRPr lang="fr-FR"/>
          </a:p>
        </p:txBody>
      </p:sp>
    </p:spTree>
    <p:extLst>
      <p:ext uri="{BB962C8B-B14F-4D97-AF65-F5344CB8AC3E}">
        <p14:creationId xmlns:p14="http://schemas.microsoft.com/office/powerpoint/2010/main" val="3551796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D6FE0-A566-ACA5-7177-84520B46D41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E6103FA-880E-87E7-DFE0-F215876A443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8841FC5-CCE7-75A7-A6AB-728C6CCFAD8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8A18A84-F6D0-E18B-A2CF-7E408F125F6C}"/>
              </a:ext>
            </a:extLst>
          </p:cNvPr>
          <p:cNvSpPr>
            <a:spLocks noGrp="1"/>
          </p:cNvSpPr>
          <p:nvPr>
            <p:ph type="sldNum" sz="quarter" idx="5"/>
          </p:nvPr>
        </p:nvSpPr>
        <p:spPr/>
        <p:txBody>
          <a:bodyPr/>
          <a:lstStyle/>
          <a:p>
            <a:fld id="{AEB9D366-DC57-4C90-8367-046E33C85FC4}" type="slidenum">
              <a:rPr lang="fr-FR" smtClean="0"/>
              <a:t>22</a:t>
            </a:fld>
            <a:endParaRPr lang="fr-FR"/>
          </a:p>
        </p:txBody>
      </p:sp>
    </p:spTree>
    <p:extLst>
      <p:ext uri="{BB962C8B-B14F-4D97-AF65-F5344CB8AC3E}">
        <p14:creationId xmlns:p14="http://schemas.microsoft.com/office/powerpoint/2010/main" val="12470885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50402-0823-677F-7514-EEFB366D75E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0F34531-8CB9-435F-B31E-288F558889B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243445E-3BF5-2AFD-D7F1-41374704797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4194D93-FCED-437A-4C63-DF4A2B49F4F2}"/>
              </a:ext>
            </a:extLst>
          </p:cNvPr>
          <p:cNvSpPr>
            <a:spLocks noGrp="1"/>
          </p:cNvSpPr>
          <p:nvPr>
            <p:ph type="sldNum" sz="quarter" idx="5"/>
          </p:nvPr>
        </p:nvSpPr>
        <p:spPr/>
        <p:txBody>
          <a:bodyPr/>
          <a:lstStyle/>
          <a:p>
            <a:fld id="{AEB9D366-DC57-4C90-8367-046E33C85FC4}" type="slidenum">
              <a:rPr lang="fr-FR" smtClean="0"/>
              <a:t>23</a:t>
            </a:fld>
            <a:endParaRPr lang="fr-FR"/>
          </a:p>
        </p:txBody>
      </p:sp>
    </p:spTree>
    <p:extLst>
      <p:ext uri="{BB962C8B-B14F-4D97-AF65-F5344CB8AC3E}">
        <p14:creationId xmlns:p14="http://schemas.microsoft.com/office/powerpoint/2010/main" val="2810912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11315-4F5F-DA6B-1E68-F5FBE9DF076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BF83B2-163F-3C51-8DFC-53C9DA47310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E3A673F-3070-52F0-BC57-F8D928C499F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F74C647-9F0C-6BBD-6F68-7641E9FD8DB2}"/>
              </a:ext>
            </a:extLst>
          </p:cNvPr>
          <p:cNvSpPr>
            <a:spLocks noGrp="1"/>
          </p:cNvSpPr>
          <p:nvPr>
            <p:ph type="sldNum" sz="quarter" idx="5"/>
          </p:nvPr>
        </p:nvSpPr>
        <p:spPr/>
        <p:txBody>
          <a:bodyPr/>
          <a:lstStyle/>
          <a:p>
            <a:fld id="{AEB9D366-DC57-4C90-8367-046E33C85FC4}" type="slidenum">
              <a:rPr lang="fr-FR" smtClean="0"/>
              <a:t>24</a:t>
            </a:fld>
            <a:endParaRPr lang="fr-FR"/>
          </a:p>
        </p:txBody>
      </p:sp>
    </p:spTree>
    <p:extLst>
      <p:ext uri="{BB962C8B-B14F-4D97-AF65-F5344CB8AC3E}">
        <p14:creationId xmlns:p14="http://schemas.microsoft.com/office/powerpoint/2010/main" val="3772509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DEFD5-FF06-9054-68AF-4D375884786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611DF9F-A33E-EE6E-EF6B-83296470D11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F77FA40-3ED7-E1CC-6C19-5DE2C773A91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7D7790A-867D-22F6-69D8-26CACD4C264B}"/>
              </a:ext>
            </a:extLst>
          </p:cNvPr>
          <p:cNvSpPr>
            <a:spLocks noGrp="1"/>
          </p:cNvSpPr>
          <p:nvPr>
            <p:ph type="sldNum" sz="quarter" idx="5"/>
          </p:nvPr>
        </p:nvSpPr>
        <p:spPr/>
        <p:txBody>
          <a:bodyPr/>
          <a:lstStyle/>
          <a:p>
            <a:fld id="{AEB9D366-DC57-4C90-8367-046E33C85FC4}" type="slidenum">
              <a:rPr lang="fr-FR" smtClean="0"/>
              <a:t>4</a:t>
            </a:fld>
            <a:endParaRPr lang="fr-FR"/>
          </a:p>
        </p:txBody>
      </p:sp>
    </p:spTree>
    <p:extLst>
      <p:ext uri="{BB962C8B-B14F-4D97-AF65-F5344CB8AC3E}">
        <p14:creationId xmlns:p14="http://schemas.microsoft.com/office/powerpoint/2010/main" val="21059312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4BE88-C6DA-25C3-131B-35B29BC0E2F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FC6EBA-F0A3-4487-4935-A3D8625043F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D0D7968-9412-7D56-E5D3-1B573BD01B5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752C818-A796-AC76-89C5-537F3EC50160}"/>
              </a:ext>
            </a:extLst>
          </p:cNvPr>
          <p:cNvSpPr>
            <a:spLocks noGrp="1"/>
          </p:cNvSpPr>
          <p:nvPr>
            <p:ph type="sldNum" sz="quarter" idx="5"/>
          </p:nvPr>
        </p:nvSpPr>
        <p:spPr/>
        <p:txBody>
          <a:bodyPr/>
          <a:lstStyle/>
          <a:p>
            <a:fld id="{AEB9D366-DC57-4C90-8367-046E33C85FC4}" type="slidenum">
              <a:rPr lang="fr-FR" smtClean="0"/>
              <a:t>25</a:t>
            </a:fld>
            <a:endParaRPr lang="fr-FR"/>
          </a:p>
        </p:txBody>
      </p:sp>
    </p:spTree>
    <p:extLst>
      <p:ext uri="{BB962C8B-B14F-4D97-AF65-F5344CB8AC3E}">
        <p14:creationId xmlns:p14="http://schemas.microsoft.com/office/powerpoint/2010/main" val="841778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5D433-79E8-7C9E-BE99-FD414DF0AD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32D8455-29E3-8302-02F3-377696C7BAC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D7C0B20-9454-2DF0-3DD7-FF5779E245D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A4F7889-F0A7-CE6C-0DFD-EA83D574BB7D}"/>
              </a:ext>
            </a:extLst>
          </p:cNvPr>
          <p:cNvSpPr>
            <a:spLocks noGrp="1"/>
          </p:cNvSpPr>
          <p:nvPr>
            <p:ph type="sldNum" sz="quarter" idx="5"/>
          </p:nvPr>
        </p:nvSpPr>
        <p:spPr/>
        <p:txBody>
          <a:bodyPr/>
          <a:lstStyle/>
          <a:p>
            <a:fld id="{AEB9D366-DC57-4C90-8367-046E33C85FC4}" type="slidenum">
              <a:rPr lang="fr-FR" smtClean="0"/>
              <a:t>26</a:t>
            </a:fld>
            <a:endParaRPr lang="fr-FR"/>
          </a:p>
        </p:txBody>
      </p:sp>
    </p:spTree>
    <p:extLst>
      <p:ext uri="{BB962C8B-B14F-4D97-AF65-F5344CB8AC3E}">
        <p14:creationId xmlns:p14="http://schemas.microsoft.com/office/powerpoint/2010/main" val="25937609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3E719-F1EC-03F3-9BF2-5800393A2B0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AD7F11C-0633-3A3F-4E7C-101246DC33A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3127E97-8ED0-F92E-2E15-08620D9C6B7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0FE28E6-82C2-7482-EE85-CE426BA2730E}"/>
              </a:ext>
            </a:extLst>
          </p:cNvPr>
          <p:cNvSpPr>
            <a:spLocks noGrp="1"/>
          </p:cNvSpPr>
          <p:nvPr>
            <p:ph type="sldNum" sz="quarter" idx="5"/>
          </p:nvPr>
        </p:nvSpPr>
        <p:spPr/>
        <p:txBody>
          <a:bodyPr/>
          <a:lstStyle/>
          <a:p>
            <a:fld id="{AEB9D366-DC57-4C90-8367-046E33C85FC4}" type="slidenum">
              <a:rPr lang="fr-FR" smtClean="0"/>
              <a:t>27</a:t>
            </a:fld>
            <a:endParaRPr lang="fr-FR"/>
          </a:p>
        </p:txBody>
      </p:sp>
    </p:spTree>
    <p:extLst>
      <p:ext uri="{BB962C8B-B14F-4D97-AF65-F5344CB8AC3E}">
        <p14:creationId xmlns:p14="http://schemas.microsoft.com/office/powerpoint/2010/main" val="32480770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EFBF6-367C-C604-958D-D55AD363F36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2BBFCDF-E94E-E4C2-D05B-04BC950B04D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CB7F671-228F-617E-1DFC-CAB69ACE8C0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5A666F0-F1E5-A1CB-6000-E07EE5ECC06E}"/>
              </a:ext>
            </a:extLst>
          </p:cNvPr>
          <p:cNvSpPr>
            <a:spLocks noGrp="1"/>
          </p:cNvSpPr>
          <p:nvPr>
            <p:ph type="sldNum" sz="quarter" idx="5"/>
          </p:nvPr>
        </p:nvSpPr>
        <p:spPr/>
        <p:txBody>
          <a:bodyPr/>
          <a:lstStyle/>
          <a:p>
            <a:fld id="{AEB9D366-DC57-4C90-8367-046E33C85FC4}" type="slidenum">
              <a:rPr lang="fr-FR" smtClean="0"/>
              <a:t>28</a:t>
            </a:fld>
            <a:endParaRPr lang="fr-FR"/>
          </a:p>
        </p:txBody>
      </p:sp>
    </p:spTree>
    <p:extLst>
      <p:ext uri="{BB962C8B-B14F-4D97-AF65-F5344CB8AC3E}">
        <p14:creationId xmlns:p14="http://schemas.microsoft.com/office/powerpoint/2010/main" val="285333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Pour pouvoir candidater au présent appel à projet, les structures de prévention s’engagent sur les points suivants.</a:t>
            </a:r>
          </a:p>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29</a:t>
            </a:fld>
            <a:endParaRPr lang="fr-FR"/>
          </a:p>
        </p:txBody>
      </p:sp>
    </p:spTree>
    <p:extLst>
      <p:ext uri="{BB962C8B-B14F-4D97-AF65-F5344CB8AC3E}">
        <p14:creationId xmlns:p14="http://schemas.microsoft.com/office/powerpoint/2010/main" val="9257345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31</a:t>
            </a:fld>
            <a:endParaRPr lang="fr-FR"/>
          </a:p>
        </p:txBody>
      </p:sp>
    </p:spTree>
    <p:extLst>
      <p:ext uri="{BB962C8B-B14F-4D97-AF65-F5344CB8AC3E}">
        <p14:creationId xmlns:p14="http://schemas.microsoft.com/office/powerpoint/2010/main" val="3805922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6</a:t>
            </a:fld>
            <a:endParaRPr lang="fr-FR"/>
          </a:p>
        </p:txBody>
      </p:sp>
    </p:spTree>
    <p:extLst>
      <p:ext uri="{BB962C8B-B14F-4D97-AF65-F5344CB8AC3E}">
        <p14:creationId xmlns:p14="http://schemas.microsoft.com/office/powerpoint/2010/main" val="1527569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7</a:t>
            </a:fld>
            <a:endParaRPr lang="fr-FR"/>
          </a:p>
        </p:txBody>
      </p:sp>
    </p:spTree>
    <p:extLst>
      <p:ext uri="{BB962C8B-B14F-4D97-AF65-F5344CB8AC3E}">
        <p14:creationId xmlns:p14="http://schemas.microsoft.com/office/powerpoint/2010/main" val="2480152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9</a:t>
            </a:fld>
            <a:endParaRPr lang="fr-FR"/>
          </a:p>
        </p:txBody>
      </p:sp>
    </p:spTree>
    <p:extLst>
      <p:ext uri="{BB962C8B-B14F-4D97-AF65-F5344CB8AC3E}">
        <p14:creationId xmlns:p14="http://schemas.microsoft.com/office/powerpoint/2010/main" val="4036408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10</a:t>
            </a:fld>
            <a:endParaRPr lang="fr-FR"/>
          </a:p>
        </p:txBody>
      </p:sp>
    </p:spTree>
    <p:extLst>
      <p:ext uri="{BB962C8B-B14F-4D97-AF65-F5344CB8AC3E}">
        <p14:creationId xmlns:p14="http://schemas.microsoft.com/office/powerpoint/2010/main" val="48020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11</a:t>
            </a:fld>
            <a:endParaRPr lang="fr-FR"/>
          </a:p>
        </p:txBody>
      </p:sp>
    </p:spTree>
    <p:extLst>
      <p:ext uri="{BB962C8B-B14F-4D97-AF65-F5344CB8AC3E}">
        <p14:creationId xmlns:p14="http://schemas.microsoft.com/office/powerpoint/2010/main" val="3311029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EB9D366-DC57-4C90-8367-046E33C85FC4}" type="slidenum">
              <a:rPr lang="fr-FR" smtClean="0"/>
              <a:t>12</a:t>
            </a:fld>
            <a:endParaRPr lang="fr-FR"/>
          </a:p>
        </p:txBody>
      </p:sp>
    </p:spTree>
    <p:extLst>
      <p:ext uri="{BB962C8B-B14F-4D97-AF65-F5344CB8AC3E}">
        <p14:creationId xmlns:p14="http://schemas.microsoft.com/office/powerpoint/2010/main" val="482424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F7CB1-78DA-9FB2-4709-D6255CAD5F2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E680338-3120-6CF8-0D8D-6367BB146C3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E0B0612-4A98-19EE-00A0-0C80B4D32446}"/>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D44D4AB-064C-1FEE-D3F8-DFA0451111BA}"/>
              </a:ext>
            </a:extLst>
          </p:cNvPr>
          <p:cNvSpPr>
            <a:spLocks noGrp="1"/>
          </p:cNvSpPr>
          <p:nvPr>
            <p:ph type="sldNum" sz="quarter" idx="5"/>
          </p:nvPr>
        </p:nvSpPr>
        <p:spPr/>
        <p:txBody>
          <a:bodyPr/>
          <a:lstStyle/>
          <a:p>
            <a:fld id="{AEB9D366-DC57-4C90-8367-046E33C85FC4}" type="slidenum">
              <a:rPr lang="fr-FR" smtClean="0"/>
              <a:t>13</a:t>
            </a:fld>
            <a:endParaRPr lang="fr-FR"/>
          </a:p>
        </p:txBody>
      </p:sp>
    </p:spTree>
    <p:extLst>
      <p:ext uri="{BB962C8B-B14F-4D97-AF65-F5344CB8AC3E}">
        <p14:creationId xmlns:p14="http://schemas.microsoft.com/office/powerpoint/2010/main" val="38496784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userDrawn="1"/>
        </p:nvSpPr>
        <p:spPr>
          <a:xfrm>
            <a:off x="0" y="1268760"/>
            <a:ext cx="9144000" cy="50405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hasCustomPrompt="1"/>
          </p:nvPr>
        </p:nvSpPr>
        <p:spPr>
          <a:xfrm>
            <a:off x="685800" y="2130425"/>
            <a:ext cx="7772400" cy="1470025"/>
          </a:xfrm>
        </p:spPr>
        <p:txBody>
          <a:bodyPr/>
          <a:lstStyle>
            <a:lvl1pPr>
              <a:defRPr>
                <a:solidFill>
                  <a:schemeClr val="bg1"/>
                </a:solidFill>
              </a:defRPr>
            </a:lvl1pPr>
          </a:lstStyle>
          <a:p>
            <a:r>
              <a:rPr lang="fr-FR" dirty="0"/>
              <a:t>Titre de la slide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6" name="Espace réservé du numéro de diapositive 5"/>
          <p:cNvSpPr>
            <a:spLocks noGrp="1"/>
          </p:cNvSpPr>
          <p:nvPr>
            <p:ph type="sldNum" sz="quarter" idx="12"/>
          </p:nvPr>
        </p:nvSpPr>
        <p:spPr>
          <a:xfrm>
            <a:off x="394060" y="6356350"/>
            <a:ext cx="577540" cy="365125"/>
          </a:xfrm>
        </p:spPr>
        <p:txBody>
          <a:bodyPr/>
          <a:lstStyle/>
          <a:p>
            <a:fld id="{BAA69D7E-08EA-4657-A657-2289EA00C45F}" type="slidenum">
              <a:rPr lang="fr-FR" smtClean="0"/>
              <a:t>‹N°›</a:t>
            </a:fld>
            <a:endParaRPr lang="fr-FR"/>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67049" y="202897"/>
            <a:ext cx="2876951" cy="790685"/>
          </a:xfrm>
          <a:prstGeom prst="rect">
            <a:avLst/>
          </a:prstGeom>
        </p:spPr>
      </p:pic>
      <p:pic>
        <p:nvPicPr>
          <p:cNvPr id="11" name="Image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29925" r="51575"/>
          <a:stretch/>
        </p:blipFill>
        <p:spPr>
          <a:xfrm>
            <a:off x="-36512" y="796954"/>
            <a:ext cx="1691680" cy="5508835"/>
          </a:xfrm>
          <a:prstGeom prst="rect">
            <a:avLst/>
          </a:prstGeom>
        </p:spPr>
      </p:pic>
    </p:spTree>
    <p:extLst>
      <p:ext uri="{BB962C8B-B14F-4D97-AF65-F5344CB8AC3E}">
        <p14:creationId xmlns:p14="http://schemas.microsoft.com/office/powerpoint/2010/main" val="4074865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9" name="Espace réservé du numéro de diapositive 8"/>
          <p:cNvSpPr>
            <a:spLocks noGrp="1"/>
          </p:cNvSpPr>
          <p:nvPr>
            <p:ph type="sldNum" sz="quarter" idx="12"/>
          </p:nvPr>
        </p:nvSpPr>
        <p:spPr/>
        <p:txBody>
          <a:bodyPr/>
          <a:lstStyle/>
          <a:p>
            <a:fld id="{BAA69D7E-08EA-4657-A657-2289EA00C45F}" type="slidenum">
              <a:rPr lang="fr-FR" smtClean="0"/>
              <a:t>‹N°›</a:t>
            </a:fld>
            <a:endParaRPr lang="fr-FR"/>
          </a:p>
        </p:txBody>
      </p:sp>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1562831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dirty="0"/>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9" name="Espace réservé du numéro de diapositive 8"/>
          <p:cNvSpPr>
            <a:spLocks noGrp="1"/>
          </p:cNvSpPr>
          <p:nvPr>
            <p:ph type="sldNum" sz="quarter" idx="12"/>
          </p:nvPr>
        </p:nvSpPr>
        <p:spPr/>
        <p:txBody>
          <a:bodyPr/>
          <a:lstStyle/>
          <a:p>
            <a:fld id="{BAA69D7E-08EA-4657-A657-2289EA00C45F}" type="slidenum">
              <a:rPr lang="fr-FR" smtClean="0"/>
              <a:t>‹N°›</a:t>
            </a:fld>
            <a:endParaRPr lang="fr-FR"/>
          </a:p>
        </p:txBody>
      </p:sp>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2" name="Espace réservé pour une image  2"/>
          <p:cNvSpPr>
            <a:spLocks noGrp="1"/>
          </p:cNvSpPr>
          <p:nvPr>
            <p:ph type="pic" idx="13"/>
          </p:nvPr>
        </p:nvSpPr>
        <p:spPr>
          <a:xfrm>
            <a:off x="4644008" y="2204864"/>
            <a:ext cx="4032448" cy="4032448"/>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927006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5" name="Espace réservé du numéro de diapositive 4"/>
          <p:cNvSpPr>
            <a:spLocks noGrp="1"/>
          </p:cNvSpPr>
          <p:nvPr>
            <p:ph type="sldNum" sz="quarter" idx="12"/>
          </p:nvPr>
        </p:nvSpPr>
        <p:spPr/>
        <p:txBody>
          <a:bodyPr/>
          <a:lstStyle/>
          <a:p>
            <a:fld id="{BAA69D7E-08EA-4657-A657-2289EA00C45F}" type="slidenum">
              <a:rPr lang="fr-FR" smtClean="0"/>
              <a:t>‹N°›</a:t>
            </a:fld>
            <a:endParaRPr lang="fr-F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8" name="Imag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475030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5" name="Espace réservé du numéro de diapositive 4"/>
          <p:cNvSpPr>
            <a:spLocks noGrp="1"/>
          </p:cNvSpPr>
          <p:nvPr>
            <p:ph type="sldNum" sz="quarter" idx="12"/>
          </p:nvPr>
        </p:nvSpPr>
        <p:spPr/>
        <p:txBody>
          <a:bodyPr/>
          <a:lstStyle/>
          <a:p>
            <a:fld id="{BAA69D7E-08EA-4657-A657-2289EA00C45F}" type="slidenum">
              <a:rPr lang="fr-FR" smtClean="0"/>
              <a:t>‹N°›</a:t>
            </a:fld>
            <a:endParaRPr lang="fr-F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3" name="Imag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7544" y="1491441"/>
            <a:ext cx="4572000" cy="4776216"/>
          </a:xfrm>
          <a:prstGeom prst="rect">
            <a:avLst/>
          </a:prstGeom>
        </p:spPr>
      </p:pic>
      <p:sp>
        <p:nvSpPr>
          <p:cNvPr id="8" name="Espace réservé pour une image  2"/>
          <p:cNvSpPr>
            <a:spLocks noGrp="1"/>
          </p:cNvSpPr>
          <p:nvPr>
            <p:ph type="pic" idx="1"/>
          </p:nvPr>
        </p:nvSpPr>
        <p:spPr>
          <a:xfrm>
            <a:off x="1792288" y="1844824"/>
            <a:ext cx="5486400" cy="4032448"/>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9" name="Imag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684736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BAA69D7E-08EA-4657-A657-2289EA00C45F}" type="slidenum">
              <a:rPr lang="fr-FR" smtClean="0"/>
              <a:t>‹N°›</a:t>
            </a:fld>
            <a:endParaRPr lang="fr-FR"/>
          </a:p>
        </p:txBody>
      </p:sp>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1343803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3212116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1600" y="1340768"/>
            <a:ext cx="4572000" cy="4776216"/>
          </a:xfrm>
          <a:prstGeom prst="rect">
            <a:avLst/>
          </a:prstGeom>
        </p:spPr>
      </p:pic>
      <p:sp>
        <p:nvSpPr>
          <p:cNvPr id="2" name="Titre 1"/>
          <p:cNvSpPr>
            <a:spLocks noGrp="1"/>
          </p:cNvSpPr>
          <p:nvPr>
            <p:ph type="title"/>
          </p:nvPr>
        </p:nvSpPr>
        <p:spPr>
          <a:xfrm>
            <a:off x="3131840" y="4509120"/>
            <a:ext cx="5486400" cy="566738"/>
          </a:xfrm>
          <a:solidFill>
            <a:schemeClr val="bg1"/>
          </a:solidFill>
        </p:spPr>
        <p:txBody>
          <a:bodyPr anchor="b"/>
          <a:lstStyle>
            <a:lvl1pPr algn="l">
              <a:defRPr sz="2000" b="1"/>
            </a:lvl1pPr>
          </a:lstStyle>
          <a:p>
            <a:r>
              <a:rPr lang="fr-FR" dirty="0"/>
              <a:t>Modifiez le style du titre</a:t>
            </a:r>
          </a:p>
        </p:txBody>
      </p:sp>
      <p:sp>
        <p:nvSpPr>
          <p:cNvPr id="3" name="Espace réservé pour une image  2"/>
          <p:cNvSpPr>
            <a:spLocks noGrp="1"/>
          </p:cNvSpPr>
          <p:nvPr>
            <p:ph type="pic" idx="1"/>
          </p:nvPr>
        </p:nvSpPr>
        <p:spPr>
          <a:xfrm>
            <a:off x="1792288" y="612775"/>
            <a:ext cx="5486400" cy="3824337"/>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3131840" y="5157192"/>
            <a:ext cx="5486400" cy="86409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10" name="Image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4187837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Image avec légende">
    <p:spTree>
      <p:nvGrpSpPr>
        <p:cNvPr id="1" name=""/>
        <p:cNvGrpSpPr/>
        <p:nvPr/>
      </p:nvGrpSpPr>
      <p:grpSpPr>
        <a:xfrm>
          <a:off x="0" y="0"/>
          <a:ext cx="0" cy="0"/>
          <a:chOff x="0" y="0"/>
          <a:chExt cx="0" cy="0"/>
        </a:xfrm>
      </p:grpSpPr>
      <p:sp>
        <p:nvSpPr>
          <p:cNvPr id="5" name="Rectangle 4"/>
          <p:cNvSpPr/>
          <p:nvPr userDrawn="1"/>
        </p:nvSpPr>
        <p:spPr>
          <a:xfrm>
            <a:off x="971600" y="1340768"/>
            <a:ext cx="4572000" cy="47762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Titre 1"/>
          <p:cNvSpPr>
            <a:spLocks noGrp="1"/>
          </p:cNvSpPr>
          <p:nvPr>
            <p:ph type="title"/>
          </p:nvPr>
        </p:nvSpPr>
        <p:spPr>
          <a:xfrm>
            <a:off x="3131840" y="4509120"/>
            <a:ext cx="5486400" cy="566738"/>
          </a:xfrm>
          <a:solidFill>
            <a:schemeClr val="bg1"/>
          </a:solidFill>
        </p:spPr>
        <p:txBody>
          <a:bodyPr anchor="b"/>
          <a:lstStyle>
            <a:lvl1pPr algn="l">
              <a:defRPr sz="2000" b="1"/>
            </a:lvl1pPr>
          </a:lstStyle>
          <a:p>
            <a:r>
              <a:rPr lang="fr-FR" dirty="0"/>
              <a:t>Modifiez le style du titre</a:t>
            </a:r>
          </a:p>
        </p:txBody>
      </p:sp>
      <p:sp>
        <p:nvSpPr>
          <p:cNvPr id="12" name="Espace réservé pour une image  2"/>
          <p:cNvSpPr>
            <a:spLocks noGrp="1"/>
          </p:cNvSpPr>
          <p:nvPr>
            <p:ph type="pic" idx="1"/>
          </p:nvPr>
        </p:nvSpPr>
        <p:spPr>
          <a:xfrm>
            <a:off x="1792288" y="612775"/>
            <a:ext cx="5486400" cy="3824337"/>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13" name="Espace réservé du texte 3"/>
          <p:cNvSpPr>
            <a:spLocks noGrp="1"/>
          </p:cNvSpPr>
          <p:nvPr>
            <p:ph type="body" sz="half" idx="2"/>
          </p:nvPr>
        </p:nvSpPr>
        <p:spPr>
          <a:xfrm>
            <a:off x="3131840" y="5157192"/>
            <a:ext cx="5486400" cy="86409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31347363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Image avec légende">
    <p:spTree>
      <p:nvGrpSpPr>
        <p:cNvPr id="1" name=""/>
        <p:cNvGrpSpPr/>
        <p:nvPr/>
      </p:nvGrpSpPr>
      <p:grpSpPr>
        <a:xfrm>
          <a:off x="0" y="0"/>
          <a:ext cx="0" cy="0"/>
          <a:chOff x="0" y="0"/>
          <a:chExt cx="0" cy="0"/>
        </a:xfrm>
      </p:grpSpPr>
      <p:sp>
        <p:nvSpPr>
          <p:cNvPr id="5" name="Rectangle 4"/>
          <p:cNvSpPr/>
          <p:nvPr userDrawn="1"/>
        </p:nvSpPr>
        <p:spPr>
          <a:xfrm>
            <a:off x="971600" y="1340768"/>
            <a:ext cx="4572000" cy="47762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Titre 1"/>
          <p:cNvSpPr>
            <a:spLocks noGrp="1"/>
          </p:cNvSpPr>
          <p:nvPr>
            <p:ph type="title"/>
          </p:nvPr>
        </p:nvSpPr>
        <p:spPr>
          <a:xfrm>
            <a:off x="3131840" y="4509120"/>
            <a:ext cx="5486400" cy="566738"/>
          </a:xfrm>
          <a:solidFill>
            <a:schemeClr val="bg1"/>
          </a:solidFill>
        </p:spPr>
        <p:txBody>
          <a:bodyPr anchor="b"/>
          <a:lstStyle>
            <a:lvl1pPr algn="l">
              <a:defRPr sz="2000" b="1"/>
            </a:lvl1pPr>
          </a:lstStyle>
          <a:p>
            <a:r>
              <a:rPr lang="fr-FR" dirty="0"/>
              <a:t>Modifiez le style du titre</a:t>
            </a:r>
          </a:p>
        </p:txBody>
      </p:sp>
      <p:sp>
        <p:nvSpPr>
          <p:cNvPr id="11" name="Espace réservé pour une image  2"/>
          <p:cNvSpPr>
            <a:spLocks noGrp="1"/>
          </p:cNvSpPr>
          <p:nvPr>
            <p:ph type="pic" idx="1"/>
          </p:nvPr>
        </p:nvSpPr>
        <p:spPr>
          <a:xfrm>
            <a:off x="1792288" y="612775"/>
            <a:ext cx="5486400" cy="3824337"/>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12" name="Espace réservé du texte 3"/>
          <p:cNvSpPr>
            <a:spLocks noGrp="1"/>
          </p:cNvSpPr>
          <p:nvPr>
            <p:ph type="body" sz="half" idx="2"/>
          </p:nvPr>
        </p:nvSpPr>
        <p:spPr>
          <a:xfrm>
            <a:off x="3131840" y="5157192"/>
            <a:ext cx="5486400" cy="86409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2401841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mage avec légende">
    <p:spTree>
      <p:nvGrpSpPr>
        <p:cNvPr id="1" name=""/>
        <p:cNvGrpSpPr/>
        <p:nvPr/>
      </p:nvGrpSpPr>
      <p:grpSpPr>
        <a:xfrm>
          <a:off x="0" y="0"/>
          <a:ext cx="0" cy="0"/>
          <a:chOff x="0" y="0"/>
          <a:chExt cx="0" cy="0"/>
        </a:xfrm>
      </p:grpSpPr>
      <p:pic>
        <p:nvPicPr>
          <p:cNvPr id="11" name="Imag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1600" y="1340768"/>
            <a:ext cx="4572000" cy="4776216"/>
          </a:xfrm>
          <a:prstGeom prst="rect">
            <a:avLst/>
          </a:prstGeom>
        </p:spPr>
      </p:pic>
      <p:sp>
        <p:nvSpPr>
          <p:cNvPr id="3" name="Espace réservé pour une image  2"/>
          <p:cNvSpPr>
            <a:spLocks noGrp="1"/>
          </p:cNvSpPr>
          <p:nvPr>
            <p:ph type="pic" idx="1"/>
          </p:nvPr>
        </p:nvSpPr>
        <p:spPr>
          <a:xfrm>
            <a:off x="971600" y="612775"/>
            <a:ext cx="7632848" cy="281622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39752" y="4293096"/>
            <a:ext cx="6264696" cy="158417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Titre 1"/>
          <p:cNvSpPr>
            <a:spLocks noGrp="1"/>
          </p:cNvSpPr>
          <p:nvPr>
            <p:ph type="title"/>
          </p:nvPr>
        </p:nvSpPr>
        <p:spPr>
          <a:xfrm>
            <a:off x="2325960" y="3582342"/>
            <a:ext cx="6278488" cy="566738"/>
          </a:xfrm>
          <a:solidFill>
            <a:schemeClr val="bg1"/>
          </a:solidFill>
        </p:spPr>
        <p:txBody>
          <a:bodyPr anchor="b"/>
          <a:lstStyle>
            <a:lvl1pPr algn="l">
              <a:defRPr sz="2000" b="1"/>
            </a:lvl1pPr>
          </a:lstStyle>
          <a:p>
            <a:r>
              <a:rPr lang="fr-FR" dirty="0"/>
              <a:t>Modifiez le style du titre</a:t>
            </a:r>
          </a:p>
        </p:txBody>
      </p:sp>
      <p:pic>
        <p:nvPicPr>
          <p:cNvPr id="12" name="Imag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2504984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iapositive de titre">
    <p:spTree>
      <p:nvGrpSpPr>
        <p:cNvPr id="1" name=""/>
        <p:cNvGrpSpPr/>
        <p:nvPr/>
      </p:nvGrpSpPr>
      <p:grpSpPr>
        <a:xfrm>
          <a:off x="0" y="0"/>
          <a:ext cx="0" cy="0"/>
          <a:chOff x="0" y="0"/>
          <a:chExt cx="0" cy="0"/>
        </a:xfrm>
      </p:grpSpPr>
      <p:sp>
        <p:nvSpPr>
          <p:cNvPr id="7" name="Rectangle 6"/>
          <p:cNvSpPr/>
          <p:nvPr userDrawn="1"/>
        </p:nvSpPr>
        <p:spPr>
          <a:xfrm>
            <a:off x="0" y="1268760"/>
            <a:ext cx="9144000" cy="50405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85800" y="2130425"/>
            <a:ext cx="7772400" cy="1470025"/>
          </a:xfrm>
        </p:spPr>
        <p:txBody>
          <a:bodyPr/>
          <a:lstStyle>
            <a:lvl1pPr>
              <a:defRPr>
                <a:solidFill>
                  <a:schemeClr val="tx2"/>
                </a:solidFill>
              </a:defRPr>
            </a:lvl1pPr>
          </a:lstStyle>
          <a:p>
            <a:r>
              <a:rPr lang="fr-FR" dirty="0"/>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6" name="Espace réservé du numéro de diapositive 5"/>
          <p:cNvSpPr>
            <a:spLocks noGrp="1"/>
          </p:cNvSpPr>
          <p:nvPr>
            <p:ph type="sldNum" sz="quarter" idx="12"/>
          </p:nvPr>
        </p:nvSpPr>
        <p:spPr/>
        <p:txBody>
          <a:bodyPr/>
          <a:lstStyle/>
          <a:p>
            <a:fld id="{BAA69D7E-08EA-4657-A657-2289EA00C45F}" type="slidenum">
              <a:rPr lang="fr-FR" smtClean="0"/>
              <a:t>‹N°›</a:t>
            </a:fld>
            <a:endParaRPr lang="fr-FR"/>
          </a:p>
        </p:txBody>
      </p:sp>
      <p:pic>
        <p:nvPicPr>
          <p:cNvPr id="13" name="Imag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933056"/>
            <a:ext cx="1408179" cy="2337821"/>
          </a:xfrm>
          <a:prstGeom prst="rect">
            <a:avLst/>
          </a:prstGeom>
        </p:spPr>
      </p:pic>
      <p:pic>
        <p:nvPicPr>
          <p:cNvPr id="8" name="Imag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56176" y="241340"/>
            <a:ext cx="2876951" cy="790685"/>
          </a:xfrm>
          <a:prstGeom prst="rect">
            <a:avLst/>
          </a:prstGeom>
        </p:spPr>
      </p:pic>
    </p:spTree>
    <p:extLst>
      <p:ext uri="{BB962C8B-B14F-4D97-AF65-F5344CB8AC3E}">
        <p14:creationId xmlns:p14="http://schemas.microsoft.com/office/powerpoint/2010/main" val="27038593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Image avec légende">
    <p:spTree>
      <p:nvGrpSpPr>
        <p:cNvPr id="1" name=""/>
        <p:cNvGrpSpPr/>
        <p:nvPr/>
      </p:nvGrpSpPr>
      <p:grpSpPr>
        <a:xfrm>
          <a:off x="0" y="0"/>
          <a:ext cx="0" cy="0"/>
          <a:chOff x="0" y="0"/>
          <a:chExt cx="0" cy="0"/>
        </a:xfrm>
      </p:grpSpPr>
      <p:sp>
        <p:nvSpPr>
          <p:cNvPr id="2" name="Rectangle 1"/>
          <p:cNvSpPr/>
          <p:nvPr userDrawn="1"/>
        </p:nvSpPr>
        <p:spPr>
          <a:xfrm>
            <a:off x="971600" y="3429000"/>
            <a:ext cx="4572000" cy="268798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pour une image  2"/>
          <p:cNvSpPr>
            <a:spLocks noGrp="1"/>
          </p:cNvSpPr>
          <p:nvPr>
            <p:ph type="pic" idx="1"/>
          </p:nvPr>
        </p:nvSpPr>
        <p:spPr>
          <a:xfrm>
            <a:off x="971600" y="612775"/>
            <a:ext cx="7632848" cy="281622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39752" y="4293096"/>
            <a:ext cx="6264696" cy="158417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Titre 1"/>
          <p:cNvSpPr>
            <a:spLocks noGrp="1"/>
          </p:cNvSpPr>
          <p:nvPr>
            <p:ph type="title"/>
          </p:nvPr>
        </p:nvSpPr>
        <p:spPr>
          <a:xfrm>
            <a:off x="2325960" y="3582342"/>
            <a:ext cx="6278488" cy="566738"/>
          </a:xfrm>
          <a:solidFill>
            <a:schemeClr val="bg1"/>
          </a:solidFill>
        </p:spPr>
        <p:txBody>
          <a:bodyPr anchor="b"/>
          <a:lstStyle>
            <a:lvl1pPr algn="l">
              <a:defRPr sz="2000" b="1"/>
            </a:lvl1pPr>
          </a:lstStyle>
          <a:p>
            <a:r>
              <a:rPr lang="fr-FR" dirty="0"/>
              <a:t>Modifiez le style du titre</a:t>
            </a:r>
          </a:p>
        </p:txBody>
      </p:sp>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963365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Image avec légende">
    <p:spTree>
      <p:nvGrpSpPr>
        <p:cNvPr id="1" name=""/>
        <p:cNvGrpSpPr/>
        <p:nvPr/>
      </p:nvGrpSpPr>
      <p:grpSpPr>
        <a:xfrm>
          <a:off x="0" y="0"/>
          <a:ext cx="0" cy="0"/>
          <a:chOff x="0" y="0"/>
          <a:chExt cx="0" cy="0"/>
        </a:xfrm>
      </p:grpSpPr>
      <p:sp>
        <p:nvSpPr>
          <p:cNvPr id="2" name="Rectangle 1"/>
          <p:cNvSpPr/>
          <p:nvPr userDrawn="1"/>
        </p:nvSpPr>
        <p:spPr>
          <a:xfrm>
            <a:off x="971600" y="3429000"/>
            <a:ext cx="4572000" cy="26879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pour une image  2"/>
          <p:cNvSpPr>
            <a:spLocks noGrp="1"/>
          </p:cNvSpPr>
          <p:nvPr>
            <p:ph type="pic" idx="1"/>
          </p:nvPr>
        </p:nvSpPr>
        <p:spPr>
          <a:xfrm>
            <a:off x="971600" y="612775"/>
            <a:ext cx="7632848" cy="281622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39752" y="4293096"/>
            <a:ext cx="6264696" cy="1584176"/>
          </a:xfrm>
          <a:solidFill>
            <a:schemeClr val="bg1"/>
          </a:solidFill>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Titre 1"/>
          <p:cNvSpPr>
            <a:spLocks noGrp="1"/>
          </p:cNvSpPr>
          <p:nvPr>
            <p:ph type="title"/>
          </p:nvPr>
        </p:nvSpPr>
        <p:spPr>
          <a:xfrm>
            <a:off x="2325960" y="3582342"/>
            <a:ext cx="6278488" cy="566738"/>
          </a:xfrm>
          <a:solidFill>
            <a:schemeClr val="bg1"/>
          </a:solidFill>
        </p:spPr>
        <p:txBody>
          <a:bodyPr anchor="b"/>
          <a:lstStyle>
            <a:lvl1pPr algn="l">
              <a:defRPr sz="2000" b="1"/>
            </a:lvl1pPr>
          </a:lstStyle>
          <a:p>
            <a:r>
              <a:rPr lang="fr-FR" dirty="0"/>
              <a:t>Modifiez le style du titre</a:t>
            </a:r>
          </a:p>
        </p:txBody>
      </p:sp>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3224637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Diapositive de titre">
    <p:spTree>
      <p:nvGrpSpPr>
        <p:cNvPr id="1" name=""/>
        <p:cNvGrpSpPr/>
        <p:nvPr/>
      </p:nvGrpSpPr>
      <p:grpSpPr>
        <a:xfrm>
          <a:off x="0" y="0"/>
          <a:ext cx="0" cy="0"/>
          <a:chOff x="0" y="0"/>
          <a:chExt cx="0" cy="0"/>
        </a:xfrm>
      </p:grpSpPr>
      <p:sp>
        <p:nvSpPr>
          <p:cNvPr id="7" name="Rectangle 6"/>
          <p:cNvSpPr/>
          <p:nvPr userDrawn="1"/>
        </p:nvSpPr>
        <p:spPr>
          <a:xfrm>
            <a:off x="0" y="1268760"/>
            <a:ext cx="9144000" cy="50405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hasCustomPrompt="1"/>
          </p:nvPr>
        </p:nvSpPr>
        <p:spPr>
          <a:xfrm>
            <a:off x="3347864" y="5229200"/>
            <a:ext cx="5472608" cy="1076589"/>
          </a:xfrm>
        </p:spPr>
        <p:txBody>
          <a:bodyPr>
            <a:normAutofit/>
          </a:bodyPr>
          <a:lstStyle>
            <a:lvl1pPr algn="r">
              <a:defRPr sz="3200">
                <a:solidFill>
                  <a:schemeClr val="bg1"/>
                </a:solidFill>
              </a:defRPr>
            </a:lvl1pPr>
          </a:lstStyle>
          <a:p>
            <a:r>
              <a:rPr lang="fr-FR" dirty="0"/>
              <a:t>Une mission : votre santé.</a:t>
            </a:r>
          </a:p>
        </p:txBody>
      </p:sp>
      <p:sp>
        <p:nvSpPr>
          <p:cNvPr id="6" name="Espace réservé du numéro de diapositive 5"/>
          <p:cNvSpPr>
            <a:spLocks noGrp="1"/>
          </p:cNvSpPr>
          <p:nvPr>
            <p:ph type="sldNum" sz="quarter" idx="12"/>
          </p:nvPr>
        </p:nvSpPr>
        <p:spPr>
          <a:xfrm>
            <a:off x="394060" y="6356350"/>
            <a:ext cx="577540" cy="365125"/>
          </a:xfrm>
        </p:spPr>
        <p:txBody>
          <a:bodyPr/>
          <a:lstStyle/>
          <a:p>
            <a:fld id="{BAA69D7E-08EA-4657-A657-2289EA00C45F}" type="slidenum">
              <a:rPr lang="fr-FR" smtClean="0"/>
              <a:t>‹N°›</a:t>
            </a:fld>
            <a:endParaRPr lang="fr-FR"/>
          </a:p>
        </p:txBody>
      </p:sp>
      <p:pic>
        <p:nvPicPr>
          <p:cNvPr id="10" name="Imag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67049" y="202897"/>
            <a:ext cx="2876951" cy="790685"/>
          </a:xfrm>
          <a:prstGeom prst="rect">
            <a:avLst/>
          </a:prstGeom>
        </p:spPr>
      </p:pic>
      <p:pic>
        <p:nvPicPr>
          <p:cNvPr id="11" name="Image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29925" r="51575"/>
          <a:stretch/>
        </p:blipFill>
        <p:spPr>
          <a:xfrm>
            <a:off x="-36512" y="796954"/>
            <a:ext cx="1691680" cy="5508835"/>
          </a:xfrm>
          <a:prstGeom prst="rect">
            <a:avLst/>
          </a:prstGeom>
        </p:spPr>
      </p:pic>
    </p:spTree>
    <p:extLst>
      <p:ext uri="{BB962C8B-B14F-4D97-AF65-F5344CB8AC3E}">
        <p14:creationId xmlns:p14="http://schemas.microsoft.com/office/powerpoint/2010/main" val="134833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Diapositive de titre">
    <p:spTree>
      <p:nvGrpSpPr>
        <p:cNvPr id="1" name=""/>
        <p:cNvGrpSpPr/>
        <p:nvPr/>
      </p:nvGrpSpPr>
      <p:grpSpPr>
        <a:xfrm>
          <a:off x="0" y="0"/>
          <a:ext cx="0" cy="0"/>
          <a:chOff x="0" y="0"/>
          <a:chExt cx="0" cy="0"/>
        </a:xfrm>
      </p:grpSpPr>
      <p:sp>
        <p:nvSpPr>
          <p:cNvPr id="14" name="Rectangle 13"/>
          <p:cNvSpPr/>
          <p:nvPr userDrawn="1"/>
        </p:nvSpPr>
        <p:spPr>
          <a:xfrm>
            <a:off x="0" y="6309320"/>
            <a:ext cx="9144000" cy="548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v</a:t>
            </a:r>
          </a:p>
        </p:txBody>
      </p:sp>
      <p:sp>
        <p:nvSpPr>
          <p:cNvPr id="11" name="Rectangle 10"/>
          <p:cNvSpPr/>
          <p:nvPr userDrawn="1"/>
        </p:nvSpPr>
        <p:spPr>
          <a:xfrm>
            <a:off x="0" y="0"/>
            <a:ext cx="9144000" cy="1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v</a:t>
            </a:r>
          </a:p>
        </p:txBody>
      </p:sp>
      <p:sp>
        <p:nvSpPr>
          <p:cNvPr id="3" name="Sous-titre 2"/>
          <p:cNvSpPr>
            <a:spLocks noGrp="1"/>
          </p:cNvSpPr>
          <p:nvPr>
            <p:ph type="subTitle" idx="1"/>
          </p:nvPr>
        </p:nvSpPr>
        <p:spPr>
          <a:xfrm>
            <a:off x="1371600" y="3886200"/>
            <a:ext cx="6400800" cy="1126976"/>
          </a:xfrm>
          <a:solidFill>
            <a:schemeClr val="bg1"/>
          </a:solidFill>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p>
        </p:txBody>
      </p:sp>
      <p:sp>
        <p:nvSpPr>
          <p:cNvPr id="6" name="Espace réservé du numéro de diapositive 5"/>
          <p:cNvSpPr>
            <a:spLocks noGrp="1"/>
          </p:cNvSpPr>
          <p:nvPr>
            <p:ph type="sldNum" sz="quarter" idx="12"/>
          </p:nvPr>
        </p:nvSpPr>
        <p:spPr/>
        <p:txBody>
          <a:bodyPr/>
          <a:lstStyle/>
          <a:p>
            <a:fld id="{BAA69D7E-08EA-4657-A657-2289EA00C45F}" type="slidenum">
              <a:rPr lang="fr-FR" smtClean="0"/>
              <a:t>‹N°›</a:t>
            </a:fld>
            <a:endParaRPr lang="fr-FR"/>
          </a:p>
        </p:txBody>
      </p:sp>
      <p:sp>
        <p:nvSpPr>
          <p:cNvPr id="2" name="Titre 1"/>
          <p:cNvSpPr>
            <a:spLocks noGrp="1"/>
          </p:cNvSpPr>
          <p:nvPr>
            <p:ph type="ctrTitle"/>
          </p:nvPr>
        </p:nvSpPr>
        <p:spPr>
          <a:xfrm>
            <a:off x="685800" y="2130425"/>
            <a:ext cx="7772400" cy="1470025"/>
          </a:xfrm>
          <a:solidFill>
            <a:schemeClr val="bg1"/>
          </a:solidFill>
        </p:spPr>
        <p:txBody>
          <a:bodyPr/>
          <a:lstStyle>
            <a:lvl1pPr>
              <a:defRPr>
                <a:solidFill>
                  <a:schemeClr val="tx2"/>
                </a:solidFill>
              </a:defRPr>
            </a:lvl1pPr>
          </a:lstStyle>
          <a:p>
            <a:r>
              <a:rPr lang="fr-FR" dirty="0"/>
              <a:t>Modifiez le style du titre</a:t>
            </a: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84659"/>
          <a:stretch/>
        </p:blipFill>
        <p:spPr>
          <a:xfrm>
            <a:off x="-36512" y="0"/>
            <a:ext cx="1879104" cy="7379651"/>
          </a:xfrm>
          <a:prstGeom prst="rect">
            <a:avLst/>
          </a:prstGeom>
        </p:spPr>
      </p:pic>
      <p:pic>
        <p:nvPicPr>
          <p:cNvPr id="13" name="Imag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39382" y="225608"/>
            <a:ext cx="2876951" cy="790685"/>
          </a:xfrm>
          <a:prstGeom prst="rect">
            <a:avLst/>
          </a:prstGeom>
        </p:spPr>
      </p:pic>
    </p:spTree>
    <p:extLst>
      <p:ext uri="{BB962C8B-B14F-4D97-AF65-F5344CB8AC3E}">
        <p14:creationId xmlns:p14="http://schemas.microsoft.com/office/powerpoint/2010/main" val="2027958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dirty="0"/>
              <a:t>Sommaire</a:t>
            </a:r>
          </a:p>
        </p:txBody>
      </p:sp>
      <p:sp>
        <p:nvSpPr>
          <p:cNvPr id="3" name="Espace réservé du contenu 2"/>
          <p:cNvSpPr>
            <a:spLocks noGrp="1"/>
          </p:cNvSpPr>
          <p:nvPr>
            <p:ph sz="half" idx="1" hasCustomPrompt="1"/>
          </p:nvPr>
        </p:nvSpPr>
        <p:spPr>
          <a:xfrm>
            <a:off x="1835696" y="1600200"/>
            <a:ext cx="6851104" cy="4525963"/>
          </a:xfrm>
          <a:solidFill>
            <a:schemeClr val="bg2"/>
          </a:solidFill>
        </p:spPr>
        <p:txBody>
          <a:bodyPr>
            <a:normAutofit/>
          </a:bodyPr>
          <a:lstStyle>
            <a:lvl1pPr marL="0" marR="0" indent="0" algn="l" defTabSz="914400" rtl="0" eaLnBrk="1" fontAlgn="auto" latinLnBrk="0" hangingPunct="1">
              <a:lnSpc>
                <a:spcPct val="150000"/>
              </a:lnSpc>
              <a:spcBef>
                <a:spcPct val="20000"/>
              </a:spcBef>
              <a:spcAft>
                <a:spcPts val="0"/>
              </a:spcAft>
              <a:buClrTx/>
              <a:buSzTx/>
              <a:buFont typeface="Arial" panose="020B0604020202020204" pitchFamily="34" charset="0"/>
              <a:buNone/>
              <a:tabLst/>
              <a:defRPr sz="2800" baseline="0"/>
            </a:lvl1pPr>
            <a:lvl2pPr>
              <a:defRPr sz="2400"/>
            </a:lvl2pPr>
            <a:lvl3pPr marL="91440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a:lvl3pPr>
            <a:lvl4pPr>
              <a:defRPr sz="1800"/>
            </a:lvl4pPr>
            <a:lvl5pPr>
              <a:defRPr sz="1800"/>
            </a:lvl5pPr>
            <a:lvl6pPr>
              <a:defRPr sz="1800"/>
            </a:lvl6pPr>
            <a:lvl7pPr>
              <a:defRPr sz="1800"/>
            </a:lvl7pPr>
            <a:lvl8pPr>
              <a:defRPr sz="1800"/>
            </a:lvl8pPr>
            <a:lvl9pPr>
              <a:defRPr sz="1800"/>
            </a:lvl9pPr>
          </a:lstStyle>
          <a:p>
            <a:pPr lvl="0"/>
            <a:r>
              <a:rPr lang="fr-FR" dirty="0"/>
              <a:t>01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02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03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04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05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06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07 / Titre chapitre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fr-FR" dirty="0"/>
              <a:t>08 / Titre chapitre</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10" name="Image 9"/>
          <p:cNvPicPr>
            <a:picLocks noChangeAspect="1"/>
          </p:cNvPicPr>
          <p:nvPr userDrawn="1"/>
        </p:nvPicPr>
        <p:blipFill rotWithShape="1">
          <a:blip r:embed="rId2" cstate="print">
            <a:extLst>
              <a:ext uri="{28A0092B-C50C-407E-A947-70E740481C1C}">
                <a14:useLocalDpi xmlns:a14="http://schemas.microsoft.com/office/drawing/2010/main" val="0"/>
              </a:ext>
            </a:extLst>
          </a:blip>
          <a:srcRect l="52362"/>
          <a:stretch/>
        </p:blipFill>
        <p:spPr>
          <a:xfrm>
            <a:off x="-3992686" y="0"/>
            <a:ext cx="5835278" cy="7379651"/>
          </a:xfrm>
          <a:prstGeom prst="rect">
            <a:avLst/>
          </a:prstGeom>
        </p:spPr>
      </p:pic>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44906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6" name="Espace réservé du numéro de diapositive 5"/>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7" name="Imag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438403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numéro de diapositive 5"/>
          <p:cNvSpPr>
            <a:spLocks noGrp="1"/>
          </p:cNvSpPr>
          <p:nvPr>
            <p:ph type="sldNum" sz="quarter" idx="12"/>
          </p:nvPr>
        </p:nvSpPr>
        <p:spPr/>
        <p:txBody>
          <a:bodyPr/>
          <a:lstStyle/>
          <a:p>
            <a:fld id="{BAA69D7E-08EA-4657-A657-2289EA00C45F}" type="slidenum">
              <a:rPr lang="fr-FR" smtClean="0"/>
              <a:t>‹N°›</a:t>
            </a:fld>
            <a:endParaRPr lang="fr-FR"/>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353650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8304" y="6237312"/>
            <a:ext cx="1473708" cy="528828"/>
          </a:xfrm>
          <a:prstGeom prst="rect">
            <a:avLst/>
          </a:prstGeom>
        </p:spPr>
      </p:pic>
      <p:pic>
        <p:nvPicPr>
          <p:cNvPr id="9" name="Imag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Tree>
    <p:extLst>
      <p:ext uri="{BB962C8B-B14F-4D97-AF65-F5344CB8AC3E}">
        <p14:creationId xmlns:p14="http://schemas.microsoft.com/office/powerpoint/2010/main" val="2735995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651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sp>
        <p:nvSpPr>
          <p:cNvPr id="10" name="Espace réservé pour une image  2"/>
          <p:cNvSpPr>
            <a:spLocks noGrp="1"/>
          </p:cNvSpPr>
          <p:nvPr>
            <p:ph type="pic" idx="13"/>
          </p:nvPr>
        </p:nvSpPr>
        <p:spPr>
          <a:xfrm>
            <a:off x="4644008" y="1628800"/>
            <a:ext cx="4032448" cy="4536504"/>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2173520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1_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a:solidFill>
            <a:schemeClr val="bg2"/>
          </a:solidFill>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600200"/>
            <a:ext cx="4038600" cy="4525963"/>
          </a:xfrm>
          <a:solidFill>
            <a:schemeClr val="bg2"/>
          </a:solidFill>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u numéro de diapositive 6"/>
          <p:cNvSpPr>
            <a:spLocks noGrp="1"/>
          </p:cNvSpPr>
          <p:nvPr>
            <p:ph type="sldNum" sz="quarter" idx="12"/>
          </p:nvPr>
        </p:nvSpPr>
        <p:spPr/>
        <p:txBody>
          <a:bodyPr/>
          <a:lstStyle/>
          <a:p>
            <a:fld id="{BAA69D7E-08EA-4657-A657-2289EA00C45F}" type="slidenum">
              <a:rPr lang="fr-FR" smtClean="0"/>
              <a:t>‹N°›</a:t>
            </a:fld>
            <a:endParaRPr lang="fr-F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80120" cy="1531339"/>
          </a:xfrm>
          <a:prstGeom prst="rect">
            <a:avLst/>
          </a:prstGeom>
        </p:spPr>
      </p:pic>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52320" y="6340776"/>
            <a:ext cx="1375981" cy="378167"/>
          </a:xfrm>
          <a:prstGeom prst="rect">
            <a:avLst/>
          </a:prstGeom>
        </p:spPr>
      </p:pic>
    </p:spTree>
    <p:extLst>
      <p:ext uri="{BB962C8B-B14F-4D97-AF65-F5344CB8AC3E}">
        <p14:creationId xmlns:p14="http://schemas.microsoft.com/office/powerpoint/2010/main" val="3000905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4"/>
          </p:nvPr>
        </p:nvSpPr>
        <p:spPr>
          <a:xfrm>
            <a:off x="467544" y="6356350"/>
            <a:ext cx="514400" cy="365125"/>
          </a:xfrm>
          <a:prstGeom prst="rect">
            <a:avLst/>
          </a:prstGeom>
        </p:spPr>
        <p:txBody>
          <a:bodyPr vert="horz" lIns="91440" tIns="45720" rIns="91440" bIns="45720" rtlCol="0" anchor="ctr"/>
          <a:lstStyle>
            <a:lvl1pPr algn="r">
              <a:defRPr sz="1200">
                <a:solidFill>
                  <a:schemeClr val="tx2"/>
                </a:solidFill>
              </a:defRPr>
            </a:lvl1pPr>
          </a:lstStyle>
          <a:p>
            <a:fld id="{BAA69D7E-08EA-4657-A657-2289EA00C45F}" type="slidenum">
              <a:rPr lang="fr-FR" smtClean="0"/>
              <a:pPr/>
              <a:t>‹N°›</a:t>
            </a:fld>
            <a:endParaRPr lang="fr-FR" dirty="0"/>
          </a:p>
        </p:txBody>
      </p:sp>
    </p:spTree>
    <p:extLst>
      <p:ext uri="{BB962C8B-B14F-4D97-AF65-F5344CB8AC3E}">
        <p14:creationId xmlns:p14="http://schemas.microsoft.com/office/powerpoint/2010/main" val="1788675834"/>
      </p:ext>
    </p:extLst>
  </p:cSld>
  <p:clrMap bg1="lt1" tx1="dk1" bg2="lt2" tx2="dk2" accent1="accent1" accent2="accent2" accent3="accent3" accent4="accent4" accent5="accent5" accent6="accent6" hlink="hlink" folHlink="folHlink"/>
  <p:sldLayoutIdLst>
    <p:sldLayoutId id="2147483673" r:id="rId1"/>
    <p:sldLayoutId id="2147483682" r:id="rId2"/>
    <p:sldLayoutId id="2147483683" r:id="rId3"/>
    <p:sldLayoutId id="2147483685" r:id="rId4"/>
    <p:sldLayoutId id="2147483674" r:id="rId5"/>
    <p:sldLayoutId id="2147483686" r:id="rId6"/>
    <p:sldLayoutId id="2147483676" r:id="rId7"/>
    <p:sldLayoutId id="2147483689" r:id="rId8"/>
    <p:sldLayoutId id="2147483684" r:id="rId9"/>
    <p:sldLayoutId id="2147483677" r:id="rId10"/>
    <p:sldLayoutId id="2147483688" r:id="rId11"/>
    <p:sldLayoutId id="2147483678" r:id="rId12"/>
    <p:sldLayoutId id="2147483687" r:id="rId13"/>
    <p:sldLayoutId id="2147483679" r:id="rId14"/>
    <p:sldLayoutId id="2147483680" r:id="rId15"/>
    <p:sldLayoutId id="2147483681" r:id="rId16"/>
    <p:sldLayoutId id="2147483691" r:id="rId17"/>
    <p:sldLayoutId id="2147483692" r:id="rId18"/>
    <p:sldLayoutId id="2147483690" r:id="rId19"/>
    <p:sldLayoutId id="2147483693" r:id="rId20"/>
    <p:sldLayoutId id="2147483694" r:id="rId21"/>
    <p:sldLayoutId id="2147483695" r:id="rId22"/>
  </p:sldLayoutIdLst>
  <p:txStyles>
    <p:titleStyle>
      <a:lvl1pPr algn="ctr"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4838A-737F-5C6D-A1D2-8D2F2D5B62DD}"/>
              </a:ext>
            </a:extLst>
          </p:cNvPr>
          <p:cNvSpPr>
            <a:spLocks noGrp="1"/>
          </p:cNvSpPr>
          <p:nvPr>
            <p:ph type="ctrTitle"/>
          </p:nvPr>
        </p:nvSpPr>
        <p:spPr>
          <a:xfrm>
            <a:off x="899592" y="2852936"/>
            <a:ext cx="7772400" cy="1470025"/>
          </a:xfrm>
        </p:spPr>
        <p:txBody>
          <a:bodyPr>
            <a:normAutofit fontScale="90000"/>
          </a:bodyPr>
          <a:lstStyle/>
          <a:p>
            <a:r>
              <a:rPr lang="fr-FR" dirty="0">
                <a:solidFill>
                  <a:srgbClr val="FF0000"/>
                </a:solidFill>
              </a:rPr>
              <a:t>!! Ce diaporama a été diffusé dans le cadre d’un webinaire. Il n’est pas exhaustif. Les attendus ARS sont précisés dans le document « Cahier des charges » !! </a:t>
            </a:r>
          </a:p>
        </p:txBody>
      </p:sp>
    </p:spTree>
    <p:extLst>
      <p:ext uri="{BB962C8B-B14F-4D97-AF65-F5344CB8AC3E}">
        <p14:creationId xmlns:p14="http://schemas.microsoft.com/office/powerpoint/2010/main" val="3232951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6BB8F-1733-26A6-6B49-B4129D5C78E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BC54290-0A6A-977A-4386-DA00F98456CE}"/>
              </a:ext>
            </a:extLst>
          </p:cNvPr>
          <p:cNvSpPr>
            <a:spLocks noGrp="1"/>
          </p:cNvSpPr>
          <p:nvPr>
            <p:ph type="title"/>
          </p:nvPr>
        </p:nvSpPr>
        <p:spPr/>
        <p:txBody>
          <a:bodyPr>
            <a:normAutofit/>
          </a:bodyPr>
          <a:lstStyle/>
          <a:p>
            <a:r>
              <a:rPr lang="fr-FR" sz="3200" dirty="0"/>
              <a:t>Stratégie de déploiement et espaces prioritaires</a:t>
            </a:r>
          </a:p>
        </p:txBody>
      </p:sp>
      <p:pic>
        <p:nvPicPr>
          <p:cNvPr id="5" name="Image 4">
            <a:extLst>
              <a:ext uri="{FF2B5EF4-FFF2-40B4-BE49-F238E27FC236}">
                <a16:creationId xmlns:a16="http://schemas.microsoft.com/office/drawing/2014/main" id="{87B2C949-F958-9860-4857-CA03DB1C4F90}"/>
              </a:ext>
            </a:extLst>
          </p:cNvPr>
          <p:cNvPicPr>
            <a:picLocks noChangeAspect="1"/>
          </p:cNvPicPr>
          <p:nvPr/>
        </p:nvPicPr>
        <p:blipFill>
          <a:blip r:embed="rId3"/>
          <a:stretch>
            <a:fillRect/>
          </a:stretch>
        </p:blipFill>
        <p:spPr>
          <a:xfrm>
            <a:off x="611560" y="1417638"/>
            <a:ext cx="7776864" cy="5165724"/>
          </a:xfrm>
          <a:prstGeom prst="rect">
            <a:avLst/>
          </a:prstGeom>
        </p:spPr>
      </p:pic>
    </p:spTree>
    <p:extLst>
      <p:ext uri="{BB962C8B-B14F-4D97-AF65-F5344CB8AC3E}">
        <p14:creationId xmlns:p14="http://schemas.microsoft.com/office/powerpoint/2010/main" val="146410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Un pilotage régional et partenarial</a:t>
            </a:r>
          </a:p>
        </p:txBody>
      </p:sp>
      <p:sp>
        <p:nvSpPr>
          <p:cNvPr id="3" name="Sous-titre 2"/>
          <p:cNvSpPr>
            <a:spLocks noGrp="1"/>
          </p:cNvSpPr>
          <p:nvPr>
            <p:ph type="subTitle" idx="1"/>
          </p:nvPr>
        </p:nvSpPr>
        <p:spPr>
          <a:xfrm>
            <a:off x="1619672" y="3933056"/>
            <a:ext cx="6400800" cy="1752600"/>
          </a:xfrm>
        </p:spPr>
        <p:txBody>
          <a:bodyPr>
            <a:normAutofit fontScale="55000" lnSpcReduction="20000"/>
          </a:bodyPr>
          <a:lstStyle/>
          <a:p>
            <a:r>
              <a:rPr lang="fr-FR" dirty="0"/>
              <a:t>L’Agence Régionale de la Santé pilote de façon globale et transversale la stratégie en s’appuyant sur un solide partenariat institutionnel avec l’Education nationale. Elle missionne les centres ressources et la mission d’appui FLCA d’accompagner et soutenir les structures de prévention dans le déploiement opérationnel des programmes. </a:t>
            </a:r>
          </a:p>
        </p:txBody>
      </p:sp>
    </p:spTree>
    <p:extLst>
      <p:ext uri="{BB962C8B-B14F-4D97-AF65-F5344CB8AC3E}">
        <p14:creationId xmlns:p14="http://schemas.microsoft.com/office/powerpoint/2010/main" val="254105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8B82-0E58-90F2-D38C-7BE4FD4C84D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8B3DB77-5351-D64F-B3B1-770EA661880F}"/>
              </a:ext>
            </a:extLst>
          </p:cNvPr>
          <p:cNvSpPr>
            <a:spLocks noGrp="1"/>
          </p:cNvSpPr>
          <p:nvPr>
            <p:ph type="title"/>
          </p:nvPr>
        </p:nvSpPr>
        <p:spPr/>
        <p:txBody>
          <a:bodyPr>
            <a:normAutofit fontScale="90000"/>
          </a:bodyPr>
          <a:lstStyle/>
          <a:p>
            <a:r>
              <a:rPr lang="fr-FR" dirty="0"/>
              <a:t>Exigences programmes probants et rôle CR</a:t>
            </a:r>
          </a:p>
        </p:txBody>
      </p:sp>
      <p:sp>
        <p:nvSpPr>
          <p:cNvPr id="4" name="ZoneTexte 3">
            <a:extLst>
              <a:ext uri="{FF2B5EF4-FFF2-40B4-BE49-F238E27FC236}">
                <a16:creationId xmlns:a16="http://schemas.microsoft.com/office/drawing/2014/main" id="{57BB2956-2426-5377-CB9B-A94AF563398C}"/>
              </a:ext>
            </a:extLst>
          </p:cNvPr>
          <p:cNvSpPr txBox="1"/>
          <p:nvPr/>
        </p:nvSpPr>
        <p:spPr>
          <a:xfrm>
            <a:off x="457200" y="1717323"/>
            <a:ext cx="7931224" cy="4770537"/>
          </a:xfrm>
          <a:prstGeom prst="rect">
            <a:avLst/>
          </a:prstGeom>
          <a:noFill/>
        </p:spPr>
        <p:txBody>
          <a:bodyPr wrap="square">
            <a:spAutoFit/>
          </a:bodyPr>
          <a:lstStyle/>
          <a:p>
            <a:r>
              <a:rPr lang="fr-FR" sz="1600" dirty="0"/>
              <a:t>Un programme probant est un programme dont les effets ont été mesurés et validés à travers une évaluation.</a:t>
            </a:r>
          </a:p>
          <a:p>
            <a:r>
              <a:rPr lang="fr-FR" sz="1600" dirty="0"/>
              <a:t>Pour reproduire ces effets, le programme doit être mis en œuvre de façon conforme aux recommandations du rapport d’évaluation. </a:t>
            </a:r>
          </a:p>
          <a:p>
            <a:endParaRPr lang="fr-FR" sz="1600" dirty="0"/>
          </a:p>
          <a:p>
            <a:r>
              <a:rPr lang="fr-FR" sz="1600" dirty="0"/>
              <a:t>Le rôle des centres ressources est donc de :</a:t>
            </a:r>
          </a:p>
          <a:p>
            <a:pPr marL="742950" lvl="1" indent="-285750">
              <a:buFontTx/>
              <a:buChar char="-"/>
            </a:pPr>
            <a:r>
              <a:rPr lang="fr-FR" sz="1600" dirty="0"/>
              <a:t>Garantir un déploiement fidèle au programme évalué en</a:t>
            </a:r>
          </a:p>
          <a:p>
            <a:pPr marL="1200150" lvl="2" indent="-285750">
              <a:buFontTx/>
              <a:buChar char="-"/>
            </a:pPr>
            <a:r>
              <a:rPr lang="fr-FR" sz="1600" dirty="0"/>
              <a:t>Formant les intervenants et intervenantes</a:t>
            </a:r>
          </a:p>
          <a:p>
            <a:pPr marL="1200150" lvl="2" indent="-285750">
              <a:buFontTx/>
              <a:buChar char="-"/>
            </a:pPr>
            <a:r>
              <a:rPr lang="fr-FR" sz="1600" dirty="0"/>
              <a:t>Diffusant les outils et le guide de déploiement </a:t>
            </a:r>
          </a:p>
          <a:p>
            <a:pPr marL="1200150" lvl="2" indent="-285750">
              <a:buFontTx/>
              <a:buChar char="-"/>
            </a:pPr>
            <a:r>
              <a:rPr lang="fr-FR" sz="1600" dirty="0"/>
              <a:t>Proposant des séances de supervision (AST et </a:t>
            </a:r>
            <a:r>
              <a:rPr lang="fr-FR" sz="1600" dirty="0" err="1"/>
              <a:t>Unplugged</a:t>
            </a:r>
            <a:r>
              <a:rPr lang="fr-FR" sz="1600" dirty="0"/>
              <a:t> uniquement). </a:t>
            </a:r>
          </a:p>
          <a:p>
            <a:pPr marL="742950" lvl="1" indent="-285750">
              <a:buFontTx/>
              <a:buChar char="-"/>
            </a:pPr>
            <a:r>
              <a:rPr lang="fr-FR" sz="1600" dirty="0"/>
              <a:t>Coordonner le déploiement : </a:t>
            </a:r>
          </a:p>
          <a:p>
            <a:pPr marL="1200150" lvl="2" indent="-285750">
              <a:buFontTx/>
              <a:buChar char="-"/>
            </a:pPr>
            <a:r>
              <a:rPr lang="fr-FR" sz="1600" dirty="0"/>
              <a:t>Structurant des partenariats avec les deux rectorats afin de favoriser l’acceptabilité des programmes par les établissements scolaires</a:t>
            </a:r>
          </a:p>
          <a:p>
            <a:pPr marL="1200150" lvl="2" indent="-285750">
              <a:buFontTx/>
              <a:buChar char="-"/>
            </a:pPr>
            <a:r>
              <a:rPr lang="fr-FR" sz="1600" dirty="0"/>
              <a:t>accompagnant et soutenant les préventeurs et </a:t>
            </a:r>
            <a:r>
              <a:rPr lang="fr-FR" sz="1600" dirty="0" err="1"/>
              <a:t>préventrices</a:t>
            </a:r>
            <a:r>
              <a:rPr lang="fr-FR" sz="1600" dirty="0"/>
              <a:t> à chaque étape de la mise en </a:t>
            </a:r>
            <a:r>
              <a:rPr lang="fr-FR" sz="1600" dirty="0" err="1"/>
              <a:t>oeuvre</a:t>
            </a:r>
            <a:r>
              <a:rPr lang="fr-FR" sz="1600" dirty="0"/>
              <a:t> : de la mobilisation des établissements scolaires et des structures d’insertion, jusqu’à la mise en </a:t>
            </a:r>
            <a:r>
              <a:rPr lang="fr-FR" sz="1600" dirty="0" err="1"/>
              <a:t>oeuvre</a:t>
            </a:r>
            <a:r>
              <a:rPr lang="fr-FR" sz="1600" dirty="0"/>
              <a:t> concrète de l’action, avec un appui également sur le suivi de l’activité (monitoring) et la gestion de projet. </a:t>
            </a:r>
          </a:p>
          <a:p>
            <a:pPr lvl="1"/>
            <a:endParaRPr lang="fr-FR" sz="1600" dirty="0"/>
          </a:p>
        </p:txBody>
      </p:sp>
    </p:spTree>
    <p:extLst>
      <p:ext uri="{BB962C8B-B14F-4D97-AF65-F5344CB8AC3E}">
        <p14:creationId xmlns:p14="http://schemas.microsoft.com/office/powerpoint/2010/main" val="405605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39B78-27A5-909D-674C-07CAA34DDD5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7C12DBC-820F-4C83-97A7-731623A2E9DD}"/>
              </a:ext>
            </a:extLst>
          </p:cNvPr>
          <p:cNvSpPr>
            <a:spLocks noGrp="1"/>
          </p:cNvSpPr>
          <p:nvPr>
            <p:ph type="title"/>
          </p:nvPr>
        </p:nvSpPr>
        <p:spPr>
          <a:xfrm>
            <a:off x="1115616" y="274638"/>
            <a:ext cx="7571184" cy="1143000"/>
          </a:xfrm>
        </p:spPr>
        <p:txBody>
          <a:bodyPr>
            <a:normAutofit fontScale="90000"/>
          </a:bodyPr>
          <a:lstStyle/>
          <a:p>
            <a:r>
              <a:rPr lang="fr-FR" dirty="0"/>
              <a:t>Les coordinatrices régionales</a:t>
            </a:r>
          </a:p>
        </p:txBody>
      </p:sp>
      <p:sp>
        <p:nvSpPr>
          <p:cNvPr id="4" name="ZoneTexte 3">
            <a:extLst>
              <a:ext uri="{FF2B5EF4-FFF2-40B4-BE49-F238E27FC236}">
                <a16:creationId xmlns:a16="http://schemas.microsoft.com/office/drawing/2014/main" id="{5579D22E-FB74-9F55-9DDE-C5E00E45C258}"/>
              </a:ext>
            </a:extLst>
          </p:cNvPr>
          <p:cNvSpPr txBox="1"/>
          <p:nvPr/>
        </p:nvSpPr>
        <p:spPr>
          <a:xfrm>
            <a:off x="457200" y="1717323"/>
            <a:ext cx="7931224" cy="923330"/>
          </a:xfrm>
          <a:prstGeom prst="rect">
            <a:avLst/>
          </a:prstGeom>
          <a:noFill/>
        </p:spPr>
        <p:txBody>
          <a:bodyPr wrap="square">
            <a:spAutoFit/>
          </a:bodyPr>
          <a:lstStyle/>
          <a:p>
            <a:endParaRPr lang="fr-FR" dirty="0"/>
          </a:p>
          <a:p>
            <a:pPr marL="742950" lvl="1" indent="-285750">
              <a:buFontTx/>
              <a:buChar char="-"/>
            </a:pPr>
            <a:endParaRPr lang="fr-FR" dirty="0"/>
          </a:p>
          <a:p>
            <a:pPr marL="285750" indent="-285750">
              <a:buFontTx/>
              <a:buChar char="-"/>
            </a:pPr>
            <a:endParaRPr lang="fr-FR" dirty="0"/>
          </a:p>
        </p:txBody>
      </p:sp>
      <p:pic>
        <p:nvPicPr>
          <p:cNvPr id="7" name="Image 6">
            <a:extLst>
              <a:ext uri="{FF2B5EF4-FFF2-40B4-BE49-F238E27FC236}">
                <a16:creationId xmlns:a16="http://schemas.microsoft.com/office/drawing/2014/main" id="{3D7A9260-8A80-D6B5-A0F7-C1E3D1DBB3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566" y="1916832"/>
            <a:ext cx="8856867" cy="2565778"/>
          </a:xfrm>
          <a:prstGeom prst="rect">
            <a:avLst/>
          </a:prstGeom>
        </p:spPr>
      </p:pic>
    </p:spTree>
    <p:extLst>
      <p:ext uri="{BB962C8B-B14F-4D97-AF65-F5344CB8AC3E}">
        <p14:creationId xmlns:p14="http://schemas.microsoft.com/office/powerpoint/2010/main" val="2540130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55802-591B-4EBF-0D79-709E93EEDB1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247C29C-00B1-12E1-DB58-6D6EE035FE70}"/>
              </a:ext>
            </a:extLst>
          </p:cNvPr>
          <p:cNvSpPr>
            <a:spLocks noGrp="1"/>
          </p:cNvSpPr>
          <p:nvPr>
            <p:ph type="title"/>
          </p:nvPr>
        </p:nvSpPr>
        <p:spPr>
          <a:xfrm>
            <a:off x="1115616" y="274638"/>
            <a:ext cx="7571184" cy="1143000"/>
          </a:xfrm>
        </p:spPr>
        <p:txBody>
          <a:bodyPr>
            <a:normAutofit/>
          </a:bodyPr>
          <a:lstStyle/>
          <a:p>
            <a:r>
              <a:rPr lang="fr-FR" dirty="0"/>
              <a:t>Dates de formation</a:t>
            </a:r>
          </a:p>
        </p:txBody>
      </p:sp>
      <p:sp>
        <p:nvSpPr>
          <p:cNvPr id="4" name="ZoneTexte 3">
            <a:extLst>
              <a:ext uri="{FF2B5EF4-FFF2-40B4-BE49-F238E27FC236}">
                <a16:creationId xmlns:a16="http://schemas.microsoft.com/office/drawing/2014/main" id="{820EB44E-BA74-C3AD-CC8E-3D758D919787}"/>
              </a:ext>
            </a:extLst>
          </p:cNvPr>
          <p:cNvSpPr txBox="1"/>
          <p:nvPr/>
        </p:nvSpPr>
        <p:spPr>
          <a:xfrm>
            <a:off x="251519" y="4563199"/>
            <a:ext cx="8640960" cy="1477328"/>
          </a:xfrm>
          <a:prstGeom prst="rect">
            <a:avLst/>
          </a:prstGeom>
          <a:noFill/>
        </p:spPr>
        <p:txBody>
          <a:bodyPr wrap="square">
            <a:spAutoFit/>
          </a:bodyPr>
          <a:lstStyle/>
          <a:p>
            <a:pPr marL="285750" indent="-285750">
              <a:buFontTx/>
              <a:buChar char="-"/>
            </a:pPr>
            <a:r>
              <a:rPr lang="fr-FR" dirty="0"/>
              <a:t>Plusieurs dates par programmes entre janvier et mars</a:t>
            </a:r>
          </a:p>
          <a:p>
            <a:pPr marL="285750" indent="-285750">
              <a:buFontTx/>
              <a:buChar char="-"/>
            </a:pPr>
            <a:r>
              <a:rPr lang="fr-FR" dirty="0"/>
              <a:t>En complément : offre de formation à l’EM par ARCASUD et par le réseau CRES-CODES-CODEPS</a:t>
            </a:r>
          </a:p>
          <a:p>
            <a:pPr marL="285750" indent="-285750">
              <a:buFontTx/>
              <a:buChar char="-"/>
            </a:pPr>
            <a:r>
              <a:rPr lang="fr-FR" dirty="0"/>
              <a:t>Les coûts liés à la mise en œuvre de la formation sont pris en charge par l’ARS. Ils s’inscrivent dans le financement des centres ressources.</a:t>
            </a:r>
          </a:p>
        </p:txBody>
      </p:sp>
      <p:pic>
        <p:nvPicPr>
          <p:cNvPr id="10" name="Image 9">
            <a:extLst>
              <a:ext uri="{FF2B5EF4-FFF2-40B4-BE49-F238E27FC236}">
                <a16:creationId xmlns:a16="http://schemas.microsoft.com/office/drawing/2014/main" id="{D12242ED-C1AA-8A95-A94F-6C5E04D41AAE}"/>
              </a:ext>
            </a:extLst>
          </p:cNvPr>
          <p:cNvPicPr>
            <a:picLocks noChangeAspect="1"/>
          </p:cNvPicPr>
          <p:nvPr/>
        </p:nvPicPr>
        <p:blipFill>
          <a:blip r:embed="rId3"/>
          <a:stretch>
            <a:fillRect/>
          </a:stretch>
        </p:blipFill>
        <p:spPr>
          <a:xfrm>
            <a:off x="1256837" y="1417638"/>
            <a:ext cx="6630325" cy="3029373"/>
          </a:xfrm>
          <a:prstGeom prst="rect">
            <a:avLst/>
          </a:prstGeom>
        </p:spPr>
      </p:pic>
    </p:spTree>
    <p:extLst>
      <p:ext uri="{BB962C8B-B14F-4D97-AF65-F5344CB8AC3E}">
        <p14:creationId xmlns:p14="http://schemas.microsoft.com/office/powerpoint/2010/main" val="3286843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C8ED3-07C0-229E-5AA7-FEF2C044FA0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F34725D-372E-ACA8-5C5B-2D5EBA7E8F5F}"/>
              </a:ext>
            </a:extLst>
          </p:cNvPr>
          <p:cNvSpPr>
            <a:spLocks noGrp="1"/>
          </p:cNvSpPr>
          <p:nvPr>
            <p:ph type="title"/>
          </p:nvPr>
        </p:nvSpPr>
        <p:spPr>
          <a:xfrm>
            <a:off x="1115616" y="274638"/>
            <a:ext cx="7571184" cy="1143000"/>
          </a:xfrm>
        </p:spPr>
        <p:txBody>
          <a:bodyPr>
            <a:normAutofit fontScale="90000"/>
          </a:bodyPr>
          <a:lstStyle/>
          <a:p>
            <a:r>
              <a:rPr lang="fr-FR" dirty="0"/>
              <a:t>La mission d’appui – CRES PACA </a:t>
            </a:r>
          </a:p>
        </p:txBody>
      </p:sp>
      <p:sp>
        <p:nvSpPr>
          <p:cNvPr id="4" name="ZoneTexte 3">
            <a:extLst>
              <a:ext uri="{FF2B5EF4-FFF2-40B4-BE49-F238E27FC236}">
                <a16:creationId xmlns:a16="http://schemas.microsoft.com/office/drawing/2014/main" id="{8880BCC8-052E-98CA-F29C-1442F13929E8}"/>
              </a:ext>
            </a:extLst>
          </p:cNvPr>
          <p:cNvSpPr txBox="1"/>
          <p:nvPr/>
        </p:nvSpPr>
        <p:spPr>
          <a:xfrm>
            <a:off x="251520" y="2964536"/>
            <a:ext cx="8640960" cy="2862322"/>
          </a:xfrm>
          <a:prstGeom prst="rect">
            <a:avLst/>
          </a:prstGeom>
          <a:noFill/>
        </p:spPr>
        <p:txBody>
          <a:bodyPr wrap="square">
            <a:spAutoFit/>
          </a:bodyPr>
          <a:lstStyle/>
          <a:p>
            <a:pPr marL="285750" indent="-285750">
              <a:buFontTx/>
              <a:buChar char="-"/>
            </a:pPr>
            <a:r>
              <a:rPr lang="fr-FR" sz="1400" dirty="0"/>
              <a:t>Accompagne l’ARS dans le pilotage transversal de la stratégie de prévention des addictions auprès des jeunes. Elle est chargée :</a:t>
            </a:r>
          </a:p>
          <a:p>
            <a:pPr marL="742950" lvl="1" indent="-285750">
              <a:buFontTx/>
              <a:buChar char="-"/>
            </a:pPr>
            <a:r>
              <a:rPr lang="fr-FR" sz="1400" dirty="0"/>
              <a:t>D’appuyer les centres ressources dans leurs animations territoriales ; </a:t>
            </a:r>
          </a:p>
          <a:p>
            <a:pPr marL="742950" lvl="1" indent="-285750">
              <a:buFontTx/>
              <a:buChar char="-"/>
            </a:pPr>
            <a:r>
              <a:rPr lang="fr-FR" sz="1400" dirty="0"/>
              <a:t>D’accompagner les structures de prévention souhaitant candidater à l’AAP dans : </a:t>
            </a:r>
          </a:p>
          <a:p>
            <a:pPr marL="1200150" lvl="2" indent="-285750">
              <a:buFontTx/>
              <a:buChar char="-"/>
            </a:pPr>
            <a:r>
              <a:rPr lang="fr-FR" sz="1400" dirty="0"/>
              <a:t>L’identification du ou des programmes de la stratégie les plus adaptés à leurs compétences, objectifs et aspirations ; </a:t>
            </a:r>
          </a:p>
          <a:p>
            <a:pPr marL="1200150" lvl="2" indent="-285750">
              <a:buFontTx/>
              <a:buChar char="-"/>
            </a:pPr>
            <a:r>
              <a:rPr lang="fr-FR" sz="1400" dirty="0"/>
              <a:t>L’appropriation du cahier des charges et la préparation des candidatures à l’appel à projet ; </a:t>
            </a:r>
          </a:p>
          <a:p>
            <a:pPr marL="1200150" lvl="2" indent="-285750">
              <a:buFontTx/>
              <a:buChar char="-"/>
            </a:pPr>
            <a:r>
              <a:rPr lang="fr-FR" sz="1400" dirty="0"/>
              <a:t>La répartition des lieux d’intervention entre les structures de prévention souhaitant candidater à l’appel à projets, avec l’appui des délégations départementales de l’ARS. </a:t>
            </a:r>
          </a:p>
          <a:p>
            <a:endParaRPr lang="fr-FR" dirty="0"/>
          </a:p>
          <a:p>
            <a:pPr marL="742950" lvl="1" indent="-285750">
              <a:buFontTx/>
              <a:buChar char="-"/>
            </a:pPr>
            <a:endParaRPr lang="fr-FR" dirty="0"/>
          </a:p>
          <a:p>
            <a:pPr marL="285750" indent="-285750">
              <a:buFontTx/>
              <a:buChar char="-"/>
            </a:pPr>
            <a:endParaRPr lang="fr-FR" dirty="0"/>
          </a:p>
        </p:txBody>
      </p:sp>
      <p:pic>
        <p:nvPicPr>
          <p:cNvPr id="5" name="Image 4">
            <a:extLst>
              <a:ext uri="{FF2B5EF4-FFF2-40B4-BE49-F238E27FC236}">
                <a16:creationId xmlns:a16="http://schemas.microsoft.com/office/drawing/2014/main" id="{30C99175-8407-55BD-E185-1ACC1488932D}"/>
              </a:ext>
            </a:extLst>
          </p:cNvPr>
          <p:cNvPicPr>
            <a:picLocks noChangeAspect="1"/>
          </p:cNvPicPr>
          <p:nvPr/>
        </p:nvPicPr>
        <p:blipFill>
          <a:blip r:embed="rId3"/>
          <a:stretch>
            <a:fillRect/>
          </a:stretch>
        </p:blipFill>
        <p:spPr>
          <a:xfrm>
            <a:off x="1403648" y="1726776"/>
            <a:ext cx="6592220" cy="1105054"/>
          </a:xfrm>
          <a:prstGeom prst="rect">
            <a:avLst/>
          </a:prstGeom>
        </p:spPr>
      </p:pic>
    </p:spTree>
    <p:extLst>
      <p:ext uri="{BB962C8B-B14F-4D97-AF65-F5344CB8AC3E}">
        <p14:creationId xmlns:p14="http://schemas.microsoft.com/office/powerpoint/2010/main" val="423242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6470C-E8B1-CFBB-7429-0393401067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1E8E2E-9B94-F3AB-E8E9-8D386E5782A8}"/>
              </a:ext>
            </a:extLst>
          </p:cNvPr>
          <p:cNvSpPr>
            <a:spLocks noGrp="1"/>
          </p:cNvSpPr>
          <p:nvPr>
            <p:ph type="title"/>
          </p:nvPr>
        </p:nvSpPr>
        <p:spPr>
          <a:xfrm>
            <a:off x="683568" y="274638"/>
            <a:ext cx="8640960" cy="1143000"/>
          </a:xfrm>
        </p:spPr>
        <p:txBody>
          <a:bodyPr>
            <a:noAutofit/>
          </a:bodyPr>
          <a:lstStyle/>
          <a:p>
            <a:r>
              <a:rPr lang="fr-FR" sz="3600" dirty="0"/>
              <a:t>Bénéficier d’un accompagnement pour répondre à l’AAP</a:t>
            </a:r>
          </a:p>
        </p:txBody>
      </p:sp>
      <p:sp>
        <p:nvSpPr>
          <p:cNvPr id="4" name="ZoneTexte 3">
            <a:extLst>
              <a:ext uri="{FF2B5EF4-FFF2-40B4-BE49-F238E27FC236}">
                <a16:creationId xmlns:a16="http://schemas.microsoft.com/office/drawing/2014/main" id="{55740917-C37C-CDC4-3FCB-EE710BA96D2F}"/>
              </a:ext>
            </a:extLst>
          </p:cNvPr>
          <p:cNvSpPr txBox="1"/>
          <p:nvPr/>
        </p:nvSpPr>
        <p:spPr>
          <a:xfrm>
            <a:off x="503040" y="2132856"/>
            <a:ext cx="8640960" cy="2862322"/>
          </a:xfrm>
          <a:prstGeom prst="rect">
            <a:avLst/>
          </a:prstGeom>
          <a:noFill/>
        </p:spPr>
        <p:txBody>
          <a:bodyPr wrap="square">
            <a:spAutoFit/>
          </a:bodyPr>
          <a:lstStyle/>
          <a:p>
            <a:r>
              <a:rPr lang="fr-FR" b="1" dirty="0"/>
              <a:t>Il est ainsi fortement conseillé à toute structure de prévention voulant candidater à l’appel à projet 2026 de prendre contact </a:t>
            </a:r>
            <a:r>
              <a:rPr lang="fr-FR" b="1" dirty="0">
                <a:highlight>
                  <a:srgbClr val="FF0000"/>
                </a:highlight>
              </a:rPr>
              <a:t>avant la fin de l’année 2025 </a:t>
            </a:r>
            <a:r>
              <a:rPr lang="fr-FR" dirty="0"/>
              <a:t>avec : </a:t>
            </a:r>
          </a:p>
          <a:p>
            <a:r>
              <a:rPr lang="fr-FR" dirty="0"/>
              <a:t>	- Les centres ressources </a:t>
            </a:r>
            <a:br>
              <a:rPr lang="fr-FR" dirty="0"/>
            </a:br>
            <a:r>
              <a:rPr lang="fr-FR" dirty="0"/>
              <a:t>	- La mission d’appui </a:t>
            </a:r>
          </a:p>
          <a:p>
            <a:r>
              <a:rPr lang="fr-FR" dirty="0"/>
              <a:t>	- Les délégations départementale de l’ARS </a:t>
            </a:r>
          </a:p>
          <a:p>
            <a:endParaRPr lang="fr-FR" dirty="0"/>
          </a:p>
          <a:p>
            <a:r>
              <a:rPr lang="fr-FR" dirty="0"/>
              <a:t>Contact en annexe du CDC. </a:t>
            </a:r>
          </a:p>
          <a:p>
            <a:pPr marL="742950" lvl="1" indent="-285750">
              <a:buFontTx/>
              <a:buChar char="-"/>
            </a:pPr>
            <a:endParaRPr lang="fr-FR" dirty="0"/>
          </a:p>
          <a:p>
            <a:pPr marL="285750" indent="-285750">
              <a:buFontTx/>
              <a:buChar char="-"/>
            </a:pPr>
            <a:endParaRPr lang="fr-FR" dirty="0"/>
          </a:p>
        </p:txBody>
      </p:sp>
    </p:spTree>
    <p:extLst>
      <p:ext uri="{BB962C8B-B14F-4D97-AF65-F5344CB8AC3E}">
        <p14:creationId xmlns:p14="http://schemas.microsoft.com/office/powerpoint/2010/main" val="2032440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99FC4-7B6A-3EBE-D593-E9C6ACD3CA7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16A5471-4B9F-16FC-FEA2-2A68A2C102B3}"/>
              </a:ext>
            </a:extLst>
          </p:cNvPr>
          <p:cNvSpPr>
            <a:spLocks noGrp="1"/>
          </p:cNvSpPr>
          <p:nvPr>
            <p:ph type="title"/>
          </p:nvPr>
        </p:nvSpPr>
        <p:spPr>
          <a:xfrm>
            <a:off x="755576" y="274638"/>
            <a:ext cx="8388424" cy="1143000"/>
          </a:xfrm>
        </p:spPr>
        <p:txBody>
          <a:bodyPr>
            <a:normAutofit fontScale="90000"/>
          </a:bodyPr>
          <a:lstStyle/>
          <a:p>
            <a:r>
              <a:rPr lang="fr-FR" dirty="0"/>
              <a:t>Une stratégie concertée et validée par l’Education nationale</a:t>
            </a:r>
          </a:p>
        </p:txBody>
      </p:sp>
      <p:sp>
        <p:nvSpPr>
          <p:cNvPr id="4" name="ZoneTexte 3">
            <a:extLst>
              <a:ext uri="{FF2B5EF4-FFF2-40B4-BE49-F238E27FC236}">
                <a16:creationId xmlns:a16="http://schemas.microsoft.com/office/drawing/2014/main" id="{7AE047B6-3A87-FF83-5DE5-A85C48151FCA}"/>
              </a:ext>
            </a:extLst>
          </p:cNvPr>
          <p:cNvSpPr txBox="1"/>
          <p:nvPr/>
        </p:nvSpPr>
        <p:spPr>
          <a:xfrm>
            <a:off x="251520" y="1772816"/>
            <a:ext cx="8640960" cy="5663089"/>
          </a:xfrm>
          <a:prstGeom prst="rect">
            <a:avLst/>
          </a:prstGeom>
          <a:noFill/>
        </p:spPr>
        <p:txBody>
          <a:bodyPr wrap="square">
            <a:spAutoFit/>
          </a:bodyPr>
          <a:lstStyle/>
          <a:p>
            <a:pPr marL="285750" indent="-285750">
              <a:buFontTx/>
              <a:buChar char="-"/>
            </a:pPr>
            <a:r>
              <a:rPr lang="fr-FR" sz="1600" b="1" dirty="0"/>
              <a:t>L’éducation nationale : </a:t>
            </a:r>
          </a:p>
          <a:p>
            <a:pPr marL="742950" lvl="1" indent="-285750">
              <a:buFontTx/>
              <a:buChar char="-"/>
            </a:pPr>
            <a:r>
              <a:rPr lang="fr-FR" sz="1600" dirty="0"/>
              <a:t>A validé la pertinence et la faisabilité des 4 programmes : </a:t>
            </a:r>
          </a:p>
          <a:p>
            <a:pPr marL="1200150" lvl="2" indent="-285750">
              <a:buFontTx/>
              <a:buChar char="-"/>
            </a:pPr>
            <a:r>
              <a:rPr lang="fr-FR" sz="1600" dirty="0">
                <a:solidFill>
                  <a:srgbClr val="FF0000"/>
                </a:solidFill>
              </a:rPr>
              <a:t>Ils sont nommés dans la convention entre l’EN et l’ARS (signature 14 janvier 2026) </a:t>
            </a:r>
          </a:p>
          <a:p>
            <a:pPr marL="742950" lvl="1" indent="-285750">
              <a:buFontTx/>
              <a:buChar char="-"/>
            </a:pPr>
            <a:r>
              <a:rPr lang="fr-FR" sz="1600" dirty="0"/>
              <a:t>S’est engagée à promouvoir les 4 programmes auprès des établissements, à travers plusieurs actions : </a:t>
            </a:r>
          </a:p>
          <a:p>
            <a:pPr marL="1200150" lvl="2" indent="-285750">
              <a:buFontTx/>
              <a:buChar char="-"/>
            </a:pPr>
            <a:r>
              <a:rPr lang="fr-FR" sz="1600" dirty="0">
                <a:solidFill>
                  <a:srgbClr val="FF0000"/>
                </a:solidFill>
              </a:rPr>
              <a:t>La diffusion aux établissements scolaires du catalogue présentant ces actions (produit / l’ARS, il présente synthétiquement chacun d’eux)</a:t>
            </a:r>
          </a:p>
          <a:p>
            <a:pPr marL="1200150" lvl="2" indent="-285750">
              <a:buFontTx/>
              <a:buChar char="-"/>
            </a:pPr>
            <a:r>
              <a:rPr lang="fr-FR" sz="1600" dirty="0">
                <a:solidFill>
                  <a:srgbClr val="FF0000"/>
                </a:solidFill>
              </a:rPr>
              <a:t>Leur présentation sur les sites internet des </a:t>
            </a:r>
            <a:r>
              <a:rPr lang="fr-FR" sz="1600" b="1" dirty="0">
                <a:solidFill>
                  <a:srgbClr val="FF0000"/>
                </a:solidFill>
              </a:rPr>
              <a:t>2 académies</a:t>
            </a:r>
            <a:endParaRPr lang="fr-FR" sz="1600" dirty="0">
              <a:solidFill>
                <a:srgbClr val="FF0000"/>
              </a:solidFill>
            </a:endParaRPr>
          </a:p>
          <a:p>
            <a:pPr marL="1200150" lvl="2" indent="-285750">
              <a:buFontTx/>
              <a:buChar char="-"/>
            </a:pPr>
            <a:r>
              <a:rPr lang="fr-FR" sz="1600" dirty="0"/>
              <a:t>Leur présentation / les CR aux réseaux des IDE et des </a:t>
            </a:r>
            <a:r>
              <a:rPr lang="fr-FR" sz="1600" dirty="0" err="1"/>
              <a:t>chef.fes</a:t>
            </a:r>
            <a:r>
              <a:rPr lang="fr-FR" sz="1600" dirty="0"/>
              <a:t> d’établissement. </a:t>
            </a:r>
          </a:p>
          <a:p>
            <a:pPr marL="1200150" lvl="2" indent="-285750">
              <a:buFontTx/>
              <a:buChar char="-"/>
            </a:pPr>
            <a:r>
              <a:rPr lang="fr-FR" sz="1600" dirty="0"/>
              <a:t>A travers un courrier à destination des établissements scolaires envoyés par le recteur/la rectrice. </a:t>
            </a:r>
          </a:p>
          <a:p>
            <a:pPr lvl="2"/>
            <a:endParaRPr lang="fr-FR" sz="1600" dirty="0"/>
          </a:p>
          <a:p>
            <a:pPr lvl="2"/>
            <a:r>
              <a:rPr lang="fr-FR" sz="1600" i="1" dirty="0"/>
              <a:t>A noter :  l’EN sera associés à l’instruction des dossiers de candidature à l’AAP (regard sur les lieux d’intervention et information sur les situations internes à l’établissement).</a:t>
            </a:r>
          </a:p>
          <a:p>
            <a:pPr marL="285750" indent="-285750">
              <a:buFontTx/>
              <a:buChar char="-"/>
            </a:pPr>
            <a:endParaRPr lang="fr-FR" sz="1400" dirty="0"/>
          </a:p>
          <a:p>
            <a:pPr marL="285750" indent="-285750">
              <a:buFontTx/>
              <a:buChar char="-"/>
            </a:pPr>
            <a:endParaRPr lang="fr-FR" sz="1400" dirty="0"/>
          </a:p>
          <a:p>
            <a:pPr marL="285750" indent="-285750">
              <a:buFontTx/>
              <a:buChar char="-"/>
            </a:pPr>
            <a:endParaRPr lang="fr-FR" sz="1400" dirty="0"/>
          </a:p>
          <a:p>
            <a:pPr marL="285750" indent="-285750">
              <a:buFontTx/>
              <a:buChar char="-"/>
            </a:pPr>
            <a:endParaRPr lang="fr-FR" sz="1400" dirty="0"/>
          </a:p>
          <a:p>
            <a:pPr marL="285750" indent="-285750">
              <a:buFontTx/>
              <a:buChar char="-"/>
            </a:pPr>
            <a:endParaRPr lang="fr-FR" sz="1400" dirty="0"/>
          </a:p>
          <a:p>
            <a:pPr marL="285750" indent="-285750">
              <a:buFontTx/>
              <a:buChar char="-"/>
            </a:pPr>
            <a:endParaRPr lang="fr-FR" dirty="0"/>
          </a:p>
          <a:p>
            <a:pPr marL="285750" indent="-285750">
              <a:buFontTx/>
              <a:buChar char="-"/>
            </a:pPr>
            <a:endParaRPr lang="fr-FR" dirty="0"/>
          </a:p>
        </p:txBody>
      </p:sp>
    </p:spTree>
    <p:extLst>
      <p:ext uri="{BB962C8B-B14F-4D97-AF65-F5344CB8AC3E}">
        <p14:creationId xmlns:p14="http://schemas.microsoft.com/office/powerpoint/2010/main" val="2492721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88753-85D1-19EF-3B7B-7D59BE85817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51D0158-63D6-82D4-E2AC-0E2974B5F705}"/>
              </a:ext>
            </a:extLst>
          </p:cNvPr>
          <p:cNvSpPr>
            <a:spLocks noGrp="1"/>
          </p:cNvSpPr>
          <p:nvPr>
            <p:ph type="ctrTitle"/>
          </p:nvPr>
        </p:nvSpPr>
        <p:spPr>
          <a:xfrm>
            <a:off x="1331640" y="2564904"/>
            <a:ext cx="7198568" cy="1470025"/>
          </a:xfrm>
        </p:spPr>
        <p:txBody>
          <a:bodyPr/>
          <a:lstStyle/>
          <a:p>
            <a:r>
              <a:rPr lang="fr-FR" dirty="0"/>
              <a:t>Conditions de déploiement</a:t>
            </a:r>
          </a:p>
        </p:txBody>
      </p:sp>
    </p:spTree>
    <p:extLst>
      <p:ext uri="{BB962C8B-B14F-4D97-AF65-F5344CB8AC3E}">
        <p14:creationId xmlns:p14="http://schemas.microsoft.com/office/powerpoint/2010/main" val="18507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DE3F3-E24A-94FA-F892-096EE75A162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244EBEF-9F95-7BED-4026-9DA7ACD61BDD}"/>
              </a:ext>
            </a:extLst>
          </p:cNvPr>
          <p:cNvSpPr>
            <a:spLocks noGrp="1"/>
          </p:cNvSpPr>
          <p:nvPr>
            <p:ph type="title"/>
          </p:nvPr>
        </p:nvSpPr>
        <p:spPr>
          <a:xfrm>
            <a:off x="755576" y="274638"/>
            <a:ext cx="8388424" cy="1143000"/>
          </a:xfrm>
        </p:spPr>
        <p:txBody>
          <a:bodyPr>
            <a:normAutofit fontScale="90000"/>
          </a:bodyPr>
          <a:lstStyle/>
          <a:p>
            <a:r>
              <a:rPr lang="fr-FR" dirty="0"/>
              <a:t>Echelles minimales de déploiement</a:t>
            </a:r>
          </a:p>
        </p:txBody>
      </p:sp>
      <p:sp>
        <p:nvSpPr>
          <p:cNvPr id="4" name="ZoneTexte 3">
            <a:extLst>
              <a:ext uri="{FF2B5EF4-FFF2-40B4-BE49-F238E27FC236}">
                <a16:creationId xmlns:a16="http://schemas.microsoft.com/office/drawing/2014/main" id="{80C7780B-D4D0-6053-5674-F6EFBF0D575C}"/>
              </a:ext>
            </a:extLst>
          </p:cNvPr>
          <p:cNvSpPr txBox="1"/>
          <p:nvPr/>
        </p:nvSpPr>
        <p:spPr>
          <a:xfrm>
            <a:off x="251520" y="1772816"/>
            <a:ext cx="8640960" cy="369332"/>
          </a:xfrm>
          <a:prstGeom prst="rect">
            <a:avLst/>
          </a:prstGeom>
          <a:noFill/>
        </p:spPr>
        <p:txBody>
          <a:bodyPr wrap="square">
            <a:spAutoFit/>
          </a:bodyPr>
          <a:lstStyle/>
          <a:p>
            <a:pPr marL="285750" indent="-285750">
              <a:buFontTx/>
              <a:buChar char="-"/>
            </a:pPr>
            <a:endParaRPr lang="fr-FR" dirty="0"/>
          </a:p>
        </p:txBody>
      </p:sp>
      <p:pic>
        <p:nvPicPr>
          <p:cNvPr id="5" name="Image 4">
            <a:extLst>
              <a:ext uri="{FF2B5EF4-FFF2-40B4-BE49-F238E27FC236}">
                <a16:creationId xmlns:a16="http://schemas.microsoft.com/office/drawing/2014/main" id="{E5DC3DAC-7C32-01CF-8D19-43B292D125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211" y="1795054"/>
            <a:ext cx="4972744" cy="4706007"/>
          </a:xfrm>
          <a:prstGeom prst="rect">
            <a:avLst/>
          </a:prstGeom>
        </p:spPr>
      </p:pic>
      <p:sp>
        <p:nvSpPr>
          <p:cNvPr id="6" name="ZoneTexte 5">
            <a:extLst>
              <a:ext uri="{FF2B5EF4-FFF2-40B4-BE49-F238E27FC236}">
                <a16:creationId xmlns:a16="http://schemas.microsoft.com/office/drawing/2014/main" id="{8F327B15-B627-D516-A750-BE6535656C2D}"/>
              </a:ext>
            </a:extLst>
          </p:cNvPr>
          <p:cNvSpPr txBox="1"/>
          <p:nvPr/>
        </p:nvSpPr>
        <p:spPr>
          <a:xfrm>
            <a:off x="6084168" y="2142148"/>
            <a:ext cx="2808312" cy="3139321"/>
          </a:xfrm>
          <a:prstGeom prst="rect">
            <a:avLst/>
          </a:prstGeom>
          <a:noFill/>
        </p:spPr>
        <p:txBody>
          <a:bodyPr wrap="square" rtlCol="0">
            <a:spAutoFit/>
          </a:bodyPr>
          <a:lstStyle/>
          <a:p>
            <a:r>
              <a:rPr lang="fr-FR" b="1" dirty="0"/>
              <a:t>Seuils définis afin  : </a:t>
            </a:r>
          </a:p>
          <a:p>
            <a:pPr marL="285750" indent="-285750">
              <a:buFontTx/>
              <a:buChar char="-"/>
            </a:pPr>
            <a:r>
              <a:rPr lang="fr-FR" dirty="0"/>
              <a:t>d’assurer la viabilité et la soutenabilité économique du programme</a:t>
            </a:r>
          </a:p>
          <a:p>
            <a:pPr marL="285750" indent="-285750">
              <a:buFontTx/>
              <a:buChar char="-"/>
            </a:pPr>
            <a:r>
              <a:rPr lang="fr-FR" dirty="0"/>
              <a:t>de garantir la maîtrise de l’intervention par les préventeurs et </a:t>
            </a:r>
            <a:r>
              <a:rPr lang="fr-FR" dirty="0" err="1"/>
              <a:t>préventrices</a:t>
            </a:r>
            <a:r>
              <a:rPr lang="fr-FR" dirty="0"/>
              <a:t> et, par conséquent, la qualité du déploiement. </a:t>
            </a:r>
          </a:p>
        </p:txBody>
      </p:sp>
    </p:spTree>
    <p:extLst>
      <p:ext uri="{BB962C8B-B14F-4D97-AF65-F5344CB8AC3E}">
        <p14:creationId xmlns:p14="http://schemas.microsoft.com/office/powerpoint/2010/main" val="3057217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Webinaire de présentation</a:t>
            </a:r>
            <a:br>
              <a:rPr lang="fr-FR" dirty="0"/>
            </a:br>
            <a:r>
              <a:rPr lang="fr-FR" dirty="0"/>
              <a:t>AAP 2026 </a:t>
            </a:r>
          </a:p>
        </p:txBody>
      </p:sp>
      <p:sp>
        <p:nvSpPr>
          <p:cNvPr id="3" name="Sous-titre 2"/>
          <p:cNvSpPr>
            <a:spLocks noGrp="1"/>
          </p:cNvSpPr>
          <p:nvPr>
            <p:ph type="subTitle" idx="1"/>
          </p:nvPr>
        </p:nvSpPr>
        <p:spPr/>
        <p:txBody>
          <a:bodyPr/>
          <a:lstStyle/>
          <a:p>
            <a:r>
              <a:rPr lang="fr-FR" dirty="0"/>
              <a:t>Prévention des addictions en milieu scolaire et en parcours d’insertion</a:t>
            </a:r>
          </a:p>
        </p:txBody>
      </p:sp>
    </p:spTree>
    <p:extLst>
      <p:ext uri="{BB962C8B-B14F-4D97-AF65-F5344CB8AC3E}">
        <p14:creationId xmlns:p14="http://schemas.microsoft.com/office/powerpoint/2010/main" val="2543338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6BF7F-F17F-084E-C5DB-149F0B892EAB}"/>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A37A7754-7B6F-8A2C-1E91-DA554345AA2D}"/>
              </a:ext>
            </a:extLst>
          </p:cNvPr>
          <p:cNvSpPr txBox="1"/>
          <p:nvPr/>
        </p:nvSpPr>
        <p:spPr>
          <a:xfrm>
            <a:off x="251520" y="1772816"/>
            <a:ext cx="8640960" cy="369332"/>
          </a:xfrm>
          <a:prstGeom prst="rect">
            <a:avLst/>
          </a:prstGeom>
          <a:noFill/>
        </p:spPr>
        <p:txBody>
          <a:bodyPr wrap="square">
            <a:spAutoFit/>
          </a:bodyPr>
          <a:lstStyle/>
          <a:p>
            <a:pPr marL="285750" indent="-285750">
              <a:buFontTx/>
              <a:buChar char="-"/>
            </a:pPr>
            <a:endParaRPr lang="fr-FR" dirty="0"/>
          </a:p>
        </p:txBody>
      </p:sp>
      <p:sp>
        <p:nvSpPr>
          <p:cNvPr id="6" name="ZoneTexte 5">
            <a:extLst>
              <a:ext uri="{FF2B5EF4-FFF2-40B4-BE49-F238E27FC236}">
                <a16:creationId xmlns:a16="http://schemas.microsoft.com/office/drawing/2014/main" id="{836A7144-A088-B83A-6CA6-450AD61991EE}"/>
              </a:ext>
            </a:extLst>
          </p:cNvPr>
          <p:cNvSpPr txBox="1"/>
          <p:nvPr/>
        </p:nvSpPr>
        <p:spPr>
          <a:xfrm>
            <a:off x="467544" y="2142148"/>
            <a:ext cx="8424936" cy="3693319"/>
          </a:xfrm>
          <a:prstGeom prst="rect">
            <a:avLst/>
          </a:prstGeom>
          <a:noFill/>
        </p:spPr>
        <p:txBody>
          <a:bodyPr wrap="square" rtlCol="0">
            <a:spAutoFit/>
          </a:bodyPr>
          <a:lstStyle/>
          <a:p>
            <a:r>
              <a:rPr lang="fr-FR" dirty="0"/>
              <a:t>Le déploiement visé par l’ARS étant le plus large et le plus qualitatif possible, l’objectif est qu’</a:t>
            </a:r>
            <a:r>
              <a:rPr lang="fr-FR" dirty="0" err="1"/>
              <a:t>un·e</a:t>
            </a:r>
            <a:r>
              <a:rPr lang="fr-FR" dirty="0"/>
              <a:t> </a:t>
            </a:r>
            <a:r>
              <a:rPr lang="fr-FR" dirty="0" err="1"/>
              <a:t>préventeur·trice</a:t>
            </a:r>
            <a:r>
              <a:rPr lang="fr-FR" dirty="0"/>
              <a:t> puisse mener un maximum de cycles. </a:t>
            </a:r>
          </a:p>
          <a:p>
            <a:endParaRPr lang="fr-FR" dirty="0"/>
          </a:p>
          <a:p>
            <a:r>
              <a:rPr lang="fr-FR" dirty="0"/>
              <a:t>Ainsi, si une structure prévoit d’intervenir dans 40 classes UNPLUGGED, il n’est pas pertinent de former et de mobiliser 10 </a:t>
            </a:r>
            <a:r>
              <a:rPr lang="fr-FR" dirty="0" err="1"/>
              <a:t>préventeurs·trices</a:t>
            </a:r>
            <a:r>
              <a:rPr lang="fr-FR" dirty="0"/>
              <a:t> différent.es.</a:t>
            </a:r>
          </a:p>
          <a:p>
            <a:r>
              <a:rPr lang="fr-FR" dirty="0"/>
              <a:t> </a:t>
            </a:r>
          </a:p>
          <a:p>
            <a:r>
              <a:rPr lang="fr-FR" dirty="0"/>
              <a:t>L’ARS privilégiera un modèle dans lequel 3 à 5 personnes assurent les 40 classes.</a:t>
            </a:r>
          </a:p>
          <a:p>
            <a:endParaRPr lang="fr-FR" dirty="0"/>
          </a:p>
          <a:p>
            <a:r>
              <a:rPr lang="fr-FR" dirty="0"/>
              <a:t>Les proportions de personnes à former, en fonction de l’ambition de déploiement de la structure, sont à discuter avec la mission d’appui, les centres ressources, ainsi qu’avec l’ARS (en délégation départementale et au siège).</a:t>
            </a:r>
          </a:p>
          <a:p>
            <a:endParaRPr lang="fr-FR" dirty="0"/>
          </a:p>
        </p:txBody>
      </p:sp>
    </p:spTree>
    <p:extLst>
      <p:ext uri="{BB962C8B-B14F-4D97-AF65-F5344CB8AC3E}">
        <p14:creationId xmlns:p14="http://schemas.microsoft.com/office/powerpoint/2010/main" val="255140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5C30B-7EFA-D9EB-8BB6-01BEF764858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7B1220A-C242-0186-7FFB-250DB3C54E84}"/>
              </a:ext>
            </a:extLst>
          </p:cNvPr>
          <p:cNvSpPr>
            <a:spLocks noGrp="1"/>
          </p:cNvSpPr>
          <p:nvPr>
            <p:ph type="title"/>
          </p:nvPr>
        </p:nvSpPr>
        <p:spPr>
          <a:xfrm>
            <a:off x="755576" y="274638"/>
            <a:ext cx="8388424" cy="1143000"/>
          </a:xfrm>
        </p:spPr>
        <p:txBody>
          <a:bodyPr>
            <a:normAutofit/>
          </a:bodyPr>
          <a:lstStyle/>
          <a:p>
            <a:r>
              <a:rPr lang="fr-FR" dirty="0"/>
              <a:t>Echelles max de déploiement</a:t>
            </a:r>
          </a:p>
        </p:txBody>
      </p:sp>
      <p:sp>
        <p:nvSpPr>
          <p:cNvPr id="4" name="ZoneTexte 3">
            <a:extLst>
              <a:ext uri="{FF2B5EF4-FFF2-40B4-BE49-F238E27FC236}">
                <a16:creationId xmlns:a16="http://schemas.microsoft.com/office/drawing/2014/main" id="{B5DA2E02-2412-BAE6-704F-FA2890CD9DEF}"/>
              </a:ext>
            </a:extLst>
          </p:cNvPr>
          <p:cNvSpPr txBox="1"/>
          <p:nvPr/>
        </p:nvSpPr>
        <p:spPr>
          <a:xfrm>
            <a:off x="251520" y="1772816"/>
            <a:ext cx="8640960" cy="369332"/>
          </a:xfrm>
          <a:prstGeom prst="rect">
            <a:avLst/>
          </a:prstGeom>
          <a:noFill/>
        </p:spPr>
        <p:txBody>
          <a:bodyPr wrap="square">
            <a:spAutoFit/>
          </a:bodyPr>
          <a:lstStyle/>
          <a:p>
            <a:pPr marL="285750" indent="-285750">
              <a:buFontTx/>
              <a:buChar char="-"/>
            </a:pPr>
            <a:endParaRPr lang="fr-FR" dirty="0"/>
          </a:p>
        </p:txBody>
      </p:sp>
      <p:sp>
        <p:nvSpPr>
          <p:cNvPr id="6" name="ZoneTexte 5">
            <a:extLst>
              <a:ext uri="{FF2B5EF4-FFF2-40B4-BE49-F238E27FC236}">
                <a16:creationId xmlns:a16="http://schemas.microsoft.com/office/drawing/2014/main" id="{CC97DC5A-7939-73AD-2AEF-CAA3DEC4BCD8}"/>
              </a:ext>
            </a:extLst>
          </p:cNvPr>
          <p:cNvSpPr txBox="1"/>
          <p:nvPr/>
        </p:nvSpPr>
        <p:spPr>
          <a:xfrm>
            <a:off x="259156" y="1608718"/>
            <a:ext cx="8640960" cy="369332"/>
          </a:xfrm>
          <a:prstGeom prst="rect">
            <a:avLst/>
          </a:prstGeom>
          <a:noFill/>
        </p:spPr>
        <p:txBody>
          <a:bodyPr wrap="square" rtlCol="0">
            <a:spAutoFit/>
          </a:bodyPr>
          <a:lstStyle/>
          <a:p>
            <a:r>
              <a:rPr lang="fr-FR" dirty="0"/>
              <a:t>Seuil défini pour assurer la viabilité économique du déploiement du programme.</a:t>
            </a:r>
          </a:p>
        </p:txBody>
      </p:sp>
      <p:pic>
        <p:nvPicPr>
          <p:cNvPr id="9" name="Image 8">
            <a:extLst>
              <a:ext uri="{FF2B5EF4-FFF2-40B4-BE49-F238E27FC236}">
                <a16:creationId xmlns:a16="http://schemas.microsoft.com/office/drawing/2014/main" id="{47CFC216-9A41-0EF5-5C87-5A7B756010FC}"/>
              </a:ext>
            </a:extLst>
          </p:cNvPr>
          <p:cNvPicPr>
            <a:picLocks noChangeAspect="1"/>
          </p:cNvPicPr>
          <p:nvPr/>
        </p:nvPicPr>
        <p:blipFill>
          <a:blip r:embed="rId3"/>
          <a:stretch>
            <a:fillRect/>
          </a:stretch>
        </p:blipFill>
        <p:spPr>
          <a:xfrm>
            <a:off x="251520" y="2326079"/>
            <a:ext cx="8478085" cy="1491364"/>
          </a:xfrm>
          <a:prstGeom prst="rect">
            <a:avLst/>
          </a:prstGeom>
        </p:spPr>
      </p:pic>
      <p:sp>
        <p:nvSpPr>
          <p:cNvPr id="10" name="ZoneTexte 9">
            <a:extLst>
              <a:ext uri="{FF2B5EF4-FFF2-40B4-BE49-F238E27FC236}">
                <a16:creationId xmlns:a16="http://schemas.microsoft.com/office/drawing/2014/main" id="{BA94B09A-040E-C68F-1A1A-380F23574808}"/>
              </a:ext>
            </a:extLst>
          </p:cNvPr>
          <p:cNvSpPr txBox="1"/>
          <p:nvPr/>
        </p:nvSpPr>
        <p:spPr>
          <a:xfrm>
            <a:off x="1259632" y="4149080"/>
            <a:ext cx="5904656" cy="1200329"/>
          </a:xfrm>
          <a:prstGeom prst="rect">
            <a:avLst/>
          </a:prstGeom>
          <a:noFill/>
        </p:spPr>
        <p:txBody>
          <a:bodyPr wrap="square" rtlCol="0">
            <a:spAutoFit/>
          </a:bodyPr>
          <a:lstStyle/>
          <a:p>
            <a:r>
              <a:rPr lang="fr-FR" b="1" dirty="0"/>
              <a:t>Le nombre de cycles ou de classes déployés par chaque structure de prévention n’est pas limité, </a:t>
            </a:r>
            <a:r>
              <a:rPr lang="fr-FR" dirty="0"/>
              <a:t>l’ARS visant le déploiement le plus large possible de ces programmes (dans la limite de ses crédits disponibles). </a:t>
            </a:r>
          </a:p>
        </p:txBody>
      </p:sp>
    </p:spTree>
    <p:extLst>
      <p:ext uri="{BB962C8B-B14F-4D97-AF65-F5344CB8AC3E}">
        <p14:creationId xmlns:p14="http://schemas.microsoft.com/office/powerpoint/2010/main" val="1700374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F8830-CD50-2D59-0DB4-B88669A9C0A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B3A10AF-A133-6D29-3B2E-F91E48811600}"/>
              </a:ext>
            </a:extLst>
          </p:cNvPr>
          <p:cNvSpPr>
            <a:spLocks noGrp="1"/>
          </p:cNvSpPr>
          <p:nvPr>
            <p:ph type="title"/>
          </p:nvPr>
        </p:nvSpPr>
        <p:spPr>
          <a:xfrm>
            <a:off x="755576" y="274638"/>
            <a:ext cx="8388424" cy="1143000"/>
          </a:xfrm>
        </p:spPr>
        <p:txBody>
          <a:bodyPr>
            <a:normAutofit fontScale="90000"/>
          </a:bodyPr>
          <a:lstStyle/>
          <a:p>
            <a:r>
              <a:rPr lang="fr-FR" dirty="0"/>
              <a:t>Couts de déploiement et calcul des montants des subvention</a:t>
            </a:r>
          </a:p>
        </p:txBody>
      </p:sp>
      <p:sp>
        <p:nvSpPr>
          <p:cNvPr id="4" name="ZoneTexte 3">
            <a:extLst>
              <a:ext uri="{FF2B5EF4-FFF2-40B4-BE49-F238E27FC236}">
                <a16:creationId xmlns:a16="http://schemas.microsoft.com/office/drawing/2014/main" id="{9325DF0D-8CEC-A176-B39E-6BB7A95D2CC9}"/>
              </a:ext>
            </a:extLst>
          </p:cNvPr>
          <p:cNvSpPr txBox="1"/>
          <p:nvPr/>
        </p:nvSpPr>
        <p:spPr>
          <a:xfrm>
            <a:off x="575556" y="1844824"/>
            <a:ext cx="7992888" cy="5262979"/>
          </a:xfrm>
          <a:prstGeom prst="rect">
            <a:avLst/>
          </a:prstGeom>
          <a:noFill/>
        </p:spPr>
        <p:txBody>
          <a:bodyPr wrap="square">
            <a:spAutoFit/>
          </a:bodyPr>
          <a:lstStyle/>
          <a:p>
            <a:r>
              <a:rPr lang="fr-FR" sz="1600" b="1" dirty="0"/>
              <a:t>Les 4 programmes disposent d’un modèle économique et d’une matrice de calcul des couts de déploiement. Lors de la demande de subvention : </a:t>
            </a:r>
          </a:p>
          <a:p>
            <a:pPr marL="742950" lvl="1" indent="-285750">
              <a:buFontTx/>
              <a:buChar char="-"/>
            </a:pPr>
            <a:r>
              <a:rPr lang="fr-FR" sz="1600" dirty="0"/>
              <a:t>Le modèle économique doit être mis à jour en fonction des perspectives de mise en œuvre des programmes, c’est-à-dire, en ajustant:</a:t>
            </a:r>
          </a:p>
          <a:p>
            <a:pPr marL="1200150" lvl="2" indent="-285750">
              <a:buFontTx/>
              <a:buChar char="-"/>
            </a:pPr>
            <a:r>
              <a:rPr lang="fr-FR" sz="1600" dirty="0"/>
              <a:t>La distance entre les lieux d’intervention et la structure de prévention</a:t>
            </a:r>
          </a:p>
          <a:p>
            <a:pPr marL="1200150" lvl="2" indent="-285750">
              <a:buFontTx/>
              <a:buChar char="-"/>
            </a:pPr>
            <a:r>
              <a:rPr lang="fr-FR" sz="1600" dirty="0"/>
              <a:t>Le nombre de cycles/classes déployé par structure et préventeurs/</a:t>
            </a:r>
            <a:r>
              <a:rPr lang="fr-FR" sz="1600" dirty="0" err="1"/>
              <a:t>préventrice</a:t>
            </a:r>
            <a:r>
              <a:rPr lang="fr-FR" sz="1600" dirty="0"/>
              <a:t>. </a:t>
            </a:r>
          </a:p>
          <a:p>
            <a:pPr marL="742950" lvl="1" indent="-285750">
              <a:buFontTx/>
              <a:buChar char="-"/>
            </a:pPr>
            <a:r>
              <a:rPr lang="fr-FR" sz="1600" dirty="0"/>
              <a:t>Lorsque le modèle économique est modifié, cela met à jour automatiquement la matrice de calcul des couts de déploiement pouvant être pris en charge par l’ARS. </a:t>
            </a:r>
          </a:p>
          <a:p>
            <a:pPr lvl="1"/>
            <a:endParaRPr lang="fr-FR" sz="1600" dirty="0"/>
          </a:p>
          <a:p>
            <a:pPr lvl="1"/>
            <a:r>
              <a:rPr lang="fr-FR" sz="1600" b="1" dirty="0"/>
              <a:t>=&gt; Des couts plafonds </a:t>
            </a:r>
            <a:r>
              <a:rPr lang="fr-FR" sz="1600" b="1" u="sng" dirty="0">
                <a:solidFill>
                  <a:srgbClr val="FF0000"/>
                </a:solidFill>
              </a:rPr>
              <a:t>/ cycles et classes</a:t>
            </a:r>
            <a:r>
              <a:rPr lang="fr-FR" sz="1600" b="1" dirty="0"/>
              <a:t>, ont été défini à titre indicatif</a:t>
            </a:r>
            <a:r>
              <a:rPr lang="fr-FR" sz="1600" dirty="0"/>
              <a:t> à partir des conditions de seuils de déploiement min et max. Le cout moyen réel des classes sera donc dans de nombreux cas inférieur. </a:t>
            </a:r>
          </a:p>
          <a:p>
            <a:pPr marL="1200150" lvl="2" indent="-285750">
              <a:buFontTx/>
              <a:buChar char="-"/>
            </a:pPr>
            <a:endParaRPr lang="fr-FR" sz="1600" dirty="0"/>
          </a:p>
          <a:p>
            <a:pPr lvl="1"/>
            <a:endParaRPr lang="fr-FR" sz="1600" dirty="0"/>
          </a:p>
          <a:p>
            <a:pPr marL="742950" lvl="1" indent="-285750">
              <a:buFontTx/>
              <a:buChar char="-"/>
            </a:pPr>
            <a:endParaRPr lang="fr-FR" sz="1600" dirty="0"/>
          </a:p>
          <a:p>
            <a:pPr marL="285750" indent="-285750">
              <a:buFontTx/>
              <a:buChar char="-"/>
            </a:pPr>
            <a:endParaRPr lang="fr-FR" sz="1400" dirty="0"/>
          </a:p>
          <a:p>
            <a:endParaRPr lang="fr-FR" sz="1400" dirty="0"/>
          </a:p>
          <a:p>
            <a:pPr marL="285750" indent="-285750">
              <a:buFontTx/>
              <a:buChar char="-"/>
            </a:pPr>
            <a:endParaRPr lang="fr-FR" dirty="0"/>
          </a:p>
          <a:p>
            <a:pPr marL="285750" indent="-285750">
              <a:buFontTx/>
              <a:buChar char="-"/>
            </a:pPr>
            <a:endParaRPr lang="fr-FR" dirty="0"/>
          </a:p>
        </p:txBody>
      </p:sp>
    </p:spTree>
    <p:extLst>
      <p:ext uri="{BB962C8B-B14F-4D97-AF65-F5344CB8AC3E}">
        <p14:creationId xmlns:p14="http://schemas.microsoft.com/office/powerpoint/2010/main" val="1286352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24214-5D2E-4A50-349D-0DA8B8230AD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DFCD05E-44D0-BAFE-A1B4-2F4160594BEF}"/>
              </a:ext>
            </a:extLst>
          </p:cNvPr>
          <p:cNvSpPr>
            <a:spLocks noGrp="1"/>
          </p:cNvSpPr>
          <p:nvPr>
            <p:ph type="title"/>
          </p:nvPr>
        </p:nvSpPr>
        <p:spPr>
          <a:xfrm>
            <a:off x="755576" y="274638"/>
            <a:ext cx="8388424" cy="1143000"/>
          </a:xfrm>
        </p:spPr>
        <p:txBody>
          <a:bodyPr>
            <a:normAutofit fontScale="90000"/>
          </a:bodyPr>
          <a:lstStyle/>
          <a:p>
            <a:r>
              <a:rPr lang="fr-FR" dirty="0"/>
              <a:t>Le cout plafond / cycle et classe</a:t>
            </a:r>
          </a:p>
        </p:txBody>
      </p:sp>
      <p:graphicFrame>
        <p:nvGraphicFramePr>
          <p:cNvPr id="5" name="Tableau 4">
            <a:extLst>
              <a:ext uri="{FF2B5EF4-FFF2-40B4-BE49-F238E27FC236}">
                <a16:creationId xmlns:a16="http://schemas.microsoft.com/office/drawing/2014/main" id="{752B2197-034A-1A7E-876B-E2F39FD8FAF9}"/>
              </a:ext>
            </a:extLst>
          </p:cNvPr>
          <p:cNvGraphicFramePr>
            <a:graphicFrameLocks noGrp="1"/>
          </p:cNvGraphicFramePr>
          <p:nvPr>
            <p:extLst>
              <p:ext uri="{D42A27DB-BD31-4B8C-83A1-F6EECF244321}">
                <p14:modId xmlns:p14="http://schemas.microsoft.com/office/powerpoint/2010/main" val="1282061209"/>
              </p:ext>
            </p:extLst>
          </p:nvPr>
        </p:nvGraphicFramePr>
        <p:xfrm>
          <a:off x="187288" y="2290994"/>
          <a:ext cx="4762500" cy="952500"/>
        </p:xfrm>
        <a:graphic>
          <a:graphicData uri="http://schemas.openxmlformats.org/drawingml/2006/table">
            <a:tbl>
              <a:tblPr/>
              <a:tblGrid>
                <a:gridCol w="1625524">
                  <a:extLst>
                    <a:ext uri="{9D8B030D-6E8A-4147-A177-3AD203B41FA5}">
                      <a16:colId xmlns:a16="http://schemas.microsoft.com/office/drawing/2014/main" val="2763016375"/>
                    </a:ext>
                  </a:extLst>
                </a:gridCol>
                <a:gridCol w="1435404">
                  <a:extLst>
                    <a:ext uri="{9D8B030D-6E8A-4147-A177-3AD203B41FA5}">
                      <a16:colId xmlns:a16="http://schemas.microsoft.com/office/drawing/2014/main" val="690328878"/>
                    </a:ext>
                  </a:extLst>
                </a:gridCol>
                <a:gridCol w="1701572">
                  <a:extLst>
                    <a:ext uri="{9D8B030D-6E8A-4147-A177-3AD203B41FA5}">
                      <a16:colId xmlns:a16="http://schemas.microsoft.com/office/drawing/2014/main" val="929936720"/>
                    </a:ext>
                  </a:extLst>
                </a:gridCol>
              </a:tblGrid>
              <a:tr h="381000">
                <a:tc>
                  <a:txBody>
                    <a:bodyPr/>
                    <a:lstStyle/>
                    <a:p>
                      <a:pPr algn="l" fontAlgn="t"/>
                      <a:r>
                        <a:rPr lang="fr-FR" sz="1100" b="0" i="0" u="none" strike="noStrike">
                          <a:solidFill>
                            <a:srgbClr val="000000"/>
                          </a:solidFill>
                          <a:effectLst/>
                          <a:latin typeface="Aptos Narrow" panose="020B0004020202020204" pitchFamily="34" charset="0"/>
                        </a:rPr>
                        <a:t>Années de déploiement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a:solidFill>
                            <a:srgbClr val="000000"/>
                          </a:solidFill>
                          <a:effectLst/>
                          <a:latin typeface="Aptos Narrow" panose="020B0004020202020204" pitchFamily="34" charset="0"/>
                        </a:rPr>
                        <a:t>Cout plafond / classe :  nouvel établissement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dirty="0">
                          <a:solidFill>
                            <a:srgbClr val="000000"/>
                          </a:solidFill>
                          <a:effectLst/>
                          <a:latin typeface="Aptos Narrow" panose="020B0004020202020204" pitchFamily="34" charset="0"/>
                        </a:rPr>
                        <a:t>Cout plafond / classe:  renouvellement partenariat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4184147"/>
                  </a:ext>
                </a:extLst>
              </a:tr>
              <a:tr h="190500">
                <a:tc>
                  <a:txBody>
                    <a:bodyPr/>
                    <a:lstStyle/>
                    <a:p>
                      <a:pPr algn="l" fontAlgn="t"/>
                      <a:r>
                        <a:rPr lang="fr-FR" sz="1100" b="0" i="0" u="none" strike="noStrike">
                          <a:solidFill>
                            <a:srgbClr val="000000"/>
                          </a:solidFill>
                          <a:effectLst/>
                          <a:latin typeface="Aptos Narrow" panose="020B0004020202020204" pitchFamily="34" charset="0"/>
                        </a:rPr>
                        <a:t>Année 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a:solidFill>
                            <a:srgbClr val="000000"/>
                          </a:solidFill>
                          <a:effectLst/>
                          <a:latin typeface="Aptos Narrow" panose="020B0004020202020204" pitchFamily="34" charset="0"/>
                        </a:rPr>
                        <a:t>                                  5 731 €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dirty="0">
                          <a:solidFill>
                            <a:srgbClr val="000000"/>
                          </a:solidFill>
                          <a:effectLst/>
                          <a:latin typeface="Aptos Narrow" panose="020B0004020202020204" pitchFamily="34" charset="0"/>
                        </a:rPr>
                        <a:t>                                           5 334 €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7355519"/>
                  </a:ext>
                </a:extLst>
              </a:tr>
              <a:tr h="190500">
                <a:tc>
                  <a:txBody>
                    <a:bodyPr/>
                    <a:lstStyle/>
                    <a:p>
                      <a:pPr algn="l" fontAlgn="t"/>
                      <a:r>
                        <a:rPr lang="fr-FR" sz="1100" b="0" i="0" u="none" strike="noStrike">
                          <a:solidFill>
                            <a:srgbClr val="000000"/>
                          </a:solidFill>
                          <a:effectLst/>
                          <a:latin typeface="Aptos Narrow" panose="020B0004020202020204" pitchFamily="34" charset="0"/>
                        </a:rPr>
                        <a:t>Année 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a:solidFill>
                            <a:srgbClr val="000000"/>
                          </a:solidFill>
                          <a:effectLst/>
                          <a:latin typeface="Aptos Narrow" panose="020B0004020202020204" pitchFamily="34" charset="0"/>
                        </a:rPr>
                        <a:t>                                  4 218 €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dirty="0">
                          <a:solidFill>
                            <a:srgbClr val="000000"/>
                          </a:solidFill>
                          <a:effectLst/>
                          <a:latin typeface="Aptos Narrow" panose="020B0004020202020204" pitchFamily="34" charset="0"/>
                        </a:rPr>
                        <a:t>                                           3 821 €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8069280"/>
                  </a:ext>
                </a:extLst>
              </a:tr>
              <a:tr h="190500">
                <a:tc>
                  <a:txBody>
                    <a:bodyPr/>
                    <a:lstStyle/>
                    <a:p>
                      <a:pPr algn="l" fontAlgn="t"/>
                      <a:r>
                        <a:rPr lang="fr-FR" sz="1100" b="0" i="0" u="none" strike="noStrike" dirty="0">
                          <a:solidFill>
                            <a:srgbClr val="000000"/>
                          </a:solidFill>
                          <a:effectLst/>
                          <a:latin typeface="Aptos Narrow" panose="020B0004020202020204" pitchFamily="34" charset="0"/>
                        </a:rPr>
                        <a:t>Année 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dirty="0">
                          <a:solidFill>
                            <a:srgbClr val="000000"/>
                          </a:solidFill>
                          <a:effectLst/>
                          <a:latin typeface="Aptos Narrow" panose="020B0004020202020204" pitchFamily="34" charset="0"/>
                        </a:rPr>
                        <a:t>                                  3 506 €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fr-FR" sz="1100" b="0" i="0" u="none" strike="noStrike" dirty="0">
                          <a:solidFill>
                            <a:srgbClr val="000000"/>
                          </a:solidFill>
                          <a:effectLst/>
                          <a:latin typeface="Aptos Narrow" panose="020B0004020202020204" pitchFamily="34" charset="0"/>
                        </a:rPr>
                        <a:t>                                           3 109 €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7222249"/>
                  </a:ext>
                </a:extLst>
              </a:tr>
            </a:tbl>
          </a:graphicData>
        </a:graphic>
      </p:graphicFrame>
      <p:graphicFrame>
        <p:nvGraphicFramePr>
          <p:cNvPr id="7" name="Tableau 6">
            <a:extLst>
              <a:ext uri="{FF2B5EF4-FFF2-40B4-BE49-F238E27FC236}">
                <a16:creationId xmlns:a16="http://schemas.microsoft.com/office/drawing/2014/main" id="{1456365C-6E5C-5268-52EB-F3BB42D5F79D}"/>
              </a:ext>
            </a:extLst>
          </p:cNvPr>
          <p:cNvGraphicFramePr>
            <a:graphicFrameLocks noGrp="1"/>
          </p:cNvGraphicFramePr>
          <p:nvPr>
            <p:extLst>
              <p:ext uri="{D42A27DB-BD31-4B8C-83A1-F6EECF244321}">
                <p14:modId xmlns:p14="http://schemas.microsoft.com/office/powerpoint/2010/main" val="1433354087"/>
              </p:ext>
            </p:extLst>
          </p:nvPr>
        </p:nvGraphicFramePr>
        <p:xfrm>
          <a:off x="5284304" y="2290994"/>
          <a:ext cx="3124200" cy="762000"/>
        </p:xfrm>
        <a:graphic>
          <a:graphicData uri="http://schemas.openxmlformats.org/drawingml/2006/table">
            <a:tbl>
              <a:tblPr/>
              <a:tblGrid>
                <a:gridCol w="1524000">
                  <a:extLst>
                    <a:ext uri="{9D8B030D-6E8A-4147-A177-3AD203B41FA5}">
                      <a16:colId xmlns:a16="http://schemas.microsoft.com/office/drawing/2014/main" val="1236823256"/>
                    </a:ext>
                  </a:extLst>
                </a:gridCol>
                <a:gridCol w="1600200">
                  <a:extLst>
                    <a:ext uri="{9D8B030D-6E8A-4147-A177-3AD203B41FA5}">
                      <a16:colId xmlns:a16="http://schemas.microsoft.com/office/drawing/2014/main" val="2401096401"/>
                    </a:ext>
                  </a:extLst>
                </a:gridCol>
              </a:tblGrid>
              <a:tr h="190500">
                <a:tc>
                  <a:txBody>
                    <a:bodyPr/>
                    <a:lstStyle/>
                    <a:p>
                      <a:pPr algn="l" fontAlgn="b"/>
                      <a:r>
                        <a:rPr lang="fr-FR" sz="1100" b="0" i="0" u="none" strike="noStrike">
                          <a:solidFill>
                            <a:srgbClr val="000000"/>
                          </a:solidFill>
                          <a:effectLst/>
                          <a:latin typeface="Aptos Narrow" panose="020B0004020202020204" pitchFamily="34" charset="0"/>
                        </a:rPr>
                        <a:t>Programmes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Cout plafond / cycle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2618290"/>
                  </a:ext>
                </a:extLst>
              </a:tr>
              <a:tr h="190500">
                <a:tc>
                  <a:txBody>
                    <a:bodyPr/>
                    <a:lstStyle/>
                    <a:p>
                      <a:pPr algn="l" fontAlgn="b"/>
                      <a:r>
                        <a:rPr lang="fr-FR" sz="1100" b="0" i="0" u="none" strike="noStrike">
                          <a:solidFill>
                            <a:srgbClr val="000000"/>
                          </a:solidFill>
                          <a:effectLst/>
                          <a:latin typeface="Aptos Narrow" panose="020B0004020202020204" pitchFamily="34" charset="0"/>
                        </a:rPr>
                        <a:t>P2P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                                       5 951 €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2348813"/>
                  </a:ext>
                </a:extLst>
              </a:tr>
              <a:tr h="190500">
                <a:tc>
                  <a:txBody>
                    <a:bodyPr/>
                    <a:lstStyle/>
                    <a:p>
                      <a:pPr algn="l" fontAlgn="b"/>
                      <a:r>
                        <a:rPr lang="fr-FR" sz="1100" b="0" i="0" u="none" strike="noStrike">
                          <a:solidFill>
                            <a:srgbClr val="000000"/>
                          </a:solidFill>
                          <a:effectLst/>
                          <a:latin typeface="Aptos Narrow" panose="020B0004020202020204" pitchFamily="34" charset="0"/>
                        </a:rPr>
                        <a:t>Softpeers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dirty="0">
                          <a:solidFill>
                            <a:srgbClr val="000000"/>
                          </a:solidFill>
                          <a:effectLst/>
                          <a:latin typeface="Aptos Narrow" panose="020B0004020202020204" pitchFamily="34" charset="0"/>
                        </a:rPr>
                        <a:t>                                       6 004 €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0436862"/>
                  </a:ext>
                </a:extLst>
              </a:tr>
              <a:tr h="190500">
                <a:tc>
                  <a:txBody>
                    <a:bodyPr/>
                    <a:lstStyle/>
                    <a:p>
                      <a:pPr algn="l" fontAlgn="b"/>
                      <a:r>
                        <a:rPr lang="fr-FR" sz="1100" b="0" i="0" u="none" strike="noStrike" dirty="0">
                          <a:solidFill>
                            <a:srgbClr val="000000"/>
                          </a:solidFill>
                          <a:effectLst/>
                          <a:latin typeface="Aptos Narrow" panose="020B0004020202020204" pitchFamily="34" charset="0"/>
                        </a:rPr>
                        <a:t>Avenir Sans Tabac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dirty="0">
                          <a:solidFill>
                            <a:srgbClr val="000000"/>
                          </a:solidFill>
                          <a:effectLst/>
                          <a:latin typeface="Aptos Narrow" panose="020B0004020202020204" pitchFamily="34" charset="0"/>
                        </a:rPr>
                        <a:t>                                       4 905 €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7468232"/>
                  </a:ext>
                </a:extLst>
              </a:tr>
            </a:tbl>
          </a:graphicData>
        </a:graphic>
      </p:graphicFrame>
      <p:sp>
        <p:nvSpPr>
          <p:cNvPr id="8" name="ZoneTexte 7">
            <a:extLst>
              <a:ext uri="{FF2B5EF4-FFF2-40B4-BE49-F238E27FC236}">
                <a16:creationId xmlns:a16="http://schemas.microsoft.com/office/drawing/2014/main" id="{AB8D5745-16C7-56F2-5CFB-804F9C845A92}"/>
              </a:ext>
            </a:extLst>
          </p:cNvPr>
          <p:cNvSpPr txBox="1"/>
          <p:nvPr/>
        </p:nvSpPr>
        <p:spPr>
          <a:xfrm>
            <a:off x="899592" y="1871513"/>
            <a:ext cx="2980184" cy="369332"/>
          </a:xfrm>
          <a:prstGeom prst="rect">
            <a:avLst/>
          </a:prstGeom>
          <a:noFill/>
        </p:spPr>
        <p:txBody>
          <a:bodyPr wrap="square" rtlCol="0">
            <a:spAutoFit/>
          </a:bodyPr>
          <a:lstStyle/>
          <a:p>
            <a:r>
              <a:rPr lang="fr-FR" b="1" dirty="0"/>
              <a:t>Collège  : UNPLUGGED</a:t>
            </a:r>
          </a:p>
        </p:txBody>
      </p:sp>
      <p:sp>
        <p:nvSpPr>
          <p:cNvPr id="9" name="ZoneTexte 8">
            <a:extLst>
              <a:ext uri="{FF2B5EF4-FFF2-40B4-BE49-F238E27FC236}">
                <a16:creationId xmlns:a16="http://schemas.microsoft.com/office/drawing/2014/main" id="{A8DB2AC8-8B8C-9828-6031-CD8C05CAD82E}"/>
              </a:ext>
            </a:extLst>
          </p:cNvPr>
          <p:cNvSpPr txBox="1"/>
          <p:nvPr/>
        </p:nvSpPr>
        <p:spPr>
          <a:xfrm>
            <a:off x="5284304" y="1871513"/>
            <a:ext cx="3672408" cy="646331"/>
          </a:xfrm>
          <a:prstGeom prst="rect">
            <a:avLst/>
          </a:prstGeom>
          <a:noFill/>
        </p:spPr>
        <p:txBody>
          <a:bodyPr wrap="square" rtlCol="0">
            <a:spAutoFit/>
          </a:bodyPr>
          <a:lstStyle/>
          <a:p>
            <a:r>
              <a:rPr lang="fr-FR" b="1" dirty="0"/>
              <a:t>Lycée : P2P-Softpeers-AST</a:t>
            </a:r>
          </a:p>
          <a:p>
            <a:endParaRPr lang="fr-FR" dirty="0"/>
          </a:p>
        </p:txBody>
      </p:sp>
      <p:sp>
        <p:nvSpPr>
          <p:cNvPr id="10" name="ZoneTexte 9">
            <a:extLst>
              <a:ext uri="{FF2B5EF4-FFF2-40B4-BE49-F238E27FC236}">
                <a16:creationId xmlns:a16="http://schemas.microsoft.com/office/drawing/2014/main" id="{08958E9C-8594-F3AF-231B-361A1F5C3392}"/>
              </a:ext>
            </a:extLst>
          </p:cNvPr>
          <p:cNvSpPr txBox="1"/>
          <p:nvPr/>
        </p:nvSpPr>
        <p:spPr>
          <a:xfrm>
            <a:off x="567408" y="3248572"/>
            <a:ext cx="7992888" cy="3539430"/>
          </a:xfrm>
          <a:prstGeom prst="rect">
            <a:avLst/>
          </a:prstGeom>
          <a:noFill/>
        </p:spPr>
        <p:txBody>
          <a:bodyPr wrap="square">
            <a:spAutoFit/>
          </a:bodyPr>
          <a:lstStyle/>
          <a:p>
            <a:endParaRPr lang="fr-FR" sz="1600" dirty="0"/>
          </a:p>
          <a:p>
            <a:r>
              <a:rPr lang="fr-FR" sz="1600" b="1" dirty="0"/>
              <a:t>Ces coûts comprennent : </a:t>
            </a:r>
          </a:p>
          <a:p>
            <a:r>
              <a:rPr lang="fr-FR" sz="1600" dirty="0"/>
              <a:t>Du temps de travail, de déplacement, des frais de missions, des frais de structure et de fonctionnement, de coordination interne et de management pour chaque étape : </a:t>
            </a:r>
          </a:p>
          <a:p>
            <a:pPr marL="742950" lvl="1" indent="-285750">
              <a:buFontTx/>
              <a:buChar char="-"/>
            </a:pPr>
            <a:r>
              <a:rPr lang="fr-FR" sz="1600" b="1" dirty="0"/>
              <a:t>Construire et consolider des partenariats avec : </a:t>
            </a:r>
            <a:r>
              <a:rPr lang="fr-FR" sz="1600" dirty="0"/>
              <a:t>l’EN, l’ARS, les centres ressources et les autres structures présentes sur le territoire</a:t>
            </a:r>
          </a:p>
          <a:p>
            <a:pPr marL="1200150" lvl="2" indent="-285750">
              <a:buFontTx/>
              <a:buChar char="-"/>
            </a:pPr>
            <a:r>
              <a:rPr lang="fr-FR" sz="1600" dirty="0"/>
              <a:t>Ce temps est fix quelques soit le nombre de cycles/classes. </a:t>
            </a:r>
          </a:p>
          <a:p>
            <a:pPr marL="742950" lvl="1" indent="-285750">
              <a:buFontTx/>
              <a:buChar char="-"/>
            </a:pPr>
            <a:r>
              <a:rPr lang="fr-FR" sz="1600" b="1" dirty="0"/>
              <a:t>Pour mettre en œuvre le programme : </a:t>
            </a:r>
            <a:r>
              <a:rPr lang="fr-FR" sz="1600" dirty="0"/>
              <a:t>démarcher les établissements, planifier, coordonner, préparer et mettre en œuvre l’intervention (installation et animation) puis faire son bilan. </a:t>
            </a:r>
          </a:p>
          <a:p>
            <a:pPr marL="742950" lvl="1" indent="-285750">
              <a:buFontTx/>
              <a:buChar char="-"/>
            </a:pPr>
            <a:r>
              <a:rPr lang="fr-FR" sz="1600" b="1" dirty="0"/>
              <a:t>Soutenir la pratique des </a:t>
            </a:r>
            <a:r>
              <a:rPr lang="fr-FR" sz="1600" b="1" dirty="0" err="1"/>
              <a:t>professionnel.les</a:t>
            </a:r>
            <a:r>
              <a:rPr lang="fr-FR" sz="1600" b="1" dirty="0"/>
              <a:t> (</a:t>
            </a:r>
            <a:r>
              <a:rPr lang="fr-FR" sz="1600" b="1" dirty="0" err="1"/>
              <a:t>Unplugged</a:t>
            </a:r>
            <a:r>
              <a:rPr lang="fr-FR" sz="1600" b="1" dirty="0"/>
              <a:t> et </a:t>
            </a:r>
            <a:r>
              <a:rPr lang="fr-FR" sz="1600" b="1" dirty="0" err="1"/>
              <a:t>ast</a:t>
            </a:r>
            <a:r>
              <a:rPr lang="fr-FR" sz="1600" b="1" dirty="0"/>
              <a:t>) </a:t>
            </a:r>
            <a:r>
              <a:rPr lang="fr-FR" sz="1600" dirty="0"/>
              <a:t>: supervision proposée / les CR.</a:t>
            </a:r>
          </a:p>
          <a:p>
            <a:pPr lvl="1"/>
            <a:r>
              <a:rPr lang="fr-FR" sz="1600" dirty="0"/>
              <a:t> </a:t>
            </a:r>
          </a:p>
          <a:p>
            <a:endParaRPr lang="fr-FR" sz="1600" dirty="0"/>
          </a:p>
        </p:txBody>
      </p:sp>
    </p:spTree>
    <p:extLst>
      <p:ext uri="{BB962C8B-B14F-4D97-AF65-F5344CB8AC3E}">
        <p14:creationId xmlns:p14="http://schemas.microsoft.com/office/powerpoint/2010/main" val="1305616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C29C5-F20D-14FB-FF7A-B33D8FD28BD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1A15281-1314-0FAC-E3E5-E6E2E9C3833C}"/>
              </a:ext>
            </a:extLst>
          </p:cNvPr>
          <p:cNvSpPr>
            <a:spLocks noGrp="1"/>
          </p:cNvSpPr>
          <p:nvPr>
            <p:ph type="title"/>
          </p:nvPr>
        </p:nvSpPr>
        <p:spPr>
          <a:xfrm>
            <a:off x="755576" y="274638"/>
            <a:ext cx="8388424" cy="1143000"/>
          </a:xfrm>
        </p:spPr>
        <p:txBody>
          <a:bodyPr>
            <a:normAutofit/>
          </a:bodyPr>
          <a:lstStyle/>
          <a:p>
            <a:r>
              <a:rPr lang="fr-FR" dirty="0"/>
              <a:t>Cout plafond : formation </a:t>
            </a:r>
          </a:p>
        </p:txBody>
      </p:sp>
      <p:sp>
        <p:nvSpPr>
          <p:cNvPr id="4" name="ZoneTexte 3">
            <a:extLst>
              <a:ext uri="{FF2B5EF4-FFF2-40B4-BE49-F238E27FC236}">
                <a16:creationId xmlns:a16="http://schemas.microsoft.com/office/drawing/2014/main" id="{AA215288-5E9F-4635-B840-68CB71C63A53}"/>
              </a:ext>
            </a:extLst>
          </p:cNvPr>
          <p:cNvSpPr txBox="1"/>
          <p:nvPr/>
        </p:nvSpPr>
        <p:spPr>
          <a:xfrm>
            <a:off x="430567" y="1556792"/>
            <a:ext cx="7992888" cy="3970318"/>
          </a:xfrm>
          <a:prstGeom prst="rect">
            <a:avLst/>
          </a:prstGeom>
          <a:noFill/>
        </p:spPr>
        <p:txBody>
          <a:bodyPr wrap="square">
            <a:spAutoFit/>
          </a:bodyPr>
          <a:lstStyle/>
          <a:p>
            <a:pPr lvl="1"/>
            <a:r>
              <a:rPr lang="fr-FR" sz="1400" dirty="0"/>
              <a:t>Le cout plafond par cycle et classe de chaque programme ne comprend pas les couts relatifs à la formation des préventeurs et </a:t>
            </a:r>
            <a:r>
              <a:rPr lang="fr-FR" sz="1400" dirty="0" err="1"/>
              <a:t>préventrices</a:t>
            </a:r>
            <a:r>
              <a:rPr lang="fr-FR" sz="1400" dirty="0"/>
              <a:t> au programme. </a:t>
            </a:r>
          </a:p>
          <a:p>
            <a:pPr lvl="1"/>
            <a:endParaRPr lang="fr-FR" sz="1400" b="1" dirty="0">
              <a:solidFill>
                <a:srgbClr val="FF0000"/>
              </a:solidFill>
            </a:endParaRPr>
          </a:p>
          <a:p>
            <a:pPr lvl="1"/>
            <a:r>
              <a:rPr lang="fr-FR" sz="1400" b="1" dirty="0">
                <a:solidFill>
                  <a:srgbClr val="FF0000"/>
                </a:solidFill>
              </a:rPr>
              <a:t>Ces coûts pourront être financés par l’ARS uniquement pour les </a:t>
            </a:r>
            <a:r>
              <a:rPr lang="fr-FR" sz="1400" b="1" dirty="0" err="1">
                <a:solidFill>
                  <a:srgbClr val="FF0000"/>
                </a:solidFill>
              </a:rPr>
              <a:t>professionnel·les</a:t>
            </a:r>
            <a:r>
              <a:rPr lang="fr-FR" sz="1400" b="1" dirty="0">
                <a:solidFill>
                  <a:srgbClr val="FF0000"/>
                </a:solidFill>
              </a:rPr>
              <a:t> s’engageant dans l’animation du programme à la rentrée 2026 et appartenant à une structure dont la candidature aura été retenue à l’AAP.</a:t>
            </a:r>
            <a:endParaRPr lang="fr-FR" sz="1400" dirty="0">
              <a:solidFill>
                <a:srgbClr val="FF0000"/>
              </a:solidFill>
            </a:endParaRPr>
          </a:p>
          <a:p>
            <a:pPr lvl="1"/>
            <a:endParaRPr lang="fr-FR" sz="1400" b="1" dirty="0">
              <a:solidFill>
                <a:srgbClr val="FF0000"/>
              </a:solidFill>
            </a:endParaRPr>
          </a:p>
          <a:p>
            <a:pPr lvl="1"/>
            <a:endParaRPr lang="fr-FR" sz="1400" b="1" dirty="0">
              <a:solidFill>
                <a:srgbClr val="FF0000"/>
              </a:solidFill>
            </a:endParaRPr>
          </a:p>
          <a:p>
            <a:pPr lvl="1"/>
            <a:endParaRPr lang="fr-FR" sz="1400" b="1" dirty="0">
              <a:solidFill>
                <a:srgbClr val="FF0000"/>
              </a:solidFill>
            </a:endParaRPr>
          </a:p>
          <a:p>
            <a:pPr lvl="1"/>
            <a:endParaRPr lang="fr-FR" sz="1400" b="1" dirty="0">
              <a:solidFill>
                <a:srgbClr val="FF0000"/>
              </a:solidFill>
            </a:endParaRPr>
          </a:p>
          <a:p>
            <a:pPr lvl="1"/>
            <a:endParaRPr lang="fr-FR" sz="1400" b="1" dirty="0">
              <a:solidFill>
                <a:srgbClr val="FF0000"/>
              </a:solidFill>
            </a:endParaRPr>
          </a:p>
          <a:p>
            <a:pPr lvl="1"/>
            <a:r>
              <a:rPr lang="fr-FR" sz="1400" dirty="0"/>
              <a:t>* Basés sur un temps de déplacement A/R plafonné à 6 heures, et la prise en charge par l’employeur des frais de déplacement, repas et hébergement.</a:t>
            </a:r>
          </a:p>
          <a:p>
            <a:pPr lvl="1"/>
            <a:endParaRPr lang="fr-FR" sz="1400" dirty="0">
              <a:solidFill>
                <a:srgbClr val="0070C0"/>
              </a:solidFill>
            </a:endParaRPr>
          </a:p>
          <a:p>
            <a:pPr lvl="1"/>
            <a:r>
              <a:rPr lang="fr-FR" sz="1400" dirty="0">
                <a:solidFill>
                  <a:srgbClr val="0070C0"/>
                </a:solidFill>
              </a:rPr>
              <a:t>A noter : Les structures ayant bénéficié de crédit de la part de l’ARS PACA en 2025, peuvent demander aux pilotes ARS d’utiliser une partie de leur dotation 2025 sur la formation des préventeurs. </a:t>
            </a:r>
          </a:p>
          <a:p>
            <a:pPr lvl="1"/>
            <a:endParaRPr lang="fr-FR" sz="1400" b="1" dirty="0">
              <a:solidFill>
                <a:srgbClr val="FF0000"/>
              </a:solidFill>
            </a:endParaRPr>
          </a:p>
        </p:txBody>
      </p:sp>
      <p:graphicFrame>
        <p:nvGraphicFramePr>
          <p:cNvPr id="7" name="Tableau 6">
            <a:extLst>
              <a:ext uri="{FF2B5EF4-FFF2-40B4-BE49-F238E27FC236}">
                <a16:creationId xmlns:a16="http://schemas.microsoft.com/office/drawing/2014/main" id="{213FE455-5897-893B-01A4-84608D8A847F}"/>
              </a:ext>
            </a:extLst>
          </p:cNvPr>
          <p:cNvGraphicFramePr>
            <a:graphicFrameLocks noGrp="1"/>
          </p:cNvGraphicFramePr>
          <p:nvPr>
            <p:extLst>
              <p:ext uri="{D42A27DB-BD31-4B8C-83A1-F6EECF244321}">
                <p14:modId xmlns:p14="http://schemas.microsoft.com/office/powerpoint/2010/main" val="1582870776"/>
              </p:ext>
            </p:extLst>
          </p:nvPr>
        </p:nvGraphicFramePr>
        <p:xfrm>
          <a:off x="2407711" y="2952750"/>
          <a:ext cx="4038600" cy="952500"/>
        </p:xfrm>
        <a:graphic>
          <a:graphicData uri="http://schemas.openxmlformats.org/drawingml/2006/table">
            <a:tbl>
              <a:tblPr/>
              <a:tblGrid>
                <a:gridCol w="1511300">
                  <a:extLst>
                    <a:ext uri="{9D8B030D-6E8A-4147-A177-3AD203B41FA5}">
                      <a16:colId xmlns:a16="http://schemas.microsoft.com/office/drawing/2014/main" val="4073159368"/>
                    </a:ext>
                  </a:extLst>
                </a:gridCol>
                <a:gridCol w="2527300">
                  <a:extLst>
                    <a:ext uri="{9D8B030D-6E8A-4147-A177-3AD203B41FA5}">
                      <a16:colId xmlns:a16="http://schemas.microsoft.com/office/drawing/2014/main" val="2970084485"/>
                    </a:ext>
                  </a:extLst>
                </a:gridCol>
              </a:tblGrid>
              <a:tr h="190500">
                <a:tc>
                  <a:txBody>
                    <a:bodyPr/>
                    <a:lstStyle/>
                    <a:p>
                      <a:pPr algn="l" fontAlgn="b"/>
                      <a:r>
                        <a:rPr lang="fr-FR" sz="1100" b="0" i="0" u="none" strike="noStrike">
                          <a:solidFill>
                            <a:srgbClr val="000000"/>
                          </a:solidFill>
                          <a:effectLst/>
                          <a:latin typeface="Aptos Narrow" panose="020B0004020202020204" pitchFamily="34" charset="0"/>
                        </a:rPr>
                        <a:t>Programmes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Cout plafond / préventeurs ou préventrice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5793562"/>
                  </a:ext>
                </a:extLst>
              </a:tr>
              <a:tr h="190500">
                <a:tc>
                  <a:txBody>
                    <a:bodyPr/>
                    <a:lstStyle/>
                    <a:p>
                      <a:pPr algn="l" fontAlgn="b"/>
                      <a:r>
                        <a:rPr lang="fr-FR" sz="1100" b="0" i="0" u="none" strike="noStrike">
                          <a:solidFill>
                            <a:srgbClr val="000000"/>
                          </a:solidFill>
                          <a:effectLst/>
                          <a:latin typeface="Aptos Narrow" panose="020B0004020202020204" pitchFamily="34" charset="0"/>
                        </a:rPr>
                        <a:t>Unplugged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                                                                        2 446 €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4278213"/>
                  </a:ext>
                </a:extLst>
              </a:tr>
              <a:tr h="190500">
                <a:tc>
                  <a:txBody>
                    <a:bodyPr/>
                    <a:lstStyle/>
                    <a:p>
                      <a:pPr algn="l" fontAlgn="b"/>
                      <a:r>
                        <a:rPr lang="fr-FR" sz="1100" b="0" i="0" u="none" strike="noStrike">
                          <a:solidFill>
                            <a:srgbClr val="000000"/>
                          </a:solidFill>
                          <a:effectLst/>
                          <a:latin typeface="Aptos Narrow" panose="020B0004020202020204" pitchFamily="34" charset="0"/>
                        </a:rPr>
                        <a:t>P2P - softpeers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                                                                        1 870 €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7773740"/>
                  </a:ext>
                </a:extLst>
              </a:tr>
              <a:tr h="190500">
                <a:tc>
                  <a:txBody>
                    <a:bodyPr/>
                    <a:lstStyle/>
                    <a:p>
                      <a:pPr algn="l" fontAlgn="b"/>
                      <a:r>
                        <a:rPr lang="fr-FR" sz="1100" b="0" i="0" u="none" strike="noStrike">
                          <a:solidFill>
                            <a:srgbClr val="000000"/>
                          </a:solidFill>
                          <a:effectLst/>
                          <a:latin typeface="Aptos Narrow" panose="020B0004020202020204" pitchFamily="34" charset="0"/>
                        </a:rPr>
                        <a:t>Avenir Sans Tabac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a:solidFill>
                            <a:srgbClr val="000000"/>
                          </a:solidFill>
                          <a:effectLst/>
                          <a:latin typeface="Aptos Narrow" panose="020B0004020202020204" pitchFamily="34" charset="0"/>
                        </a:rPr>
                        <a:t>                                                                        1 884 €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7696638"/>
                  </a:ext>
                </a:extLst>
              </a:tr>
              <a:tr h="190500">
                <a:tc>
                  <a:txBody>
                    <a:bodyPr/>
                    <a:lstStyle/>
                    <a:p>
                      <a:pPr algn="l" fontAlgn="b"/>
                      <a:r>
                        <a:rPr lang="fr-FR" sz="1100" b="0" i="0" u="none" strike="noStrike">
                          <a:solidFill>
                            <a:srgbClr val="000000"/>
                          </a:solidFill>
                          <a:effectLst/>
                          <a:latin typeface="Aptos Narrow" panose="020B0004020202020204" pitchFamily="34" charset="0"/>
                        </a:rPr>
                        <a:t>Entretien motivationnel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100" b="0" i="0" u="none" strike="noStrike" dirty="0">
                          <a:solidFill>
                            <a:srgbClr val="000000"/>
                          </a:solidFill>
                          <a:effectLst/>
                          <a:latin typeface="Aptos Narrow" panose="020B0004020202020204" pitchFamily="34" charset="0"/>
                        </a:rPr>
                        <a:t>                                                                        1 725 €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3216720"/>
                  </a:ext>
                </a:extLst>
              </a:tr>
            </a:tbl>
          </a:graphicData>
        </a:graphic>
      </p:graphicFrame>
    </p:spTree>
    <p:extLst>
      <p:ext uri="{BB962C8B-B14F-4D97-AF65-F5344CB8AC3E}">
        <p14:creationId xmlns:p14="http://schemas.microsoft.com/office/powerpoint/2010/main" val="284039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82C69-78FC-1831-121B-0287834AB2C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0D48EB6-A42A-07DC-76E1-5772EDDD449E}"/>
              </a:ext>
            </a:extLst>
          </p:cNvPr>
          <p:cNvSpPr>
            <a:spLocks noGrp="1"/>
          </p:cNvSpPr>
          <p:nvPr>
            <p:ph type="title"/>
          </p:nvPr>
        </p:nvSpPr>
        <p:spPr>
          <a:xfrm>
            <a:off x="755576" y="274638"/>
            <a:ext cx="8388424" cy="1143000"/>
          </a:xfrm>
        </p:spPr>
        <p:txBody>
          <a:bodyPr>
            <a:normAutofit fontScale="90000"/>
          </a:bodyPr>
          <a:lstStyle/>
          <a:p>
            <a:r>
              <a:rPr lang="fr-FR" dirty="0"/>
              <a:t>Utilisation du modèle économique</a:t>
            </a:r>
          </a:p>
        </p:txBody>
      </p:sp>
      <p:sp>
        <p:nvSpPr>
          <p:cNvPr id="4" name="ZoneTexte 3">
            <a:extLst>
              <a:ext uri="{FF2B5EF4-FFF2-40B4-BE49-F238E27FC236}">
                <a16:creationId xmlns:a16="http://schemas.microsoft.com/office/drawing/2014/main" id="{208BA272-C75C-385C-3137-7101BDC60713}"/>
              </a:ext>
            </a:extLst>
          </p:cNvPr>
          <p:cNvSpPr txBox="1"/>
          <p:nvPr/>
        </p:nvSpPr>
        <p:spPr>
          <a:xfrm>
            <a:off x="395536" y="1988840"/>
            <a:ext cx="7992888" cy="2523768"/>
          </a:xfrm>
          <a:prstGeom prst="rect">
            <a:avLst/>
          </a:prstGeom>
          <a:noFill/>
        </p:spPr>
        <p:txBody>
          <a:bodyPr wrap="square">
            <a:spAutoFit/>
          </a:bodyPr>
          <a:lstStyle/>
          <a:p>
            <a:r>
              <a:rPr lang="fr-FR" dirty="0"/>
              <a:t>Page 17 du cahier des charges : vous trouverez un lien permettant de vous inscrire </a:t>
            </a:r>
            <a:r>
              <a:rPr lang="fr-FR" b="1" dirty="0"/>
              <a:t>aux webinaires de présentation du modèle économique et de la matrice de demande de subvention de chaque programme</a:t>
            </a:r>
            <a:r>
              <a:rPr lang="fr-FR" dirty="0"/>
              <a:t>.</a:t>
            </a:r>
          </a:p>
          <a:p>
            <a:endParaRPr lang="fr-FR" b="1" dirty="0"/>
          </a:p>
          <a:p>
            <a:endParaRPr lang="fr-FR" dirty="0">
              <a:solidFill>
                <a:srgbClr val="FF0000"/>
              </a:solidFill>
            </a:endParaRPr>
          </a:p>
          <a:p>
            <a:r>
              <a:rPr lang="fr-FR" b="1" u="sng" dirty="0">
                <a:solidFill>
                  <a:srgbClr val="FF0000"/>
                </a:solidFill>
              </a:rPr>
              <a:t>Inscription obligatoire avant le 31.12.</a:t>
            </a:r>
          </a:p>
          <a:p>
            <a:br>
              <a:rPr lang="fr-FR" dirty="0"/>
            </a:br>
            <a:r>
              <a:rPr lang="fr-FR" dirty="0"/>
              <a:t>Un Doodle sera envoyé aux personnes inscrites afin de fixer une date.</a:t>
            </a:r>
          </a:p>
          <a:p>
            <a:pPr lvl="1"/>
            <a:endParaRPr lang="fr-FR" sz="1400" b="1" dirty="0">
              <a:solidFill>
                <a:srgbClr val="FF0000"/>
              </a:solidFill>
            </a:endParaRPr>
          </a:p>
        </p:txBody>
      </p:sp>
    </p:spTree>
    <p:extLst>
      <p:ext uri="{BB962C8B-B14F-4D97-AF65-F5344CB8AC3E}">
        <p14:creationId xmlns:p14="http://schemas.microsoft.com/office/powerpoint/2010/main" val="675427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4A714-D917-7838-2009-763646E534B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3051E25-62D9-90AA-616F-1EC39FD0366D}"/>
              </a:ext>
            </a:extLst>
          </p:cNvPr>
          <p:cNvSpPr>
            <a:spLocks noGrp="1"/>
          </p:cNvSpPr>
          <p:nvPr>
            <p:ph type="title"/>
          </p:nvPr>
        </p:nvSpPr>
        <p:spPr>
          <a:xfrm>
            <a:off x="825914" y="0"/>
            <a:ext cx="8388424" cy="1143000"/>
          </a:xfrm>
        </p:spPr>
        <p:txBody>
          <a:bodyPr>
            <a:normAutofit fontScale="90000"/>
          </a:bodyPr>
          <a:lstStyle/>
          <a:p>
            <a:r>
              <a:rPr lang="fr-FR" dirty="0"/>
              <a:t>Calendrier prévisionnel de l’action : candidater à l’AAP. </a:t>
            </a:r>
          </a:p>
        </p:txBody>
      </p:sp>
      <p:sp>
        <p:nvSpPr>
          <p:cNvPr id="4" name="ZoneTexte 3">
            <a:extLst>
              <a:ext uri="{FF2B5EF4-FFF2-40B4-BE49-F238E27FC236}">
                <a16:creationId xmlns:a16="http://schemas.microsoft.com/office/drawing/2014/main" id="{4E8DAB75-2341-EF5D-2428-E3C645DF9FF6}"/>
              </a:ext>
            </a:extLst>
          </p:cNvPr>
          <p:cNvSpPr txBox="1"/>
          <p:nvPr/>
        </p:nvSpPr>
        <p:spPr>
          <a:xfrm>
            <a:off x="430567" y="1556792"/>
            <a:ext cx="7992888" cy="5416868"/>
          </a:xfrm>
          <a:prstGeom prst="rect">
            <a:avLst/>
          </a:prstGeom>
          <a:noFill/>
        </p:spPr>
        <p:txBody>
          <a:bodyPr wrap="square">
            <a:spAutoFit/>
          </a:bodyPr>
          <a:lstStyle/>
          <a:p>
            <a:pPr marL="285750" indent="-285750">
              <a:buFont typeface="Arial" panose="020B0604020202020204" pitchFamily="34" charset="0"/>
              <a:buChar char="•"/>
            </a:pPr>
            <a:r>
              <a:rPr lang="fr-FR" sz="1500" b="1" dirty="0"/>
              <a:t>Novembre – Décembre 2025 : </a:t>
            </a:r>
          </a:p>
          <a:p>
            <a:pPr marL="742950" lvl="1" indent="-285750">
              <a:buFont typeface="Arial" panose="020B0604020202020204" pitchFamily="34" charset="0"/>
              <a:buChar char="•"/>
            </a:pPr>
            <a:r>
              <a:rPr lang="fr-FR" sz="1500" dirty="0"/>
              <a:t>Prendre connaissance du cahier des charges et participer aux webinaires de présentation. </a:t>
            </a:r>
          </a:p>
          <a:p>
            <a:pPr marL="742950" lvl="1" indent="-285750">
              <a:buFont typeface="Arial" panose="020B0604020202020204" pitchFamily="34" charset="0"/>
              <a:buChar char="•"/>
            </a:pPr>
            <a:r>
              <a:rPr lang="fr-FR" sz="1500" dirty="0"/>
              <a:t>Prendre contact avec les centres ressources, la mission d’appui FLCA et les délégations départementales et inscrire ses préventeurs aux formations. </a:t>
            </a:r>
          </a:p>
          <a:p>
            <a:pPr marL="742950" lvl="1" indent="-285750">
              <a:buFont typeface="Arial" panose="020B0604020202020204" pitchFamily="34" charset="0"/>
              <a:buChar char="•"/>
            </a:pPr>
            <a:r>
              <a:rPr lang="fr-FR" sz="1500" dirty="0"/>
              <a:t>Lire et s’approprier la documentation sur chaque programme. </a:t>
            </a:r>
          </a:p>
          <a:p>
            <a:pPr marL="742950" lvl="1" indent="-285750">
              <a:buFont typeface="Arial" panose="020B0604020202020204" pitchFamily="34" charset="0"/>
              <a:buChar char="•"/>
            </a:pPr>
            <a:r>
              <a:rPr lang="fr-FR" sz="1500" dirty="0"/>
              <a:t>Commencer à mobiliser les établissements scolaires et les structures d’insertion accueillant des jeunes autour de ces nouveaux programmes pour préparer la rentrée 2026. </a:t>
            </a:r>
          </a:p>
          <a:p>
            <a:pPr marL="285750" indent="-285750">
              <a:buFont typeface="Arial" panose="020B0604020202020204" pitchFamily="34" charset="0"/>
              <a:buChar char="•"/>
            </a:pPr>
            <a:endParaRPr lang="fr-FR" sz="1500" dirty="0"/>
          </a:p>
          <a:p>
            <a:pPr marL="285750" indent="-285750">
              <a:buFont typeface="Arial" panose="020B0604020202020204" pitchFamily="34" charset="0"/>
              <a:buChar char="•"/>
            </a:pPr>
            <a:r>
              <a:rPr lang="fr-FR" sz="1500" b="1" dirty="0"/>
              <a:t>Janvier – Mars 2026 : </a:t>
            </a:r>
          </a:p>
          <a:p>
            <a:pPr marL="742950" lvl="1" indent="-285750">
              <a:buFont typeface="Arial" panose="020B0604020202020204" pitchFamily="34" charset="0"/>
              <a:buChar char="•"/>
            </a:pPr>
            <a:r>
              <a:rPr lang="fr-FR" sz="1500" dirty="0"/>
              <a:t>Former les préventeurs </a:t>
            </a:r>
          </a:p>
          <a:p>
            <a:pPr marL="742950" lvl="1" indent="-285750">
              <a:buFont typeface="Arial" panose="020B0604020202020204" pitchFamily="34" charset="0"/>
              <a:buChar char="•"/>
            </a:pPr>
            <a:r>
              <a:rPr lang="fr-FR" sz="1500" dirty="0"/>
              <a:t>Poursuivre le démarchage des établissements et structures d’insertion. </a:t>
            </a:r>
          </a:p>
          <a:p>
            <a:pPr marL="742950" lvl="1" indent="-285750">
              <a:buFont typeface="Arial" panose="020B0604020202020204" pitchFamily="34" charset="0"/>
              <a:buChar char="•"/>
            </a:pPr>
            <a:r>
              <a:rPr lang="fr-FR" sz="1500" dirty="0"/>
              <a:t>Si nécessaire, demander l’agrément à l’Education nationale. </a:t>
            </a:r>
          </a:p>
          <a:p>
            <a:pPr marL="285750" indent="-285750">
              <a:buFont typeface="Arial" panose="020B0604020202020204" pitchFamily="34" charset="0"/>
              <a:buChar char="•"/>
            </a:pPr>
            <a:endParaRPr lang="fr-FR" sz="1500" dirty="0"/>
          </a:p>
          <a:p>
            <a:pPr marL="285750" indent="-285750">
              <a:buFont typeface="Arial" panose="020B0604020202020204" pitchFamily="34" charset="0"/>
              <a:buChar char="•"/>
            </a:pPr>
            <a:r>
              <a:rPr lang="fr-FR" sz="1500" b="1" dirty="0"/>
              <a:t>Avril 2026 : </a:t>
            </a:r>
          </a:p>
          <a:p>
            <a:pPr marL="742950" lvl="1" indent="-285750">
              <a:buFont typeface="Arial" panose="020B0604020202020204" pitchFamily="34" charset="0"/>
              <a:buChar char="•"/>
            </a:pPr>
            <a:r>
              <a:rPr lang="fr-FR" sz="1500" dirty="0"/>
              <a:t>Poursuivre le démarchage des établissements. </a:t>
            </a:r>
          </a:p>
          <a:p>
            <a:pPr marL="742950" lvl="1" indent="-285750">
              <a:buFont typeface="Arial" panose="020B0604020202020204" pitchFamily="34" charset="0"/>
              <a:buChar char="•"/>
            </a:pPr>
            <a:r>
              <a:rPr lang="fr-FR" sz="1500" dirty="0"/>
              <a:t>Transmettre le formulaire de candidature produit par les centres ressources aux établissements et structures d’insertion souhaitant bénéficier des programmes. </a:t>
            </a:r>
          </a:p>
          <a:p>
            <a:pPr marL="285750" indent="-285750">
              <a:buFont typeface="Arial" panose="020B0604020202020204" pitchFamily="34" charset="0"/>
              <a:buChar char="•"/>
            </a:pPr>
            <a:endParaRPr lang="fr-FR" sz="1500" dirty="0"/>
          </a:p>
          <a:p>
            <a:pPr marL="285750" indent="-285750">
              <a:buFont typeface="Arial" panose="020B0604020202020204" pitchFamily="34" charset="0"/>
              <a:buChar char="•"/>
            </a:pPr>
            <a:r>
              <a:rPr lang="fr-FR" sz="1500" b="1" dirty="0"/>
              <a:t>Mai</a:t>
            </a:r>
            <a:r>
              <a:rPr lang="fr-FR" sz="1500" dirty="0"/>
              <a:t> :</a:t>
            </a:r>
          </a:p>
          <a:p>
            <a:pPr marL="742950" lvl="1" indent="-285750">
              <a:buFont typeface="Arial" panose="020B0604020202020204" pitchFamily="34" charset="0"/>
              <a:buChar char="•"/>
            </a:pPr>
            <a:r>
              <a:rPr lang="fr-FR" sz="1500" dirty="0"/>
              <a:t> Candidater à l’AAP (</a:t>
            </a:r>
            <a:r>
              <a:rPr lang="fr-FR" sz="1500" dirty="0" err="1"/>
              <a:t>cf</a:t>
            </a:r>
            <a:r>
              <a:rPr lang="fr-FR" sz="1500" dirty="0"/>
              <a:t> 5.2) </a:t>
            </a:r>
            <a:endParaRPr lang="fr-FR" sz="1500" b="1" dirty="0">
              <a:solidFill>
                <a:srgbClr val="FF0000"/>
              </a:solidFill>
            </a:endParaRPr>
          </a:p>
          <a:p>
            <a:pPr lvl="1"/>
            <a:endParaRPr lang="fr-FR" sz="1600" b="1" dirty="0">
              <a:solidFill>
                <a:srgbClr val="FF0000"/>
              </a:solidFill>
            </a:endParaRPr>
          </a:p>
        </p:txBody>
      </p:sp>
    </p:spTree>
    <p:extLst>
      <p:ext uri="{BB962C8B-B14F-4D97-AF65-F5344CB8AC3E}">
        <p14:creationId xmlns:p14="http://schemas.microsoft.com/office/powerpoint/2010/main" val="2020728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105EB-0C68-FF30-C2FA-88FE7CC867D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EB79067-C25B-0BDF-35E7-FAA1125EFE4A}"/>
              </a:ext>
            </a:extLst>
          </p:cNvPr>
          <p:cNvSpPr>
            <a:spLocks noGrp="1"/>
          </p:cNvSpPr>
          <p:nvPr>
            <p:ph type="title"/>
          </p:nvPr>
        </p:nvSpPr>
        <p:spPr>
          <a:xfrm>
            <a:off x="430567" y="274638"/>
            <a:ext cx="8605929" cy="1143000"/>
          </a:xfrm>
        </p:spPr>
        <p:txBody>
          <a:bodyPr>
            <a:normAutofit fontScale="90000"/>
          </a:bodyPr>
          <a:lstStyle/>
          <a:p>
            <a:r>
              <a:rPr lang="fr-FR" dirty="0"/>
              <a:t>Calendrier prévisionnel de l’action : pour les candidatures retenues </a:t>
            </a:r>
          </a:p>
        </p:txBody>
      </p:sp>
      <p:sp>
        <p:nvSpPr>
          <p:cNvPr id="4" name="ZoneTexte 3">
            <a:extLst>
              <a:ext uri="{FF2B5EF4-FFF2-40B4-BE49-F238E27FC236}">
                <a16:creationId xmlns:a16="http://schemas.microsoft.com/office/drawing/2014/main" id="{8D8338FC-8FE3-E778-BBC1-AD21448D8223}"/>
              </a:ext>
            </a:extLst>
          </p:cNvPr>
          <p:cNvSpPr txBox="1"/>
          <p:nvPr/>
        </p:nvSpPr>
        <p:spPr>
          <a:xfrm>
            <a:off x="430567" y="1556792"/>
            <a:ext cx="7992888" cy="5047536"/>
          </a:xfrm>
          <a:prstGeom prst="rect">
            <a:avLst/>
          </a:prstGeom>
          <a:noFill/>
        </p:spPr>
        <p:txBody>
          <a:bodyPr wrap="square">
            <a:spAutoFit/>
          </a:bodyPr>
          <a:lstStyle/>
          <a:p>
            <a:pPr lvl="1"/>
            <a:endParaRPr lang="fr-FR" sz="1600" b="1" dirty="0">
              <a:solidFill>
                <a:srgbClr val="FF0000"/>
              </a:solidFill>
            </a:endParaRPr>
          </a:p>
          <a:p>
            <a:pPr marL="285750" indent="-285750">
              <a:buFont typeface="Arial" panose="020B0604020202020204" pitchFamily="34" charset="0"/>
              <a:buChar char="•"/>
            </a:pPr>
            <a:r>
              <a:rPr lang="fr-FR" sz="1600" b="1" dirty="0"/>
              <a:t>Juin 2026 : </a:t>
            </a:r>
          </a:p>
          <a:p>
            <a:pPr marL="742950" lvl="1" indent="-285750">
              <a:buFont typeface="Arial" panose="020B0604020202020204" pitchFamily="34" charset="0"/>
              <a:buChar char="•"/>
            </a:pPr>
            <a:r>
              <a:rPr lang="fr-FR" sz="1600" dirty="0"/>
              <a:t>Déposer la demande de subvention sur la plateforme STARS-FIR en utilisant le « dossier type » produit par les centres ressources et en mettant les annexes techniques en PJ. </a:t>
            </a:r>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r>
              <a:rPr lang="fr-FR" sz="1600" b="1" dirty="0"/>
              <a:t>Juillet – Aout 2026 : </a:t>
            </a:r>
          </a:p>
          <a:p>
            <a:pPr marL="742950" lvl="1" indent="-285750">
              <a:buFont typeface="Arial" panose="020B0604020202020204" pitchFamily="34" charset="0"/>
              <a:buChar char="•"/>
            </a:pPr>
            <a:r>
              <a:rPr lang="fr-FR" sz="1600" dirty="0"/>
              <a:t>Signer la convention avec l’ARS. </a:t>
            </a:r>
          </a:p>
          <a:p>
            <a:pPr marL="285750" indent="-285750">
              <a:buFont typeface="Arial" panose="020B0604020202020204" pitchFamily="34" charset="0"/>
              <a:buChar char="•"/>
            </a:pPr>
            <a:endParaRPr lang="fr-FR" sz="1600" dirty="0"/>
          </a:p>
          <a:p>
            <a:pPr marL="285750" indent="-285750">
              <a:buFont typeface="Arial" panose="020B0604020202020204" pitchFamily="34" charset="0"/>
              <a:buChar char="•"/>
            </a:pPr>
            <a:r>
              <a:rPr lang="fr-FR" sz="1600" b="1" dirty="0"/>
              <a:t>Septembre : </a:t>
            </a:r>
          </a:p>
          <a:p>
            <a:pPr marL="742950" lvl="1" indent="-285750">
              <a:buFont typeface="Arial" panose="020B0604020202020204" pitchFamily="34" charset="0"/>
              <a:buChar char="•"/>
            </a:pPr>
            <a:r>
              <a:rPr lang="fr-FR" sz="1600" dirty="0"/>
              <a:t>Remobiliser des établissements en cas de désistement. </a:t>
            </a:r>
          </a:p>
          <a:p>
            <a:pPr marL="742950" lvl="1" indent="-285750">
              <a:buFont typeface="Arial" panose="020B0604020202020204" pitchFamily="34" charset="0"/>
              <a:buChar char="•"/>
            </a:pPr>
            <a:r>
              <a:rPr lang="fr-FR" sz="1600" dirty="0"/>
              <a:t>Pour </a:t>
            </a:r>
            <a:r>
              <a:rPr lang="fr-FR" sz="1600" dirty="0" err="1"/>
              <a:t>Unplugged</a:t>
            </a:r>
            <a:r>
              <a:rPr lang="fr-FR" sz="1600" dirty="0"/>
              <a:t> uniquement, communiquer aux établissements scolaires l’Appel à Candidature pour recenser les besoins en formation des équipes éducatives et les inscrire au PAF. </a:t>
            </a:r>
            <a:br>
              <a:rPr lang="fr-FR" sz="1600" dirty="0"/>
            </a:br>
            <a:endParaRPr lang="fr-FR" sz="1600" dirty="0"/>
          </a:p>
          <a:p>
            <a:pPr marL="285750" indent="-285750">
              <a:buFont typeface="Arial" panose="020B0604020202020204" pitchFamily="34" charset="0"/>
              <a:buChar char="•"/>
            </a:pPr>
            <a:r>
              <a:rPr lang="fr-FR" sz="1600" b="1" dirty="0"/>
              <a:t>Octobre – Novembre 2026 : </a:t>
            </a:r>
          </a:p>
          <a:p>
            <a:pPr marL="742950" lvl="1" indent="-285750">
              <a:buFont typeface="Arial" panose="020B0604020202020204" pitchFamily="34" charset="0"/>
              <a:buChar char="•"/>
            </a:pPr>
            <a:r>
              <a:rPr lang="fr-FR" sz="1600" dirty="0"/>
              <a:t>Commencer la mise en œuvre des programmes auprès des jeunes. </a:t>
            </a:r>
          </a:p>
          <a:p>
            <a:pPr marL="742950" lvl="1" indent="-285750">
              <a:buFont typeface="Arial" panose="020B0604020202020204" pitchFamily="34" charset="0"/>
              <a:buChar char="•"/>
            </a:pPr>
            <a:r>
              <a:rPr lang="fr-FR" sz="1600" dirty="0"/>
              <a:t>Mobiliser de nouveaux établissements pour préparer la rentrée 2027. </a:t>
            </a:r>
          </a:p>
          <a:p>
            <a:endParaRPr lang="fr-FR" dirty="0"/>
          </a:p>
          <a:p>
            <a:pPr lvl="1"/>
            <a:endParaRPr lang="fr-FR" sz="1600" b="1" dirty="0">
              <a:solidFill>
                <a:srgbClr val="FF0000"/>
              </a:solidFill>
            </a:endParaRPr>
          </a:p>
        </p:txBody>
      </p:sp>
    </p:spTree>
    <p:extLst>
      <p:ext uri="{BB962C8B-B14F-4D97-AF65-F5344CB8AC3E}">
        <p14:creationId xmlns:p14="http://schemas.microsoft.com/office/powerpoint/2010/main" val="621154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7E450-2805-902B-2EBC-59B8CB7F87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4578B80-AD93-7381-4B6F-DD4A28AED3A9}"/>
              </a:ext>
            </a:extLst>
          </p:cNvPr>
          <p:cNvSpPr>
            <a:spLocks noGrp="1"/>
          </p:cNvSpPr>
          <p:nvPr>
            <p:ph type="ctrTitle"/>
          </p:nvPr>
        </p:nvSpPr>
        <p:spPr/>
        <p:txBody>
          <a:bodyPr>
            <a:normAutofit fontScale="90000"/>
          </a:bodyPr>
          <a:lstStyle/>
          <a:p>
            <a:r>
              <a:rPr lang="fr-FR" dirty="0"/>
              <a:t>Condition de candidature et modalités de financement</a:t>
            </a:r>
          </a:p>
        </p:txBody>
      </p:sp>
    </p:spTree>
    <p:extLst>
      <p:ext uri="{BB962C8B-B14F-4D97-AF65-F5344CB8AC3E}">
        <p14:creationId xmlns:p14="http://schemas.microsoft.com/office/powerpoint/2010/main" val="2109332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8FB1E-0195-A660-D847-7D4CD7B0E8D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819013A-3DD6-B08E-D7F0-B9A15FD832F5}"/>
              </a:ext>
            </a:extLst>
          </p:cNvPr>
          <p:cNvSpPr>
            <a:spLocks noGrp="1"/>
          </p:cNvSpPr>
          <p:nvPr>
            <p:ph type="title"/>
          </p:nvPr>
        </p:nvSpPr>
        <p:spPr>
          <a:xfrm>
            <a:off x="899057" y="169388"/>
            <a:ext cx="7787208" cy="1143000"/>
          </a:xfrm>
        </p:spPr>
        <p:txBody>
          <a:bodyPr>
            <a:normAutofit/>
          </a:bodyPr>
          <a:lstStyle/>
          <a:p>
            <a:r>
              <a:rPr lang="fr-FR" sz="4000" dirty="0"/>
              <a:t>Eligibilité</a:t>
            </a:r>
          </a:p>
        </p:txBody>
      </p:sp>
      <p:sp>
        <p:nvSpPr>
          <p:cNvPr id="4" name="ZoneTexte 3">
            <a:extLst>
              <a:ext uri="{FF2B5EF4-FFF2-40B4-BE49-F238E27FC236}">
                <a16:creationId xmlns:a16="http://schemas.microsoft.com/office/drawing/2014/main" id="{18B9F8A3-A9AE-284F-14A3-521A610942AC}"/>
              </a:ext>
            </a:extLst>
          </p:cNvPr>
          <p:cNvSpPr txBox="1"/>
          <p:nvPr/>
        </p:nvSpPr>
        <p:spPr>
          <a:xfrm>
            <a:off x="478797" y="1345358"/>
            <a:ext cx="8229065" cy="5016758"/>
          </a:xfrm>
          <a:prstGeom prst="rect">
            <a:avLst/>
          </a:prstGeom>
          <a:noFill/>
        </p:spPr>
        <p:txBody>
          <a:bodyPr wrap="square">
            <a:spAutoFit/>
          </a:bodyPr>
          <a:lstStyle/>
          <a:p>
            <a:pPr marL="285750" indent="-285750">
              <a:buFont typeface="Wingdings" panose="05000000000000000000" pitchFamily="2" charset="2"/>
              <a:buChar char="Ø"/>
            </a:pPr>
            <a:r>
              <a:rPr lang="fr-FR" sz="1600" dirty="0"/>
              <a:t>Disposer de l’agrément Education Nationale</a:t>
            </a:r>
          </a:p>
          <a:p>
            <a:endParaRPr lang="fr-FR" sz="1600" dirty="0"/>
          </a:p>
          <a:p>
            <a:pPr marL="285750" indent="-285750">
              <a:buFont typeface="Wingdings" panose="05000000000000000000" pitchFamily="2" charset="2"/>
              <a:buChar char="Ø"/>
            </a:pPr>
            <a:r>
              <a:rPr lang="fr-FR" sz="1600" dirty="0"/>
              <a:t>Se coordonner avec les autres structures de prévention du territoire avec l’appui des </a:t>
            </a:r>
          </a:p>
          <a:p>
            <a:r>
              <a:rPr lang="fr-FR" sz="1600" dirty="0"/>
              <a:t>délégations départementales de l’ARS, des centres ressources et de la mission d’appui</a:t>
            </a:r>
          </a:p>
          <a:p>
            <a:endParaRPr lang="fr-FR" sz="1600" dirty="0"/>
          </a:p>
          <a:p>
            <a:pPr marL="285750" indent="-285750">
              <a:buFont typeface="Wingdings" panose="05000000000000000000" pitchFamily="2" charset="2"/>
              <a:buChar char="Ø"/>
            </a:pPr>
            <a:r>
              <a:rPr lang="fr-FR" sz="1600" dirty="0"/>
              <a:t>Respecter le modèle économique et les seuils de déploiement prévus par le cahier des charges de l'ARS </a:t>
            </a:r>
          </a:p>
          <a:p>
            <a:endParaRPr lang="fr-FR" sz="1600" dirty="0"/>
          </a:p>
          <a:p>
            <a:pPr marL="285750" indent="-285750">
              <a:buFont typeface="Wingdings" panose="05000000000000000000" pitchFamily="2" charset="2"/>
              <a:buChar char="Ø"/>
            </a:pPr>
            <a:r>
              <a:rPr lang="fr-FR" sz="1600" dirty="0"/>
              <a:t>Déployer les programmes uniquement via des préventeurs formés et supervisés par les centres ressources</a:t>
            </a:r>
          </a:p>
          <a:p>
            <a:endParaRPr lang="fr-FR" sz="1600" dirty="0"/>
          </a:p>
          <a:p>
            <a:pPr marL="285750" indent="-285750">
              <a:buFont typeface="Wingdings" panose="05000000000000000000" pitchFamily="2" charset="2"/>
              <a:buChar char="Ø"/>
            </a:pPr>
            <a:r>
              <a:rPr lang="fr-FR" sz="1600" dirty="0"/>
              <a:t>Respecter les principes de la stratégie régionale </a:t>
            </a:r>
          </a:p>
          <a:p>
            <a:endParaRPr lang="fr-FR" sz="1600" dirty="0"/>
          </a:p>
          <a:p>
            <a:pPr marL="285750" indent="-285750">
              <a:buFont typeface="Wingdings" panose="05000000000000000000" pitchFamily="2" charset="2"/>
              <a:buChar char="Ø"/>
            </a:pPr>
            <a:r>
              <a:rPr lang="fr-FR" sz="1600" dirty="0"/>
              <a:t>Collaborer avec les partenaires institutionnels (ARS, Éducation nationale), les centres ressources et la mission d'appui, ainsi que répondre à leurs sollicitations</a:t>
            </a:r>
          </a:p>
          <a:p>
            <a:endParaRPr lang="fr-FR" sz="1600" dirty="0"/>
          </a:p>
          <a:p>
            <a:pPr marL="285750" indent="-285750">
              <a:buFont typeface="Wingdings" panose="05000000000000000000" pitchFamily="2" charset="2"/>
              <a:buChar char="Ø"/>
            </a:pPr>
            <a:r>
              <a:rPr lang="fr-FR" sz="1600" dirty="0"/>
              <a:t>Monitorer son activité en s’appuyant sur les outils fournis par les centres ressources </a:t>
            </a:r>
          </a:p>
          <a:p>
            <a:endParaRPr lang="fr-FR" sz="1600" dirty="0"/>
          </a:p>
          <a:p>
            <a:pPr marL="285750" indent="-285750">
              <a:buFont typeface="Wingdings" panose="05000000000000000000" pitchFamily="2" charset="2"/>
              <a:buChar char="Ø"/>
            </a:pPr>
            <a:r>
              <a:rPr lang="fr-FR" sz="1600" dirty="0"/>
              <a:t>Informer rapidement par mail l'ARS, la mission d'appui FLCA et les centres ressources de toute incapacité à mettre en œuvre l'action dans sa totalité. </a:t>
            </a:r>
          </a:p>
        </p:txBody>
      </p:sp>
    </p:spTree>
    <p:extLst>
      <p:ext uri="{BB962C8B-B14F-4D97-AF65-F5344CB8AC3E}">
        <p14:creationId xmlns:p14="http://schemas.microsoft.com/office/powerpoint/2010/main" val="3676673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2048" y="-99392"/>
            <a:ext cx="8229600" cy="1143000"/>
          </a:xfrm>
        </p:spPr>
        <p:txBody>
          <a:bodyPr/>
          <a:lstStyle/>
          <a:p>
            <a:r>
              <a:rPr lang="fr-FR" dirty="0"/>
              <a:t>Introduction</a:t>
            </a:r>
          </a:p>
        </p:txBody>
      </p:sp>
      <p:sp>
        <p:nvSpPr>
          <p:cNvPr id="3" name="Espace réservé du contenu 2"/>
          <p:cNvSpPr>
            <a:spLocks noGrp="1"/>
          </p:cNvSpPr>
          <p:nvPr>
            <p:ph idx="4294967295"/>
          </p:nvPr>
        </p:nvSpPr>
        <p:spPr>
          <a:xfrm>
            <a:off x="683568" y="1043608"/>
            <a:ext cx="8229600" cy="5526423"/>
          </a:xfrm>
        </p:spPr>
        <p:txBody>
          <a:bodyPr>
            <a:noAutofit/>
          </a:bodyPr>
          <a:lstStyle/>
          <a:p>
            <a:pPr marL="0" indent="0" algn="just">
              <a:buNone/>
            </a:pPr>
            <a:r>
              <a:rPr lang="fr-FR" sz="1600" dirty="0"/>
              <a:t>À compter de 2026, l’Agence Régionale de Santé Provence-Alpes-Côte d’Azur (ARS PACA) financera exclusivement des actions de prévention des addictions et des consommations de substances psychoactives auprès des jeunes dont l’efficacité a été scientifiquement démontrée. Les structures déployant ces actions probantes seront sélectionnées par un appel à projet. </a:t>
            </a:r>
          </a:p>
          <a:p>
            <a:pPr marL="0" indent="0" algn="just">
              <a:buNone/>
            </a:pPr>
            <a:endParaRPr lang="fr-FR" sz="1600" dirty="0"/>
          </a:p>
          <a:p>
            <a:pPr algn="just">
              <a:buFont typeface="Wingdings" panose="05000000000000000000" pitchFamily="2" charset="2"/>
              <a:buChar char="Ø"/>
            </a:pPr>
            <a:r>
              <a:rPr lang="fr-FR" sz="1600" dirty="0"/>
              <a:t>Eviter les effets contre-productifs…</a:t>
            </a:r>
          </a:p>
          <a:p>
            <a:pPr algn="just">
              <a:buFont typeface="Wingdings" panose="05000000000000000000" pitchFamily="2" charset="2"/>
              <a:buChar char="Ø"/>
            </a:pPr>
            <a:r>
              <a:rPr lang="fr-FR" sz="1600" dirty="0"/>
              <a:t>Et faire face à un contexte budgétaire contraint</a:t>
            </a:r>
          </a:p>
          <a:p>
            <a:pPr marL="0" indent="0" algn="just">
              <a:buNone/>
            </a:pPr>
            <a:endParaRPr lang="fr-FR" sz="1600" dirty="0"/>
          </a:p>
          <a:p>
            <a:pPr marL="0" indent="0" algn="just">
              <a:buNone/>
            </a:pPr>
            <a:r>
              <a:rPr lang="fr-FR" sz="1600" dirty="0"/>
              <a:t>L’ARS PACA a élaboré en collaboration avec le Comité Régional d’Education à la Santé (CRES PACA) une stratégie de prévention des addictions en direction des jeunes, constituée de programmes probants en milieu scolaire et en parcours d’insertion, en s’appuyant sur :</a:t>
            </a:r>
          </a:p>
          <a:p>
            <a:pPr marL="0" indent="0" algn="just">
              <a:buNone/>
            </a:pPr>
            <a:endParaRPr lang="fr-FR" sz="1600" dirty="0"/>
          </a:p>
          <a:p>
            <a:pPr algn="just">
              <a:buFont typeface="Wingdings" panose="05000000000000000000" pitchFamily="2" charset="2"/>
              <a:buChar char="Ø"/>
            </a:pPr>
            <a:r>
              <a:rPr lang="fr-FR" sz="1600" dirty="0"/>
              <a:t>un diagnostic territorial de l’offre de prévention ;</a:t>
            </a:r>
          </a:p>
          <a:p>
            <a:pPr algn="just">
              <a:buFont typeface="Wingdings" panose="05000000000000000000" pitchFamily="2" charset="2"/>
              <a:buChar char="Ø"/>
            </a:pPr>
            <a:r>
              <a:rPr lang="fr-FR" sz="1600" dirty="0"/>
              <a:t>un état des lieux des programmes probants – fondé sur une revue de la littérature</a:t>
            </a:r>
          </a:p>
          <a:p>
            <a:pPr marL="0" indent="0" algn="just">
              <a:buNone/>
            </a:pPr>
            <a:endParaRPr lang="fr-FR" sz="1600" dirty="0"/>
          </a:p>
          <a:p>
            <a:pPr marL="0" indent="0">
              <a:buNone/>
            </a:pPr>
            <a:r>
              <a:rPr lang="fr-FR" sz="1600" dirty="0"/>
              <a:t>L’état des lieux a permis d’identifier quatre programmes probants complémentaires (publics, substances, théories et modalités).</a:t>
            </a:r>
          </a:p>
        </p:txBody>
      </p:sp>
    </p:spTree>
    <p:extLst>
      <p:ext uri="{BB962C8B-B14F-4D97-AF65-F5344CB8AC3E}">
        <p14:creationId xmlns:p14="http://schemas.microsoft.com/office/powerpoint/2010/main" val="2632071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18DCC-32AA-0867-BF6C-1FD76503EA3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E07024-078C-07A9-9442-AC834667726B}"/>
              </a:ext>
            </a:extLst>
          </p:cNvPr>
          <p:cNvSpPr>
            <a:spLocks noGrp="1"/>
          </p:cNvSpPr>
          <p:nvPr>
            <p:ph type="title"/>
          </p:nvPr>
        </p:nvSpPr>
        <p:spPr>
          <a:xfrm>
            <a:off x="899592" y="274638"/>
            <a:ext cx="7787208" cy="1143000"/>
          </a:xfrm>
        </p:spPr>
        <p:txBody>
          <a:bodyPr>
            <a:normAutofit/>
          </a:bodyPr>
          <a:lstStyle/>
          <a:p>
            <a:r>
              <a:rPr lang="fr-FR" sz="4000" dirty="0"/>
              <a:t>Durée conventionnement</a:t>
            </a:r>
          </a:p>
        </p:txBody>
      </p:sp>
      <p:sp>
        <p:nvSpPr>
          <p:cNvPr id="4" name="ZoneTexte 3">
            <a:extLst>
              <a:ext uri="{FF2B5EF4-FFF2-40B4-BE49-F238E27FC236}">
                <a16:creationId xmlns:a16="http://schemas.microsoft.com/office/drawing/2014/main" id="{E4EA5CC1-AD5A-90FB-BD63-44E8BCEDB43C}"/>
              </a:ext>
            </a:extLst>
          </p:cNvPr>
          <p:cNvSpPr txBox="1"/>
          <p:nvPr/>
        </p:nvSpPr>
        <p:spPr>
          <a:xfrm>
            <a:off x="678396" y="1700808"/>
            <a:ext cx="7787208" cy="4278094"/>
          </a:xfrm>
          <a:prstGeom prst="rect">
            <a:avLst/>
          </a:prstGeom>
          <a:noFill/>
        </p:spPr>
        <p:txBody>
          <a:bodyPr wrap="square">
            <a:spAutoFit/>
          </a:bodyPr>
          <a:lstStyle/>
          <a:p>
            <a:pPr marL="285750" indent="-285750">
              <a:buFont typeface="Wingdings" panose="05000000000000000000" pitchFamily="2" charset="2"/>
              <a:buChar char="Ø"/>
            </a:pPr>
            <a:r>
              <a:rPr lang="fr-FR" sz="1600" dirty="0"/>
              <a:t>Un conventionnement pluriannuel d’une durée de deux ans est prévu, de juillet 2026 à juillet 2028.</a:t>
            </a:r>
          </a:p>
          <a:p>
            <a:endParaRPr lang="fr-FR" sz="1600" dirty="0"/>
          </a:p>
          <a:p>
            <a:pPr marL="285750" indent="-285750">
              <a:buFont typeface="Wingdings" panose="05000000000000000000" pitchFamily="2" charset="2"/>
              <a:buChar char="Ø"/>
            </a:pPr>
            <a:r>
              <a:rPr lang="fr-FR" sz="1600" dirty="0"/>
              <a:t>Les crédits octroyés en année 1 pour la formation des préventeurs seront reportés sur un élargissement, en année 2, de la mise en œuvre des programmes.</a:t>
            </a:r>
          </a:p>
          <a:p>
            <a:endParaRPr lang="fr-FR" sz="1600" dirty="0"/>
          </a:p>
          <a:p>
            <a:pPr marL="285750" indent="-285750">
              <a:buFont typeface="Wingdings" panose="05000000000000000000" pitchFamily="2" charset="2"/>
              <a:buChar char="Ø"/>
            </a:pPr>
            <a:r>
              <a:rPr lang="fr-FR" sz="1600" dirty="0"/>
              <a:t>Un dialogue de gestion sera organisé entre l’ARS PACA et chaque structure au cours du deuxième trimestre 2027 pour présenter le bilan d’activité de la première année.</a:t>
            </a:r>
          </a:p>
          <a:p>
            <a:endParaRPr lang="fr-FR" sz="1600" dirty="0"/>
          </a:p>
          <a:p>
            <a:pPr marL="285750" indent="-285750">
              <a:buFont typeface="Wingdings" panose="05000000000000000000" pitchFamily="2" charset="2"/>
              <a:buChar char="Ø"/>
            </a:pPr>
            <a:r>
              <a:rPr lang="fr-FR" sz="1600" dirty="0"/>
              <a:t>Le renouvellement du financement n’est pas automatique et dépend de la qualité des éléments de bilan et des perspectives présentées lors du dialogue de gestion.</a:t>
            </a:r>
          </a:p>
          <a:p>
            <a:endParaRPr lang="fr-FR" sz="1600" dirty="0"/>
          </a:p>
          <a:p>
            <a:r>
              <a:rPr lang="fr-FR" sz="1600" dirty="0"/>
              <a:t>NB : Quelles que soient les modalités prévues, les financements sont toujours soumis à la disponibilité des crédits ARS.</a:t>
            </a:r>
          </a:p>
        </p:txBody>
      </p:sp>
    </p:spTree>
    <p:extLst>
      <p:ext uri="{BB962C8B-B14F-4D97-AF65-F5344CB8AC3E}">
        <p14:creationId xmlns:p14="http://schemas.microsoft.com/office/powerpoint/2010/main" val="1222400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F4C772-4A83-F4D0-BE71-BA77FB829C01}"/>
              </a:ext>
            </a:extLst>
          </p:cNvPr>
          <p:cNvSpPr>
            <a:spLocks noGrp="1"/>
          </p:cNvSpPr>
          <p:nvPr>
            <p:ph type="title"/>
          </p:nvPr>
        </p:nvSpPr>
        <p:spPr/>
        <p:txBody>
          <a:bodyPr>
            <a:normAutofit/>
          </a:bodyPr>
          <a:lstStyle/>
          <a:p>
            <a:r>
              <a:rPr lang="fr-FR" sz="4000" dirty="0"/>
              <a:t>Etapes candidature </a:t>
            </a:r>
          </a:p>
        </p:txBody>
      </p:sp>
      <p:sp>
        <p:nvSpPr>
          <p:cNvPr id="4" name="ZoneTexte 3">
            <a:extLst>
              <a:ext uri="{FF2B5EF4-FFF2-40B4-BE49-F238E27FC236}">
                <a16:creationId xmlns:a16="http://schemas.microsoft.com/office/drawing/2014/main" id="{A63396C8-FE83-B364-ED0D-1D1242C9C759}"/>
              </a:ext>
            </a:extLst>
          </p:cNvPr>
          <p:cNvSpPr txBox="1"/>
          <p:nvPr/>
        </p:nvSpPr>
        <p:spPr>
          <a:xfrm>
            <a:off x="534380" y="1556792"/>
            <a:ext cx="8075240" cy="4770537"/>
          </a:xfrm>
          <a:prstGeom prst="rect">
            <a:avLst/>
          </a:prstGeom>
          <a:noFill/>
        </p:spPr>
        <p:txBody>
          <a:bodyPr wrap="square">
            <a:spAutoFit/>
          </a:bodyPr>
          <a:lstStyle/>
          <a:p>
            <a:r>
              <a:rPr lang="fr-FR" sz="1600" b="1" dirty="0"/>
              <a:t>Etape 1 :</a:t>
            </a:r>
          </a:p>
          <a:p>
            <a:r>
              <a:rPr lang="fr-FR" sz="1600" dirty="0"/>
              <a:t>- Renseigner le tableur Excel intitulé « Annexe </a:t>
            </a:r>
            <a:r>
              <a:rPr lang="fr-FR" sz="1600" dirty="0" err="1"/>
              <a:t>technique_candidature</a:t>
            </a:r>
            <a:r>
              <a:rPr lang="fr-FR" sz="1600" dirty="0"/>
              <a:t> </a:t>
            </a:r>
          </a:p>
          <a:p>
            <a:r>
              <a:rPr lang="fr-FR" sz="1600" dirty="0"/>
              <a:t>AAP_addiction_jeunes_2026.xlsx » ainsi que les annexes techniques propres à chaque </a:t>
            </a:r>
          </a:p>
          <a:p>
            <a:r>
              <a:rPr lang="fr-FR" sz="1600" dirty="0"/>
              <a:t>programme </a:t>
            </a:r>
          </a:p>
          <a:p>
            <a:r>
              <a:rPr lang="fr-FR" sz="1600" dirty="0"/>
              <a:t>- Transmettre ces documents et l’attestation de formation de chaque préventeur dans un mail unique aux pilotes régionales des programmes de prévention et promotion de la santé </a:t>
            </a:r>
            <a:r>
              <a:rPr lang="fr-FR" sz="1600" b="1" dirty="0">
                <a:solidFill>
                  <a:srgbClr val="00B0F0"/>
                </a:solidFill>
              </a:rPr>
              <a:t>avant le 7 mai 2026</a:t>
            </a:r>
            <a:r>
              <a:rPr lang="fr-FR" sz="1600" dirty="0"/>
              <a:t>. </a:t>
            </a:r>
          </a:p>
          <a:p>
            <a:endParaRPr lang="fr-FR" sz="1600" dirty="0"/>
          </a:p>
          <a:p>
            <a:r>
              <a:rPr lang="fr-FR" sz="1600" dirty="0"/>
              <a:t>Les critères de sélection des candidatures seront les suivants : </a:t>
            </a:r>
          </a:p>
          <a:p>
            <a:endParaRPr lang="fr-FR" sz="1600" dirty="0"/>
          </a:p>
          <a:p>
            <a:pPr marL="285750" indent="-285750">
              <a:buFont typeface="Wingdings" panose="05000000000000000000" pitchFamily="2" charset="2"/>
              <a:buChar char="Ø"/>
            </a:pPr>
            <a:r>
              <a:rPr lang="fr-FR" sz="1600" dirty="0"/>
              <a:t>Respect des engagements susmentionnés</a:t>
            </a:r>
          </a:p>
          <a:p>
            <a:pPr marL="285750" indent="-285750">
              <a:buFont typeface="Wingdings" panose="05000000000000000000" pitchFamily="2" charset="2"/>
              <a:buChar char="Ø"/>
            </a:pPr>
            <a:r>
              <a:rPr lang="fr-FR" sz="1600" dirty="0"/>
              <a:t>Participation des préventeurs aux formations </a:t>
            </a:r>
          </a:p>
          <a:p>
            <a:pPr marL="285750" indent="-285750">
              <a:buFont typeface="Wingdings" panose="05000000000000000000" pitchFamily="2" charset="2"/>
              <a:buChar char="Ø"/>
            </a:pPr>
            <a:r>
              <a:rPr lang="fr-FR" sz="1600" dirty="0"/>
              <a:t>Démarchage effectif des établissements scolaires et des structures d’insertion (et leur réponse aux formulaires de candidature produits par les centres ressources) </a:t>
            </a:r>
          </a:p>
          <a:p>
            <a:pPr marL="285750" indent="-285750">
              <a:buFont typeface="Wingdings" panose="05000000000000000000" pitchFamily="2" charset="2"/>
              <a:buChar char="Ø"/>
            </a:pPr>
            <a:r>
              <a:rPr lang="fr-FR" sz="1600" dirty="0"/>
              <a:t>Capacité de l’opérateur à proposer un déploiement conséquent des programmes </a:t>
            </a:r>
          </a:p>
          <a:p>
            <a:pPr marL="285750" indent="-285750">
              <a:buFont typeface="Wingdings" panose="05000000000000000000" pitchFamily="2" charset="2"/>
              <a:buChar char="Ø"/>
            </a:pPr>
            <a:r>
              <a:rPr lang="fr-FR" sz="1600" dirty="0"/>
              <a:t>Cohérence de la demande de subvention avec le modèle économique actualisé.</a:t>
            </a:r>
          </a:p>
          <a:p>
            <a:pPr marL="285750" indent="-285750">
              <a:buFont typeface="Wingdings" panose="05000000000000000000" pitchFamily="2" charset="2"/>
              <a:buChar char="Ø"/>
            </a:pPr>
            <a:endParaRPr lang="fr-FR" sz="1600" dirty="0"/>
          </a:p>
          <a:p>
            <a:pPr marL="285750" indent="-285750">
              <a:buFontTx/>
              <a:buChar char="-"/>
            </a:pPr>
            <a:endParaRPr lang="fr-FR" sz="1600" dirty="0"/>
          </a:p>
          <a:p>
            <a:r>
              <a:rPr lang="fr-FR" sz="1600" b="1" dirty="0"/>
              <a:t>Date prévisionnelle de notification des résultats de cette étape : </a:t>
            </a:r>
            <a:r>
              <a:rPr lang="fr-FR" sz="1600" b="1" dirty="0">
                <a:solidFill>
                  <a:srgbClr val="00B0F0"/>
                </a:solidFill>
              </a:rPr>
              <a:t>4 juin 2026</a:t>
            </a:r>
            <a:r>
              <a:rPr lang="fr-FR" sz="1600" dirty="0">
                <a:solidFill>
                  <a:srgbClr val="00B0F0"/>
                </a:solidFill>
              </a:rPr>
              <a:t>. </a:t>
            </a:r>
          </a:p>
        </p:txBody>
      </p:sp>
    </p:spTree>
    <p:extLst>
      <p:ext uri="{BB962C8B-B14F-4D97-AF65-F5344CB8AC3E}">
        <p14:creationId xmlns:p14="http://schemas.microsoft.com/office/powerpoint/2010/main" val="4264508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F6AAC-6382-CC9D-BD4F-1A937E15CAC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A137C3B-A1AA-8134-4E25-D466DE09CE4D}"/>
              </a:ext>
            </a:extLst>
          </p:cNvPr>
          <p:cNvSpPr>
            <a:spLocks noGrp="1"/>
          </p:cNvSpPr>
          <p:nvPr>
            <p:ph type="title"/>
          </p:nvPr>
        </p:nvSpPr>
        <p:spPr/>
        <p:txBody>
          <a:bodyPr>
            <a:normAutofit/>
          </a:bodyPr>
          <a:lstStyle/>
          <a:p>
            <a:r>
              <a:rPr lang="fr-FR" sz="4000" dirty="0"/>
              <a:t>Etapes candidature </a:t>
            </a:r>
          </a:p>
        </p:txBody>
      </p:sp>
      <p:sp>
        <p:nvSpPr>
          <p:cNvPr id="4" name="ZoneTexte 3">
            <a:extLst>
              <a:ext uri="{FF2B5EF4-FFF2-40B4-BE49-F238E27FC236}">
                <a16:creationId xmlns:a16="http://schemas.microsoft.com/office/drawing/2014/main" id="{FBCF5CE0-9D68-0674-18FC-E69EA54FD9D2}"/>
              </a:ext>
            </a:extLst>
          </p:cNvPr>
          <p:cNvSpPr txBox="1"/>
          <p:nvPr/>
        </p:nvSpPr>
        <p:spPr>
          <a:xfrm>
            <a:off x="534380" y="2060848"/>
            <a:ext cx="8075240" cy="2308324"/>
          </a:xfrm>
          <a:prstGeom prst="rect">
            <a:avLst/>
          </a:prstGeom>
          <a:noFill/>
        </p:spPr>
        <p:txBody>
          <a:bodyPr wrap="square">
            <a:spAutoFit/>
          </a:bodyPr>
          <a:lstStyle/>
          <a:p>
            <a:r>
              <a:rPr lang="fr-FR" b="1" dirty="0"/>
              <a:t>Etape 2</a:t>
            </a:r>
            <a:r>
              <a:rPr lang="fr-FR" dirty="0"/>
              <a:t>, uniquement pour les structures retenues à l’étape 1 :</a:t>
            </a:r>
          </a:p>
          <a:p>
            <a:endParaRPr lang="fr-FR" dirty="0"/>
          </a:p>
          <a:p>
            <a:pPr marL="285750" indent="-285750" algn="just">
              <a:buFont typeface="Wingdings" panose="05000000000000000000" pitchFamily="2" charset="2"/>
              <a:buChar char="Ø"/>
            </a:pPr>
            <a:r>
              <a:rPr lang="fr-FR" dirty="0"/>
              <a:t>Déposer la demande de subvention sur la plateforme de dépôt STARS-FIR </a:t>
            </a:r>
            <a:r>
              <a:rPr lang="fr-FR" b="1" dirty="0">
                <a:solidFill>
                  <a:srgbClr val="00B0F0"/>
                </a:solidFill>
              </a:rPr>
              <a:t>avant le 15 juin</a:t>
            </a:r>
            <a:r>
              <a:rPr lang="fr-FR" dirty="0"/>
              <a:t>, en tenant compte des retours faits par les pilotes PPS. </a:t>
            </a:r>
          </a:p>
          <a:p>
            <a:pPr algn="just"/>
            <a:endParaRPr lang="fr-FR" dirty="0"/>
          </a:p>
          <a:p>
            <a:pPr algn="just"/>
            <a:r>
              <a:rPr lang="fr-FR" dirty="0"/>
              <a:t>Un « dossier type » de demande de subvention sera fourni par les centres ressources. Il devra être copier-coller dans STARS-FIR. Les documents de l’étape 1 devront être glissés en pièce jointe. </a:t>
            </a:r>
          </a:p>
        </p:txBody>
      </p:sp>
    </p:spTree>
    <p:extLst>
      <p:ext uri="{BB962C8B-B14F-4D97-AF65-F5344CB8AC3E}">
        <p14:creationId xmlns:p14="http://schemas.microsoft.com/office/powerpoint/2010/main" val="3970199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35696" y="2890705"/>
            <a:ext cx="5472608" cy="1076589"/>
          </a:xfrm>
        </p:spPr>
        <p:txBody>
          <a:bodyPr/>
          <a:lstStyle/>
          <a:p>
            <a:r>
              <a:rPr lang="fr-FR" dirty="0"/>
              <a:t>Des questions ?</a:t>
            </a:r>
          </a:p>
        </p:txBody>
      </p:sp>
    </p:spTree>
    <p:extLst>
      <p:ext uri="{BB962C8B-B14F-4D97-AF65-F5344CB8AC3E}">
        <p14:creationId xmlns:p14="http://schemas.microsoft.com/office/powerpoint/2010/main" val="1770386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FD322-91E0-4806-BE5D-3D0161ECE9D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D955C28-96DE-DADB-6353-5AEF3AE6079E}"/>
              </a:ext>
            </a:extLst>
          </p:cNvPr>
          <p:cNvSpPr>
            <a:spLocks noGrp="1"/>
          </p:cNvSpPr>
          <p:nvPr>
            <p:ph type="ctrTitle"/>
          </p:nvPr>
        </p:nvSpPr>
        <p:spPr/>
        <p:txBody>
          <a:bodyPr/>
          <a:lstStyle/>
          <a:p>
            <a:r>
              <a:rPr lang="fr-FR" dirty="0"/>
              <a:t>Présentation des programmes de la stratégie</a:t>
            </a:r>
          </a:p>
        </p:txBody>
      </p:sp>
    </p:spTree>
    <p:extLst>
      <p:ext uri="{BB962C8B-B14F-4D97-AF65-F5344CB8AC3E}">
        <p14:creationId xmlns:p14="http://schemas.microsoft.com/office/powerpoint/2010/main" val="3319308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AB1794-E395-3EF8-11E0-C2718FE368A7}"/>
              </a:ext>
            </a:extLst>
          </p:cNvPr>
          <p:cNvSpPr>
            <a:spLocks noGrp="1"/>
          </p:cNvSpPr>
          <p:nvPr>
            <p:ph type="title"/>
          </p:nvPr>
        </p:nvSpPr>
        <p:spPr>
          <a:xfrm>
            <a:off x="475409" y="188640"/>
            <a:ext cx="8229600" cy="1143000"/>
          </a:xfrm>
        </p:spPr>
        <p:txBody>
          <a:bodyPr>
            <a:normAutofit/>
          </a:bodyPr>
          <a:lstStyle/>
          <a:p>
            <a:r>
              <a:rPr lang="fr-FR" sz="3200" dirty="0"/>
              <a:t>Présentation des programmes : </a:t>
            </a:r>
            <a:r>
              <a:rPr lang="fr-FR" sz="3200" dirty="0" err="1"/>
              <a:t>Unplugged</a:t>
            </a:r>
            <a:endParaRPr lang="fr-FR" sz="3200" dirty="0"/>
          </a:p>
        </p:txBody>
      </p:sp>
      <p:pic>
        <p:nvPicPr>
          <p:cNvPr id="9" name="Image 8">
            <a:extLst>
              <a:ext uri="{FF2B5EF4-FFF2-40B4-BE49-F238E27FC236}">
                <a16:creationId xmlns:a16="http://schemas.microsoft.com/office/drawing/2014/main" id="{11284996-884B-BE3D-74BB-96CA8A013CF5}"/>
              </a:ext>
            </a:extLst>
          </p:cNvPr>
          <p:cNvPicPr>
            <a:picLocks noChangeAspect="1"/>
          </p:cNvPicPr>
          <p:nvPr/>
        </p:nvPicPr>
        <p:blipFill>
          <a:blip r:embed="rId2"/>
          <a:stretch>
            <a:fillRect/>
          </a:stretch>
        </p:blipFill>
        <p:spPr>
          <a:xfrm>
            <a:off x="609445" y="1556792"/>
            <a:ext cx="8075240" cy="4963690"/>
          </a:xfrm>
          <a:prstGeom prst="rect">
            <a:avLst/>
          </a:prstGeom>
        </p:spPr>
      </p:pic>
    </p:spTree>
    <p:extLst>
      <p:ext uri="{BB962C8B-B14F-4D97-AF65-F5344CB8AC3E}">
        <p14:creationId xmlns:p14="http://schemas.microsoft.com/office/powerpoint/2010/main" val="3363592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96889-FCB0-B6AB-227F-7A13A750828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640F27B-F97B-4F3C-8C50-C6AFF2EB5C03}"/>
              </a:ext>
            </a:extLst>
          </p:cNvPr>
          <p:cNvSpPr>
            <a:spLocks noGrp="1"/>
          </p:cNvSpPr>
          <p:nvPr>
            <p:ph type="title"/>
          </p:nvPr>
        </p:nvSpPr>
        <p:spPr/>
        <p:txBody>
          <a:bodyPr>
            <a:normAutofit/>
          </a:bodyPr>
          <a:lstStyle/>
          <a:p>
            <a:r>
              <a:rPr lang="fr-FR" sz="3200" dirty="0"/>
              <a:t>Présentation des programmes :</a:t>
            </a:r>
            <a:br>
              <a:rPr lang="fr-FR" sz="3200" dirty="0"/>
            </a:br>
            <a:r>
              <a:rPr lang="fr-FR" sz="3200" dirty="0"/>
              <a:t>P2P</a:t>
            </a:r>
          </a:p>
        </p:txBody>
      </p:sp>
      <p:pic>
        <p:nvPicPr>
          <p:cNvPr id="4" name="Image 3">
            <a:extLst>
              <a:ext uri="{FF2B5EF4-FFF2-40B4-BE49-F238E27FC236}">
                <a16:creationId xmlns:a16="http://schemas.microsoft.com/office/drawing/2014/main" id="{2B5E7F80-81B6-6B3E-5EE6-E7D12964BEB1}"/>
              </a:ext>
            </a:extLst>
          </p:cNvPr>
          <p:cNvPicPr>
            <a:picLocks noChangeAspect="1"/>
          </p:cNvPicPr>
          <p:nvPr/>
        </p:nvPicPr>
        <p:blipFill>
          <a:blip r:embed="rId3"/>
          <a:stretch>
            <a:fillRect/>
          </a:stretch>
        </p:blipFill>
        <p:spPr>
          <a:xfrm>
            <a:off x="539552" y="1501902"/>
            <a:ext cx="7920880" cy="4951434"/>
          </a:xfrm>
          <a:prstGeom prst="rect">
            <a:avLst/>
          </a:prstGeom>
        </p:spPr>
      </p:pic>
    </p:spTree>
    <p:extLst>
      <p:ext uri="{BB962C8B-B14F-4D97-AF65-F5344CB8AC3E}">
        <p14:creationId xmlns:p14="http://schemas.microsoft.com/office/powerpoint/2010/main" val="688434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8BEAE-77EC-0B8A-8FB4-496A6081FFD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06A79A1-AF94-9AB8-94E0-FDD9CA0FBC08}"/>
              </a:ext>
            </a:extLst>
          </p:cNvPr>
          <p:cNvSpPr>
            <a:spLocks noGrp="1"/>
          </p:cNvSpPr>
          <p:nvPr>
            <p:ph type="title"/>
          </p:nvPr>
        </p:nvSpPr>
        <p:spPr/>
        <p:txBody>
          <a:bodyPr>
            <a:normAutofit/>
          </a:bodyPr>
          <a:lstStyle/>
          <a:p>
            <a:r>
              <a:rPr lang="fr-FR" sz="3200" dirty="0"/>
              <a:t>Présentation des programmes</a:t>
            </a:r>
            <a:br>
              <a:rPr lang="fr-FR" sz="3200" dirty="0"/>
            </a:br>
            <a:r>
              <a:rPr lang="fr-FR" sz="3200" dirty="0" err="1"/>
              <a:t>Softpeers</a:t>
            </a:r>
            <a:endParaRPr lang="fr-FR" sz="3200" dirty="0"/>
          </a:p>
        </p:txBody>
      </p:sp>
      <p:pic>
        <p:nvPicPr>
          <p:cNvPr id="4" name="Image 3">
            <a:extLst>
              <a:ext uri="{FF2B5EF4-FFF2-40B4-BE49-F238E27FC236}">
                <a16:creationId xmlns:a16="http://schemas.microsoft.com/office/drawing/2014/main" id="{A508D1C9-8401-AE66-6BE8-188F64AF316C}"/>
              </a:ext>
            </a:extLst>
          </p:cNvPr>
          <p:cNvPicPr>
            <a:picLocks noChangeAspect="1"/>
          </p:cNvPicPr>
          <p:nvPr/>
        </p:nvPicPr>
        <p:blipFill>
          <a:blip r:embed="rId3"/>
          <a:stretch>
            <a:fillRect/>
          </a:stretch>
        </p:blipFill>
        <p:spPr>
          <a:xfrm>
            <a:off x="457200" y="1410604"/>
            <a:ext cx="8229600" cy="5258756"/>
          </a:xfrm>
          <a:prstGeom prst="rect">
            <a:avLst/>
          </a:prstGeom>
        </p:spPr>
      </p:pic>
    </p:spTree>
    <p:extLst>
      <p:ext uri="{BB962C8B-B14F-4D97-AF65-F5344CB8AC3E}">
        <p14:creationId xmlns:p14="http://schemas.microsoft.com/office/powerpoint/2010/main" val="2560732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31BD7-A693-AE39-8916-CE1A6B63170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EB3F5F-BFE8-2D37-9421-122BC501AE60}"/>
              </a:ext>
            </a:extLst>
          </p:cNvPr>
          <p:cNvSpPr>
            <a:spLocks noGrp="1"/>
          </p:cNvSpPr>
          <p:nvPr>
            <p:ph type="title"/>
          </p:nvPr>
        </p:nvSpPr>
        <p:spPr/>
        <p:txBody>
          <a:bodyPr>
            <a:normAutofit/>
          </a:bodyPr>
          <a:lstStyle/>
          <a:p>
            <a:r>
              <a:rPr lang="fr-FR" sz="3200" dirty="0"/>
              <a:t>Présentation des programmes</a:t>
            </a:r>
            <a:br>
              <a:rPr lang="fr-FR" sz="3200" dirty="0"/>
            </a:br>
            <a:r>
              <a:rPr lang="fr-FR" sz="3200" dirty="0"/>
              <a:t>Avenir sans Tabac</a:t>
            </a:r>
          </a:p>
        </p:txBody>
      </p:sp>
      <p:pic>
        <p:nvPicPr>
          <p:cNvPr id="4" name="Image 3">
            <a:extLst>
              <a:ext uri="{FF2B5EF4-FFF2-40B4-BE49-F238E27FC236}">
                <a16:creationId xmlns:a16="http://schemas.microsoft.com/office/drawing/2014/main" id="{46EB32D4-8EDE-350C-B677-AC7F4E3B1587}"/>
              </a:ext>
            </a:extLst>
          </p:cNvPr>
          <p:cNvPicPr>
            <a:picLocks noChangeAspect="1"/>
          </p:cNvPicPr>
          <p:nvPr/>
        </p:nvPicPr>
        <p:blipFill>
          <a:blip r:embed="rId2"/>
          <a:stretch>
            <a:fillRect/>
          </a:stretch>
        </p:blipFill>
        <p:spPr>
          <a:xfrm>
            <a:off x="683568" y="1417638"/>
            <a:ext cx="7704856" cy="4963690"/>
          </a:xfrm>
          <a:prstGeom prst="rect">
            <a:avLst/>
          </a:prstGeom>
        </p:spPr>
      </p:pic>
    </p:spTree>
    <p:extLst>
      <p:ext uri="{BB962C8B-B14F-4D97-AF65-F5344CB8AC3E}">
        <p14:creationId xmlns:p14="http://schemas.microsoft.com/office/powerpoint/2010/main" val="1870471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422AE-41F7-6AED-308C-6E875406CF6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04D5E27-2BA1-CD61-AAFC-F9B0A8608DFF}"/>
              </a:ext>
            </a:extLst>
          </p:cNvPr>
          <p:cNvSpPr>
            <a:spLocks noGrp="1"/>
          </p:cNvSpPr>
          <p:nvPr>
            <p:ph type="title"/>
          </p:nvPr>
        </p:nvSpPr>
        <p:spPr/>
        <p:txBody>
          <a:bodyPr>
            <a:normAutofit fontScale="90000"/>
          </a:bodyPr>
          <a:lstStyle/>
          <a:p>
            <a:r>
              <a:rPr lang="fr-FR" dirty="0"/>
              <a:t>Date de présentation spécifique de chaque programme</a:t>
            </a:r>
          </a:p>
        </p:txBody>
      </p:sp>
      <p:sp>
        <p:nvSpPr>
          <p:cNvPr id="4" name="ZoneTexte 3">
            <a:extLst>
              <a:ext uri="{FF2B5EF4-FFF2-40B4-BE49-F238E27FC236}">
                <a16:creationId xmlns:a16="http://schemas.microsoft.com/office/drawing/2014/main" id="{A93E8F46-9092-72EF-C297-27847FE67148}"/>
              </a:ext>
            </a:extLst>
          </p:cNvPr>
          <p:cNvSpPr txBox="1"/>
          <p:nvPr/>
        </p:nvSpPr>
        <p:spPr>
          <a:xfrm>
            <a:off x="683568" y="2409590"/>
            <a:ext cx="7488832" cy="2308324"/>
          </a:xfrm>
          <a:prstGeom prst="rect">
            <a:avLst/>
          </a:prstGeom>
          <a:noFill/>
        </p:spPr>
        <p:txBody>
          <a:bodyPr wrap="square">
            <a:spAutoFit/>
          </a:bodyPr>
          <a:lstStyle/>
          <a:p>
            <a:pPr marL="285750" indent="-285750">
              <a:buFont typeface="Wingdings" panose="05000000000000000000" pitchFamily="2" charset="2"/>
              <a:buChar char="Ø"/>
            </a:pPr>
            <a:r>
              <a:rPr lang="fr-FR" b="1" dirty="0"/>
              <a:t>UNPLUGGED</a:t>
            </a:r>
            <a:r>
              <a:rPr lang="fr-FR" dirty="0"/>
              <a:t> : 9 décembre, de 14h à 15h</a:t>
            </a:r>
          </a:p>
          <a:p>
            <a:endParaRPr lang="fr-FR" dirty="0"/>
          </a:p>
          <a:p>
            <a:pPr marL="285750" indent="-285750">
              <a:buFontTx/>
              <a:buChar char="-"/>
            </a:pPr>
            <a:endParaRPr lang="fr-FR" dirty="0"/>
          </a:p>
          <a:p>
            <a:pPr marL="285750" indent="-285750">
              <a:buFont typeface="Wingdings" panose="05000000000000000000" pitchFamily="2" charset="2"/>
              <a:buChar char="Ø"/>
            </a:pPr>
            <a:r>
              <a:rPr lang="fr-FR" b="1" dirty="0"/>
              <a:t>P2P-Softpeers</a:t>
            </a:r>
            <a:r>
              <a:rPr lang="fr-FR" dirty="0"/>
              <a:t> : 4 décembre de 10h à 12h</a:t>
            </a:r>
          </a:p>
          <a:p>
            <a:pPr marL="285750" indent="-285750">
              <a:buFontTx/>
              <a:buChar char="-"/>
            </a:pPr>
            <a:endParaRPr lang="fr-FR" dirty="0"/>
          </a:p>
          <a:p>
            <a:pPr marL="285750" indent="-285750">
              <a:buFontTx/>
              <a:buChar char="-"/>
            </a:pPr>
            <a:endParaRPr lang="fr-FR" dirty="0"/>
          </a:p>
          <a:p>
            <a:pPr marL="285750" indent="-285750">
              <a:buFont typeface="Wingdings" panose="05000000000000000000" pitchFamily="2" charset="2"/>
              <a:buChar char="Ø"/>
            </a:pPr>
            <a:r>
              <a:rPr lang="fr-FR" b="1" dirty="0"/>
              <a:t>Avenir Sans tabac </a:t>
            </a:r>
            <a:r>
              <a:rPr lang="fr-FR" dirty="0"/>
              <a:t>: 27 novembre de 14h à 15h et 5 décembre de 10h30 à 11h30</a:t>
            </a:r>
          </a:p>
        </p:txBody>
      </p:sp>
    </p:spTree>
    <p:extLst>
      <p:ext uri="{BB962C8B-B14F-4D97-AF65-F5344CB8AC3E}">
        <p14:creationId xmlns:p14="http://schemas.microsoft.com/office/powerpoint/2010/main" val="2579036797"/>
      </p:ext>
    </p:extLst>
  </p:cSld>
  <p:clrMapOvr>
    <a:masterClrMapping/>
  </p:clrMapOvr>
</p:sld>
</file>

<file path=ppt/theme/theme1.xml><?xml version="1.0" encoding="utf-8"?>
<a:theme xmlns:a="http://schemas.openxmlformats.org/drawingml/2006/main" name="Thème Office">
  <a:themeElements>
    <a:clrScheme name="ARS PACA">
      <a:dk1>
        <a:srgbClr val="000000"/>
      </a:dk1>
      <a:lt1>
        <a:sysClr val="window" lastClr="FFFFFF"/>
      </a:lt1>
      <a:dk2>
        <a:srgbClr val="164194"/>
      </a:dk2>
      <a:lt2>
        <a:srgbClr val="C2E1CD"/>
      </a:lt2>
      <a:accent1>
        <a:srgbClr val="8F96CB"/>
      </a:accent1>
      <a:accent2>
        <a:srgbClr val="E8318A"/>
      </a:accent2>
      <a:accent3>
        <a:srgbClr val="85BE4B"/>
      </a:accent3>
      <a:accent4>
        <a:srgbClr val="6E368C"/>
      </a:accent4>
      <a:accent5>
        <a:srgbClr val="4CC2F1"/>
      </a:accent5>
      <a:accent6>
        <a:srgbClr val="F9B330"/>
      </a:accent6>
      <a:hlink>
        <a:srgbClr val="4CC2F1"/>
      </a:hlink>
      <a:folHlink>
        <a:srgbClr val="EA5436"/>
      </a:folHlink>
    </a:clrScheme>
    <a:fontScheme name="ARS PACA">
      <a:majorFont>
        <a:latin typeface="Marianne ExtraBold"/>
        <a:ea typeface=""/>
        <a:cs typeface=""/>
      </a:majorFont>
      <a:minorFont>
        <a:latin typeface="Arial 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1032</TotalTime>
  <Words>2442</Words>
  <Application>Microsoft Office PowerPoint</Application>
  <PresentationFormat>Affichage à l'écran (4:3)</PresentationFormat>
  <Paragraphs>276</Paragraphs>
  <Slides>33</Slides>
  <Notes>25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33</vt:i4>
      </vt:variant>
    </vt:vector>
  </HeadingPairs>
  <TitlesOfParts>
    <vt:vector size="40" baseType="lpstr">
      <vt:lpstr>Aptos Narrow</vt:lpstr>
      <vt:lpstr>Arial</vt:lpstr>
      <vt:lpstr>Arial Regular</vt:lpstr>
      <vt:lpstr>Calibri</vt:lpstr>
      <vt:lpstr>Marianne ExtraBold</vt:lpstr>
      <vt:lpstr>Wingdings</vt:lpstr>
      <vt:lpstr>Thème Office</vt:lpstr>
      <vt:lpstr>!! Ce diaporama a été diffusé dans le cadre d’un webinaire. Il n’est pas exhaustif. Les attendus ARS sont précisés dans le document « Cahier des charges » !! </vt:lpstr>
      <vt:lpstr>Webinaire de présentation AAP 2026 </vt:lpstr>
      <vt:lpstr>Introduction</vt:lpstr>
      <vt:lpstr>Présentation des programmes de la stratégie</vt:lpstr>
      <vt:lpstr>Présentation des programmes : Unplugged</vt:lpstr>
      <vt:lpstr>Présentation des programmes : P2P</vt:lpstr>
      <vt:lpstr>Présentation des programmes Softpeers</vt:lpstr>
      <vt:lpstr>Présentation des programmes Avenir sans Tabac</vt:lpstr>
      <vt:lpstr>Date de présentation spécifique de chaque programme</vt:lpstr>
      <vt:lpstr>Stratégie de déploiement et espaces prioritaires</vt:lpstr>
      <vt:lpstr>Un pilotage régional et partenarial</vt:lpstr>
      <vt:lpstr>Exigences programmes probants et rôle CR</vt:lpstr>
      <vt:lpstr>Les coordinatrices régionales</vt:lpstr>
      <vt:lpstr>Dates de formation</vt:lpstr>
      <vt:lpstr>La mission d’appui – CRES PACA </vt:lpstr>
      <vt:lpstr>Bénéficier d’un accompagnement pour répondre à l’AAP</vt:lpstr>
      <vt:lpstr>Une stratégie concertée et validée par l’Education nationale</vt:lpstr>
      <vt:lpstr>Conditions de déploiement</vt:lpstr>
      <vt:lpstr>Echelles minimales de déploiement</vt:lpstr>
      <vt:lpstr>Présentation PowerPoint</vt:lpstr>
      <vt:lpstr>Echelles max de déploiement</vt:lpstr>
      <vt:lpstr>Couts de déploiement et calcul des montants des subvention</vt:lpstr>
      <vt:lpstr>Le cout plafond / cycle et classe</vt:lpstr>
      <vt:lpstr>Cout plafond : formation </vt:lpstr>
      <vt:lpstr>Utilisation du modèle économique</vt:lpstr>
      <vt:lpstr>Calendrier prévisionnel de l’action : candidater à l’AAP. </vt:lpstr>
      <vt:lpstr>Calendrier prévisionnel de l’action : pour les candidatures retenues </vt:lpstr>
      <vt:lpstr>Condition de candidature et modalités de financement</vt:lpstr>
      <vt:lpstr>Eligibilité</vt:lpstr>
      <vt:lpstr>Durée conventionnement</vt:lpstr>
      <vt:lpstr>Etapes candidature </vt:lpstr>
      <vt:lpstr>Etapes candidature </vt:lpstr>
      <vt:lpstr>Des questions ?</vt:lpstr>
    </vt:vector>
  </TitlesOfParts>
  <Company>CNAMTS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Marianne</dc:title>
  <dc:creator>TACITURNO LAURA (CPAM BOUCHES-DU-RHONE)</dc:creator>
  <cp:lastModifiedBy>MONTEIL, Sophie (ARS-PACA/DSPE/DPPS)</cp:lastModifiedBy>
  <cp:revision>75</cp:revision>
  <dcterms:created xsi:type="dcterms:W3CDTF">2023-03-06T09:28:05Z</dcterms:created>
  <dcterms:modified xsi:type="dcterms:W3CDTF">2025-12-18T11:27:19Z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094c1fb-3db8-4cce-b079-9b022302847f_Enabled">
    <vt:lpwstr>true</vt:lpwstr>
  </property>
  <property fmtid="{D5CDD505-2E9C-101B-9397-08002B2CF9AE}" pid="3" name="MSIP_Label_3094c1fb-3db8-4cce-b079-9b022302847f_SetDate">
    <vt:lpwstr>2025-11-18T18:16:42Z</vt:lpwstr>
  </property>
  <property fmtid="{D5CDD505-2E9C-101B-9397-08002B2CF9AE}" pid="4" name="MSIP_Label_3094c1fb-3db8-4cce-b079-9b022302847f_Method">
    <vt:lpwstr>Standard</vt:lpwstr>
  </property>
  <property fmtid="{D5CDD505-2E9C-101B-9397-08002B2CF9AE}" pid="5" name="MSIP_Label_3094c1fb-3db8-4cce-b079-9b022302847f_Name">
    <vt:lpwstr>[Prod v5] C1 - Standard</vt:lpwstr>
  </property>
  <property fmtid="{D5CDD505-2E9C-101B-9397-08002B2CF9AE}" pid="6" name="MSIP_Label_3094c1fb-3db8-4cce-b079-9b022302847f_SiteId">
    <vt:lpwstr>035e5292-5a25-4509-bb08-a555f7d31a8b</vt:lpwstr>
  </property>
  <property fmtid="{D5CDD505-2E9C-101B-9397-08002B2CF9AE}" pid="7" name="MSIP_Label_3094c1fb-3db8-4cce-b079-9b022302847f_ActionId">
    <vt:lpwstr>542a5f3f-a714-4dec-8030-f4094be02a7c</vt:lpwstr>
  </property>
  <property fmtid="{D5CDD505-2E9C-101B-9397-08002B2CF9AE}" pid="8" name="MSIP_Label_3094c1fb-3db8-4cce-b079-9b022302847f_ContentBits">
    <vt:lpwstr>0</vt:lpwstr>
  </property>
  <property fmtid="{D5CDD505-2E9C-101B-9397-08002B2CF9AE}" pid="9" name="MSIP_Label_3094c1fb-3db8-4cce-b079-9b022302847f_Tag">
    <vt:lpwstr>10, 3, 0, 1</vt:lpwstr>
  </property>
</Properties>
</file>